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67" r:id="rId4"/>
    <p:sldId id="259" r:id="rId5"/>
    <p:sldId id="260" r:id="rId6"/>
    <p:sldId id="262" r:id="rId7"/>
    <p:sldId id="265" r:id="rId8"/>
    <p:sldId id="268" r:id="rId9"/>
    <p:sldId id="261" r:id="rId10"/>
    <p:sldId id="269" r:id="rId11"/>
    <p:sldId id="266" r:id="rId12"/>
    <p:sldId id="270" r:id="rId13"/>
    <p:sldId id="264" r:id="rId14"/>
    <p:sldId id="263" r:id="rId15"/>
    <p:sldId id="271"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s Arvidsson" initials="AA" lastIdx="1" clrIdx="0">
    <p:extLst>
      <p:ext uri="{19B8F6BF-5375-455C-9EA6-DF929625EA0E}">
        <p15:presenceInfo xmlns:p15="http://schemas.microsoft.com/office/powerpoint/2012/main" userId="Andreas Arvid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3A1A"/>
    <a:srgbClr val="416E3E"/>
    <a:srgbClr val="437040"/>
    <a:srgbClr val="4E824A"/>
    <a:srgbClr val="2A4628"/>
    <a:srgbClr val="096849"/>
    <a:srgbClr val="0A6847"/>
    <a:srgbClr val="0F370F"/>
    <a:srgbClr val="AEB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80" autoAdjust="0"/>
  </p:normalViewPr>
  <p:slideViewPr>
    <p:cSldViewPr snapToGrid="0">
      <p:cViewPr varScale="1">
        <p:scale>
          <a:sx n="82" d="100"/>
          <a:sy n="82" d="100"/>
        </p:scale>
        <p:origin x="1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A9234-1426-4656-96B7-EB6E849236CD}" type="datetimeFigureOut">
              <a:rPr lang="sv-SE" smtClean="0"/>
              <a:t>2019-03-18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CA5A1D-B187-4C07-A9E0-663674E5C8E6}" type="slidenum">
              <a:rPr lang="sv-SE" smtClean="0"/>
              <a:t>‹#›</a:t>
            </a:fld>
            <a:endParaRPr lang="sv-SE"/>
          </a:p>
        </p:txBody>
      </p:sp>
    </p:spTree>
    <p:extLst>
      <p:ext uri="{BB962C8B-B14F-4D97-AF65-F5344CB8AC3E}">
        <p14:creationId xmlns:p14="http://schemas.microsoft.com/office/powerpoint/2010/main" val="156208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 Hemsidan</a:t>
            </a:r>
          </a:p>
        </p:txBody>
      </p:sp>
      <p:sp>
        <p:nvSpPr>
          <p:cNvPr id="4" name="Platshållare för bildnummer 3"/>
          <p:cNvSpPr>
            <a:spLocks noGrp="1"/>
          </p:cNvSpPr>
          <p:nvPr>
            <p:ph type="sldNum" sz="quarter" idx="10"/>
          </p:nvPr>
        </p:nvSpPr>
        <p:spPr/>
        <p:txBody>
          <a:bodyPr/>
          <a:lstStyle/>
          <a:p>
            <a:fld id="{7FCA5A1D-B187-4C07-A9E0-663674E5C8E6}" type="slidenum">
              <a:rPr lang="sv-SE" smtClean="0"/>
              <a:t>2</a:t>
            </a:fld>
            <a:endParaRPr lang="sv-SE"/>
          </a:p>
        </p:txBody>
      </p:sp>
    </p:spTree>
    <p:extLst>
      <p:ext uri="{BB962C8B-B14F-4D97-AF65-F5344CB8AC3E}">
        <p14:creationId xmlns:p14="http://schemas.microsoft.com/office/powerpoint/2010/main" val="2518927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FCA5A1D-B187-4C07-A9E0-663674E5C8E6}" type="slidenum">
              <a:rPr lang="sv-SE" smtClean="0"/>
              <a:t>12</a:t>
            </a:fld>
            <a:endParaRPr lang="sv-SE"/>
          </a:p>
        </p:txBody>
      </p:sp>
    </p:spTree>
    <p:extLst>
      <p:ext uri="{BB962C8B-B14F-4D97-AF65-F5344CB8AC3E}">
        <p14:creationId xmlns:p14="http://schemas.microsoft.com/office/powerpoint/2010/main" val="311605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 Hemsidan</a:t>
            </a:r>
          </a:p>
        </p:txBody>
      </p:sp>
      <p:sp>
        <p:nvSpPr>
          <p:cNvPr id="4" name="Platshållare för bildnummer 3"/>
          <p:cNvSpPr>
            <a:spLocks noGrp="1"/>
          </p:cNvSpPr>
          <p:nvPr>
            <p:ph type="sldNum" sz="quarter" idx="10"/>
          </p:nvPr>
        </p:nvSpPr>
        <p:spPr/>
        <p:txBody>
          <a:bodyPr/>
          <a:lstStyle/>
          <a:p>
            <a:fld id="{7FCA5A1D-B187-4C07-A9E0-663674E5C8E6}" type="slidenum">
              <a:rPr lang="sv-SE" smtClean="0"/>
              <a:t>13</a:t>
            </a:fld>
            <a:endParaRPr lang="sv-SE"/>
          </a:p>
        </p:txBody>
      </p:sp>
    </p:spTree>
    <p:extLst>
      <p:ext uri="{BB962C8B-B14F-4D97-AF65-F5344CB8AC3E}">
        <p14:creationId xmlns:p14="http://schemas.microsoft.com/office/powerpoint/2010/main" val="141626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 Hemsidan</a:t>
            </a:r>
          </a:p>
        </p:txBody>
      </p:sp>
      <p:sp>
        <p:nvSpPr>
          <p:cNvPr id="4" name="Platshållare för bildnummer 3"/>
          <p:cNvSpPr>
            <a:spLocks noGrp="1"/>
          </p:cNvSpPr>
          <p:nvPr>
            <p:ph type="sldNum" sz="quarter" idx="10"/>
          </p:nvPr>
        </p:nvSpPr>
        <p:spPr/>
        <p:txBody>
          <a:bodyPr/>
          <a:lstStyle/>
          <a:p>
            <a:fld id="{7FCA5A1D-B187-4C07-A9E0-663674E5C8E6}" type="slidenum">
              <a:rPr lang="sv-SE" smtClean="0"/>
              <a:t>14</a:t>
            </a:fld>
            <a:endParaRPr lang="sv-SE"/>
          </a:p>
        </p:txBody>
      </p:sp>
    </p:spTree>
    <p:extLst>
      <p:ext uri="{BB962C8B-B14F-4D97-AF65-F5344CB8AC3E}">
        <p14:creationId xmlns:p14="http://schemas.microsoft.com/office/powerpoint/2010/main" val="2376957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 Hemsidan</a:t>
            </a:r>
          </a:p>
        </p:txBody>
      </p:sp>
      <p:sp>
        <p:nvSpPr>
          <p:cNvPr id="4" name="Platshållare för bildnummer 3"/>
          <p:cNvSpPr>
            <a:spLocks noGrp="1"/>
          </p:cNvSpPr>
          <p:nvPr>
            <p:ph type="sldNum" sz="quarter" idx="10"/>
          </p:nvPr>
        </p:nvSpPr>
        <p:spPr/>
        <p:txBody>
          <a:bodyPr/>
          <a:lstStyle/>
          <a:p>
            <a:fld id="{7FCA5A1D-B187-4C07-A9E0-663674E5C8E6}" type="slidenum">
              <a:rPr lang="sv-SE" smtClean="0"/>
              <a:t>15</a:t>
            </a:fld>
            <a:endParaRPr lang="sv-SE"/>
          </a:p>
        </p:txBody>
      </p:sp>
    </p:spTree>
    <p:extLst>
      <p:ext uri="{BB962C8B-B14F-4D97-AF65-F5344CB8AC3E}">
        <p14:creationId xmlns:p14="http://schemas.microsoft.com/office/powerpoint/2010/main" val="312988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 Hemsidan</a:t>
            </a:r>
          </a:p>
        </p:txBody>
      </p:sp>
      <p:sp>
        <p:nvSpPr>
          <p:cNvPr id="4" name="Platshållare för bildnummer 3"/>
          <p:cNvSpPr>
            <a:spLocks noGrp="1"/>
          </p:cNvSpPr>
          <p:nvPr>
            <p:ph type="sldNum" sz="quarter" idx="10"/>
          </p:nvPr>
        </p:nvSpPr>
        <p:spPr/>
        <p:txBody>
          <a:bodyPr/>
          <a:lstStyle/>
          <a:p>
            <a:fld id="{7FCA5A1D-B187-4C07-A9E0-663674E5C8E6}" type="slidenum">
              <a:rPr lang="sv-SE" smtClean="0"/>
              <a:t>4</a:t>
            </a:fld>
            <a:endParaRPr lang="sv-SE"/>
          </a:p>
        </p:txBody>
      </p:sp>
    </p:spTree>
    <p:extLst>
      <p:ext uri="{BB962C8B-B14F-4D97-AF65-F5344CB8AC3E}">
        <p14:creationId xmlns:p14="http://schemas.microsoft.com/office/powerpoint/2010/main" val="416056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 Hemsidan</a:t>
            </a:r>
          </a:p>
        </p:txBody>
      </p:sp>
      <p:sp>
        <p:nvSpPr>
          <p:cNvPr id="4" name="Platshållare för bildnummer 3"/>
          <p:cNvSpPr>
            <a:spLocks noGrp="1"/>
          </p:cNvSpPr>
          <p:nvPr>
            <p:ph type="sldNum" sz="quarter" idx="10"/>
          </p:nvPr>
        </p:nvSpPr>
        <p:spPr/>
        <p:txBody>
          <a:bodyPr/>
          <a:lstStyle/>
          <a:p>
            <a:fld id="{7FCA5A1D-B187-4C07-A9E0-663674E5C8E6}" type="slidenum">
              <a:rPr lang="sv-SE" smtClean="0"/>
              <a:t>5</a:t>
            </a:fld>
            <a:endParaRPr lang="sv-SE"/>
          </a:p>
        </p:txBody>
      </p:sp>
    </p:spTree>
    <p:extLst>
      <p:ext uri="{BB962C8B-B14F-4D97-AF65-F5344CB8AC3E}">
        <p14:creationId xmlns:p14="http://schemas.microsoft.com/office/powerpoint/2010/main" val="420938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 Hemsidan</a:t>
            </a:r>
          </a:p>
        </p:txBody>
      </p:sp>
      <p:sp>
        <p:nvSpPr>
          <p:cNvPr id="4" name="Platshållare för bildnummer 3"/>
          <p:cNvSpPr>
            <a:spLocks noGrp="1"/>
          </p:cNvSpPr>
          <p:nvPr>
            <p:ph type="sldNum" sz="quarter" idx="10"/>
          </p:nvPr>
        </p:nvSpPr>
        <p:spPr/>
        <p:txBody>
          <a:bodyPr/>
          <a:lstStyle/>
          <a:p>
            <a:fld id="{7FCA5A1D-B187-4C07-A9E0-663674E5C8E6}" type="slidenum">
              <a:rPr lang="sv-SE" smtClean="0"/>
              <a:t>6</a:t>
            </a:fld>
            <a:endParaRPr lang="sv-SE"/>
          </a:p>
        </p:txBody>
      </p:sp>
    </p:spTree>
    <p:extLst>
      <p:ext uri="{BB962C8B-B14F-4D97-AF65-F5344CB8AC3E}">
        <p14:creationId xmlns:p14="http://schemas.microsoft.com/office/powerpoint/2010/main" val="313513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 Hemsidan</a:t>
            </a:r>
          </a:p>
        </p:txBody>
      </p:sp>
      <p:sp>
        <p:nvSpPr>
          <p:cNvPr id="4" name="Platshållare för bildnummer 3"/>
          <p:cNvSpPr>
            <a:spLocks noGrp="1"/>
          </p:cNvSpPr>
          <p:nvPr>
            <p:ph type="sldNum" sz="quarter" idx="10"/>
          </p:nvPr>
        </p:nvSpPr>
        <p:spPr/>
        <p:txBody>
          <a:bodyPr/>
          <a:lstStyle/>
          <a:p>
            <a:fld id="{7FCA5A1D-B187-4C07-A9E0-663674E5C8E6}" type="slidenum">
              <a:rPr lang="sv-SE" smtClean="0"/>
              <a:t>7</a:t>
            </a:fld>
            <a:endParaRPr lang="sv-SE"/>
          </a:p>
        </p:txBody>
      </p:sp>
    </p:spTree>
    <p:extLst>
      <p:ext uri="{BB962C8B-B14F-4D97-AF65-F5344CB8AC3E}">
        <p14:creationId xmlns:p14="http://schemas.microsoft.com/office/powerpoint/2010/main" val="4275840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 Hemsidan</a:t>
            </a:r>
          </a:p>
        </p:txBody>
      </p:sp>
      <p:sp>
        <p:nvSpPr>
          <p:cNvPr id="4" name="Platshållare för bildnummer 3"/>
          <p:cNvSpPr>
            <a:spLocks noGrp="1"/>
          </p:cNvSpPr>
          <p:nvPr>
            <p:ph type="sldNum" sz="quarter" idx="10"/>
          </p:nvPr>
        </p:nvSpPr>
        <p:spPr/>
        <p:txBody>
          <a:bodyPr/>
          <a:lstStyle/>
          <a:p>
            <a:fld id="{7FCA5A1D-B187-4C07-A9E0-663674E5C8E6}" type="slidenum">
              <a:rPr lang="sv-SE" smtClean="0"/>
              <a:t>8</a:t>
            </a:fld>
            <a:endParaRPr lang="sv-SE"/>
          </a:p>
        </p:txBody>
      </p:sp>
    </p:spTree>
    <p:extLst>
      <p:ext uri="{BB962C8B-B14F-4D97-AF65-F5344CB8AC3E}">
        <p14:creationId xmlns:p14="http://schemas.microsoft.com/office/powerpoint/2010/main" val="71767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FCA5A1D-B187-4C07-A9E0-663674E5C8E6}" type="slidenum">
              <a:rPr lang="sv-SE" smtClean="0"/>
              <a:t>9</a:t>
            </a:fld>
            <a:endParaRPr lang="sv-SE"/>
          </a:p>
        </p:txBody>
      </p:sp>
    </p:spTree>
    <p:extLst>
      <p:ext uri="{BB962C8B-B14F-4D97-AF65-F5344CB8AC3E}">
        <p14:creationId xmlns:p14="http://schemas.microsoft.com/office/powerpoint/2010/main" val="454419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FCA5A1D-B187-4C07-A9E0-663674E5C8E6}" type="slidenum">
              <a:rPr lang="sv-SE" smtClean="0"/>
              <a:t>10</a:t>
            </a:fld>
            <a:endParaRPr lang="sv-SE"/>
          </a:p>
        </p:txBody>
      </p:sp>
    </p:spTree>
    <p:extLst>
      <p:ext uri="{BB962C8B-B14F-4D97-AF65-F5344CB8AC3E}">
        <p14:creationId xmlns:p14="http://schemas.microsoft.com/office/powerpoint/2010/main" val="2581202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FCA5A1D-B187-4C07-A9E0-663674E5C8E6}" type="slidenum">
              <a:rPr lang="sv-SE" smtClean="0"/>
              <a:t>11</a:t>
            </a:fld>
            <a:endParaRPr lang="sv-SE"/>
          </a:p>
        </p:txBody>
      </p:sp>
    </p:spTree>
    <p:extLst>
      <p:ext uri="{BB962C8B-B14F-4D97-AF65-F5344CB8AC3E}">
        <p14:creationId xmlns:p14="http://schemas.microsoft.com/office/powerpoint/2010/main" val="785519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E1A5F8-0081-45A7-B839-0DF9C1C5C06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a:extLst>
              <a:ext uri="{FF2B5EF4-FFF2-40B4-BE49-F238E27FC236}">
                <a16:creationId xmlns:a16="http://schemas.microsoft.com/office/drawing/2014/main" id="{F3807E94-6BEF-41E0-A0F7-E8E69D5387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a:extLst>
              <a:ext uri="{FF2B5EF4-FFF2-40B4-BE49-F238E27FC236}">
                <a16:creationId xmlns:a16="http://schemas.microsoft.com/office/drawing/2014/main" id="{39562E71-5C40-4EE5-83F8-B19643EB24C3}"/>
              </a:ext>
            </a:extLst>
          </p:cNvPr>
          <p:cNvSpPr>
            <a:spLocks noGrp="1"/>
          </p:cNvSpPr>
          <p:nvPr>
            <p:ph type="dt" sz="half" idx="10"/>
          </p:nvPr>
        </p:nvSpPr>
        <p:spPr/>
        <p:txBody>
          <a:bodyPr/>
          <a:lstStyle/>
          <a:p>
            <a:fld id="{F45C3196-AE5C-4F60-8A4E-92E97B617C6C}" type="datetimeFigureOut">
              <a:rPr lang="sv-SE" smtClean="0"/>
              <a:t>2019-03-18</a:t>
            </a:fld>
            <a:endParaRPr lang="sv-SE"/>
          </a:p>
        </p:txBody>
      </p:sp>
      <p:sp>
        <p:nvSpPr>
          <p:cNvPr id="5" name="Platshållare för sidfot 4">
            <a:extLst>
              <a:ext uri="{FF2B5EF4-FFF2-40B4-BE49-F238E27FC236}">
                <a16:creationId xmlns:a16="http://schemas.microsoft.com/office/drawing/2014/main" id="{8F45AA90-674B-4104-BDE5-B16BA2D1609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A937A3F-580D-46D8-9F99-17BA5BC53C96}"/>
              </a:ext>
            </a:extLst>
          </p:cNvPr>
          <p:cNvSpPr>
            <a:spLocks noGrp="1"/>
          </p:cNvSpPr>
          <p:nvPr>
            <p:ph type="sldNum" sz="quarter" idx="12"/>
          </p:nvPr>
        </p:nvSpPr>
        <p:spPr/>
        <p:txBody>
          <a:bodyPr/>
          <a:lstStyle/>
          <a:p>
            <a:fld id="{FD9423C0-C3A3-43B3-A19B-782D41ABF34C}" type="slidenum">
              <a:rPr lang="sv-SE" smtClean="0"/>
              <a:t>‹#›</a:t>
            </a:fld>
            <a:endParaRPr lang="sv-SE"/>
          </a:p>
        </p:txBody>
      </p:sp>
    </p:spTree>
    <p:extLst>
      <p:ext uri="{BB962C8B-B14F-4D97-AF65-F5344CB8AC3E}">
        <p14:creationId xmlns:p14="http://schemas.microsoft.com/office/powerpoint/2010/main" val="62568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7819FD-1745-4EAC-A12D-5CDBB97BD17B}"/>
              </a:ext>
            </a:extLst>
          </p:cNvPr>
          <p:cNvSpPr>
            <a:spLocks noGrp="1"/>
          </p:cNvSpPr>
          <p:nvPr>
            <p:ph type="title"/>
          </p:nvPr>
        </p:nvSpPr>
        <p:spPr/>
        <p:txBody>
          <a:bodyPr/>
          <a:lstStyle/>
          <a:p>
            <a:r>
              <a:rPr lang="sv-SE"/>
              <a:t>Klicka här för att ändra format</a:t>
            </a:r>
          </a:p>
        </p:txBody>
      </p:sp>
      <p:sp>
        <p:nvSpPr>
          <p:cNvPr id="3" name="Platshållare för lodrät text 2">
            <a:extLst>
              <a:ext uri="{FF2B5EF4-FFF2-40B4-BE49-F238E27FC236}">
                <a16:creationId xmlns:a16="http://schemas.microsoft.com/office/drawing/2014/main" id="{6F06CB08-1135-4155-9855-8FFF0CCD125D}"/>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A8DFE98-04FA-4998-ADA9-DE72EDEE778D}"/>
              </a:ext>
            </a:extLst>
          </p:cNvPr>
          <p:cNvSpPr>
            <a:spLocks noGrp="1"/>
          </p:cNvSpPr>
          <p:nvPr>
            <p:ph type="dt" sz="half" idx="10"/>
          </p:nvPr>
        </p:nvSpPr>
        <p:spPr/>
        <p:txBody>
          <a:bodyPr/>
          <a:lstStyle/>
          <a:p>
            <a:fld id="{F45C3196-AE5C-4F60-8A4E-92E97B617C6C}" type="datetimeFigureOut">
              <a:rPr lang="sv-SE" smtClean="0"/>
              <a:t>2019-03-18</a:t>
            </a:fld>
            <a:endParaRPr lang="sv-SE"/>
          </a:p>
        </p:txBody>
      </p:sp>
      <p:sp>
        <p:nvSpPr>
          <p:cNvPr id="5" name="Platshållare för sidfot 4">
            <a:extLst>
              <a:ext uri="{FF2B5EF4-FFF2-40B4-BE49-F238E27FC236}">
                <a16:creationId xmlns:a16="http://schemas.microsoft.com/office/drawing/2014/main" id="{8D97F398-6FDD-41D0-877F-D97C942E9D5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113EB7-10F5-4A19-80D4-DBCE2FBA8ECB}"/>
              </a:ext>
            </a:extLst>
          </p:cNvPr>
          <p:cNvSpPr>
            <a:spLocks noGrp="1"/>
          </p:cNvSpPr>
          <p:nvPr>
            <p:ph type="sldNum" sz="quarter" idx="12"/>
          </p:nvPr>
        </p:nvSpPr>
        <p:spPr/>
        <p:txBody>
          <a:bodyPr/>
          <a:lstStyle/>
          <a:p>
            <a:fld id="{FD9423C0-C3A3-43B3-A19B-782D41ABF34C}" type="slidenum">
              <a:rPr lang="sv-SE" smtClean="0"/>
              <a:t>‹#›</a:t>
            </a:fld>
            <a:endParaRPr lang="sv-SE"/>
          </a:p>
        </p:txBody>
      </p:sp>
    </p:spTree>
    <p:extLst>
      <p:ext uri="{BB962C8B-B14F-4D97-AF65-F5344CB8AC3E}">
        <p14:creationId xmlns:p14="http://schemas.microsoft.com/office/powerpoint/2010/main" val="40703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3BA30D5-47D2-408D-ACFB-9699B26C8DF5}"/>
              </a:ext>
            </a:extLst>
          </p:cNvPr>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a:extLst>
              <a:ext uri="{FF2B5EF4-FFF2-40B4-BE49-F238E27FC236}">
                <a16:creationId xmlns:a16="http://schemas.microsoft.com/office/drawing/2014/main" id="{29965B98-4355-4BBF-B062-C0974FC1FD6D}"/>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28DF880-8763-465C-933F-3AE025AEEA2E}"/>
              </a:ext>
            </a:extLst>
          </p:cNvPr>
          <p:cNvSpPr>
            <a:spLocks noGrp="1"/>
          </p:cNvSpPr>
          <p:nvPr>
            <p:ph type="dt" sz="half" idx="10"/>
          </p:nvPr>
        </p:nvSpPr>
        <p:spPr/>
        <p:txBody>
          <a:bodyPr/>
          <a:lstStyle/>
          <a:p>
            <a:fld id="{F45C3196-AE5C-4F60-8A4E-92E97B617C6C}" type="datetimeFigureOut">
              <a:rPr lang="sv-SE" smtClean="0"/>
              <a:t>2019-03-18</a:t>
            </a:fld>
            <a:endParaRPr lang="sv-SE"/>
          </a:p>
        </p:txBody>
      </p:sp>
      <p:sp>
        <p:nvSpPr>
          <p:cNvPr id="5" name="Platshållare för sidfot 4">
            <a:extLst>
              <a:ext uri="{FF2B5EF4-FFF2-40B4-BE49-F238E27FC236}">
                <a16:creationId xmlns:a16="http://schemas.microsoft.com/office/drawing/2014/main" id="{23E1FE93-0692-4A3B-B90D-666A8A156F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CB93F6-BAE7-4672-9F5C-1CD29652F5E9}"/>
              </a:ext>
            </a:extLst>
          </p:cNvPr>
          <p:cNvSpPr>
            <a:spLocks noGrp="1"/>
          </p:cNvSpPr>
          <p:nvPr>
            <p:ph type="sldNum" sz="quarter" idx="12"/>
          </p:nvPr>
        </p:nvSpPr>
        <p:spPr/>
        <p:txBody>
          <a:bodyPr/>
          <a:lstStyle/>
          <a:p>
            <a:fld id="{FD9423C0-C3A3-43B3-A19B-782D41ABF34C}" type="slidenum">
              <a:rPr lang="sv-SE" smtClean="0"/>
              <a:t>‹#›</a:t>
            </a:fld>
            <a:endParaRPr lang="sv-SE"/>
          </a:p>
        </p:txBody>
      </p:sp>
    </p:spTree>
    <p:extLst>
      <p:ext uri="{BB962C8B-B14F-4D97-AF65-F5344CB8AC3E}">
        <p14:creationId xmlns:p14="http://schemas.microsoft.com/office/powerpoint/2010/main" val="21270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DBA7C-6EB2-4219-ACC8-F7AE6C555E7C}"/>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8385C1F7-E4FB-4606-9276-E7840C2E8DF2}"/>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3A17B23-62D7-4D0C-AFF8-8C467001B497}"/>
              </a:ext>
            </a:extLst>
          </p:cNvPr>
          <p:cNvSpPr>
            <a:spLocks noGrp="1"/>
          </p:cNvSpPr>
          <p:nvPr>
            <p:ph type="dt" sz="half" idx="10"/>
          </p:nvPr>
        </p:nvSpPr>
        <p:spPr/>
        <p:txBody>
          <a:bodyPr/>
          <a:lstStyle/>
          <a:p>
            <a:fld id="{F45C3196-AE5C-4F60-8A4E-92E97B617C6C}" type="datetimeFigureOut">
              <a:rPr lang="sv-SE" smtClean="0"/>
              <a:t>2019-03-18</a:t>
            </a:fld>
            <a:endParaRPr lang="sv-SE"/>
          </a:p>
        </p:txBody>
      </p:sp>
      <p:sp>
        <p:nvSpPr>
          <p:cNvPr id="5" name="Platshållare för sidfot 4">
            <a:extLst>
              <a:ext uri="{FF2B5EF4-FFF2-40B4-BE49-F238E27FC236}">
                <a16:creationId xmlns:a16="http://schemas.microsoft.com/office/drawing/2014/main" id="{9B8D2AF7-213D-4672-A04A-DE929B17EB6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350AA8E-5BC2-4E22-BD7A-A8378A950E50}"/>
              </a:ext>
            </a:extLst>
          </p:cNvPr>
          <p:cNvSpPr>
            <a:spLocks noGrp="1"/>
          </p:cNvSpPr>
          <p:nvPr>
            <p:ph type="sldNum" sz="quarter" idx="12"/>
          </p:nvPr>
        </p:nvSpPr>
        <p:spPr/>
        <p:txBody>
          <a:bodyPr/>
          <a:lstStyle/>
          <a:p>
            <a:fld id="{FD9423C0-C3A3-43B3-A19B-782D41ABF34C}" type="slidenum">
              <a:rPr lang="sv-SE" smtClean="0"/>
              <a:t>‹#›</a:t>
            </a:fld>
            <a:endParaRPr lang="sv-SE"/>
          </a:p>
        </p:txBody>
      </p:sp>
    </p:spTree>
    <p:extLst>
      <p:ext uri="{BB962C8B-B14F-4D97-AF65-F5344CB8AC3E}">
        <p14:creationId xmlns:p14="http://schemas.microsoft.com/office/powerpoint/2010/main" val="151177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404186-B6B0-4CD5-9FBB-59280E0D191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a:extLst>
              <a:ext uri="{FF2B5EF4-FFF2-40B4-BE49-F238E27FC236}">
                <a16:creationId xmlns:a16="http://schemas.microsoft.com/office/drawing/2014/main" id="{03FA7D67-565E-440C-8E9E-17D7BD60E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3B3C020C-C416-4D5E-BE19-671AF25DC147}"/>
              </a:ext>
            </a:extLst>
          </p:cNvPr>
          <p:cNvSpPr>
            <a:spLocks noGrp="1"/>
          </p:cNvSpPr>
          <p:nvPr>
            <p:ph type="dt" sz="half" idx="10"/>
          </p:nvPr>
        </p:nvSpPr>
        <p:spPr/>
        <p:txBody>
          <a:bodyPr/>
          <a:lstStyle/>
          <a:p>
            <a:fld id="{F45C3196-AE5C-4F60-8A4E-92E97B617C6C}" type="datetimeFigureOut">
              <a:rPr lang="sv-SE" smtClean="0"/>
              <a:t>2019-03-18</a:t>
            </a:fld>
            <a:endParaRPr lang="sv-SE"/>
          </a:p>
        </p:txBody>
      </p:sp>
      <p:sp>
        <p:nvSpPr>
          <p:cNvPr id="5" name="Platshållare för sidfot 4">
            <a:extLst>
              <a:ext uri="{FF2B5EF4-FFF2-40B4-BE49-F238E27FC236}">
                <a16:creationId xmlns:a16="http://schemas.microsoft.com/office/drawing/2014/main" id="{783376C4-8040-41A9-A332-03808BFE799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216A36-DE03-40C9-89DF-3849B4A0116F}"/>
              </a:ext>
            </a:extLst>
          </p:cNvPr>
          <p:cNvSpPr>
            <a:spLocks noGrp="1"/>
          </p:cNvSpPr>
          <p:nvPr>
            <p:ph type="sldNum" sz="quarter" idx="12"/>
          </p:nvPr>
        </p:nvSpPr>
        <p:spPr/>
        <p:txBody>
          <a:bodyPr/>
          <a:lstStyle/>
          <a:p>
            <a:fld id="{FD9423C0-C3A3-43B3-A19B-782D41ABF34C}" type="slidenum">
              <a:rPr lang="sv-SE" smtClean="0"/>
              <a:t>‹#›</a:t>
            </a:fld>
            <a:endParaRPr lang="sv-SE"/>
          </a:p>
        </p:txBody>
      </p:sp>
    </p:spTree>
    <p:extLst>
      <p:ext uri="{BB962C8B-B14F-4D97-AF65-F5344CB8AC3E}">
        <p14:creationId xmlns:p14="http://schemas.microsoft.com/office/powerpoint/2010/main" val="20829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D9271C-83AA-414E-9A5E-7638E77F03AD}"/>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C3521E74-422E-483C-BEED-E59CBFBDEDBE}"/>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55A756F-2AFB-417F-86EC-F85A383817FC}"/>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DF89EF9-0CC3-4571-8F3C-727C59BDC474}"/>
              </a:ext>
            </a:extLst>
          </p:cNvPr>
          <p:cNvSpPr>
            <a:spLocks noGrp="1"/>
          </p:cNvSpPr>
          <p:nvPr>
            <p:ph type="dt" sz="half" idx="10"/>
          </p:nvPr>
        </p:nvSpPr>
        <p:spPr/>
        <p:txBody>
          <a:bodyPr/>
          <a:lstStyle/>
          <a:p>
            <a:fld id="{F45C3196-AE5C-4F60-8A4E-92E97B617C6C}" type="datetimeFigureOut">
              <a:rPr lang="sv-SE" smtClean="0"/>
              <a:t>2019-03-18</a:t>
            </a:fld>
            <a:endParaRPr lang="sv-SE"/>
          </a:p>
        </p:txBody>
      </p:sp>
      <p:sp>
        <p:nvSpPr>
          <p:cNvPr id="6" name="Platshållare för sidfot 5">
            <a:extLst>
              <a:ext uri="{FF2B5EF4-FFF2-40B4-BE49-F238E27FC236}">
                <a16:creationId xmlns:a16="http://schemas.microsoft.com/office/drawing/2014/main" id="{BC554113-390A-47E6-AE85-7E60A4A719C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9A1AF36-CCE1-4EBE-887D-E77A7C05CCB3}"/>
              </a:ext>
            </a:extLst>
          </p:cNvPr>
          <p:cNvSpPr>
            <a:spLocks noGrp="1"/>
          </p:cNvSpPr>
          <p:nvPr>
            <p:ph type="sldNum" sz="quarter" idx="12"/>
          </p:nvPr>
        </p:nvSpPr>
        <p:spPr/>
        <p:txBody>
          <a:bodyPr/>
          <a:lstStyle/>
          <a:p>
            <a:fld id="{FD9423C0-C3A3-43B3-A19B-782D41ABF34C}" type="slidenum">
              <a:rPr lang="sv-SE" smtClean="0"/>
              <a:t>‹#›</a:t>
            </a:fld>
            <a:endParaRPr lang="sv-SE"/>
          </a:p>
        </p:txBody>
      </p:sp>
    </p:spTree>
    <p:extLst>
      <p:ext uri="{BB962C8B-B14F-4D97-AF65-F5344CB8AC3E}">
        <p14:creationId xmlns:p14="http://schemas.microsoft.com/office/powerpoint/2010/main" val="81457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DC4EF-AC8C-46C5-B5A6-B7022BEDCA3B}"/>
              </a:ext>
            </a:extLst>
          </p:cNvPr>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a:extLst>
              <a:ext uri="{FF2B5EF4-FFF2-40B4-BE49-F238E27FC236}">
                <a16:creationId xmlns:a16="http://schemas.microsoft.com/office/drawing/2014/main" id="{602616ED-3637-4C90-96DC-567EDCA4B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820FE42F-6031-406D-AF88-918FA68D5E3C}"/>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249A413-3628-4C88-82AF-08D695EFBD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598A71E8-0BB4-4DD9-A0EE-2953914B0482}"/>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6DB444E-6FC7-428D-BAE6-D009927C6080}"/>
              </a:ext>
            </a:extLst>
          </p:cNvPr>
          <p:cNvSpPr>
            <a:spLocks noGrp="1"/>
          </p:cNvSpPr>
          <p:nvPr>
            <p:ph type="dt" sz="half" idx="10"/>
          </p:nvPr>
        </p:nvSpPr>
        <p:spPr/>
        <p:txBody>
          <a:bodyPr/>
          <a:lstStyle/>
          <a:p>
            <a:fld id="{F45C3196-AE5C-4F60-8A4E-92E97B617C6C}" type="datetimeFigureOut">
              <a:rPr lang="sv-SE" smtClean="0"/>
              <a:t>2019-03-18</a:t>
            </a:fld>
            <a:endParaRPr lang="sv-SE"/>
          </a:p>
        </p:txBody>
      </p:sp>
      <p:sp>
        <p:nvSpPr>
          <p:cNvPr id="8" name="Platshållare för sidfot 7">
            <a:extLst>
              <a:ext uri="{FF2B5EF4-FFF2-40B4-BE49-F238E27FC236}">
                <a16:creationId xmlns:a16="http://schemas.microsoft.com/office/drawing/2014/main" id="{35B2F920-A4CC-4E6E-B569-805C64DD131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D133EC6-C5B0-446D-A724-103EEB5AA673}"/>
              </a:ext>
            </a:extLst>
          </p:cNvPr>
          <p:cNvSpPr>
            <a:spLocks noGrp="1"/>
          </p:cNvSpPr>
          <p:nvPr>
            <p:ph type="sldNum" sz="quarter" idx="12"/>
          </p:nvPr>
        </p:nvSpPr>
        <p:spPr/>
        <p:txBody>
          <a:bodyPr/>
          <a:lstStyle/>
          <a:p>
            <a:fld id="{FD9423C0-C3A3-43B3-A19B-782D41ABF34C}" type="slidenum">
              <a:rPr lang="sv-SE" smtClean="0"/>
              <a:t>‹#›</a:t>
            </a:fld>
            <a:endParaRPr lang="sv-SE"/>
          </a:p>
        </p:txBody>
      </p:sp>
    </p:spTree>
    <p:extLst>
      <p:ext uri="{BB962C8B-B14F-4D97-AF65-F5344CB8AC3E}">
        <p14:creationId xmlns:p14="http://schemas.microsoft.com/office/powerpoint/2010/main" val="1893145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AE031F-7E2E-4DAB-9C44-377AA389A6BD}"/>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108EECC2-3F6C-4A33-90CE-B5939E52843B}"/>
              </a:ext>
            </a:extLst>
          </p:cNvPr>
          <p:cNvSpPr>
            <a:spLocks noGrp="1"/>
          </p:cNvSpPr>
          <p:nvPr>
            <p:ph type="dt" sz="half" idx="10"/>
          </p:nvPr>
        </p:nvSpPr>
        <p:spPr/>
        <p:txBody>
          <a:bodyPr/>
          <a:lstStyle/>
          <a:p>
            <a:fld id="{F45C3196-AE5C-4F60-8A4E-92E97B617C6C}" type="datetimeFigureOut">
              <a:rPr lang="sv-SE" smtClean="0"/>
              <a:t>2019-03-18</a:t>
            </a:fld>
            <a:endParaRPr lang="sv-SE"/>
          </a:p>
        </p:txBody>
      </p:sp>
      <p:sp>
        <p:nvSpPr>
          <p:cNvPr id="4" name="Platshållare för sidfot 3">
            <a:extLst>
              <a:ext uri="{FF2B5EF4-FFF2-40B4-BE49-F238E27FC236}">
                <a16:creationId xmlns:a16="http://schemas.microsoft.com/office/drawing/2014/main" id="{7A0CC1AA-A79A-4083-A344-89025468263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1EC9E1A-DCD4-4EA0-87EF-0FB5384D8C69}"/>
              </a:ext>
            </a:extLst>
          </p:cNvPr>
          <p:cNvSpPr>
            <a:spLocks noGrp="1"/>
          </p:cNvSpPr>
          <p:nvPr>
            <p:ph type="sldNum" sz="quarter" idx="12"/>
          </p:nvPr>
        </p:nvSpPr>
        <p:spPr/>
        <p:txBody>
          <a:bodyPr/>
          <a:lstStyle/>
          <a:p>
            <a:fld id="{FD9423C0-C3A3-43B3-A19B-782D41ABF34C}" type="slidenum">
              <a:rPr lang="sv-SE" smtClean="0"/>
              <a:t>‹#›</a:t>
            </a:fld>
            <a:endParaRPr lang="sv-SE"/>
          </a:p>
        </p:txBody>
      </p:sp>
    </p:spTree>
    <p:extLst>
      <p:ext uri="{BB962C8B-B14F-4D97-AF65-F5344CB8AC3E}">
        <p14:creationId xmlns:p14="http://schemas.microsoft.com/office/powerpoint/2010/main" val="68238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84F99E7-46EC-44DA-8C70-91D114D52874}"/>
              </a:ext>
            </a:extLst>
          </p:cNvPr>
          <p:cNvSpPr>
            <a:spLocks noGrp="1"/>
          </p:cNvSpPr>
          <p:nvPr>
            <p:ph type="dt" sz="half" idx="10"/>
          </p:nvPr>
        </p:nvSpPr>
        <p:spPr/>
        <p:txBody>
          <a:bodyPr/>
          <a:lstStyle/>
          <a:p>
            <a:fld id="{F45C3196-AE5C-4F60-8A4E-92E97B617C6C}" type="datetimeFigureOut">
              <a:rPr lang="sv-SE" smtClean="0"/>
              <a:t>2019-03-18</a:t>
            </a:fld>
            <a:endParaRPr lang="sv-SE"/>
          </a:p>
        </p:txBody>
      </p:sp>
      <p:sp>
        <p:nvSpPr>
          <p:cNvPr id="3" name="Platshållare för sidfot 2">
            <a:extLst>
              <a:ext uri="{FF2B5EF4-FFF2-40B4-BE49-F238E27FC236}">
                <a16:creationId xmlns:a16="http://schemas.microsoft.com/office/drawing/2014/main" id="{82748184-2E02-480A-90EC-0926A7850AE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435DCE8-A79C-46BA-8B43-29E80F1CD24B}"/>
              </a:ext>
            </a:extLst>
          </p:cNvPr>
          <p:cNvSpPr>
            <a:spLocks noGrp="1"/>
          </p:cNvSpPr>
          <p:nvPr>
            <p:ph type="sldNum" sz="quarter" idx="12"/>
          </p:nvPr>
        </p:nvSpPr>
        <p:spPr/>
        <p:txBody>
          <a:bodyPr/>
          <a:lstStyle/>
          <a:p>
            <a:fld id="{FD9423C0-C3A3-43B3-A19B-782D41ABF34C}" type="slidenum">
              <a:rPr lang="sv-SE" smtClean="0"/>
              <a:t>‹#›</a:t>
            </a:fld>
            <a:endParaRPr lang="sv-SE"/>
          </a:p>
        </p:txBody>
      </p:sp>
    </p:spTree>
    <p:extLst>
      <p:ext uri="{BB962C8B-B14F-4D97-AF65-F5344CB8AC3E}">
        <p14:creationId xmlns:p14="http://schemas.microsoft.com/office/powerpoint/2010/main" val="3047785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890F18-1232-48BF-9BAC-7D888F76D56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a:extLst>
              <a:ext uri="{FF2B5EF4-FFF2-40B4-BE49-F238E27FC236}">
                <a16:creationId xmlns:a16="http://schemas.microsoft.com/office/drawing/2014/main" id="{64878047-BB84-472B-8360-523F7AEAD6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822F6B6-50D4-4603-A7A1-D10D90B0A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E073CEC7-86D6-40F6-B166-C92A88C91F35}"/>
              </a:ext>
            </a:extLst>
          </p:cNvPr>
          <p:cNvSpPr>
            <a:spLocks noGrp="1"/>
          </p:cNvSpPr>
          <p:nvPr>
            <p:ph type="dt" sz="half" idx="10"/>
          </p:nvPr>
        </p:nvSpPr>
        <p:spPr/>
        <p:txBody>
          <a:bodyPr/>
          <a:lstStyle/>
          <a:p>
            <a:fld id="{F45C3196-AE5C-4F60-8A4E-92E97B617C6C}" type="datetimeFigureOut">
              <a:rPr lang="sv-SE" smtClean="0"/>
              <a:t>2019-03-18</a:t>
            </a:fld>
            <a:endParaRPr lang="sv-SE"/>
          </a:p>
        </p:txBody>
      </p:sp>
      <p:sp>
        <p:nvSpPr>
          <p:cNvPr id="6" name="Platshållare för sidfot 5">
            <a:extLst>
              <a:ext uri="{FF2B5EF4-FFF2-40B4-BE49-F238E27FC236}">
                <a16:creationId xmlns:a16="http://schemas.microsoft.com/office/drawing/2014/main" id="{B4464C84-E37A-4F2D-89CF-22A3AE01F3B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2DE1504-2138-40AF-95D3-0C6544E4608E}"/>
              </a:ext>
            </a:extLst>
          </p:cNvPr>
          <p:cNvSpPr>
            <a:spLocks noGrp="1"/>
          </p:cNvSpPr>
          <p:nvPr>
            <p:ph type="sldNum" sz="quarter" idx="12"/>
          </p:nvPr>
        </p:nvSpPr>
        <p:spPr/>
        <p:txBody>
          <a:bodyPr/>
          <a:lstStyle/>
          <a:p>
            <a:fld id="{FD9423C0-C3A3-43B3-A19B-782D41ABF34C}" type="slidenum">
              <a:rPr lang="sv-SE" smtClean="0"/>
              <a:t>‹#›</a:t>
            </a:fld>
            <a:endParaRPr lang="sv-SE"/>
          </a:p>
        </p:txBody>
      </p:sp>
    </p:spTree>
    <p:extLst>
      <p:ext uri="{BB962C8B-B14F-4D97-AF65-F5344CB8AC3E}">
        <p14:creationId xmlns:p14="http://schemas.microsoft.com/office/powerpoint/2010/main" val="408440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56A20A-15BF-4FEF-8844-8A073492123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F3D12554-2C2E-4239-90F1-B15F75CE0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38D2C60-7A5B-4217-9CC2-A6A73A047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C3F8A1C5-780F-4092-B47B-85B2CF4B4763}"/>
              </a:ext>
            </a:extLst>
          </p:cNvPr>
          <p:cNvSpPr>
            <a:spLocks noGrp="1"/>
          </p:cNvSpPr>
          <p:nvPr>
            <p:ph type="dt" sz="half" idx="10"/>
          </p:nvPr>
        </p:nvSpPr>
        <p:spPr/>
        <p:txBody>
          <a:bodyPr/>
          <a:lstStyle/>
          <a:p>
            <a:fld id="{F45C3196-AE5C-4F60-8A4E-92E97B617C6C}" type="datetimeFigureOut">
              <a:rPr lang="sv-SE" smtClean="0"/>
              <a:t>2019-03-18</a:t>
            </a:fld>
            <a:endParaRPr lang="sv-SE"/>
          </a:p>
        </p:txBody>
      </p:sp>
      <p:sp>
        <p:nvSpPr>
          <p:cNvPr id="6" name="Platshållare för sidfot 5">
            <a:extLst>
              <a:ext uri="{FF2B5EF4-FFF2-40B4-BE49-F238E27FC236}">
                <a16:creationId xmlns:a16="http://schemas.microsoft.com/office/drawing/2014/main" id="{F0B36F36-DEA6-446B-AC01-CD5C6073C7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AD1D041-87CC-43A4-AC79-31326869C360}"/>
              </a:ext>
            </a:extLst>
          </p:cNvPr>
          <p:cNvSpPr>
            <a:spLocks noGrp="1"/>
          </p:cNvSpPr>
          <p:nvPr>
            <p:ph type="sldNum" sz="quarter" idx="12"/>
          </p:nvPr>
        </p:nvSpPr>
        <p:spPr/>
        <p:txBody>
          <a:bodyPr/>
          <a:lstStyle/>
          <a:p>
            <a:fld id="{FD9423C0-C3A3-43B3-A19B-782D41ABF34C}" type="slidenum">
              <a:rPr lang="sv-SE" smtClean="0"/>
              <a:t>‹#›</a:t>
            </a:fld>
            <a:endParaRPr lang="sv-SE"/>
          </a:p>
        </p:txBody>
      </p:sp>
    </p:spTree>
    <p:extLst>
      <p:ext uri="{BB962C8B-B14F-4D97-AF65-F5344CB8AC3E}">
        <p14:creationId xmlns:p14="http://schemas.microsoft.com/office/powerpoint/2010/main" val="284509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3A1A"/>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635949-8D9D-4907-9C19-EA7D984D57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a:extLst>
              <a:ext uri="{FF2B5EF4-FFF2-40B4-BE49-F238E27FC236}">
                <a16:creationId xmlns:a16="http://schemas.microsoft.com/office/drawing/2014/main" id="{714A2718-9E4E-41B5-AD26-61A0C5E4F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029EF1A-B11C-49D7-A6DF-1ED2E139E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C3196-AE5C-4F60-8A4E-92E97B617C6C}" type="datetimeFigureOut">
              <a:rPr lang="sv-SE" smtClean="0"/>
              <a:t>2019-03-18</a:t>
            </a:fld>
            <a:endParaRPr lang="sv-SE"/>
          </a:p>
        </p:txBody>
      </p:sp>
      <p:sp>
        <p:nvSpPr>
          <p:cNvPr id="5" name="Platshållare för sidfot 4">
            <a:extLst>
              <a:ext uri="{FF2B5EF4-FFF2-40B4-BE49-F238E27FC236}">
                <a16:creationId xmlns:a16="http://schemas.microsoft.com/office/drawing/2014/main" id="{CF7EE88F-CCCC-4795-B19F-E2DBAF529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2323658-154F-4E64-B0E4-EA73D7EC0D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423C0-C3A3-43B3-A19B-782D41ABF34C}" type="slidenum">
              <a:rPr lang="sv-SE" smtClean="0"/>
              <a:t>‹#›</a:t>
            </a:fld>
            <a:endParaRPr lang="sv-SE"/>
          </a:p>
        </p:txBody>
      </p:sp>
    </p:spTree>
    <p:extLst>
      <p:ext uri="{BB962C8B-B14F-4D97-AF65-F5344CB8AC3E}">
        <p14:creationId xmlns:p14="http://schemas.microsoft.com/office/powerpoint/2010/main" val="1933644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laget.se/Vambs_IF_P09/news/5458521/Foraldramot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laget.se/Vambs_IF_P09/news/5458521/Foraldramot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laget.se/Vambs_IF_P09/news/5458521/Foraldramot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www.facebook.com/vambsif/"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ör våmbs if">
            <a:extLst>
              <a:ext uri="{FF2B5EF4-FFF2-40B4-BE49-F238E27FC236}">
                <a16:creationId xmlns:a16="http://schemas.microsoft.com/office/drawing/2014/main" id="{7CE246A1-6E21-4CB6-AA41-3E4D33047DC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65" r="714" b="1"/>
          <a:stretch/>
        </p:blipFill>
        <p:spPr bwMode="auto">
          <a:xfrm>
            <a:off x="20" y="10"/>
            <a:ext cx="12191980" cy="6857990"/>
          </a:xfrm>
          <a:prstGeom prst="rect">
            <a:avLst/>
          </a:prstGeom>
          <a:noFill/>
          <a:effectLst>
            <a:outerShdw blurRad="1079500" dist="50800" dir="5400000" algn="ctr" rotWithShape="0">
              <a:srgbClr val="000000">
                <a:alpha val="0"/>
              </a:srgbClr>
            </a:outerShdw>
            <a:reflection blurRad="1270000" stA="0" endPos="64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A388CE36-99AA-4639-BCEA-66E9F26F3D76}"/>
              </a:ext>
            </a:extLst>
          </p:cNvPr>
          <p:cNvSpPr txBox="1"/>
          <p:nvPr/>
        </p:nvSpPr>
        <p:spPr>
          <a:xfrm>
            <a:off x="1933156" y="403225"/>
            <a:ext cx="9005927" cy="1107996"/>
          </a:xfrm>
          <a:prstGeom prst="rect">
            <a:avLst/>
          </a:prstGeom>
          <a:noFill/>
        </p:spPr>
        <p:txBody>
          <a:bodyPr wrap="none" rtlCol="0">
            <a:spAutoFit/>
          </a:bodyPr>
          <a:lstStyle/>
          <a:p>
            <a:r>
              <a:rPr lang="sv-SE" sz="6600" b="1" dirty="0">
                <a:solidFill>
                  <a:schemeClr val="bg1"/>
                </a:solidFill>
                <a:latin typeface="Garamond" panose="02020404030301010803" pitchFamily="18" charset="0"/>
              </a:rPr>
              <a:t>FÖRÄLDRAMÖTE P09</a:t>
            </a:r>
          </a:p>
        </p:txBody>
      </p:sp>
      <p:sp>
        <p:nvSpPr>
          <p:cNvPr id="8" name="textruta 7">
            <a:extLst>
              <a:ext uri="{FF2B5EF4-FFF2-40B4-BE49-F238E27FC236}">
                <a16:creationId xmlns:a16="http://schemas.microsoft.com/office/drawing/2014/main" id="{6861A901-60EC-460B-A80E-E659A1E90CDA}"/>
              </a:ext>
            </a:extLst>
          </p:cNvPr>
          <p:cNvSpPr txBox="1"/>
          <p:nvPr/>
        </p:nvSpPr>
        <p:spPr>
          <a:xfrm>
            <a:off x="3700152" y="5343604"/>
            <a:ext cx="4791696" cy="1107996"/>
          </a:xfrm>
          <a:prstGeom prst="rect">
            <a:avLst/>
          </a:prstGeom>
          <a:noFill/>
        </p:spPr>
        <p:txBody>
          <a:bodyPr wrap="none" rtlCol="0">
            <a:spAutoFit/>
          </a:bodyPr>
          <a:lstStyle/>
          <a:p>
            <a:r>
              <a:rPr lang="sv-SE" sz="6600" b="1" dirty="0">
                <a:solidFill>
                  <a:schemeClr val="bg1"/>
                </a:solidFill>
                <a:latin typeface="Garamond" panose="02020404030301010803" pitchFamily="18" charset="0"/>
              </a:rPr>
              <a:t>2019 – 03 - 12</a:t>
            </a:r>
          </a:p>
        </p:txBody>
      </p:sp>
    </p:spTree>
    <p:extLst>
      <p:ext uri="{BB962C8B-B14F-4D97-AF65-F5344CB8AC3E}">
        <p14:creationId xmlns:p14="http://schemas.microsoft.com/office/powerpoint/2010/main" val="86230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2802A13-659F-4978-A79C-D10938D7C71D}"/>
              </a:ext>
            </a:extLst>
          </p:cNvPr>
          <p:cNvSpPr txBox="1"/>
          <p:nvPr/>
        </p:nvSpPr>
        <p:spPr>
          <a:xfrm>
            <a:off x="3141133" y="270932"/>
            <a:ext cx="4408579" cy="1015663"/>
          </a:xfrm>
          <a:prstGeom prst="rect">
            <a:avLst/>
          </a:prstGeom>
          <a:noFill/>
          <a:ln w="28575">
            <a:solidFill>
              <a:schemeClr val="bg1"/>
            </a:solidFill>
          </a:ln>
        </p:spPr>
        <p:txBody>
          <a:bodyPr wrap="none" rtlCol="0">
            <a:spAutoFit/>
          </a:bodyPr>
          <a:lstStyle/>
          <a:p>
            <a:r>
              <a:rPr lang="sv-SE" sz="6000" b="1" dirty="0">
                <a:solidFill>
                  <a:schemeClr val="bg1"/>
                </a:solidFill>
                <a:latin typeface="Garamond" panose="02020404030301010803" pitchFamily="18" charset="0"/>
              </a:rPr>
              <a:t>SERIESPEL</a:t>
            </a:r>
          </a:p>
        </p:txBody>
      </p:sp>
      <p:sp>
        <p:nvSpPr>
          <p:cNvPr id="3" name="textruta 2">
            <a:extLst>
              <a:ext uri="{FF2B5EF4-FFF2-40B4-BE49-F238E27FC236}">
                <a16:creationId xmlns:a16="http://schemas.microsoft.com/office/drawing/2014/main" id="{EA2D5851-9D92-4216-BF98-E8EC37493F05}"/>
              </a:ext>
            </a:extLst>
          </p:cNvPr>
          <p:cNvSpPr txBox="1"/>
          <p:nvPr/>
        </p:nvSpPr>
        <p:spPr>
          <a:xfrm>
            <a:off x="149352" y="1742020"/>
            <a:ext cx="11691196" cy="4693593"/>
          </a:xfrm>
          <a:prstGeom prst="rect">
            <a:avLst/>
          </a:prstGeom>
          <a:noFill/>
          <a:ln w="28575">
            <a:solidFill>
              <a:schemeClr val="bg1"/>
            </a:solidFill>
          </a:ln>
        </p:spPr>
        <p:txBody>
          <a:bodyPr wrap="square" rtlCol="0">
            <a:spAutoFit/>
          </a:bodyPr>
          <a:lstStyle/>
          <a:p>
            <a:r>
              <a:rPr lang="sv-SE" sz="2300" dirty="0">
                <a:solidFill>
                  <a:schemeClr val="bg1"/>
                </a:solidFill>
                <a:latin typeface="Garamond" panose="02020404030301010803" pitchFamily="18" charset="0"/>
              </a:rPr>
              <a:t>I år är poolspelen utbytta mot seriespel. Vi har anmält två lag till samma serie (div 13) som är serie rekommenderad för pojkar 10 år och består till mestadels av andra Skövdelag. Matchtiden är 3x20 minuter och det kommer vara cirka en match per i veckan. </a:t>
            </a:r>
          </a:p>
          <a:p>
            <a:endParaRPr lang="sv-SE" sz="2300" dirty="0">
              <a:solidFill>
                <a:schemeClr val="bg1"/>
              </a:solidFill>
              <a:latin typeface="Garamond" panose="02020404030301010803" pitchFamily="18" charset="0"/>
            </a:endParaRPr>
          </a:p>
          <a:p>
            <a:r>
              <a:rPr lang="sv-SE" sz="2300" dirty="0">
                <a:solidFill>
                  <a:schemeClr val="bg1"/>
                </a:solidFill>
                <a:latin typeface="Garamond" panose="02020404030301010803" pitchFamily="18" charset="0"/>
              </a:rPr>
              <a:t>Rekommendationen från Västergötlands Fotbollsförbund är att man ska vara ca 10 spelare per match. Vi har tänkt oss följande upplägg, två lag - Våmb Grön och Våmb Vit. Killarna kommer i sin tur att vara indelade i fyra färger med ca 6 stycken spelare i varje färg. Två färger bildar första tredjedelen Våmb Vit och två färger bildar Våmb Grön. Sedan skiftar vi så alla färger får spela med alla under säsongen. </a:t>
            </a:r>
          </a:p>
          <a:p>
            <a:endParaRPr lang="sv-SE" sz="2300" dirty="0">
              <a:solidFill>
                <a:schemeClr val="bg1"/>
              </a:solidFill>
              <a:latin typeface="Garamond" panose="02020404030301010803" pitchFamily="18" charset="0"/>
            </a:endParaRPr>
          </a:p>
          <a:p>
            <a:r>
              <a:rPr lang="sv-SE" sz="2300" dirty="0">
                <a:solidFill>
                  <a:schemeClr val="bg1"/>
                </a:solidFill>
                <a:latin typeface="Garamond" panose="02020404030301010803" pitchFamily="18" charset="0"/>
              </a:rPr>
              <a:t>Till bortamatcherna kommer oftast, vi tränare, ha bil för skjuts. Men vi kommer säkert även behöva föräldrar som hjälper till med skjuts och ibland även med coachning. Det har funkat jättebra tidigare år, så det hoppas vi det gör i år också.  </a:t>
            </a:r>
          </a:p>
        </p:txBody>
      </p:sp>
    </p:spTree>
    <p:extLst>
      <p:ext uri="{BB962C8B-B14F-4D97-AF65-F5344CB8AC3E}">
        <p14:creationId xmlns:p14="http://schemas.microsoft.com/office/powerpoint/2010/main" val="2375942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2802A13-659F-4978-A79C-D10938D7C71D}"/>
              </a:ext>
            </a:extLst>
          </p:cNvPr>
          <p:cNvSpPr txBox="1"/>
          <p:nvPr/>
        </p:nvSpPr>
        <p:spPr>
          <a:xfrm>
            <a:off x="4673174" y="289593"/>
            <a:ext cx="2845651" cy="1015663"/>
          </a:xfrm>
          <a:prstGeom prst="rect">
            <a:avLst/>
          </a:prstGeom>
          <a:noFill/>
          <a:ln w="28575">
            <a:solidFill>
              <a:schemeClr val="bg1"/>
            </a:solidFill>
          </a:ln>
        </p:spPr>
        <p:txBody>
          <a:bodyPr wrap="none" rtlCol="0">
            <a:spAutoFit/>
          </a:bodyPr>
          <a:lstStyle/>
          <a:p>
            <a:r>
              <a:rPr lang="sv-SE" sz="6000" b="1" dirty="0">
                <a:solidFill>
                  <a:schemeClr val="bg1"/>
                </a:solidFill>
                <a:latin typeface="Garamond" panose="02020404030301010803" pitchFamily="18" charset="0"/>
              </a:rPr>
              <a:t>CUPER</a:t>
            </a:r>
          </a:p>
        </p:txBody>
      </p:sp>
      <p:sp>
        <p:nvSpPr>
          <p:cNvPr id="3" name="textruta 2">
            <a:extLst>
              <a:ext uri="{FF2B5EF4-FFF2-40B4-BE49-F238E27FC236}">
                <a16:creationId xmlns:a16="http://schemas.microsoft.com/office/drawing/2014/main" id="{EA2D5851-9D92-4216-BF98-E8EC37493F05}"/>
              </a:ext>
            </a:extLst>
          </p:cNvPr>
          <p:cNvSpPr txBox="1"/>
          <p:nvPr/>
        </p:nvSpPr>
        <p:spPr>
          <a:xfrm>
            <a:off x="110929" y="1802882"/>
            <a:ext cx="11123128" cy="3508653"/>
          </a:xfrm>
          <a:prstGeom prst="rect">
            <a:avLst/>
          </a:prstGeom>
          <a:noFill/>
          <a:ln w="28575">
            <a:solidFill>
              <a:schemeClr val="bg1"/>
            </a:solidFill>
          </a:ln>
        </p:spPr>
        <p:txBody>
          <a:bodyPr wrap="square" rtlCol="0">
            <a:spAutoFit/>
          </a:bodyPr>
          <a:lstStyle/>
          <a:p>
            <a:pPr marL="285750" indent="-285750">
              <a:buFontTx/>
              <a:buChar char="-"/>
            </a:pPr>
            <a:r>
              <a:rPr lang="sv-SE" sz="3600" dirty="0">
                <a:solidFill>
                  <a:schemeClr val="bg1"/>
                </a:solidFill>
                <a:latin typeface="Garamond" panose="02020404030301010803" pitchFamily="18" charset="0"/>
              </a:rPr>
              <a:t>ULVACUPEN (</a:t>
            </a:r>
            <a:r>
              <a:rPr lang="sv-SE" sz="3600" b="1" dirty="0">
                <a:solidFill>
                  <a:schemeClr val="bg1"/>
                </a:solidFill>
                <a:latin typeface="Garamond" panose="02020404030301010803" pitchFamily="18" charset="0"/>
              </a:rPr>
              <a:t>Ulvåker</a:t>
            </a:r>
            <a:r>
              <a:rPr lang="sv-SE" sz="3600" dirty="0">
                <a:solidFill>
                  <a:schemeClr val="bg1"/>
                </a:solidFill>
                <a:latin typeface="Garamond" panose="02020404030301010803" pitchFamily="18" charset="0"/>
              </a:rPr>
              <a:t>) 15-16 juni (</a:t>
            </a:r>
            <a:r>
              <a:rPr lang="sv-SE" sz="3600" b="1" dirty="0">
                <a:solidFill>
                  <a:schemeClr val="bg1"/>
                </a:solidFill>
                <a:latin typeface="Garamond" panose="02020404030301010803" pitchFamily="18" charset="0"/>
              </a:rPr>
              <a:t>v.24</a:t>
            </a:r>
            <a:r>
              <a:rPr lang="sv-SE" sz="3600" dirty="0">
                <a:solidFill>
                  <a:schemeClr val="bg1"/>
                </a:solidFill>
                <a:latin typeface="Garamond" panose="02020404030301010803" pitchFamily="18" charset="0"/>
              </a:rPr>
              <a:t>)</a:t>
            </a:r>
          </a:p>
          <a:p>
            <a:pPr marL="285750" indent="-285750">
              <a:buFontTx/>
              <a:buChar char="-"/>
            </a:pPr>
            <a:endParaRPr lang="sv-SE" dirty="0">
              <a:solidFill>
                <a:schemeClr val="bg1"/>
              </a:solidFill>
              <a:latin typeface="Garamond" panose="02020404030301010803" pitchFamily="18" charset="0"/>
            </a:endParaRPr>
          </a:p>
          <a:p>
            <a:pPr marL="285750" indent="-285750">
              <a:buFontTx/>
              <a:buChar char="-"/>
            </a:pPr>
            <a:r>
              <a:rPr lang="sv-SE" sz="3600" dirty="0">
                <a:solidFill>
                  <a:schemeClr val="bg1"/>
                </a:solidFill>
                <a:latin typeface="Garamond" panose="02020404030301010803" pitchFamily="18" charset="0"/>
              </a:rPr>
              <a:t>HANTVERKSCUPEN (</a:t>
            </a:r>
            <a:r>
              <a:rPr lang="sv-SE" sz="3600" b="1" dirty="0">
                <a:solidFill>
                  <a:schemeClr val="bg1"/>
                </a:solidFill>
                <a:latin typeface="Garamond" panose="02020404030301010803" pitchFamily="18" charset="0"/>
              </a:rPr>
              <a:t>Fagersanna</a:t>
            </a:r>
            <a:r>
              <a:rPr lang="sv-SE" sz="3600" dirty="0">
                <a:solidFill>
                  <a:schemeClr val="bg1"/>
                </a:solidFill>
                <a:latin typeface="Garamond" panose="02020404030301010803" pitchFamily="18" charset="0"/>
              </a:rPr>
              <a:t>) 9-11 augusti (</a:t>
            </a:r>
            <a:r>
              <a:rPr lang="sv-SE" sz="3600" b="1" dirty="0">
                <a:solidFill>
                  <a:schemeClr val="bg1"/>
                </a:solidFill>
                <a:latin typeface="Garamond" panose="02020404030301010803" pitchFamily="18" charset="0"/>
              </a:rPr>
              <a:t>v.32</a:t>
            </a:r>
            <a:r>
              <a:rPr lang="sv-SE" sz="3600" dirty="0">
                <a:solidFill>
                  <a:schemeClr val="bg1"/>
                </a:solidFill>
                <a:latin typeface="Garamond" panose="02020404030301010803" pitchFamily="18" charset="0"/>
              </a:rPr>
              <a:t>)</a:t>
            </a:r>
          </a:p>
          <a:p>
            <a:pPr marL="285750" indent="-285750">
              <a:buFontTx/>
              <a:buChar char="-"/>
            </a:pPr>
            <a:endParaRPr lang="sv-SE" sz="3600" dirty="0">
              <a:solidFill>
                <a:schemeClr val="bg1"/>
              </a:solidFill>
              <a:latin typeface="Garamond" panose="02020404030301010803" pitchFamily="18" charset="0"/>
            </a:endParaRPr>
          </a:p>
          <a:p>
            <a:pPr marL="285750" indent="-285750">
              <a:buFontTx/>
              <a:buChar char="-"/>
            </a:pPr>
            <a:r>
              <a:rPr lang="sv-SE" sz="3600" dirty="0">
                <a:solidFill>
                  <a:schemeClr val="bg1"/>
                </a:solidFill>
                <a:latin typeface="Garamond" panose="02020404030301010803" pitchFamily="18" charset="0"/>
              </a:rPr>
              <a:t>Två lag per cup</a:t>
            </a:r>
          </a:p>
          <a:p>
            <a:pPr marL="285750" indent="-285750">
              <a:buFontTx/>
              <a:buChar char="-"/>
            </a:pPr>
            <a:r>
              <a:rPr lang="sv-SE" sz="3600" dirty="0">
                <a:solidFill>
                  <a:schemeClr val="bg1"/>
                </a:solidFill>
                <a:latin typeface="Garamond" panose="02020404030301010803" pitchFamily="18" charset="0"/>
              </a:rPr>
              <a:t>Kostnad 0:- + 700:- (850:-)</a:t>
            </a:r>
          </a:p>
          <a:p>
            <a:endParaRPr lang="sv-SE" sz="2400" dirty="0">
              <a:solidFill>
                <a:schemeClr val="bg1"/>
              </a:solidFill>
              <a:latin typeface="Garamond" panose="02020404030301010803" pitchFamily="18" charset="0"/>
            </a:endParaRPr>
          </a:p>
        </p:txBody>
      </p:sp>
      <p:pic>
        <p:nvPicPr>
          <p:cNvPr id="4" name="Picture 2" descr="Bildresultat fÃ¶r sverige vm 2018">
            <a:extLst>
              <a:ext uri="{FF2B5EF4-FFF2-40B4-BE49-F238E27FC236}">
                <a16:creationId xmlns:a16="http://schemas.microsoft.com/office/drawing/2014/main" id="{E49B2BBA-79F7-426F-97D1-89F4140F4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976" y="3829050"/>
            <a:ext cx="5250024"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95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2802A13-659F-4978-A79C-D10938D7C71D}"/>
              </a:ext>
            </a:extLst>
          </p:cNvPr>
          <p:cNvSpPr txBox="1"/>
          <p:nvPr/>
        </p:nvSpPr>
        <p:spPr>
          <a:xfrm>
            <a:off x="4673174" y="289593"/>
            <a:ext cx="2845651" cy="1015663"/>
          </a:xfrm>
          <a:prstGeom prst="rect">
            <a:avLst/>
          </a:prstGeom>
          <a:noFill/>
          <a:ln w="28575">
            <a:solidFill>
              <a:schemeClr val="bg1"/>
            </a:solidFill>
          </a:ln>
        </p:spPr>
        <p:txBody>
          <a:bodyPr wrap="none" rtlCol="0">
            <a:spAutoFit/>
          </a:bodyPr>
          <a:lstStyle/>
          <a:p>
            <a:r>
              <a:rPr lang="sv-SE" sz="6000" b="1">
                <a:solidFill>
                  <a:schemeClr val="bg1"/>
                </a:solidFill>
                <a:latin typeface="Garamond" panose="02020404030301010803" pitchFamily="18" charset="0"/>
              </a:rPr>
              <a:t>CUPER</a:t>
            </a:r>
            <a:endParaRPr lang="sv-SE" sz="6000" b="1" dirty="0">
              <a:solidFill>
                <a:schemeClr val="bg1"/>
              </a:solidFill>
              <a:latin typeface="Garamond" panose="02020404030301010803" pitchFamily="18" charset="0"/>
            </a:endParaRPr>
          </a:p>
        </p:txBody>
      </p:sp>
      <p:sp>
        <p:nvSpPr>
          <p:cNvPr id="5" name="textruta 4">
            <a:extLst>
              <a:ext uri="{FF2B5EF4-FFF2-40B4-BE49-F238E27FC236}">
                <a16:creationId xmlns:a16="http://schemas.microsoft.com/office/drawing/2014/main" id="{4B2BB369-4CA1-498F-BFD9-40ED3F817365}"/>
              </a:ext>
            </a:extLst>
          </p:cNvPr>
          <p:cNvSpPr txBox="1"/>
          <p:nvPr/>
        </p:nvSpPr>
        <p:spPr>
          <a:xfrm>
            <a:off x="84037" y="1704697"/>
            <a:ext cx="11691196" cy="2215991"/>
          </a:xfrm>
          <a:prstGeom prst="rect">
            <a:avLst/>
          </a:prstGeom>
          <a:noFill/>
          <a:ln w="28575">
            <a:solidFill>
              <a:schemeClr val="bg1"/>
            </a:solidFill>
          </a:ln>
        </p:spPr>
        <p:txBody>
          <a:bodyPr wrap="square" rtlCol="0">
            <a:spAutoFit/>
          </a:bodyPr>
          <a:lstStyle/>
          <a:p>
            <a:r>
              <a:rPr lang="sv-SE" sz="2300">
                <a:solidFill>
                  <a:schemeClr val="bg1"/>
                </a:solidFill>
                <a:latin typeface="Garamond" panose="02020404030301010803" pitchFamily="18" charset="0"/>
              </a:rPr>
              <a:t>Vi är anmälda till två cuper i år. Dels, Ulvacupen i Ulvåker, den 15-16 juni samt Hantverkscupen i Fagersanna 9-11 augusti. Ulvacupen är klassisk 7-mannaturnering på gräs, medan Hantverkscupen är en ”helhelgs-cup” där det förutom logi och mat även ingår aktiviteter som kanot, femkamp m.m.</a:t>
            </a:r>
          </a:p>
          <a:p>
            <a:endParaRPr lang="sv-SE" sz="2300">
              <a:solidFill>
                <a:schemeClr val="bg1"/>
              </a:solidFill>
              <a:latin typeface="Garamond" panose="02020404030301010803" pitchFamily="18" charset="0"/>
            </a:endParaRPr>
          </a:p>
          <a:p>
            <a:r>
              <a:rPr lang="sv-SE" sz="2300">
                <a:solidFill>
                  <a:schemeClr val="bg1"/>
                </a:solidFill>
                <a:latin typeface="Garamond" panose="02020404030301010803" pitchFamily="18" charset="0"/>
              </a:rPr>
              <a:t>Kostnaden för Ulvacupen står klubben för medan Hantverkscupen kostar 850:- per spelare. Vi har till båda cuperna anmält två lag.  </a:t>
            </a:r>
            <a:endParaRPr lang="sv-SE" sz="2300" dirty="0">
              <a:solidFill>
                <a:schemeClr val="bg1"/>
              </a:solidFill>
              <a:latin typeface="Garamond" panose="02020404030301010803" pitchFamily="18" charset="0"/>
            </a:endParaRPr>
          </a:p>
        </p:txBody>
      </p:sp>
      <p:pic>
        <p:nvPicPr>
          <p:cNvPr id="1026" name="Picture 2" descr="Bildresultat fÃ¶r ulvacupen 2019">
            <a:extLst>
              <a:ext uri="{FF2B5EF4-FFF2-40B4-BE49-F238E27FC236}">
                <a16:creationId xmlns:a16="http://schemas.microsoft.com/office/drawing/2014/main" id="{921AC13D-3B64-4023-9B6D-BFD1CFC23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611" y="4320129"/>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Ã¶r hantverkscupen fagersanna">
            <a:extLst>
              <a:ext uri="{FF2B5EF4-FFF2-40B4-BE49-F238E27FC236}">
                <a16:creationId xmlns:a16="http://schemas.microsoft.com/office/drawing/2014/main" id="{719E6253-CF2C-4567-9977-EB7D3D2281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71" t="-765" r="8553" b="765"/>
          <a:stretch/>
        </p:blipFill>
        <p:spPr bwMode="auto">
          <a:xfrm>
            <a:off x="5962261" y="4096004"/>
            <a:ext cx="2230016" cy="257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25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2802A13-659F-4978-A79C-D10938D7C71D}"/>
              </a:ext>
            </a:extLst>
          </p:cNvPr>
          <p:cNvSpPr txBox="1"/>
          <p:nvPr/>
        </p:nvSpPr>
        <p:spPr>
          <a:xfrm>
            <a:off x="1722223" y="261602"/>
            <a:ext cx="8913017" cy="1015663"/>
          </a:xfrm>
          <a:prstGeom prst="rect">
            <a:avLst/>
          </a:prstGeom>
          <a:noFill/>
          <a:ln w="28575">
            <a:solidFill>
              <a:schemeClr val="bg1"/>
            </a:solidFill>
          </a:ln>
        </p:spPr>
        <p:txBody>
          <a:bodyPr wrap="none" rtlCol="0">
            <a:spAutoFit/>
          </a:bodyPr>
          <a:lstStyle/>
          <a:p>
            <a:r>
              <a:rPr lang="sv-SE" sz="6000" b="1" dirty="0">
                <a:solidFill>
                  <a:schemeClr val="bg1"/>
                </a:solidFill>
                <a:latin typeface="Garamond" panose="02020404030301010803" pitchFamily="18" charset="0"/>
              </a:rPr>
              <a:t>MINITRÄNINGSLÄGER</a:t>
            </a:r>
          </a:p>
        </p:txBody>
      </p:sp>
      <p:sp>
        <p:nvSpPr>
          <p:cNvPr id="3" name="textruta 2">
            <a:extLst>
              <a:ext uri="{FF2B5EF4-FFF2-40B4-BE49-F238E27FC236}">
                <a16:creationId xmlns:a16="http://schemas.microsoft.com/office/drawing/2014/main" id="{EA2D5851-9D92-4216-BF98-E8EC37493F05}"/>
              </a:ext>
            </a:extLst>
          </p:cNvPr>
          <p:cNvSpPr txBox="1"/>
          <p:nvPr/>
        </p:nvSpPr>
        <p:spPr>
          <a:xfrm>
            <a:off x="344593" y="1679039"/>
            <a:ext cx="10031048" cy="3247043"/>
          </a:xfrm>
          <a:prstGeom prst="rect">
            <a:avLst/>
          </a:prstGeom>
          <a:noFill/>
          <a:ln w="28575">
            <a:solidFill>
              <a:schemeClr val="bg1"/>
            </a:solidFill>
          </a:ln>
        </p:spPr>
        <p:txBody>
          <a:bodyPr wrap="square" rtlCol="0">
            <a:spAutoFit/>
          </a:bodyPr>
          <a:lstStyle/>
          <a:p>
            <a:pPr marL="285750" indent="-285750">
              <a:buFontTx/>
              <a:buChar char="-"/>
            </a:pPr>
            <a:r>
              <a:rPr lang="sv-SE" sz="3600" dirty="0">
                <a:solidFill>
                  <a:schemeClr val="bg1"/>
                </a:solidFill>
                <a:latin typeface="Garamond" panose="02020404030301010803" pitchFamily="18" charset="0"/>
              </a:rPr>
              <a:t>KLUBBSTUGAN – </a:t>
            </a:r>
            <a:r>
              <a:rPr lang="sv-SE" sz="3600" b="1" dirty="0">
                <a:solidFill>
                  <a:schemeClr val="bg1"/>
                </a:solidFill>
                <a:latin typeface="Garamond" panose="02020404030301010803" pitchFamily="18" charset="0"/>
              </a:rPr>
              <a:t>15-16 </a:t>
            </a:r>
            <a:r>
              <a:rPr lang="sv-SE" sz="3200" b="1" dirty="0">
                <a:solidFill>
                  <a:schemeClr val="bg1"/>
                </a:solidFill>
                <a:latin typeface="Garamond" panose="02020404030301010803" pitchFamily="18" charset="0"/>
              </a:rPr>
              <a:t>juni</a:t>
            </a:r>
            <a:endParaRPr lang="sv-SE" sz="3600" b="1" dirty="0">
              <a:solidFill>
                <a:schemeClr val="bg1"/>
              </a:solidFill>
              <a:latin typeface="Garamond" panose="02020404030301010803" pitchFamily="18" charset="0"/>
            </a:endParaRPr>
          </a:p>
          <a:p>
            <a:endParaRPr lang="sv-SE" sz="3600" b="1" dirty="0">
              <a:solidFill>
                <a:schemeClr val="bg1"/>
              </a:solidFill>
              <a:latin typeface="Garamond" panose="02020404030301010803" pitchFamily="18" charset="0"/>
            </a:endParaRPr>
          </a:p>
          <a:p>
            <a:r>
              <a:rPr lang="sv-SE" sz="2300" dirty="0">
                <a:solidFill>
                  <a:schemeClr val="bg1"/>
                </a:solidFill>
                <a:latin typeface="Garamond" panose="02020404030301010803" pitchFamily="18" charset="0"/>
              </a:rPr>
              <a:t>Likt förra året har vi tänkt att anordna en övernattning i klubbstugan för grabbarna. Den ligger i anslutning till Ulvacupen, 15-16 juni (v.24). Planen är att vi efter matcherna på lördagen i Ulvacupen åker till klubbstugan. Där kör vi lite aktiviteter, grillar lite burgare och sover över tillsammans. På söndagen käkar vi lite frukost och beger oss sedan till Ulvåker för söndagen matcher. </a:t>
            </a:r>
            <a:endParaRPr lang="sv-SE" sz="2300" dirty="0"/>
          </a:p>
          <a:p>
            <a:pPr marL="285750" indent="-285750">
              <a:buFontTx/>
              <a:buChar char="-"/>
            </a:pPr>
            <a:endParaRPr lang="sv-SE" dirty="0"/>
          </a:p>
        </p:txBody>
      </p:sp>
      <p:pic>
        <p:nvPicPr>
          <p:cNvPr id="3074" name="Picture 2" descr="Bildresultat för emoji">
            <a:extLst>
              <a:ext uri="{FF2B5EF4-FFF2-40B4-BE49-F238E27FC236}">
                <a16:creationId xmlns:a16="http://schemas.microsoft.com/office/drawing/2014/main" id="{2CB48B06-F9A4-4FBD-A2BC-B73D64514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7977" y="4156443"/>
            <a:ext cx="2814527" cy="287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397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2802A13-659F-4978-A79C-D10938D7C71D}"/>
              </a:ext>
            </a:extLst>
          </p:cNvPr>
          <p:cNvSpPr txBox="1"/>
          <p:nvPr/>
        </p:nvSpPr>
        <p:spPr>
          <a:xfrm>
            <a:off x="1846026" y="317585"/>
            <a:ext cx="8906349" cy="1015663"/>
          </a:xfrm>
          <a:prstGeom prst="rect">
            <a:avLst/>
          </a:prstGeom>
          <a:noFill/>
          <a:ln w="28575">
            <a:solidFill>
              <a:schemeClr val="bg1"/>
            </a:solidFill>
          </a:ln>
        </p:spPr>
        <p:txBody>
          <a:bodyPr wrap="none" rtlCol="0">
            <a:spAutoFit/>
          </a:bodyPr>
          <a:lstStyle/>
          <a:p>
            <a:r>
              <a:rPr lang="sv-SE" sz="6000" b="1" dirty="0">
                <a:solidFill>
                  <a:schemeClr val="bg1"/>
                </a:solidFill>
                <a:latin typeface="Garamond" panose="02020404030301010803" pitchFamily="18" charset="0"/>
              </a:rPr>
              <a:t>FÖRÄLDRAUPPGIFTER</a:t>
            </a:r>
          </a:p>
        </p:txBody>
      </p:sp>
      <p:sp>
        <p:nvSpPr>
          <p:cNvPr id="3" name="textruta 2">
            <a:extLst>
              <a:ext uri="{FF2B5EF4-FFF2-40B4-BE49-F238E27FC236}">
                <a16:creationId xmlns:a16="http://schemas.microsoft.com/office/drawing/2014/main" id="{EA2D5851-9D92-4216-BF98-E8EC37493F05}"/>
              </a:ext>
            </a:extLst>
          </p:cNvPr>
          <p:cNvSpPr txBox="1"/>
          <p:nvPr/>
        </p:nvSpPr>
        <p:spPr>
          <a:xfrm>
            <a:off x="1010175" y="3029558"/>
            <a:ext cx="10320697" cy="3693319"/>
          </a:xfrm>
          <a:prstGeom prst="rect">
            <a:avLst/>
          </a:prstGeom>
          <a:noFill/>
          <a:ln w="28575">
            <a:solidFill>
              <a:schemeClr val="bg1"/>
            </a:solidFill>
          </a:ln>
        </p:spPr>
        <p:txBody>
          <a:bodyPr wrap="square" rtlCol="0">
            <a:spAutoFit/>
          </a:bodyPr>
          <a:lstStyle/>
          <a:p>
            <a:pPr marL="285750" indent="-285750">
              <a:buFontTx/>
              <a:buChar char="-"/>
            </a:pPr>
            <a:r>
              <a:rPr lang="sv-SE" sz="3200" dirty="0">
                <a:solidFill>
                  <a:schemeClr val="bg1"/>
                </a:solidFill>
                <a:latin typeface="Garamond" panose="02020404030301010803" pitchFamily="18" charset="0"/>
              </a:rPr>
              <a:t>Grönvita rabatten (100 kr/styck) – </a:t>
            </a:r>
            <a:r>
              <a:rPr lang="sv-SE" sz="2300" dirty="0">
                <a:solidFill>
                  <a:schemeClr val="bg1"/>
                </a:solidFill>
                <a:latin typeface="Garamond" panose="02020404030301010803" pitchFamily="18" charset="0"/>
              </a:rPr>
              <a:t>Minst 10 stycken per spelare. 850 kr går till klubben, överskjutande belopp till P09:s lagkassa. </a:t>
            </a:r>
            <a:r>
              <a:rPr lang="sv-SE" sz="2300" dirty="0" err="1">
                <a:solidFill>
                  <a:schemeClr val="bg1"/>
                </a:solidFill>
                <a:latin typeface="Garamond" panose="02020404030301010803" pitchFamily="18" charset="0"/>
              </a:rPr>
              <a:t>Friköpsklasulen</a:t>
            </a:r>
            <a:r>
              <a:rPr lang="sv-SE" sz="2300" dirty="0">
                <a:solidFill>
                  <a:schemeClr val="bg1"/>
                </a:solidFill>
                <a:latin typeface="Garamond" panose="02020404030301010803" pitchFamily="18" charset="0"/>
              </a:rPr>
              <a:t> är 850 :- Mari Larsson (Victor </a:t>
            </a:r>
            <a:r>
              <a:rPr lang="sv-SE" sz="2300" dirty="0" err="1">
                <a:solidFill>
                  <a:schemeClr val="bg1"/>
                </a:solidFill>
                <a:latin typeface="Garamond" panose="02020404030301010803" pitchFamily="18" charset="0"/>
              </a:rPr>
              <a:t>Ortels</a:t>
            </a:r>
            <a:r>
              <a:rPr lang="sv-SE" sz="2300" dirty="0">
                <a:solidFill>
                  <a:schemeClr val="bg1"/>
                </a:solidFill>
                <a:latin typeface="Garamond" panose="02020404030301010803" pitchFamily="18" charset="0"/>
              </a:rPr>
              <a:t> mamma), tog på sig ansvaret för detta. Mer info om detta på laget.se när dessa tryckts upp.  </a:t>
            </a:r>
            <a:r>
              <a:rPr lang="sv-SE" sz="3200" dirty="0">
                <a:solidFill>
                  <a:schemeClr val="bg1"/>
                </a:solidFill>
                <a:latin typeface="Garamond" panose="02020404030301010803" pitchFamily="18" charset="0"/>
              </a:rPr>
              <a:t>  </a:t>
            </a:r>
          </a:p>
          <a:p>
            <a:pPr marL="285750" indent="-285750">
              <a:buFontTx/>
              <a:buChar char="-"/>
            </a:pPr>
            <a:r>
              <a:rPr lang="sv-SE" sz="3200" dirty="0">
                <a:solidFill>
                  <a:schemeClr val="bg1"/>
                </a:solidFill>
                <a:latin typeface="Garamond" panose="02020404030301010803" pitchFamily="18" charset="0"/>
              </a:rPr>
              <a:t>Valfri försäljning av produkt – </a:t>
            </a:r>
            <a:r>
              <a:rPr lang="sv-SE" sz="2300" dirty="0">
                <a:solidFill>
                  <a:schemeClr val="bg1"/>
                </a:solidFill>
                <a:latin typeface="Garamond" panose="02020404030301010803" pitchFamily="18" charset="0"/>
              </a:rPr>
              <a:t>200 kr/spelare går direkt till klubben, </a:t>
            </a:r>
            <a:br>
              <a:rPr lang="sv-SE" sz="2300" dirty="0">
                <a:solidFill>
                  <a:schemeClr val="bg1"/>
                </a:solidFill>
                <a:latin typeface="Garamond" panose="02020404030301010803" pitchFamily="18" charset="0"/>
              </a:rPr>
            </a:br>
            <a:r>
              <a:rPr lang="sv-SE" sz="2300" dirty="0">
                <a:solidFill>
                  <a:schemeClr val="bg1"/>
                </a:solidFill>
                <a:latin typeface="Garamond" panose="02020404030301010803" pitchFamily="18" charset="0"/>
              </a:rPr>
              <a:t>överskjutande belopp från försäljningen går till P09:s lagkassa. Mikael de </a:t>
            </a:r>
            <a:r>
              <a:rPr lang="sv-SE" sz="2300" dirty="0" err="1">
                <a:solidFill>
                  <a:schemeClr val="bg1"/>
                </a:solidFill>
                <a:latin typeface="Garamond" panose="02020404030301010803" pitchFamily="18" charset="0"/>
              </a:rPr>
              <a:t>Bruin</a:t>
            </a:r>
            <a:r>
              <a:rPr lang="sv-SE" sz="2300" dirty="0">
                <a:solidFill>
                  <a:schemeClr val="bg1"/>
                </a:solidFill>
                <a:latin typeface="Garamond" panose="02020404030301010803" pitchFamily="18" charset="0"/>
              </a:rPr>
              <a:t> kommer att via sitt civila jobb plocka ihop en paket med Old El Paso-produkter. Varje spelare behöver sälja 4-5 paket. Micke står för detta men behöver hjälp med plockning och leverans av dessa.</a:t>
            </a:r>
          </a:p>
        </p:txBody>
      </p:sp>
      <p:sp>
        <p:nvSpPr>
          <p:cNvPr id="6" name="textruta 5">
            <a:extLst>
              <a:ext uri="{FF2B5EF4-FFF2-40B4-BE49-F238E27FC236}">
                <a16:creationId xmlns:a16="http://schemas.microsoft.com/office/drawing/2014/main" id="{3E1FF13F-888C-4304-9231-F84FC7E1E9CA}"/>
              </a:ext>
            </a:extLst>
          </p:cNvPr>
          <p:cNvSpPr txBox="1"/>
          <p:nvPr/>
        </p:nvSpPr>
        <p:spPr>
          <a:xfrm>
            <a:off x="186674" y="1499424"/>
            <a:ext cx="10320697" cy="1154162"/>
          </a:xfrm>
          <a:prstGeom prst="rect">
            <a:avLst/>
          </a:prstGeom>
          <a:noFill/>
          <a:ln w="28575">
            <a:solidFill>
              <a:schemeClr val="bg1"/>
            </a:solidFill>
          </a:ln>
        </p:spPr>
        <p:txBody>
          <a:bodyPr wrap="square" rtlCol="0">
            <a:spAutoFit/>
          </a:bodyPr>
          <a:lstStyle/>
          <a:p>
            <a:r>
              <a:rPr lang="sv-SE" sz="2300" dirty="0">
                <a:solidFill>
                  <a:schemeClr val="bg1"/>
                </a:solidFill>
                <a:latin typeface="Garamond" panose="02020404030301010803" pitchFamily="18" charset="0"/>
              </a:rPr>
              <a:t>Andelen föräldrauppgifter som klubben har ålagt oss har tyvärr inte minskat sedan förra året, dock var det många föräldrar som redan på föräldramötet kunde tänka sig att vara lite ansvariga för dessa uppgifter – något vi ledarstaben är väldigt tacksamma för.  </a:t>
            </a:r>
          </a:p>
        </p:txBody>
      </p:sp>
    </p:spTree>
    <p:extLst>
      <p:ext uri="{BB962C8B-B14F-4D97-AF65-F5344CB8AC3E}">
        <p14:creationId xmlns:p14="http://schemas.microsoft.com/office/powerpoint/2010/main" val="4140606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2802A13-659F-4978-A79C-D10938D7C71D}"/>
              </a:ext>
            </a:extLst>
          </p:cNvPr>
          <p:cNvSpPr txBox="1"/>
          <p:nvPr/>
        </p:nvSpPr>
        <p:spPr>
          <a:xfrm>
            <a:off x="1846026" y="317585"/>
            <a:ext cx="8906349" cy="1015663"/>
          </a:xfrm>
          <a:prstGeom prst="rect">
            <a:avLst/>
          </a:prstGeom>
          <a:noFill/>
          <a:ln w="28575">
            <a:solidFill>
              <a:schemeClr val="bg1"/>
            </a:solidFill>
          </a:ln>
        </p:spPr>
        <p:txBody>
          <a:bodyPr wrap="none" rtlCol="0">
            <a:spAutoFit/>
          </a:bodyPr>
          <a:lstStyle/>
          <a:p>
            <a:r>
              <a:rPr lang="sv-SE" sz="6000" b="1" dirty="0">
                <a:solidFill>
                  <a:schemeClr val="bg1"/>
                </a:solidFill>
                <a:latin typeface="Garamond" panose="02020404030301010803" pitchFamily="18" charset="0"/>
              </a:rPr>
              <a:t>FÖRÄLDRAUPPGIFTER</a:t>
            </a:r>
          </a:p>
        </p:txBody>
      </p:sp>
      <p:sp>
        <p:nvSpPr>
          <p:cNvPr id="3" name="textruta 2">
            <a:extLst>
              <a:ext uri="{FF2B5EF4-FFF2-40B4-BE49-F238E27FC236}">
                <a16:creationId xmlns:a16="http://schemas.microsoft.com/office/drawing/2014/main" id="{EA2D5851-9D92-4216-BF98-E8EC37493F05}"/>
              </a:ext>
            </a:extLst>
          </p:cNvPr>
          <p:cNvSpPr txBox="1"/>
          <p:nvPr/>
        </p:nvSpPr>
        <p:spPr>
          <a:xfrm>
            <a:off x="338371" y="1776336"/>
            <a:ext cx="10320697" cy="4878259"/>
          </a:xfrm>
          <a:prstGeom prst="rect">
            <a:avLst/>
          </a:prstGeom>
          <a:noFill/>
          <a:ln w="28575">
            <a:solidFill>
              <a:schemeClr val="bg1"/>
            </a:solidFill>
          </a:ln>
        </p:spPr>
        <p:txBody>
          <a:bodyPr wrap="square" rtlCol="0">
            <a:spAutoFit/>
          </a:bodyPr>
          <a:lstStyle/>
          <a:p>
            <a:pPr marL="285750" indent="-285750">
              <a:buFontTx/>
              <a:buChar char="-"/>
            </a:pPr>
            <a:r>
              <a:rPr lang="sv-SE" sz="3200" dirty="0">
                <a:solidFill>
                  <a:schemeClr val="bg1"/>
                </a:solidFill>
                <a:latin typeface="Garamond" panose="02020404030301010803" pitchFamily="18" charset="0"/>
              </a:rPr>
              <a:t>Städ- och fixardag 6 april – </a:t>
            </a:r>
            <a:r>
              <a:rPr lang="sv-SE" sz="2300" dirty="0">
                <a:solidFill>
                  <a:schemeClr val="bg1"/>
                </a:solidFill>
                <a:latin typeface="Garamond" panose="02020404030301010803" pitchFamily="18" charset="0"/>
              </a:rPr>
              <a:t>Jessica Hughes och Helene Brandshage (Luca och Noahs mamma) har åtagit sig denna uppgift</a:t>
            </a:r>
          </a:p>
          <a:p>
            <a:pPr marL="285750" indent="-285750">
              <a:buFontTx/>
              <a:buChar char="-"/>
            </a:pPr>
            <a:endParaRPr lang="sv-SE" sz="2300" dirty="0">
              <a:solidFill>
                <a:schemeClr val="bg1"/>
              </a:solidFill>
              <a:latin typeface="Garamond" panose="02020404030301010803" pitchFamily="18" charset="0"/>
            </a:endParaRPr>
          </a:p>
          <a:p>
            <a:pPr marL="285750" indent="-285750">
              <a:buFontTx/>
              <a:buChar char="-"/>
            </a:pPr>
            <a:r>
              <a:rPr lang="sv-SE" sz="3200" dirty="0">
                <a:solidFill>
                  <a:schemeClr val="bg1"/>
                </a:solidFill>
                <a:latin typeface="Garamond" panose="02020404030301010803" pitchFamily="18" charset="0"/>
              </a:rPr>
              <a:t>Kiosktjänst. </a:t>
            </a:r>
            <a:r>
              <a:rPr lang="sv-SE" sz="2300" dirty="0">
                <a:solidFill>
                  <a:schemeClr val="bg1"/>
                </a:solidFill>
                <a:latin typeface="Garamond" panose="02020404030301010803" pitchFamily="18" charset="0"/>
              </a:rPr>
              <a:t>P09 ansvar för två veckor + en helg. De veckor som vi behöver bemanna kiosken är v.22, helgen v.26 (</a:t>
            </a:r>
            <a:r>
              <a:rPr lang="sv-SE" sz="2300" dirty="0" err="1">
                <a:solidFill>
                  <a:schemeClr val="bg1"/>
                </a:solidFill>
                <a:latin typeface="Garamond" panose="02020404030301010803" pitchFamily="18" charset="0"/>
              </a:rPr>
              <a:t>Skadevi</a:t>
            </a:r>
            <a:r>
              <a:rPr lang="sv-SE" sz="2300" dirty="0">
                <a:solidFill>
                  <a:schemeClr val="bg1"/>
                </a:solidFill>
                <a:latin typeface="Garamond" panose="02020404030301010803" pitchFamily="18" charset="0"/>
              </a:rPr>
              <a:t> Cup) och v.39. Det behövs åtta föräldrar per vecka. Karin Cederberg och Marie Carter (Adam och </a:t>
            </a:r>
            <a:r>
              <a:rPr lang="sv-SE" sz="2300" dirty="0" err="1">
                <a:solidFill>
                  <a:schemeClr val="bg1"/>
                </a:solidFill>
                <a:latin typeface="Garamond" panose="02020404030301010803" pitchFamily="18" charset="0"/>
              </a:rPr>
              <a:t>Nohas</a:t>
            </a:r>
            <a:r>
              <a:rPr lang="sv-SE" sz="2300" dirty="0">
                <a:solidFill>
                  <a:schemeClr val="bg1"/>
                </a:solidFill>
                <a:latin typeface="Garamond" panose="02020404030301010803" pitchFamily="18" charset="0"/>
              </a:rPr>
              <a:t> mamma) tog på sig att sköta logistiken för kiosktjänsten. Några har redan skrivit upp sig, men det finns gott om tider kvar. Ta gärna kontakt med Karin eller Marie redan nu.</a:t>
            </a:r>
          </a:p>
          <a:p>
            <a:pPr marL="285750" indent="-285750">
              <a:buFontTx/>
              <a:buChar char="-"/>
            </a:pPr>
            <a:endParaRPr lang="sv-SE" sz="2300" dirty="0">
              <a:solidFill>
                <a:schemeClr val="bg1"/>
              </a:solidFill>
              <a:latin typeface="Garamond" panose="02020404030301010803" pitchFamily="18" charset="0"/>
            </a:endParaRPr>
          </a:p>
          <a:p>
            <a:pPr marL="285750" indent="-285750">
              <a:buFontTx/>
              <a:buChar char="-"/>
            </a:pPr>
            <a:r>
              <a:rPr lang="sv-SE" sz="3200" dirty="0">
                <a:solidFill>
                  <a:schemeClr val="bg1"/>
                </a:solidFill>
                <a:latin typeface="Garamond" panose="02020404030301010803" pitchFamily="18" charset="0"/>
              </a:rPr>
              <a:t>Ungdomsavslutning </a:t>
            </a:r>
            <a:r>
              <a:rPr lang="sv-SE" sz="2800" dirty="0">
                <a:solidFill>
                  <a:schemeClr val="bg1"/>
                </a:solidFill>
                <a:latin typeface="Garamond" panose="02020404030301010803" pitchFamily="18" charset="0"/>
              </a:rPr>
              <a:t>(1 person någon gång i  oktober) </a:t>
            </a:r>
            <a:r>
              <a:rPr lang="sv-SE" sz="3200" dirty="0">
                <a:solidFill>
                  <a:schemeClr val="bg1"/>
                </a:solidFill>
                <a:latin typeface="Garamond" panose="02020404030301010803" pitchFamily="18" charset="0"/>
              </a:rPr>
              <a:t>- </a:t>
            </a:r>
            <a:r>
              <a:rPr lang="sv-SE" sz="2300" dirty="0">
                <a:solidFill>
                  <a:schemeClr val="bg1"/>
                </a:solidFill>
                <a:latin typeface="Garamond" panose="02020404030301010803" pitchFamily="18" charset="0"/>
              </a:rPr>
              <a:t>Vakant</a:t>
            </a:r>
          </a:p>
          <a:p>
            <a:pPr marL="285750" indent="-285750">
              <a:buFontTx/>
              <a:buChar char="-"/>
            </a:pPr>
            <a:r>
              <a:rPr lang="sv-SE" sz="3200" dirty="0" err="1">
                <a:solidFill>
                  <a:schemeClr val="bg1"/>
                </a:solidFill>
                <a:latin typeface="Garamond" panose="02020404030301010803" pitchFamily="18" charset="0"/>
              </a:rPr>
              <a:t>Hentorpsdagen</a:t>
            </a:r>
            <a:r>
              <a:rPr lang="sv-SE" sz="3200" dirty="0">
                <a:solidFill>
                  <a:schemeClr val="bg1"/>
                </a:solidFill>
                <a:latin typeface="Garamond" panose="02020404030301010803" pitchFamily="18" charset="0"/>
              </a:rPr>
              <a:t> </a:t>
            </a:r>
            <a:r>
              <a:rPr lang="sv-SE" sz="2800" dirty="0">
                <a:solidFill>
                  <a:schemeClr val="bg1"/>
                </a:solidFill>
                <a:latin typeface="Garamond" panose="02020404030301010803" pitchFamily="18" charset="0"/>
              </a:rPr>
              <a:t>(2 personer någon gång i  oktober) </a:t>
            </a:r>
            <a:r>
              <a:rPr lang="sv-SE" sz="3600" dirty="0">
                <a:solidFill>
                  <a:schemeClr val="bg1"/>
                </a:solidFill>
                <a:latin typeface="Garamond" panose="02020404030301010803" pitchFamily="18" charset="0"/>
              </a:rPr>
              <a:t>- </a:t>
            </a:r>
            <a:r>
              <a:rPr lang="sv-SE" sz="2300" dirty="0">
                <a:solidFill>
                  <a:schemeClr val="bg1"/>
                </a:solidFill>
                <a:latin typeface="Garamond" panose="02020404030301010803" pitchFamily="18" charset="0"/>
              </a:rPr>
              <a:t>Vakant</a:t>
            </a:r>
            <a:endParaRPr lang="sv-SE" sz="3200" dirty="0">
              <a:solidFill>
                <a:schemeClr val="bg1"/>
              </a:solidFill>
              <a:latin typeface="Garamond" panose="02020404030301010803" pitchFamily="18" charset="0"/>
            </a:endParaRPr>
          </a:p>
          <a:p>
            <a:pPr marL="285750" indent="-285750">
              <a:buFontTx/>
              <a:buChar char="-"/>
            </a:pPr>
            <a:endParaRPr lang="sv-SE" dirty="0"/>
          </a:p>
        </p:txBody>
      </p:sp>
    </p:spTree>
    <p:extLst>
      <p:ext uri="{BB962C8B-B14F-4D97-AF65-F5344CB8AC3E}">
        <p14:creationId xmlns:p14="http://schemas.microsoft.com/office/powerpoint/2010/main" val="167238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2802A13-659F-4978-A79C-D10938D7C71D}"/>
              </a:ext>
            </a:extLst>
          </p:cNvPr>
          <p:cNvSpPr txBox="1"/>
          <p:nvPr/>
        </p:nvSpPr>
        <p:spPr>
          <a:xfrm>
            <a:off x="3228708" y="214948"/>
            <a:ext cx="5734583" cy="1015663"/>
          </a:xfrm>
          <a:prstGeom prst="rect">
            <a:avLst/>
          </a:prstGeom>
          <a:noFill/>
          <a:ln w="28575">
            <a:solidFill>
              <a:schemeClr val="bg1"/>
            </a:solidFill>
          </a:ln>
        </p:spPr>
        <p:txBody>
          <a:bodyPr wrap="none" rtlCol="0">
            <a:spAutoFit/>
          </a:bodyPr>
          <a:lstStyle/>
          <a:p>
            <a:r>
              <a:rPr lang="sv-SE" sz="6000" b="1">
                <a:solidFill>
                  <a:schemeClr val="bg1"/>
                </a:solidFill>
                <a:latin typeface="Garamond" panose="02020404030301010803" pitchFamily="18" charset="0"/>
              </a:rPr>
              <a:t>DAGORDNING</a:t>
            </a:r>
            <a:endParaRPr lang="sv-SE" sz="6000" b="1" dirty="0">
              <a:solidFill>
                <a:schemeClr val="bg1"/>
              </a:solidFill>
              <a:latin typeface="Garamond" panose="02020404030301010803" pitchFamily="18" charset="0"/>
            </a:endParaRPr>
          </a:p>
        </p:txBody>
      </p:sp>
      <p:sp>
        <p:nvSpPr>
          <p:cNvPr id="3" name="textruta 2">
            <a:extLst>
              <a:ext uri="{FF2B5EF4-FFF2-40B4-BE49-F238E27FC236}">
                <a16:creationId xmlns:a16="http://schemas.microsoft.com/office/drawing/2014/main" id="{EA2D5851-9D92-4216-BF98-E8EC37493F05}"/>
              </a:ext>
            </a:extLst>
          </p:cNvPr>
          <p:cNvSpPr txBox="1"/>
          <p:nvPr/>
        </p:nvSpPr>
        <p:spPr>
          <a:xfrm>
            <a:off x="74121" y="1387843"/>
            <a:ext cx="6485813" cy="5355312"/>
          </a:xfrm>
          <a:prstGeom prst="rect">
            <a:avLst/>
          </a:prstGeom>
          <a:noFill/>
          <a:ln w="28575">
            <a:solidFill>
              <a:schemeClr val="bg1"/>
            </a:solidFill>
          </a:ln>
        </p:spPr>
        <p:txBody>
          <a:bodyPr wrap="square" rtlCol="0">
            <a:spAutoFit/>
          </a:bodyPr>
          <a:lstStyle/>
          <a:p>
            <a:pPr marL="285750" indent="-285750">
              <a:buFontTx/>
              <a:buChar char="-"/>
            </a:pPr>
            <a:r>
              <a:rPr lang="sv-SE" sz="3600" dirty="0">
                <a:solidFill>
                  <a:schemeClr val="bg1"/>
                </a:solidFill>
                <a:latin typeface="Garamond" panose="02020404030301010803" pitchFamily="18" charset="0"/>
              </a:rPr>
              <a:t>Dan Örn, styrelsen, informerar</a:t>
            </a:r>
          </a:p>
          <a:p>
            <a:pPr marL="285750" indent="-285750">
              <a:buFontTx/>
              <a:buChar char="-"/>
            </a:pPr>
            <a:r>
              <a:rPr lang="sv-SE" sz="3600" dirty="0">
                <a:solidFill>
                  <a:schemeClr val="bg1"/>
                </a:solidFill>
                <a:latin typeface="Garamond" panose="02020404030301010803" pitchFamily="18" charset="0"/>
              </a:rPr>
              <a:t>Presentation av ledarstab</a:t>
            </a:r>
          </a:p>
          <a:p>
            <a:pPr marL="285750" indent="-285750">
              <a:buFontTx/>
              <a:buChar char="-"/>
            </a:pPr>
            <a:r>
              <a:rPr lang="sv-SE" sz="3600" dirty="0">
                <a:solidFill>
                  <a:schemeClr val="bg1"/>
                </a:solidFill>
                <a:latin typeface="Garamond" panose="02020404030301010803" pitchFamily="18" charset="0"/>
              </a:rPr>
              <a:t>Information </a:t>
            </a:r>
          </a:p>
          <a:p>
            <a:pPr marL="285750" indent="-285750">
              <a:buFontTx/>
              <a:buChar char="-"/>
            </a:pPr>
            <a:r>
              <a:rPr lang="sv-SE" sz="3600" dirty="0">
                <a:solidFill>
                  <a:schemeClr val="bg1"/>
                </a:solidFill>
                <a:latin typeface="Garamond" panose="02020404030301010803" pitchFamily="18" charset="0"/>
              </a:rPr>
              <a:t>Nyheter</a:t>
            </a:r>
          </a:p>
          <a:p>
            <a:pPr marL="285750" indent="-285750">
              <a:buFontTx/>
              <a:buChar char="-"/>
            </a:pPr>
            <a:r>
              <a:rPr lang="sv-SE" sz="3600" dirty="0">
                <a:solidFill>
                  <a:schemeClr val="bg1"/>
                </a:solidFill>
                <a:latin typeface="Garamond" panose="02020404030301010803" pitchFamily="18" charset="0"/>
              </a:rPr>
              <a:t>Träningar</a:t>
            </a:r>
          </a:p>
          <a:p>
            <a:pPr marL="285750" indent="-285750">
              <a:buFontTx/>
              <a:buChar char="-"/>
            </a:pPr>
            <a:r>
              <a:rPr lang="sv-SE" sz="3600" dirty="0">
                <a:solidFill>
                  <a:schemeClr val="bg1"/>
                </a:solidFill>
                <a:latin typeface="Garamond" panose="02020404030301010803" pitchFamily="18" charset="0"/>
              </a:rPr>
              <a:t>Seriespel</a:t>
            </a:r>
          </a:p>
          <a:p>
            <a:pPr marL="285750" indent="-285750">
              <a:buFontTx/>
              <a:buChar char="-"/>
            </a:pPr>
            <a:r>
              <a:rPr lang="sv-SE" sz="3600" dirty="0">
                <a:solidFill>
                  <a:schemeClr val="bg1"/>
                </a:solidFill>
                <a:latin typeface="Garamond" panose="02020404030301010803" pitchFamily="18" charset="0"/>
              </a:rPr>
              <a:t>Cuper</a:t>
            </a:r>
          </a:p>
          <a:p>
            <a:pPr marL="285750" indent="-285750">
              <a:buFontTx/>
              <a:buChar char="-"/>
            </a:pPr>
            <a:r>
              <a:rPr lang="sv-SE" sz="3600" dirty="0">
                <a:solidFill>
                  <a:schemeClr val="bg1"/>
                </a:solidFill>
                <a:latin typeface="Garamond" panose="02020404030301010803" pitchFamily="18" charset="0"/>
              </a:rPr>
              <a:t>Föräldrauppgifter</a:t>
            </a:r>
          </a:p>
          <a:p>
            <a:pPr marL="285750" indent="-285750">
              <a:buFontTx/>
              <a:buChar char="-"/>
            </a:pPr>
            <a:r>
              <a:rPr lang="sv-SE" sz="3600" dirty="0">
                <a:solidFill>
                  <a:schemeClr val="bg1"/>
                </a:solidFill>
                <a:latin typeface="Garamond" panose="02020404030301010803" pitchFamily="18" charset="0"/>
              </a:rPr>
              <a:t>Träningsläger</a:t>
            </a:r>
            <a:endParaRPr lang="sv-SE" dirty="0"/>
          </a:p>
          <a:p>
            <a:pPr marL="285750" indent="-285750">
              <a:buFontTx/>
              <a:buChar char="-"/>
            </a:pPr>
            <a:endParaRPr lang="sv-SE" dirty="0"/>
          </a:p>
        </p:txBody>
      </p:sp>
      <p:pic>
        <p:nvPicPr>
          <p:cNvPr id="5" name="Bildobjekt 4">
            <a:hlinkClick r:id="rId3"/>
            <a:extLst>
              <a:ext uri="{FF2B5EF4-FFF2-40B4-BE49-F238E27FC236}">
                <a16:creationId xmlns:a16="http://schemas.microsoft.com/office/drawing/2014/main" id="{1B92BDC3-4B85-491F-9794-21F451CE6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6888" y="1851173"/>
            <a:ext cx="3305808" cy="3977867"/>
          </a:xfrm>
          <a:prstGeom prst="rect">
            <a:avLst/>
          </a:prstGeom>
        </p:spPr>
      </p:pic>
    </p:spTree>
    <p:extLst>
      <p:ext uri="{BB962C8B-B14F-4D97-AF65-F5344CB8AC3E}">
        <p14:creationId xmlns:p14="http://schemas.microsoft.com/office/powerpoint/2010/main" val="272651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a:extLst>
              <a:ext uri="{FF2B5EF4-FFF2-40B4-BE49-F238E27FC236}">
                <a16:creationId xmlns:a16="http://schemas.microsoft.com/office/drawing/2014/main" id="{DF0EC8C8-A9FC-4325-9989-139A1AEF1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096" y="2093769"/>
            <a:ext cx="3305808" cy="3977867"/>
          </a:xfrm>
          <a:prstGeom prst="rect">
            <a:avLst/>
          </a:prstGeom>
        </p:spPr>
      </p:pic>
      <p:sp>
        <p:nvSpPr>
          <p:cNvPr id="3" name="textruta 2">
            <a:extLst>
              <a:ext uri="{FF2B5EF4-FFF2-40B4-BE49-F238E27FC236}">
                <a16:creationId xmlns:a16="http://schemas.microsoft.com/office/drawing/2014/main" id="{F907B574-33B3-4B76-98AF-E8E4AC89AAFC}"/>
              </a:ext>
            </a:extLst>
          </p:cNvPr>
          <p:cNvSpPr txBox="1"/>
          <p:nvPr/>
        </p:nvSpPr>
        <p:spPr>
          <a:xfrm>
            <a:off x="718774" y="457544"/>
            <a:ext cx="10363735" cy="1015663"/>
          </a:xfrm>
          <a:prstGeom prst="rect">
            <a:avLst/>
          </a:prstGeom>
          <a:noFill/>
          <a:ln w="28575">
            <a:solidFill>
              <a:schemeClr val="bg1"/>
            </a:solidFill>
          </a:ln>
        </p:spPr>
        <p:txBody>
          <a:bodyPr wrap="none" rtlCol="0">
            <a:spAutoFit/>
          </a:bodyPr>
          <a:lstStyle/>
          <a:p>
            <a:r>
              <a:rPr lang="sv-SE" sz="6000" b="1" dirty="0">
                <a:solidFill>
                  <a:schemeClr val="bg1"/>
                </a:solidFill>
                <a:latin typeface="Garamond" panose="02020404030301010803" pitchFamily="18" charset="0"/>
              </a:rPr>
              <a:t>STYRELSEN INFORMERAR</a:t>
            </a:r>
          </a:p>
        </p:txBody>
      </p:sp>
      <p:sp>
        <p:nvSpPr>
          <p:cNvPr id="5" name="textruta 4">
            <a:extLst>
              <a:ext uri="{FF2B5EF4-FFF2-40B4-BE49-F238E27FC236}">
                <a16:creationId xmlns:a16="http://schemas.microsoft.com/office/drawing/2014/main" id="{ACFC95FD-EE84-44D0-A708-3AE1AC00A165}"/>
              </a:ext>
            </a:extLst>
          </p:cNvPr>
          <p:cNvSpPr txBox="1"/>
          <p:nvPr/>
        </p:nvSpPr>
        <p:spPr>
          <a:xfrm>
            <a:off x="600096" y="2189876"/>
            <a:ext cx="6485813" cy="3785652"/>
          </a:xfrm>
          <a:prstGeom prst="rect">
            <a:avLst/>
          </a:prstGeom>
          <a:noFill/>
          <a:ln w="28575">
            <a:solidFill>
              <a:schemeClr val="bg1"/>
            </a:solidFill>
          </a:ln>
        </p:spPr>
        <p:txBody>
          <a:bodyPr wrap="square" rtlCol="0">
            <a:spAutoFit/>
          </a:bodyPr>
          <a:lstStyle/>
          <a:p>
            <a:r>
              <a:rPr lang="sv-SE" sz="2400" dirty="0">
                <a:solidFill>
                  <a:schemeClr val="bg1"/>
                </a:solidFill>
                <a:latin typeface="Garamond" panose="02020404030301010803" pitchFamily="18" charset="0"/>
              </a:rPr>
              <a:t>Dan Örn, tidigare styrelseledamot informerade om klubbens nuvarande status. Likt alla klubbar så är Våmbs IF helt beroende av ideella krafter. ’</a:t>
            </a:r>
          </a:p>
          <a:p>
            <a:endParaRPr lang="sv-SE" sz="2400" dirty="0">
              <a:solidFill>
                <a:schemeClr val="bg1"/>
              </a:solidFill>
              <a:latin typeface="Garamond" panose="02020404030301010803" pitchFamily="18" charset="0"/>
            </a:endParaRPr>
          </a:p>
          <a:p>
            <a:r>
              <a:rPr lang="sv-SE" sz="2400" dirty="0">
                <a:solidFill>
                  <a:schemeClr val="bg1"/>
                </a:solidFill>
                <a:latin typeface="Garamond" panose="02020404030301010803" pitchFamily="18" charset="0"/>
              </a:rPr>
              <a:t>För tillfället finns det en mängd vakanser på uppdrag som behöver tillsättas. Allt från kassör, via webbansvarig till att hjälpa till med A-laget. Dan vädjade till att om någon eller alternativt någon man kände ville arbeta för klubben, så skulle man ta kontakt med honom.</a:t>
            </a:r>
          </a:p>
        </p:txBody>
      </p:sp>
    </p:spTree>
    <p:extLst>
      <p:ext uri="{BB962C8B-B14F-4D97-AF65-F5344CB8AC3E}">
        <p14:creationId xmlns:p14="http://schemas.microsoft.com/office/powerpoint/2010/main" val="353943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2802A13-659F-4978-A79C-D10938D7C71D}"/>
              </a:ext>
            </a:extLst>
          </p:cNvPr>
          <p:cNvSpPr txBox="1"/>
          <p:nvPr/>
        </p:nvSpPr>
        <p:spPr>
          <a:xfrm>
            <a:off x="3895011" y="150060"/>
            <a:ext cx="4723665" cy="1015663"/>
          </a:xfrm>
          <a:prstGeom prst="rect">
            <a:avLst/>
          </a:prstGeom>
          <a:noFill/>
          <a:ln w="28575">
            <a:solidFill>
              <a:schemeClr val="bg1"/>
            </a:solidFill>
          </a:ln>
        </p:spPr>
        <p:txBody>
          <a:bodyPr wrap="none" rtlCol="0">
            <a:spAutoFit/>
          </a:bodyPr>
          <a:lstStyle/>
          <a:p>
            <a:r>
              <a:rPr lang="sv-SE" sz="6000" b="1" dirty="0">
                <a:solidFill>
                  <a:schemeClr val="bg1"/>
                </a:solidFill>
                <a:latin typeface="Garamond" panose="02020404030301010803" pitchFamily="18" charset="0"/>
              </a:rPr>
              <a:t>LEDARSTAB</a:t>
            </a:r>
          </a:p>
        </p:txBody>
      </p:sp>
      <p:sp>
        <p:nvSpPr>
          <p:cNvPr id="3" name="textruta 2">
            <a:extLst>
              <a:ext uri="{FF2B5EF4-FFF2-40B4-BE49-F238E27FC236}">
                <a16:creationId xmlns:a16="http://schemas.microsoft.com/office/drawing/2014/main" id="{EA2D5851-9D92-4216-BF98-E8EC37493F05}"/>
              </a:ext>
            </a:extLst>
          </p:cNvPr>
          <p:cNvSpPr txBox="1"/>
          <p:nvPr/>
        </p:nvSpPr>
        <p:spPr>
          <a:xfrm>
            <a:off x="129591" y="2922328"/>
            <a:ext cx="7353560" cy="3539430"/>
          </a:xfrm>
          <a:prstGeom prst="rect">
            <a:avLst/>
          </a:prstGeom>
          <a:noFill/>
          <a:ln w="28575">
            <a:solidFill>
              <a:schemeClr val="bg1"/>
            </a:solidFill>
          </a:ln>
        </p:spPr>
        <p:txBody>
          <a:bodyPr wrap="square" rtlCol="0">
            <a:spAutoFit/>
          </a:bodyPr>
          <a:lstStyle/>
          <a:p>
            <a:r>
              <a:rPr lang="sv-SE" sz="3200" dirty="0">
                <a:solidFill>
                  <a:schemeClr val="bg1"/>
                </a:solidFill>
                <a:latin typeface="Garamond" panose="02020404030301010803" pitchFamily="18" charset="0"/>
              </a:rPr>
              <a:t>- ULRIK DARTMAN (huvudansvarig)</a:t>
            </a:r>
          </a:p>
          <a:p>
            <a:r>
              <a:rPr lang="sv-SE" sz="3200" dirty="0">
                <a:solidFill>
                  <a:schemeClr val="bg1"/>
                </a:solidFill>
                <a:latin typeface="Garamond" panose="02020404030301010803" pitchFamily="18" charset="0"/>
              </a:rPr>
              <a:t>- MAGNUS ANDERSSON </a:t>
            </a:r>
          </a:p>
          <a:p>
            <a:r>
              <a:rPr lang="sv-SE" sz="3200" dirty="0">
                <a:solidFill>
                  <a:schemeClr val="bg1"/>
                </a:solidFill>
                <a:latin typeface="Garamond" panose="02020404030301010803" pitchFamily="18" charset="0"/>
              </a:rPr>
              <a:t>- ANDREAS ARVIDSSON (webbansvarig)</a:t>
            </a:r>
          </a:p>
          <a:p>
            <a:r>
              <a:rPr lang="sv-SE" sz="3200" dirty="0">
                <a:solidFill>
                  <a:schemeClr val="bg1"/>
                </a:solidFill>
                <a:latin typeface="Garamond" panose="02020404030301010803" pitchFamily="18" charset="0"/>
              </a:rPr>
              <a:t>- SUSSIE DAHLMAN </a:t>
            </a:r>
          </a:p>
          <a:p>
            <a:r>
              <a:rPr lang="sv-SE" sz="3200" dirty="0">
                <a:solidFill>
                  <a:schemeClr val="bg1"/>
                </a:solidFill>
                <a:latin typeface="Garamond" panose="02020404030301010803" pitchFamily="18" charset="0"/>
              </a:rPr>
              <a:t>- MIKAEL DE BRUIN</a:t>
            </a:r>
          </a:p>
          <a:p>
            <a:r>
              <a:rPr lang="sv-SE" sz="3200" dirty="0">
                <a:solidFill>
                  <a:schemeClr val="bg1"/>
                </a:solidFill>
                <a:latin typeface="Garamond" panose="02020404030301010803" pitchFamily="18" charset="0"/>
              </a:rPr>
              <a:t>- ANDREAS SILFVERSTRAND</a:t>
            </a:r>
          </a:p>
          <a:p>
            <a:r>
              <a:rPr lang="sv-SE" sz="3200" dirty="0">
                <a:solidFill>
                  <a:schemeClr val="bg1"/>
                </a:solidFill>
                <a:latin typeface="Garamond" panose="02020404030301010803" pitchFamily="18" charset="0"/>
              </a:rPr>
              <a:t>- HENRIC WASS</a:t>
            </a:r>
          </a:p>
        </p:txBody>
      </p:sp>
      <p:pic>
        <p:nvPicPr>
          <p:cNvPr id="6" name="Bildobjekt 5">
            <a:extLst>
              <a:ext uri="{FF2B5EF4-FFF2-40B4-BE49-F238E27FC236}">
                <a16:creationId xmlns:a16="http://schemas.microsoft.com/office/drawing/2014/main" id="{E97B5464-9EE1-4CBF-81F6-847BCFAE8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876" y="3713584"/>
            <a:ext cx="4169182" cy="2752237"/>
          </a:xfrm>
          <a:prstGeom prst="rect">
            <a:avLst/>
          </a:prstGeom>
        </p:spPr>
      </p:pic>
      <p:sp>
        <p:nvSpPr>
          <p:cNvPr id="7" name="textruta 6">
            <a:extLst>
              <a:ext uri="{FF2B5EF4-FFF2-40B4-BE49-F238E27FC236}">
                <a16:creationId xmlns:a16="http://schemas.microsoft.com/office/drawing/2014/main" id="{EC4904CB-6974-49AA-A45E-0F977E7873A7}"/>
              </a:ext>
            </a:extLst>
          </p:cNvPr>
          <p:cNvSpPr txBox="1"/>
          <p:nvPr/>
        </p:nvSpPr>
        <p:spPr>
          <a:xfrm>
            <a:off x="129591" y="1334961"/>
            <a:ext cx="11477176" cy="830997"/>
          </a:xfrm>
          <a:prstGeom prst="rect">
            <a:avLst/>
          </a:prstGeom>
          <a:noFill/>
          <a:ln w="28575">
            <a:solidFill>
              <a:schemeClr val="bg1"/>
            </a:solidFill>
          </a:ln>
        </p:spPr>
        <p:txBody>
          <a:bodyPr wrap="square" rtlCol="0">
            <a:spAutoFit/>
          </a:bodyPr>
          <a:lstStyle/>
          <a:p>
            <a:r>
              <a:rPr lang="sv-SE" sz="2400" dirty="0">
                <a:solidFill>
                  <a:schemeClr val="bg1"/>
                </a:solidFill>
                <a:latin typeface="Garamond" panose="02020404030301010803" pitchFamily="18" charset="0"/>
              </a:rPr>
              <a:t>Ledarstaben är intakt sedan förra året, Henric </a:t>
            </a:r>
            <a:r>
              <a:rPr lang="sv-SE" sz="2400" dirty="0" err="1">
                <a:solidFill>
                  <a:schemeClr val="bg1"/>
                </a:solidFill>
                <a:latin typeface="Garamond" panose="02020404030301010803" pitchFamily="18" charset="0"/>
              </a:rPr>
              <a:t>Wass</a:t>
            </a:r>
            <a:r>
              <a:rPr lang="sv-SE" sz="2400" dirty="0">
                <a:solidFill>
                  <a:schemeClr val="bg1"/>
                </a:solidFill>
                <a:latin typeface="Garamond" panose="02020404030301010803" pitchFamily="18" charset="0"/>
              </a:rPr>
              <a:t> är också ledare för P05 och täcker därför upp vid i P09 vid t.ex. matcher och cuper.</a:t>
            </a:r>
          </a:p>
        </p:txBody>
      </p:sp>
    </p:spTree>
    <p:extLst>
      <p:ext uri="{BB962C8B-B14F-4D97-AF65-F5344CB8AC3E}">
        <p14:creationId xmlns:p14="http://schemas.microsoft.com/office/powerpoint/2010/main" val="177096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2802A13-659F-4978-A79C-D10938D7C71D}"/>
              </a:ext>
            </a:extLst>
          </p:cNvPr>
          <p:cNvSpPr txBox="1"/>
          <p:nvPr/>
        </p:nvSpPr>
        <p:spPr>
          <a:xfrm>
            <a:off x="1984137" y="270932"/>
            <a:ext cx="6059672" cy="1015663"/>
          </a:xfrm>
          <a:prstGeom prst="rect">
            <a:avLst/>
          </a:prstGeom>
          <a:noFill/>
          <a:ln w="28575">
            <a:solidFill>
              <a:schemeClr val="bg1"/>
            </a:solidFill>
          </a:ln>
        </p:spPr>
        <p:txBody>
          <a:bodyPr wrap="none" rtlCol="0">
            <a:spAutoFit/>
          </a:bodyPr>
          <a:lstStyle/>
          <a:p>
            <a:r>
              <a:rPr lang="sv-SE" sz="6000" b="1" dirty="0">
                <a:solidFill>
                  <a:schemeClr val="bg1"/>
                </a:solidFill>
                <a:latin typeface="Garamond" panose="02020404030301010803" pitchFamily="18" charset="0"/>
              </a:rPr>
              <a:t>INFORMATION</a:t>
            </a:r>
          </a:p>
        </p:txBody>
      </p:sp>
      <p:sp>
        <p:nvSpPr>
          <p:cNvPr id="3" name="textruta 2">
            <a:extLst>
              <a:ext uri="{FF2B5EF4-FFF2-40B4-BE49-F238E27FC236}">
                <a16:creationId xmlns:a16="http://schemas.microsoft.com/office/drawing/2014/main" id="{EA2D5851-9D92-4216-BF98-E8EC37493F05}"/>
              </a:ext>
            </a:extLst>
          </p:cNvPr>
          <p:cNvSpPr txBox="1"/>
          <p:nvPr/>
        </p:nvSpPr>
        <p:spPr>
          <a:xfrm>
            <a:off x="218655" y="4004906"/>
            <a:ext cx="4899609" cy="2308324"/>
          </a:xfrm>
          <a:prstGeom prst="rect">
            <a:avLst/>
          </a:prstGeom>
          <a:noFill/>
          <a:ln w="28575">
            <a:solidFill>
              <a:schemeClr val="bg1"/>
            </a:solidFill>
          </a:ln>
        </p:spPr>
        <p:txBody>
          <a:bodyPr wrap="square" rtlCol="0">
            <a:spAutoFit/>
          </a:bodyPr>
          <a:lstStyle/>
          <a:p>
            <a:pPr marL="285750" indent="-285750">
              <a:buFontTx/>
              <a:buChar char="-"/>
            </a:pPr>
            <a:r>
              <a:rPr lang="sv-SE" sz="3600" b="1" dirty="0">
                <a:solidFill>
                  <a:schemeClr val="bg1"/>
                </a:solidFill>
                <a:latin typeface="Garamond" panose="02020404030301010803" pitchFamily="18" charset="0"/>
              </a:rPr>
              <a:t>Hemsida, laget.se</a:t>
            </a:r>
          </a:p>
          <a:p>
            <a:pPr marL="285750" indent="-285750">
              <a:buFontTx/>
              <a:buChar char="-"/>
            </a:pPr>
            <a:endParaRPr lang="sv-SE" sz="3600" dirty="0">
              <a:solidFill>
                <a:schemeClr val="bg1"/>
              </a:solidFill>
              <a:latin typeface="Garamond" panose="02020404030301010803" pitchFamily="18" charset="0"/>
            </a:endParaRPr>
          </a:p>
          <a:p>
            <a:pPr marL="285750" indent="-285750">
              <a:buFontTx/>
              <a:buChar char="-"/>
            </a:pPr>
            <a:r>
              <a:rPr lang="sv-SE" sz="3600" dirty="0">
                <a:solidFill>
                  <a:schemeClr val="bg1"/>
                </a:solidFill>
                <a:latin typeface="Garamond" panose="02020404030301010803" pitchFamily="18" charset="0"/>
              </a:rPr>
              <a:t>Facebook</a:t>
            </a:r>
          </a:p>
          <a:p>
            <a:pPr marL="285750" indent="-285750">
              <a:buFontTx/>
              <a:buChar char="-"/>
            </a:pPr>
            <a:endParaRPr lang="sv-SE" dirty="0"/>
          </a:p>
          <a:p>
            <a:pPr marL="285750" indent="-285750">
              <a:buFontTx/>
              <a:buChar char="-"/>
            </a:pPr>
            <a:endParaRPr lang="sv-SE" dirty="0"/>
          </a:p>
        </p:txBody>
      </p:sp>
      <p:pic>
        <p:nvPicPr>
          <p:cNvPr id="4" name="Bildobjekt 3">
            <a:hlinkClick r:id="rId3"/>
            <a:extLst>
              <a:ext uri="{FF2B5EF4-FFF2-40B4-BE49-F238E27FC236}">
                <a16:creationId xmlns:a16="http://schemas.microsoft.com/office/drawing/2014/main" id="{64C31F9C-3F9C-4703-A8B8-FD1D4777170F}"/>
              </a:ext>
            </a:extLst>
          </p:cNvPr>
          <p:cNvPicPr>
            <a:picLocks noChangeAspect="1"/>
          </p:cNvPicPr>
          <p:nvPr/>
        </p:nvPicPr>
        <p:blipFill>
          <a:blip r:embed="rId4"/>
          <a:stretch>
            <a:fillRect/>
          </a:stretch>
        </p:blipFill>
        <p:spPr>
          <a:xfrm>
            <a:off x="8235672" y="1418252"/>
            <a:ext cx="3700351" cy="2481943"/>
          </a:xfrm>
          <a:prstGeom prst="rect">
            <a:avLst/>
          </a:prstGeom>
          <a:ln>
            <a:solidFill>
              <a:schemeClr val="bg1"/>
            </a:solidFill>
          </a:ln>
        </p:spPr>
      </p:pic>
      <p:pic>
        <p:nvPicPr>
          <p:cNvPr id="6" name="Bildobjekt 5">
            <a:hlinkClick r:id="rId5"/>
            <a:extLst>
              <a:ext uri="{FF2B5EF4-FFF2-40B4-BE49-F238E27FC236}">
                <a16:creationId xmlns:a16="http://schemas.microsoft.com/office/drawing/2014/main" id="{3FE05A92-FEC9-40FB-BE46-47DE7645C7D5}"/>
              </a:ext>
            </a:extLst>
          </p:cNvPr>
          <p:cNvPicPr>
            <a:picLocks noChangeAspect="1"/>
          </p:cNvPicPr>
          <p:nvPr/>
        </p:nvPicPr>
        <p:blipFill>
          <a:blip r:embed="rId6"/>
          <a:stretch>
            <a:fillRect/>
          </a:stretch>
        </p:blipFill>
        <p:spPr>
          <a:xfrm>
            <a:off x="5696735" y="4153150"/>
            <a:ext cx="3923417" cy="2704850"/>
          </a:xfrm>
          <a:prstGeom prst="rect">
            <a:avLst/>
          </a:prstGeom>
          <a:ln>
            <a:solidFill>
              <a:schemeClr val="bg1"/>
            </a:solidFill>
          </a:ln>
        </p:spPr>
      </p:pic>
      <p:sp>
        <p:nvSpPr>
          <p:cNvPr id="7" name="textruta 6">
            <a:extLst>
              <a:ext uri="{FF2B5EF4-FFF2-40B4-BE49-F238E27FC236}">
                <a16:creationId xmlns:a16="http://schemas.microsoft.com/office/drawing/2014/main" id="{97C21719-2D4F-421F-A254-07C78087FA25}"/>
              </a:ext>
            </a:extLst>
          </p:cNvPr>
          <p:cNvSpPr txBox="1"/>
          <p:nvPr/>
        </p:nvSpPr>
        <p:spPr>
          <a:xfrm>
            <a:off x="129591" y="1873853"/>
            <a:ext cx="7614817" cy="1200329"/>
          </a:xfrm>
          <a:prstGeom prst="rect">
            <a:avLst/>
          </a:prstGeom>
          <a:noFill/>
          <a:ln w="28575">
            <a:solidFill>
              <a:schemeClr val="bg1"/>
            </a:solidFill>
          </a:ln>
        </p:spPr>
        <p:txBody>
          <a:bodyPr wrap="square" rtlCol="0">
            <a:spAutoFit/>
          </a:bodyPr>
          <a:lstStyle/>
          <a:p>
            <a:r>
              <a:rPr lang="sv-SE" sz="2400" dirty="0">
                <a:solidFill>
                  <a:schemeClr val="bg1"/>
                </a:solidFill>
                <a:latin typeface="Garamond" panose="02020404030301010803" pitchFamily="18" charset="0"/>
              </a:rPr>
              <a:t>Den primära informationskanalen är vår P09-sida på laget.se. Där kommer information, kallelser till match och almanackan m.m. fortfarande att finnas. Precis som förut. </a:t>
            </a:r>
          </a:p>
        </p:txBody>
      </p:sp>
    </p:spTree>
    <p:extLst>
      <p:ext uri="{BB962C8B-B14F-4D97-AF65-F5344CB8AC3E}">
        <p14:creationId xmlns:p14="http://schemas.microsoft.com/office/powerpoint/2010/main" val="429408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2802A13-659F-4978-A79C-D10938D7C71D}"/>
              </a:ext>
            </a:extLst>
          </p:cNvPr>
          <p:cNvSpPr txBox="1"/>
          <p:nvPr/>
        </p:nvSpPr>
        <p:spPr>
          <a:xfrm>
            <a:off x="4492368" y="177113"/>
            <a:ext cx="4160113" cy="1015663"/>
          </a:xfrm>
          <a:prstGeom prst="rect">
            <a:avLst/>
          </a:prstGeom>
          <a:noFill/>
          <a:ln w="28575">
            <a:solidFill>
              <a:schemeClr val="bg1"/>
            </a:solidFill>
          </a:ln>
        </p:spPr>
        <p:txBody>
          <a:bodyPr wrap="none" rtlCol="0">
            <a:spAutoFit/>
          </a:bodyPr>
          <a:lstStyle/>
          <a:p>
            <a:r>
              <a:rPr lang="sv-SE" sz="6000" b="1" dirty="0">
                <a:solidFill>
                  <a:schemeClr val="bg1"/>
                </a:solidFill>
                <a:latin typeface="Garamond" panose="02020404030301010803" pitchFamily="18" charset="0"/>
              </a:rPr>
              <a:t>NYHETER</a:t>
            </a:r>
          </a:p>
        </p:txBody>
      </p:sp>
      <p:sp>
        <p:nvSpPr>
          <p:cNvPr id="3" name="textruta 2">
            <a:extLst>
              <a:ext uri="{FF2B5EF4-FFF2-40B4-BE49-F238E27FC236}">
                <a16:creationId xmlns:a16="http://schemas.microsoft.com/office/drawing/2014/main" id="{EA2D5851-9D92-4216-BF98-E8EC37493F05}"/>
              </a:ext>
            </a:extLst>
          </p:cNvPr>
          <p:cNvSpPr txBox="1"/>
          <p:nvPr/>
        </p:nvSpPr>
        <p:spPr>
          <a:xfrm>
            <a:off x="330396" y="1221323"/>
            <a:ext cx="5455770" cy="1754326"/>
          </a:xfrm>
          <a:prstGeom prst="rect">
            <a:avLst/>
          </a:prstGeom>
          <a:noFill/>
          <a:ln w="28575">
            <a:solidFill>
              <a:schemeClr val="bg1"/>
            </a:solidFill>
          </a:ln>
        </p:spPr>
        <p:txBody>
          <a:bodyPr wrap="square" rtlCol="0">
            <a:spAutoFit/>
          </a:bodyPr>
          <a:lstStyle/>
          <a:p>
            <a:r>
              <a:rPr lang="sv-SE" sz="3600" dirty="0">
                <a:solidFill>
                  <a:schemeClr val="bg1"/>
                </a:solidFill>
                <a:latin typeface="Garamond" panose="02020404030301010803" pitchFamily="18" charset="0"/>
              </a:rPr>
              <a:t>UNGDOMSFOTBOLL</a:t>
            </a:r>
          </a:p>
          <a:p>
            <a:r>
              <a:rPr lang="sv-SE" sz="3600" dirty="0">
                <a:solidFill>
                  <a:schemeClr val="bg1"/>
                </a:solidFill>
                <a:latin typeface="Garamond" panose="02020404030301010803" pitchFamily="18" charset="0"/>
              </a:rPr>
              <a:t>	- Spelform</a:t>
            </a:r>
          </a:p>
          <a:p>
            <a:r>
              <a:rPr lang="sv-SE" sz="3600" dirty="0">
                <a:solidFill>
                  <a:schemeClr val="bg1"/>
                </a:solidFill>
                <a:latin typeface="Garamond" panose="02020404030301010803" pitchFamily="18" charset="0"/>
              </a:rPr>
              <a:t>        - Ungdomslag </a:t>
            </a:r>
          </a:p>
        </p:txBody>
      </p:sp>
      <p:pic>
        <p:nvPicPr>
          <p:cNvPr id="1026" name="Picture 2" descr="Bildresultat fÃ¶r fotbollsspelare">
            <a:extLst>
              <a:ext uri="{FF2B5EF4-FFF2-40B4-BE49-F238E27FC236}">
                <a16:creationId xmlns:a16="http://schemas.microsoft.com/office/drawing/2014/main" id="{1B93CDFC-3E51-4DDC-91D5-83FC167575A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67932" y="1862622"/>
            <a:ext cx="3472990" cy="39316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Ã¶r sjumannafotboll plan">
            <a:extLst>
              <a:ext uri="{FF2B5EF4-FFF2-40B4-BE49-F238E27FC236}">
                <a16:creationId xmlns:a16="http://schemas.microsoft.com/office/drawing/2014/main" id="{D6804983-7EC9-422E-82AA-5F9BC642B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1509" y="2098486"/>
            <a:ext cx="1857375" cy="2457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6F8D3A8A-00BE-412D-BEB1-B9DE28BB8289}"/>
              </a:ext>
            </a:extLst>
          </p:cNvPr>
          <p:cNvSpPr txBox="1"/>
          <p:nvPr/>
        </p:nvSpPr>
        <p:spPr>
          <a:xfrm>
            <a:off x="10900845" y="2596904"/>
            <a:ext cx="418704" cy="646331"/>
          </a:xfrm>
          <a:prstGeom prst="rect">
            <a:avLst/>
          </a:prstGeom>
          <a:noFill/>
        </p:spPr>
        <p:txBody>
          <a:bodyPr wrap="none" rtlCol="0">
            <a:spAutoFit/>
          </a:bodyPr>
          <a:lstStyle/>
          <a:p>
            <a:r>
              <a:rPr lang="sv-SE" sz="3600" dirty="0"/>
              <a:t>7</a:t>
            </a:r>
            <a:endParaRPr lang="sv-SE" sz="2800" dirty="0"/>
          </a:p>
        </p:txBody>
      </p:sp>
      <p:sp>
        <p:nvSpPr>
          <p:cNvPr id="8" name="textruta 7">
            <a:extLst>
              <a:ext uri="{FF2B5EF4-FFF2-40B4-BE49-F238E27FC236}">
                <a16:creationId xmlns:a16="http://schemas.microsoft.com/office/drawing/2014/main" id="{A0F07AD3-BF81-4722-B89D-019D90A7DA25}"/>
              </a:ext>
            </a:extLst>
          </p:cNvPr>
          <p:cNvSpPr txBox="1"/>
          <p:nvPr/>
        </p:nvSpPr>
        <p:spPr>
          <a:xfrm>
            <a:off x="10900845" y="3429000"/>
            <a:ext cx="418704" cy="646331"/>
          </a:xfrm>
          <a:prstGeom prst="rect">
            <a:avLst/>
          </a:prstGeom>
          <a:noFill/>
        </p:spPr>
        <p:txBody>
          <a:bodyPr wrap="none" rtlCol="0">
            <a:spAutoFit/>
          </a:bodyPr>
          <a:lstStyle/>
          <a:p>
            <a:r>
              <a:rPr lang="sv-SE" sz="3600" dirty="0"/>
              <a:t>7</a:t>
            </a:r>
            <a:endParaRPr lang="sv-SE" sz="2800" dirty="0"/>
          </a:p>
        </p:txBody>
      </p:sp>
      <p:sp>
        <p:nvSpPr>
          <p:cNvPr id="9" name="textruta 8">
            <a:extLst>
              <a:ext uri="{FF2B5EF4-FFF2-40B4-BE49-F238E27FC236}">
                <a16:creationId xmlns:a16="http://schemas.microsoft.com/office/drawing/2014/main" id="{B007A2A9-F002-41C5-B6AE-0232D55BF998}"/>
              </a:ext>
            </a:extLst>
          </p:cNvPr>
          <p:cNvSpPr txBox="1"/>
          <p:nvPr/>
        </p:nvSpPr>
        <p:spPr>
          <a:xfrm>
            <a:off x="395710" y="3327211"/>
            <a:ext cx="7614817" cy="3277820"/>
          </a:xfrm>
          <a:prstGeom prst="rect">
            <a:avLst/>
          </a:prstGeom>
          <a:noFill/>
          <a:ln w="28575">
            <a:solidFill>
              <a:schemeClr val="bg1"/>
            </a:solidFill>
          </a:ln>
        </p:spPr>
        <p:txBody>
          <a:bodyPr wrap="square" rtlCol="0">
            <a:spAutoFit/>
          </a:bodyPr>
          <a:lstStyle/>
          <a:p>
            <a:r>
              <a:rPr lang="sv-SE" sz="2300" dirty="0">
                <a:solidFill>
                  <a:schemeClr val="bg1"/>
                </a:solidFill>
                <a:latin typeface="Garamond" panose="02020404030301010803" pitchFamily="18" charset="0"/>
              </a:rPr>
              <a:t>Den stora spelmässiga nyheten i år är naturligtvis att vi övergår och spelar 7-mannafotboll. I år räknas vi också till ungdomslagen, inte till knatteskolan. Det medför att det i träningsavgiften inte ingår boll och träningskläder. Boll tar man därför med sig en egen till varje träning. Storleken på boll går också i år upp en storlek, så i år är det storlek fyra (4) som gäller. </a:t>
            </a:r>
          </a:p>
          <a:p>
            <a:r>
              <a:rPr lang="sv-SE" sz="2300" dirty="0">
                <a:solidFill>
                  <a:schemeClr val="bg1"/>
                </a:solidFill>
                <a:latin typeface="Garamond" panose="02020404030301010803" pitchFamily="18" charset="0"/>
              </a:rPr>
              <a:t>Införskaffa gärna även en svart träningströja som det står Våmbs IF på, dessa kommer att användas som bortaställ om våra motståndare spelar i grönt. </a:t>
            </a:r>
          </a:p>
        </p:txBody>
      </p:sp>
    </p:spTree>
    <p:extLst>
      <p:ext uri="{BB962C8B-B14F-4D97-AF65-F5344CB8AC3E}">
        <p14:creationId xmlns:p14="http://schemas.microsoft.com/office/powerpoint/2010/main" val="14299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2802A13-659F-4978-A79C-D10938D7C71D}"/>
              </a:ext>
            </a:extLst>
          </p:cNvPr>
          <p:cNvSpPr txBox="1"/>
          <p:nvPr/>
        </p:nvSpPr>
        <p:spPr>
          <a:xfrm>
            <a:off x="3141133" y="270932"/>
            <a:ext cx="4961615" cy="1015663"/>
          </a:xfrm>
          <a:prstGeom prst="rect">
            <a:avLst/>
          </a:prstGeom>
          <a:noFill/>
          <a:ln w="28575">
            <a:solidFill>
              <a:schemeClr val="bg1"/>
            </a:solidFill>
          </a:ln>
        </p:spPr>
        <p:txBody>
          <a:bodyPr wrap="none" rtlCol="0">
            <a:spAutoFit/>
          </a:bodyPr>
          <a:lstStyle/>
          <a:p>
            <a:r>
              <a:rPr lang="sv-SE" sz="6000" b="1" dirty="0">
                <a:solidFill>
                  <a:schemeClr val="bg1"/>
                </a:solidFill>
                <a:latin typeface="Garamond" panose="02020404030301010803" pitchFamily="18" charset="0"/>
              </a:rPr>
              <a:t>TRÄNINGAR</a:t>
            </a:r>
          </a:p>
        </p:txBody>
      </p:sp>
      <p:sp>
        <p:nvSpPr>
          <p:cNvPr id="3" name="textruta 2">
            <a:extLst>
              <a:ext uri="{FF2B5EF4-FFF2-40B4-BE49-F238E27FC236}">
                <a16:creationId xmlns:a16="http://schemas.microsoft.com/office/drawing/2014/main" id="{EA2D5851-9D92-4216-BF98-E8EC37493F05}"/>
              </a:ext>
            </a:extLst>
          </p:cNvPr>
          <p:cNvSpPr txBox="1"/>
          <p:nvPr/>
        </p:nvSpPr>
        <p:spPr>
          <a:xfrm>
            <a:off x="728812" y="1685729"/>
            <a:ext cx="6896828" cy="4832092"/>
          </a:xfrm>
          <a:prstGeom prst="rect">
            <a:avLst/>
          </a:prstGeom>
          <a:noFill/>
          <a:ln w="28575">
            <a:solidFill>
              <a:schemeClr val="bg1"/>
            </a:solidFill>
          </a:ln>
        </p:spPr>
        <p:txBody>
          <a:bodyPr wrap="square" rtlCol="0">
            <a:spAutoFit/>
          </a:bodyPr>
          <a:lstStyle/>
          <a:p>
            <a:pPr marL="571500" indent="-571500">
              <a:buFontTx/>
              <a:buChar char="-"/>
            </a:pPr>
            <a:r>
              <a:rPr lang="sv-SE" sz="3600" b="1" dirty="0">
                <a:solidFill>
                  <a:schemeClr val="bg1"/>
                </a:solidFill>
                <a:latin typeface="Garamond" panose="02020404030301010803" pitchFamily="18" charset="0"/>
              </a:rPr>
              <a:t>Start:    </a:t>
            </a:r>
            <a:r>
              <a:rPr lang="sv-SE" sz="3600" dirty="0">
                <a:solidFill>
                  <a:schemeClr val="bg1"/>
                </a:solidFill>
                <a:latin typeface="Garamond" panose="02020404030301010803" pitchFamily="18" charset="0"/>
              </a:rPr>
              <a:t>1/5 - 2019</a:t>
            </a:r>
          </a:p>
          <a:p>
            <a:pPr marL="571500" indent="-571500">
              <a:buFontTx/>
              <a:buChar char="-"/>
            </a:pPr>
            <a:r>
              <a:rPr lang="sv-SE" sz="3600" b="1" dirty="0">
                <a:solidFill>
                  <a:schemeClr val="bg1"/>
                </a:solidFill>
                <a:latin typeface="Garamond" panose="02020404030301010803" pitchFamily="18" charset="0"/>
              </a:rPr>
              <a:t>Träningstider</a:t>
            </a:r>
            <a:r>
              <a:rPr lang="sv-SE" sz="2800" b="1" dirty="0">
                <a:solidFill>
                  <a:schemeClr val="bg1"/>
                </a:solidFill>
                <a:latin typeface="Garamond" panose="02020404030301010803" pitchFamily="18" charset="0"/>
              </a:rPr>
              <a:t> </a:t>
            </a:r>
            <a:r>
              <a:rPr lang="sv-SE" sz="2800" dirty="0">
                <a:solidFill>
                  <a:schemeClr val="bg1"/>
                </a:solidFill>
                <a:latin typeface="Garamond" panose="02020404030301010803" pitchFamily="18" charset="0"/>
              </a:rPr>
              <a:t> </a:t>
            </a:r>
          </a:p>
          <a:p>
            <a:pPr lvl="1"/>
            <a:r>
              <a:rPr lang="sv-SE" sz="2800" dirty="0">
                <a:solidFill>
                  <a:schemeClr val="bg1"/>
                </a:solidFill>
                <a:latin typeface="Garamond" panose="02020404030301010803" pitchFamily="18" charset="0"/>
              </a:rPr>
              <a:t>	</a:t>
            </a:r>
          </a:p>
          <a:p>
            <a:pPr lvl="1"/>
            <a:r>
              <a:rPr lang="sv-SE" sz="2800" dirty="0">
                <a:solidFill>
                  <a:schemeClr val="bg1"/>
                </a:solidFill>
                <a:latin typeface="Garamond" panose="02020404030301010803" pitchFamily="18" charset="0"/>
              </a:rPr>
              <a:t>	Claesborgs IP </a:t>
            </a:r>
            <a:endParaRPr lang="sv-SE" sz="3600" dirty="0">
              <a:solidFill>
                <a:schemeClr val="bg1"/>
              </a:solidFill>
              <a:latin typeface="Garamond" panose="02020404030301010803" pitchFamily="18" charset="0"/>
            </a:endParaRPr>
          </a:p>
          <a:p>
            <a:r>
              <a:rPr lang="sv-SE" sz="3600" dirty="0">
                <a:solidFill>
                  <a:schemeClr val="bg1"/>
                </a:solidFill>
                <a:latin typeface="Garamond" panose="02020404030301010803" pitchFamily="18" charset="0"/>
              </a:rPr>
              <a:t>	</a:t>
            </a:r>
            <a:r>
              <a:rPr lang="sv-SE" sz="3200" dirty="0">
                <a:solidFill>
                  <a:schemeClr val="bg1"/>
                </a:solidFill>
                <a:latin typeface="Garamond" panose="02020404030301010803" pitchFamily="18" charset="0"/>
              </a:rPr>
              <a:t>Tisdagar 17.30-19.00 </a:t>
            </a:r>
            <a:r>
              <a:rPr lang="sv-SE" sz="2400" dirty="0">
                <a:solidFill>
                  <a:schemeClr val="bg1"/>
                </a:solidFill>
                <a:latin typeface="Garamond" panose="02020404030301010803" pitchFamily="18" charset="0"/>
              </a:rPr>
              <a:t>(F09-10)</a:t>
            </a:r>
            <a:endParaRPr lang="sv-SE" sz="3200" dirty="0">
              <a:solidFill>
                <a:schemeClr val="bg1"/>
              </a:solidFill>
              <a:latin typeface="Garamond" panose="02020404030301010803" pitchFamily="18" charset="0"/>
            </a:endParaRPr>
          </a:p>
          <a:p>
            <a:r>
              <a:rPr lang="sv-SE" sz="3200" dirty="0">
                <a:solidFill>
                  <a:schemeClr val="bg1"/>
                </a:solidFill>
                <a:latin typeface="Garamond" panose="02020404030301010803" pitchFamily="18" charset="0"/>
              </a:rPr>
              <a:t>	</a:t>
            </a:r>
          </a:p>
          <a:p>
            <a:r>
              <a:rPr lang="sv-SE" sz="3200" dirty="0">
                <a:solidFill>
                  <a:schemeClr val="bg1"/>
                </a:solidFill>
                <a:latin typeface="Garamond" panose="02020404030301010803" pitchFamily="18" charset="0"/>
              </a:rPr>
              <a:t>	Södermalms IP </a:t>
            </a:r>
          </a:p>
          <a:p>
            <a:r>
              <a:rPr lang="sv-SE" sz="3200" dirty="0">
                <a:solidFill>
                  <a:schemeClr val="bg1"/>
                </a:solidFill>
                <a:latin typeface="Garamond" panose="02020404030301010803" pitchFamily="18" charset="0"/>
              </a:rPr>
              <a:t>	Torsdagar 17.00-18.30 </a:t>
            </a:r>
            <a:r>
              <a:rPr lang="sv-SE" sz="2400" dirty="0">
                <a:solidFill>
                  <a:schemeClr val="bg1"/>
                </a:solidFill>
                <a:latin typeface="Garamond" panose="02020404030301010803" pitchFamily="18" charset="0"/>
              </a:rPr>
              <a:t>	(P08)</a:t>
            </a:r>
          </a:p>
          <a:p>
            <a:r>
              <a:rPr lang="sv-SE" sz="2400" dirty="0">
                <a:solidFill>
                  <a:schemeClr val="bg1"/>
                </a:solidFill>
                <a:latin typeface="Garamond" panose="02020404030301010803" pitchFamily="18" charset="0"/>
              </a:rPr>
              <a:t>	</a:t>
            </a:r>
          </a:p>
          <a:p>
            <a:r>
              <a:rPr lang="sv-SE" sz="2400" dirty="0">
                <a:solidFill>
                  <a:schemeClr val="bg1"/>
                </a:solidFill>
                <a:latin typeface="Garamond" panose="02020404030301010803" pitchFamily="18" charset="0"/>
              </a:rPr>
              <a:t>	</a:t>
            </a:r>
            <a:endParaRPr lang="sv-SE" sz="3600" dirty="0">
              <a:solidFill>
                <a:schemeClr val="bg1"/>
              </a:solidFill>
              <a:latin typeface="Garamond" panose="02020404030301010803" pitchFamily="18" charset="0"/>
            </a:endParaRPr>
          </a:p>
        </p:txBody>
      </p:sp>
      <p:pic>
        <p:nvPicPr>
          <p:cNvPr id="1030" name="Picture 6" descr="Bildresultat för dab soccer">
            <a:extLst>
              <a:ext uri="{FF2B5EF4-FFF2-40B4-BE49-F238E27FC236}">
                <a16:creationId xmlns:a16="http://schemas.microsoft.com/office/drawing/2014/main" id="{2944FB6A-991C-4633-83F4-E88E537EC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749" y="1286595"/>
            <a:ext cx="4022423" cy="482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620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2802A13-659F-4978-A79C-D10938D7C71D}"/>
              </a:ext>
            </a:extLst>
          </p:cNvPr>
          <p:cNvSpPr txBox="1"/>
          <p:nvPr/>
        </p:nvSpPr>
        <p:spPr>
          <a:xfrm>
            <a:off x="3141133" y="270932"/>
            <a:ext cx="4961615" cy="1015663"/>
          </a:xfrm>
          <a:prstGeom prst="rect">
            <a:avLst/>
          </a:prstGeom>
          <a:noFill/>
          <a:ln w="28575">
            <a:solidFill>
              <a:schemeClr val="bg1"/>
            </a:solidFill>
          </a:ln>
        </p:spPr>
        <p:txBody>
          <a:bodyPr wrap="none" rtlCol="0">
            <a:spAutoFit/>
          </a:bodyPr>
          <a:lstStyle/>
          <a:p>
            <a:r>
              <a:rPr lang="sv-SE" sz="6000" b="1" dirty="0">
                <a:solidFill>
                  <a:schemeClr val="bg1"/>
                </a:solidFill>
                <a:latin typeface="Garamond" panose="02020404030301010803" pitchFamily="18" charset="0"/>
              </a:rPr>
              <a:t>TRÄNINGAR</a:t>
            </a:r>
          </a:p>
        </p:txBody>
      </p:sp>
      <p:sp>
        <p:nvSpPr>
          <p:cNvPr id="3" name="textruta 2">
            <a:extLst>
              <a:ext uri="{FF2B5EF4-FFF2-40B4-BE49-F238E27FC236}">
                <a16:creationId xmlns:a16="http://schemas.microsoft.com/office/drawing/2014/main" id="{EA2D5851-9D92-4216-BF98-E8EC37493F05}"/>
              </a:ext>
            </a:extLst>
          </p:cNvPr>
          <p:cNvSpPr txBox="1"/>
          <p:nvPr/>
        </p:nvSpPr>
        <p:spPr>
          <a:xfrm>
            <a:off x="412863" y="2007411"/>
            <a:ext cx="6896828" cy="4001095"/>
          </a:xfrm>
          <a:prstGeom prst="rect">
            <a:avLst/>
          </a:prstGeom>
          <a:noFill/>
          <a:ln w="28575">
            <a:solidFill>
              <a:schemeClr val="bg1"/>
            </a:solidFill>
          </a:ln>
        </p:spPr>
        <p:txBody>
          <a:bodyPr wrap="square" rtlCol="0">
            <a:spAutoFit/>
          </a:bodyPr>
          <a:lstStyle/>
          <a:p>
            <a:r>
              <a:rPr lang="sv-SE" sz="2300" dirty="0">
                <a:solidFill>
                  <a:schemeClr val="bg1"/>
                </a:solidFill>
                <a:latin typeface="Garamond" panose="02020404030301010803" pitchFamily="18" charset="0"/>
              </a:rPr>
              <a:t>På tisdagar tränar vi på Claesborgs B-plan. Vi har halva planytan, F09/10 har den andra halvan. På tisdagar vill vi  också att man byter om och duschar tillsammans i laget. Klockan 17.15 kommer någon tränare senast att vara på plats för att låsa upp omklädningsrummet. </a:t>
            </a:r>
          </a:p>
          <a:p>
            <a:endParaRPr lang="sv-SE" sz="2300" dirty="0">
              <a:solidFill>
                <a:schemeClr val="bg1"/>
              </a:solidFill>
              <a:latin typeface="Garamond" panose="02020404030301010803" pitchFamily="18" charset="0"/>
            </a:endParaRPr>
          </a:p>
          <a:p>
            <a:r>
              <a:rPr lang="sv-SE" sz="2300" dirty="0">
                <a:solidFill>
                  <a:schemeClr val="bg1"/>
                </a:solidFill>
                <a:latin typeface="Garamond" panose="02020404030301010803" pitchFamily="18" charset="0"/>
              </a:rPr>
              <a:t>På torsdagar tränar vi på Södermalms IP, då är det konstgräs som gäller. Vi har åter igen halva planytan, P08 har den andra halvan. Här kommer vi ombytta och klara till 17.00.</a:t>
            </a:r>
          </a:p>
          <a:p>
            <a:r>
              <a:rPr lang="sv-SE" sz="2400" dirty="0">
                <a:solidFill>
                  <a:schemeClr val="bg1"/>
                </a:solidFill>
                <a:latin typeface="Garamond" panose="02020404030301010803" pitchFamily="18" charset="0"/>
              </a:rPr>
              <a:t>	</a:t>
            </a:r>
            <a:endParaRPr lang="sv-SE" sz="3600" dirty="0">
              <a:solidFill>
                <a:schemeClr val="bg1"/>
              </a:solidFill>
              <a:latin typeface="Garamond" panose="02020404030301010803" pitchFamily="18" charset="0"/>
            </a:endParaRPr>
          </a:p>
        </p:txBody>
      </p:sp>
      <p:pic>
        <p:nvPicPr>
          <p:cNvPr id="1030" name="Picture 6" descr="Bildresultat för dab soccer">
            <a:extLst>
              <a:ext uri="{FF2B5EF4-FFF2-40B4-BE49-F238E27FC236}">
                <a16:creationId xmlns:a16="http://schemas.microsoft.com/office/drawing/2014/main" id="{2944FB6A-991C-4633-83F4-E88E537EC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749" y="1286595"/>
            <a:ext cx="4022423" cy="482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875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2802A13-659F-4978-A79C-D10938D7C71D}"/>
              </a:ext>
            </a:extLst>
          </p:cNvPr>
          <p:cNvSpPr txBox="1"/>
          <p:nvPr/>
        </p:nvSpPr>
        <p:spPr>
          <a:xfrm>
            <a:off x="3141133" y="270932"/>
            <a:ext cx="4408579" cy="1015663"/>
          </a:xfrm>
          <a:prstGeom prst="rect">
            <a:avLst/>
          </a:prstGeom>
          <a:noFill/>
          <a:ln w="28575">
            <a:solidFill>
              <a:schemeClr val="bg1"/>
            </a:solidFill>
          </a:ln>
        </p:spPr>
        <p:txBody>
          <a:bodyPr wrap="none" rtlCol="0">
            <a:spAutoFit/>
          </a:bodyPr>
          <a:lstStyle/>
          <a:p>
            <a:r>
              <a:rPr lang="sv-SE" sz="6000" b="1" dirty="0">
                <a:solidFill>
                  <a:schemeClr val="bg1"/>
                </a:solidFill>
                <a:latin typeface="Garamond" panose="02020404030301010803" pitchFamily="18" charset="0"/>
              </a:rPr>
              <a:t>SERIESPEL</a:t>
            </a:r>
          </a:p>
        </p:txBody>
      </p:sp>
      <p:sp>
        <p:nvSpPr>
          <p:cNvPr id="3" name="textruta 2">
            <a:extLst>
              <a:ext uri="{FF2B5EF4-FFF2-40B4-BE49-F238E27FC236}">
                <a16:creationId xmlns:a16="http://schemas.microsoft.com/office/drawing/2014/main" id="{EA2D5851-9D92-4216-BF98-E8EC37493F05}"/>
              </a:ext>
            </a:extLst>
          </p:cNvPr>
          <p:cNvSpPr txBox="1"/>
          <p:nvPr/>
        </p:nvSpPr>
        <p:spPr>
          <a:xfrm>
            <a:off x="158682" y="1424779"/>
            <a:ext cx="6317862" cy="5078313"/>
          </a:xfrm>
          <a:prstGeom prst="rect">
            <a:avLst/>
          </a:prstGeom>
          <a:noFill/>
          <a:ln w="28575">
            <a:solidFill>
              <a:schemeClr val="bg1"/>
            </a:solidFill>
          </a:ln>
        </p:spPr>
        <p:txBody>
          <a:bodyPr wrap="square" rtlCol="0">
            <a:spAutoFit/>
          </a:bodyPr>
          <a:lstStyle/>
          <a:p>
            <a:pPr marL="285750" indent="-285750">
              <a:buFontTx/>
              <a:buChar char="-"/>
            </a:pPr>
            <a:r>
              <a:rPr lang="sv-SE" sz="3600" b="1" dirty="0">
                <a:solidFill>
                  <a:schemeClr val="bg1"/>
                </a:solidFill>
                <a:latin typeface="Garamond" panose="02020404030301010803" pitchFamily="18" charset="0"/>
              </a:rPr>
              <a:t>Serieupplägg </a:t>
            </a:r>
          </a:p>
          <a:p>
            <a:pPr marL="742950" lvl="1" indent="-285750">
              <a:buFontTx/>
              <a:buChar char="-"/>
            </a:pPr>
            <a:r>
              <a:rPr lang="sv-SE" sz="3200" dirty="0">
                <a:solidFill>
                  <a:schemeClr val="bg1"/>
                </a:solidFill>
                <a:latin typeface="Garamond" panose="02020404030301010803" pitchFamily="18" charset="0"/>
              </a:rPr>
              <a:t>2 lag samma serie (div.13)</a:t>
            </a:r>
          </a:p>
          <a:p>
            <a:pPr marL="742950" lvl="1" indent="-285750">
              <a:buFontTx/>
              <a:buChar char="-"/>
            </a:pPr>
            <a:r>
              <a:rPr lang="sv-SE" sz="3200" dirty="0">
                <a:solidFill>
                  <a:schemeClr val="bg1"/>
                </a:solidFill>
                <a:latin typeface="Garamond" panose="02020404030301010803" pitchFamily="18" charset="0"/>
              </a:rPr>
              <a:t>ca: 1 match per vecka?</a:t>
            </a:r>
          </a:p>
          <a:p>
            <a:pPr marL="742950" lvl="1" indent="-285750">
              <a:buFontTx/>
              <a:buChar char="-"/>
            </a:pPr>
            <a:r>
              <a:rPr lang="sv-SE" sz="3200" dirty="0">
                <a:solidFill>
                  <a:schemeClr val="bg1"/>
                </a:solidFill>
                <a:latin typeface="Garamond" panose="02020404030301010803" pitchFamily="18" charset="0"/>
              </a:rPr>
              <a:t>Samling Claesborg</a:t>
            </a:r>
          </a:p>
          <a:p>
            <a:pPr lvl="1"/>
            <a:endParaRPr lang="sv-SE" sz="3600" dirty="0">
              <a:solidFill>
                <a:schemeClr val="bg1"/>
              </a:solidFill>
              <a:latin typeface="Garamond" panose="02020404030301010803" pitchFamily="18" charset="0"/>
            </a:endParaRPr>
          </a:p>
          <a:p>
            <a:pPr marL="285750" indent="-285750">
              <a:buFontTx/>
              <a:buChar char="-"/>
            </a:pPr>
            <a:r>
              <a:rPr lang="sv-SE" sz="3600" b="1" dirty="0">
                <a:solidFill>
                  <a:schemeClr val="bg1"/>
                </a:solidFill>
                <a:latin typeface="Garamond" panose="02020404030301010803" pitchFamily="18" charset="0"/>
              </a:rPr>
              <a:t>Lagsammansättning</a:t>
            </a:r>
          </a:p>
          <a:p>
            <a:pPr marL="742950" lvl="1" indent="-285750">
              <a:buFontTx/>
              <a:buChar char="-"/>
            </a:pPr>
            <a:r>
              <a:rPr lang="sv-SE" sz="3200" dirty="0">
                <a:solidFill>
                  <a:schemeClr val="bg1"/>
                </a:solidFill>
                <a:latin typeface="Garamond" panose="02020404030301010803" pitchFamily="18" charset="0"/>
              </a:rPr>
              <a:t>4 ”färger”</a:t>
            </a:r>
          </a:p>
          <a:p>
            <a:pPr marL="742950" lvl="1" indent="-285750">
              <a:buFontTx/>
              <a:buChar char="-"/>
            </a:pPr>
            <a:r>
              <a:rPr lang="sv-SE" sz="3200" dirty="0">
                <a:solidFill>
                  <a:schemeClr val="bg1"/>
                </a:solidFill>
                <a:latin typeface="Garamond" panose="02020404030301010803" pitchFamily="18" charset="0"/>
              </a:rPr>
              <a:t>2 färger = 1 lag</a:t>
            </a:r>
          </a:p>
          <a:p>
            <a:pPr marL="742950" lvl="1" indent="-285750">
              <a:buFontTx/>
              <a:buChar char="-"/>
            </a:pPr>
            <a:r>
              <a:rPr lang="sv-SE" sz="3200" dirty="0">
                <a:solidFill>
                  <a:schemeClr val="bg1"/>
                </a:solidFill>
                <a:latin typeface="Garamond" panose="02020404030301010803" pitchFamily="18" charset="0"/>
              </a:rPr>
              <a:t>Skiftas 2 ggr under året</a:t>
            </a:r>
          </a:p>
          <a:p>
            <a:endParaRPr lang="sv-SE" sz="2400" dirty="0">
              <a:solidFill>
                <a:schemeClr val="bg1"/>
              </a:solidFill>
              <a:latin typeface="Garamond" panose="02020404030301010803" pitchFamily="18" charset="0"/>
            </a:endParaRPr>
          </a:p>
        </p:txBody>
      </p:sp>
      <p:pic>
        <p:nvPicPr>
          <p:cNvPr id="2050" name="Picture 2" descr="Bildresultat för sverige italien playoff">
            <a:extLst>
              <a:ext uri="{FF2B5EF4-FFF2-40B4-BE49-F238E27FC236}">
                <a16:creationId xmlns:a16="http://schemas.microsoft.com/office/drawing/2014/main" id="{3F74FEC1-8721-4547-B366-8606E16C3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048" y="3865421"/>
            <a:ext cx="6376952" cy="294380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4321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TotalTime>
  <Words>1097</Words>
  <Application>Microsoft Office PowerPoint</Application>
  <PresentationFormat>Bredbild</PresentationFormat>
  <Paragraphs>118</Paragraphs>
  <Slides>15</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Calibri Light</vt:lpstr>
      <vt:lpstr>Garamond</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Andreas Arvidsson</dc:creator>
  <cp:lastModifiedBy>Andreas Arvidsson</cp:lastModifiedBy>
  <cp:revision>48</cp:revision>
  <dcterms:created xsi:type="dcterms:W3CDTF">2018-03-19T19:45:02Z</dcterms:created>
  <dcterms:modified xsi:type="dcterms:W3CDTF">2019-03-18T21:00:57Z</dcterms:modified>
</cp:coreProperties>
</file>