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0" r:id="rId4"/>
    <p:sldId id="261" r:id="rId5"/>
    <p:sldId id="275" r:id="rId6"/>
    <p:sldId id="266" r:id="rId7"/>
    <p:sldId id="271" r:id="rId8"/>
    <p:sldId id="272" r:id="rId9"/>
    <p:sldId id="288" r:id="rId10"/>
    <p:sldId id="425" r:id="rId11"/>
    <p:sldId id="267" r:id="rId12"/>
    <p:sldId id="427" r:id="rId13"/>
    <p:sldId id="429" r:id="rId14"/>
    <p:sldId id="424" r:id="rId15"/>
    <p:sldId id="431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jGecl9lVgU26+Ssvk6Kkm0VBHu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7946F2B-0AB8-4FA9-BDC3-2DBF8B3DE0BD}">
  <a:tblStyle styleId="{27946F2B-0AB8-4FA9-BDC3-2DBF8B3DE0B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544" y="-2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Sista anmälningsdatum 1 juni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FD5F7-8A08-47F0-BD34-72DA7B8DDD0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666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FD5F7-8A08-47F0-BD34-72DA7B8DDD0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8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3e99233251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g33e9923325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>
              <a:buNone/>
            </a:pPr>
            <a:r>
              <a:rPr lang="sv-SE" sz="1200" b="1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Ordning &amp; reda på träningar</a:t>
            </a:r>
            <a:endParaRPr lang="sv-SE" sz="1200" dirty="0">
              <a:solidFill>
                <a:srgbClr val="FF0000"/>
              </a:solidFill>
              <a:effectLst/>
              <a:latin typeface="Calibri" panose="020F0502020204030204" pitchFamily="34" charset="0"/>
            </a:endParaRPr>
          </a:p>
          <a:p>
            <a:pPr marL="0" marR="0" indent="0">
              <a:buNone/>
            </a:pPr>
            <a:r>
              <a:rPr lang="sv-SE" sz="120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Tydlig tillsägelse - vilken påföljd får barnen om man inte sköter sig</a:t>
            </a:r>
          </a:p>
          <a:p>
            <a:pPr rtl="0" fontAlgn="ctr">
              <a:buFont typeface="+mj-lt"/>
              <a:buAutoNum type="arabicPeriod"/>
            </a:pPr>
            <a:r>
              <a:rPr lang="sv-SE" sz="1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Varning </a:t>
            </a:r>
          </a:p>
          <a:p>
            <a:pPr rtl="0" fontAlgn="ctr">
              <a:buFont typeface="+mj-lt"/>
              <a:buAutoNum type="arabicPeriod"/>
            </a:pPr>
            <a:r>
              <a:rPr lang="sv-SE" sz="1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Samma beteende, tagen åt sidan. Förklara </a:t>
            </a:r>
          </a:p>
          <a:p>
            <a:pPr rtl="0" fontAlgn="ctr">
              <a:buFont typeface="+mj-lt"/>
              <a:buAutoNum type="arabicPeriod"/>
            </a:pPr>
            <a:r>
              <a:rPr lang="sv-SE" sz="12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Föräldrar kopplas in. </a:t>
            </a:r>
          </a:p>
          <a:p>
            <a:pPr marL="0" marR="0" indent="0">
              <a:buNone/>
            </a:pPr>
            <a:r>
              <a:rPr lang="sv-SE" sz="120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På fotbollsplanen är könsord = rött kort. Svordomar ger inte någon konsekvens. Dock kommer vi arbeta bort detta ändå.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FD5F7-8A08-47F0-BD34-72DA7B8DDD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34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Hemmamatcher – matchvärd. Föräldrar som är på plats tidigt får gärna hjälpa till och ställa i ordning planen.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FD5F7-8A08-47F0-BD34-72DA7B8DDD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64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2"/>
          <p:cNvSpPr txBox="1">
            <a:spLocks noGrp="1"/>
          </p:cNvSpPr>
          <p:nvPr>
            <p:ph type="ctrTitle"/>
          </p:nvPr>
        </p:nvSpPr>
        <p:spPr>
          <a:xfrm>
            <a:off x="448965" y="1350110"/>
            <a:ext cx="5650085" cy="15270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subTitle" idx="1"/>
          </p:nvPr>
        </p:nvSpPr>
        <p:spPr>
          <a:xfrm>
            <a:off x="448965" y="2877160"/>
            <a:ext cx="5650085" cy="6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0" i="0">
                <a:solidFill>
                  <a:schemeClr val="dk1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3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3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33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7" name="Google Shape;77;p3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4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3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5"/>
          <p:cNvSpPr txBox="1">
            <a:spLocks noGrp="1"/>
          </p:cNvSpPr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5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3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3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pic>
        <p:nvPicPr>
          <p:cNvPr id="92" name="Google Shape;92;p35" descr="E:\websites\free-power-point-templates\2012\logos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>
            <a:spLocks noGrp="1"/>
          </p:cNvSpPr>
          <p:nvPr>
            <p:ph type="title"/>
          </p:nvPr>
        </p:nvSpPr>
        <p:spPr>
          <a:xfrm>
            <a:off x="448965" y="281175"/>
            <a:ext cx="8246070" cy="61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body" idx="1"/>
          </p:nvPr>
        </p:nvSpPr>
        <p:spPr>
          <a:xfrm>
            <a:off x="448966" y="1350111"/>
            <a:ext cx="8246070" cy="3512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>
                <a:solidFill>
                  <a:schemeClr val="dk1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solidFill>
                  <a:schemeClr val="dk1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solidFill>
                  <a:schemeClr val="dk1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6"/>
          <p:cNvSpPr txBox="1">
            <a:spLocks noGrp="1"/>
          </p:cNvSpPr>
          <p:nvPr>
            <p:ph type="title"/>
          </p:nvPr>
        </p:nvSpPr>
        <p:spPr>
          <a:xfrm>
            <a:off x="448965" y="281175"/>
            <a:ext cx="6108200" cy="5726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Calibri"/>
              <a:buNone/>
              <a:defRPr sz="3600">
                <a:solidFill>
                  <a:srgbClr val="00B05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6"/>
          <p:cNvSpPr txBox="1">
            <a:spLocks noGrp="1"/>
          </p:cNvSpPr>
          <p:nvPr>
            <p:ph type="body" idx="1"/>
          </p:nvPr>
        </p:nvSpPr>
        <p:spPr>
          <a:xfrm>
            <a:off x="448965" y="1044701"/>
            <a:ext cx="6108200" cy="3663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>
                <a:solidFill>
                  <a:schemeClr val="dk1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solidFill>
                  <a:schemeClr val="dk1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>
                <a:solidFill>
                  <a:schemeClr val="dk1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7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8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body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9"/>
          <p:cNvSpPr txBox="1">
            <a:spLocks noGrp="1"/>
          </p:cNvSpPr>
          <p:nvPr>
            <p:ph type="title"/>
          </p:nvPr>
        </p:nvSpPr>
        <p:spPr>
          <a:xfrm>
            <a:off x="448965" y="281175"/>
            <a:ext cx="8093365" cy="610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body" idx="1"/>
          </p:nvPr>
        </p:nvSpPr>
        <p:spPr>
          <a:xfrm>
            <a:off x="536880" y="1641238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29"/>
          <p:cNvSpPr txBox="1">
            <a:spLocks noGrp="1"/>
          </p:cNvSpPr>
          <p:nvPr>
            <p:ph type="body" idx="2"/>
          </p:nvPr>
        </p:nvSpPr>
        <p:spPr>
          <a:xfrm>
            <a:off x="536880" y="2113635"/>
            <a:ext cx="4040188" cy="2276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2" name="Google Shape;52;p29"/>
          <p:cNvSpPr txBox="1">
            <a:spLocks noGrp="1"/>
          </p:cNvSpPr>
          <p:nvPr>
            <p:ph type="body" idx="3"/>
          </p:nvPr>
        </p:nvSpPr>
        <p:spPr>
          <a:xfrm>
            <a:off x="4572001" y="1641238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29"/>
          <p:cNvSpPr txBox="1">
            <a:spLocks noGrp="1"/>
          </p:cNvSpPr>
          <p:nvPr>
            <p:ph type="body" idx="4"/>
          </p:nvPr>
        </p:nvSpPr>
        <p:spPr>
          <a:xfrm>
            <a:off x="4572001" y="2113635"/>
            <a:ext cx="4041775" cy="2276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4" name="Google Shape;54;p2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0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2"/>
          <p:cNvSpPr txBox="1"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2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9" name="Google Shape;69;p32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3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15" name="Google Shape;15;p21"/>
          <p:cNvSpPr txBox="1"/>
          <p:nvPr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This presentation uses a free template provided by FPPT.com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www.free-power-point-templates.com</a:t>
            </a:r>
            <a:endParaRPr/>
          </a:p>
        </p:txBody>
      </p:sp>
      <p:sp>
        <p:nvSpPr>
          <p:cNvPr id="16" name="Google Shape;16;p21" descr="{&quot;HashCode&quot;:1455167957,&quot;Placement&quot;:&quot;Footer&quot;,&quot;Top&quot;:384.343,&quot;Left&quot;:302.06,&quot;SlideWidth&quot;:720,&quot;SlideHeight&quot;:405}"/>
          <p:cNvSpPr txBox="1"/>
          <p:nvPr/>
        </p:nvSpPr>
        <p:spPr>
          <a:xfrm>
            <a:off x="3836162" y="4881156"/>
            <a:ext cx="1471676" cy="262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1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Classification - Internal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"/>
          <p:cNvSpPr txBox="1">
            <a:spLocks noGrp="1"/>
          </p:cNvSpPr>
          <p:nvPr>
            <p:ph type="ctrTitle"/>
          </p:nvPr>
        </p:nvSpPr>
        <p:spPr>
          <a:xfrm>
            <a:off x="448965" y="1808225"/>
            <a:ext cx="5955493" cy="133616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sv-SE" dirty="0"/>
              <a:t>Föräldramöte 2026</a:t>
            </a:r>
            <a:br>
              <a:rPr lang="sv-SE" dirty="0"/>
            </a:br>
            <a:r>
              <a:rPr lang="sv-SE" dirty="0"/>
              <a:t>Våmbs IF P15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03AB4B-EF8F-DDBF-B179-61102D669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Träningar</a:t>
            </a:r>
            <a:endParaRPr lang="en-US" dirty="0"/>
          </a:p>
        </p:txBody>
      </p:sp>
      <p:sp>
        <p:nvSpPr>
          <p:cNvPr id="3" name="textruta 3">
            <a:extLst>
              <a:ext uri="{FF2B5EF4-FFF2-40B4-BE49-F238E27FC236}">
                <a16:creationId xmlns:a16="http://schemas.microsoft.com/office/drawing/2014/main" id="{57D597C1-51F5-2ADE-E58A-46E6A44BB807}"/>
              </a:ext>
            </a:extLst>
          </p:cNvPr>
          <p:cNvSpPr txBox="1"/>
          <p:nvPr/>
        </p:nvSpPr>
        <p:spPr>
          <a:xfrm>
            <a:off x="714575" y="1488616"/>
            <a:ext cx="6421870" cy="166199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>
              <a:defRPr/>
            </a:pPr>
            <a:r>
              <a:rPr lang="sv-SE" sz="1200" b="1" dirty="0">
                <a:solidFill>
                  <a:schemeClr val="tx1"/>
                </a:solidFill>
                <a:latin typeface="Arial" panose="020B0604020202020204"/>
              </a:rPr>
              <a:t>Träningar V.14 - v.17 Lillegården</a:t>
            </a:r>
            <a:r>
              <a:rPr lang="sv-SE" sz="1200" dirty="0">
                <a:solidFill>
                  <a:schemeClr val="tx1"/>
                </a:solidFill>
                <a:latin typeface="Arial" panose="020B060402020202020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>
                <a:solidFill>
                  <a:schemeClr val="tx1"/>
                </a:solidFill>
                <a:latin typeface="Arial" panose="020B0604020202020204"/>
              </a:rPr>
              <a:t>Varierande dagar och tider, se kalender på laget</a:t>
            </a:r>
            <a:br>
              <a:rPr lang="sv-SE" sz="1200" dirty="0">
                <a:solidFill>
                  <a:srgbClr val="FF0000"/>
                </a:solidFill>
                <a:latin typeface="Arial" panose="020B0604020202020204"/>
              </a:rPr>
            </a:br>
            <a:endParaRPr lang="sv-SE" sz="1200" dirty="0">
              <a:solidFill>
                <a:schemeClr val="tx1"/>
              </a:solidFill>
              <a:latin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b="1" dirty="0">
                <a:solidFill>
                  <a:schemeClr val="tx1"/>
                </a:solidFill>
                <a:latin typeface="Arial" panose="020B0604020202020204"/>
              </a:rPr>
              <a:t>Träningar från v. 17</a:t>
            </a:r>
            <a:br>
              <a:rPr lang="sv-SE" sz="1200" b="1" dirty="0">
                <a:solidFill>
                  <a:schemeClr val="tx1"/>
                </a:solidFill>
                <a:latin typeface="Arial" panose="020B0604020202020204"/>
              </a:rPr>
            </a:br>
            <a:r>
              <a:rPr lang="sv-SE" sz="1200" dirty="0">
                <a:solidFill>
                  <a:schemeClr val="tx1"/>
                </a:solidFill>
              </a:rPr>
              <a:t>Ännu ej fastställt</a:t>
            </a:r>
            <a:br>
              <a:rPr lang="sv-SE" sz="1200" dirty="0">
                <a:solidFill>
                  <a:srgbClr val="FF0000"/>
                </a:solidFill>
                <a:latin typeface="Arial" panose="020B0604020202020204"/>
              </a:rPr>
            </a:br>
            <a:br>
              <a:rPr lang="sv-SE" sz="1200" dirty="0">
                <a:solidFill>
                  <a:srgbClr val="FF0000"/>
                </a:solidFill>
                <a:latin typeface="Arial" panose="020B0604020202020204"/>
              </a:rPr>
            </a:br>
            <a:r>
              <a:rPr lang="sv-SE" sz="1200" dirty="0">
                <a:solidFill>
                  <a:schemeClr val="tx1"/>
                </a:solidFill>
                <a:latin typeface="Arial" panose="020B0604020202020204"/>
              </a:rPr>
              <a:t>Sommaruppehåll </a:t>
            </a:r>
            <a:r>
              <a:rPr lang="sv-SE" sz="1200" dirty="0" err="1">
                <a:solidFill>
                  <a:schemeClr val="tx1"/>
                </a:solidFill>
                <a:latin typeface="Arial" panose="020B0604020202020204"/>
              </a:rPr>
              <a:t>prel</a:t>
            </a:r>
            <a:r>
              <a:rPr lang="sv-SE" sz="1200" dirty="0">
                <a:solidFill>
                  <a:schemeClr val="tx1"/>
                </a:solidFill>
                <a:latin typeface="Arial" panose="020B0604020202020204"/>
              </a:rPr>
              <a:t> juli v.27-v.30</a:t>
            </a:r>
            <a:br>
              <a:rPr lang="sv-SE" sz="1200" dirty="0">
                <a:solidFill>
                  <a:schemeClr val="tx1"/>
                </a:solidFill>
                <a:latin typeface="Arial" panose="020B0604020202020204"/>
              </a:rPr>
            </a:br>
            <a:r>
              <a:rPr lang="sv-SE" sz="1200" dirty="0">
                <a:solidFill>
                  <a:schemeClr val="tx1"/>
                </a:solidFill>
                <a:latin typeface="Arial" panose="020B0604020202020204"/>
              </a:rPr>
              <a:t>N</a:t>
            </a:r>
            <a:r>
              <a:rPr lang="sv-SE" sz="1200" dirty="0">
                <a:solidFill>
                  <a:schemeClr val="tx1"/>
                </a:solidFill>
              </a:rPr>
              <a:t>ågra extra träningstillfällen inför </a:t>
            </a:r>
            <a:r>
              <a:rPr lang="sv-SE" sz="1200" dirty="0" err="1">
                <a:solidFill>
                  <a:schemeClr val="tx1"/>
                </a:solidFill>
              </a:rPr>
              <a:t>Oddebollen</a:t>
            </a:r>
            <a:r>
              <a:rPr lang="sv-SE" sz="1200" dirty="0">
                <a:solidFill>
                  <a:schemeClr val="tx1"/>
                </a:solidFill>
              </a:rPr>
              <a:t> v 31</a:t>
            </a:r>
            <a:br>
              <a:rPr lang="sv-SE" sz="1200" dirty="0">
                <a:solidFill>
                  <a:schemeClr val="tx1"/>
                </a:solidFill>
                <a:latin typeface="Arial" panose="020B0604020202020204"/>
              </a:rPr>
            </a:br>
            <a:r>
              <a:rPr lang="sv-SE" sz="1200" dirty="0">
                <a:solidFill>
                  <a:schemeClr val="tx1"/>
                </a:solidFill>
                <a:latin typeface="Arial" panose="020B0604020202020204"/>
              </a:rPr>
              <a:t>Höstsäsong V.32/33 – v.39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D8781B-D7DC-18C8-3824-2E0E6C0242CC}"/>
              </a:ext>
            </a:extLst>
          </p:cNvPr>
          <p:cNvSpPr txBox="1"/>
          <p:nvPr/>
        </p:nvSpPr>
        <p:spPr>
          <a:xfrm>
            <a:off x="601670" y="3582781"/>
            <a:ext cx="710716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Kallelser kommer skickas ut inför varje träning för att underlätta planeringen för ledarna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>
                <a:latin typeface="Arial" panose="020B0604020202020204"/>
              </a:rPr>
              <a:t>Ordning &amp; reda på träningarna – samlingar, svordomar mm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Sämre träningsnärvaro på torsdagar på Södermalm på hösten. Sena återbud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Ledare närvarar alltid i omklädningsrum vid träningar &amp; match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Vid skador – ta kontakt med en ledare </a:t>
            </a:r>
          </a:p>
        </p:txBody>
      </p:sp>
    </p:spTree>
    <p:extLst>
      <p:ext uri="{BB962C8B-B14F-4D97-AF65-F5344CB8AC3E}">
        <p14:creationId xmlns:p14="http://schemas.microsoft.com/office/powerpoint/2010/main" val="1474305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570F1A-ADCC-8692-AA27-978EAF3FF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Matcher 7-7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2EB0494-8A7F-5AB3-E34B-382ED084FE4A}"/>
              </a:ext>
            </a:extLst>
          </p:cNvPr>
          <p:cNvSpPr txBox="1"/>
          <p:nvPr/>
        </p:nvSpPr>
        <p:spPr>
          <a:xfrm>
            <a:off x="4877410" y="1555956"/>
            <a:ext cx="3970330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b="1" dirty="0">
                <a:solidFill>
                  <a:srgbClr val="404040"/>
                </a:solidFill>
                <a:latin typeface="Arial" panose="020B0604020202020204"/>
              </a:rPr>
              <a:t>Att tänka på:</a:t>
            </a:r>
          </a:p>
          <a:p>
            <a:endParaRPr lang="sv-SE" sz="1200" b="1" dirty="0">
              <a:highlight>
                <a:srgbClr val="5EEC3C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- Attityd och inställning: ALLA representerar Våmb</a:t>
            </a:r>
          </a:p>
          <a:p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- Ledarna ansvarar för era barn under matchen</a:t>
            </a:r>
          </a:p>
          <a:p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- Vi önskar att föräldrar står på motsatt sida planen vid match</a:t>
            </a:r>
          </a:p>
          <a:p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- Vid </a:t>
            </a:r>
            <a:r>
              <a:rPr lang="sv-SE" sz="1200" dirty="0" err="1">
                <a:solidFill>
                  <a:srgbClr val="404040"/>
                </a:solidFill>
                <a:latin typeface="Arial" panose="020B0604020202020204"/>
              </a:rPr>
              <a:t>ev</a:t>
            </a:r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 skador eller olyckor undersöker ledare situationen först och ropar/vinkar sedan på förälder om det är nödvändigt.</a:t>
            </a:r>
          </a:p>
          <a:p>
            <a:endParaRPr lang="sv-SE" sz="1200" b="1" dirty="0">
              <a:highlight>
                <a:srgbClr val="5EEC3C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60882595-11F7-108B-F570-111023492312}"/>
              </a:ext>
            </a:extLst>
          </p:cNvPr>
          <p:cNvSpPr txBox="1"/>
          <p:nvPr/>
        </p:nvSpPr>
        <p:spPr>
          <a:xfrm>
            <a:off x="601670" y="1502815"/>
            <a:ext cx="397033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b="1" dirty="0">
                <a:solidFill>
                  <a:srgbClr val="404040"/>
                </a:solidFill>
                <a:latin typeface="Arial" panose="020B0604020202020204"/>
              </a:rPr>
              <a:t>Två lag anmälda till seriespel </a:t>
            </a:r>
            <a:br>
              <a:rPr lang="sv-SE" sz="1200" b="1" dirty="0">
                <a:solidFill>
                  <a:srgbClr val="404040"/>
                </a:solidFill>
                <a:latin typeface="Arial" panose="020B0604020202020204"/>
              </a:rPr>
            </a:br>
            <a:r>
              <a:rPr lang="sv-SE" sz="1200" b="1" dirty="0">
                <a:solidFill>
                  <a:schemeClr val="tx1"/>
                </a:solidFill>
                <a:latin typeface="Arial" panose="020B0604020202020204"/>
              </a:rPr>
              <a:t> - </a:t>
            </a:r>
            <a:r>
              <a:rPr lang="sv-SE" sz="1200" b="1" dirty="0" err="1">
                <a:solidFill>
                  <a:schemeClr val="tx1"/>
                </a:solidFill>
                <a:latin typeface="Arial" panose="020B0604020202020204"/>
              </a:rPr>
              <a:t>Div</a:t>
            </a:r>
            <a:r>
              <a:rPr lang="sv-SE" sz="1200" b="1" dirty="0">
                <a:solidFill>
                  <a:schemeClr val="tx1"/>
                </a:solidFill>
                <a:latin typeface="Arial" panose="020B0604020202020204"/>
              </a:rPr>
              <a:t> 11 Tidaholm </a:t>
            </a:r>
            <a:br>
              <a:rPr lang="sv-SE" sz="1200" b="1" dirty="0">
                <a:solidFill>
                  <a:schemeClr val="tx1"/>
                </a:solidFill>
                <a:latin typeface="Arial" panose="020B0604020202020204"/>
              </a:rPr>
            </a:br>
            <a:r>
              <a:rPr lang="sv-SE" sz="1200" b="1" dirty="0">
                <a:solidFill>
                  <a:schemeClr val="tx1"/>
                </a:solidFill>
                <a:latin typeface="Arial" panose="020B0604020202020204"/>
              </a:rPr>
              <a:t> - </a:t>
            </a:r>
            <a:r>
              <a:rPr lang="sv-SE" sz="1200" b="1" dirty="0" err="1">
                <a:solidFill>
                  <a:schemeClr val="tx1"/>
                </a:solidFill>
                <a:latin typeface="Arial" panose="020B0604020202020204"/>
              </a:rPr>
              <a:t>Div</a:t>
            </a:r>
            <a:r>
              <a:rPr lang="sv-SE" sz="1200" b="1" dirty="0">
                <a:solidFill>
                  <a:schemeClr val="tx1"/>
                </a:solidFill>
                <a:latin typeface="Arial" panose="020B0604020202020204"/>
              </a:rPr>
              <a:t> 11 Karlsborg </a:t>
            </a:r>
            <a:br>
              <a:rPr lang="sv-SE" sz="1200" b="1" dirty="0">
                <a:solidFill>
                  <a:schemeClr val="tx1"/>
                </a:solidFill>
                <a:latin typeface="Arial" panose="020B0604020202020204"/>
              </a:rPr>
            </a:br>
            <a:endParaRPr lang="sv-SE" sz="1200" b="1" dirty="0">
              <a:solidFill>
                <a:schemeClr val="tx1"/>
              </a:solidFill>
              <a:highlight>
                <a:srgbClr val="5EEC3C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Matchtid: 3 * 20min</a:t>
            </a:r>
            <a:br>
              <a:rPr lang="sv-SE" sz="1200" dirty="0">
                <a:solidFill>
                  <a:srgbClr val="404040"/>
                </a:solidFill>
                <a:latin typeface="Arial" panose="020B0604020202020204"/>
              </a:rPr>
            </a:br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pPr marL="171450" indent="-171450">
              <a:buFontTx/>
              <a:buChar char="-"/>
            </a:pPr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Samma lag i ca 5-6 matcher. </a:t>
            </a:r>
            <a:br>
              <a:rPr lang="sv-SE" sz="1200" dirty="0">
                <a:solidFill>
                  <a:srgbClr val="404040"/>
                </a:solidFill>
                <a:latin typeface="Arial" panose="020B0604020202020204"/>
              </a:rPr>
            </a:br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pPr marL="171450" indent="-171450">
              <a:buFontTx/>
              <a:buChar char="-"/>
            </a:pPr>
            <a:r>
              <a:rPr lang="sv-SE" sz="1200" dirty="0">
                <a:solidFill>
                  <a:srgbClr val="404040"/>
                </a:solidFill>
                <a:latin typeface="Arial" panose="020B0604020202020204"/>
              </a:rPr>
              <a:t>Kallelse skickas inför varje match, viktigt att ni svarar så fort ni kan och att sena återbud meddelas per sms/telefon till ledare. </a:t>
            </a:r>
          </a:p>
          <a:p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pPr marL="171450" indent="-171450">
              <a:buFontTx/>
              <a:buChar char="-"/>
            </a:pPr>
            <a:r>
              <a:rPr lang="sv-SE" sz="1200" dirty="0">
                <a:solidFill>
                  <a:srgbClr val="404040"/>
                </a:solidFill>
              </a:rPr>
              <a:t>Matchdagar och tider håller på att planeras. Finns inlagt i kalendern men kan ändras! </a:t>
            </a:r>
            <a:br>
              <a:rPr lang="sv-SE" sz="1200" dirty="0">
                <a:solidFill>
                  <a:srgbClr val="404040"/>
                </a:solidFill>
                <a:latin typeface="Arial" panose="020B0604020202020204"/>
              </a:rPr>
            </a:br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pPr marL="171450" indent="-171450">
              <a:buFontTx/>
              <a:buChar char="-"/>
            </a:pPr>
            <a:endParaRPr lang="sv-SE" sz="1200" b="1" dirty="0">
              <a:highlight>
                <a:srgbClr val="5EEC3C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350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B7454F-0C03-F2E4-9FC8-4E2D4A4A1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653BC9-8CBF-BE63-EB65-5178AA002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386058"/>
            <a:ext cx="8246070" cy="3512214"/>
          </a:xfrm>
        </p:spPr>
        <p:txBody>
          <a:bodyPr>
            <a:normAutofit/>
          </a:bodyPr>
          <a:lstStyle/>
          <a:p>
            <a:r>
              <a:rPr lang="sv-SE" sz="1600" b="1" dirty="0"/>
              <a:t>GIF – Cupen Tidaholm 25-26 april</a:t>
            </a:r>
            <a:br>
              <a:rPr lang="sv-SE" sz="1600" dirty="0"/>
            </a:br>
            <a:r>
              <a:rPr lang="sv-SE" sz="1600" dirty="0"/>
              <a:t>Matcherna spelas på olika platser de olika dagarna</a:t>
            </a:r>
            <a:br>
              <a:rPr lang="sv-SE" sz="1600" dirty="0"/>
            </a:br>
            <a:r>
              <a:rPr lang="sv-SE" sz="1600" dirty="0"/>
              <a:t>Föräldrar tar ansvar för sitt barn mellan matcherna </a:t>
            </a:r>
            <a:br>
              <a:rPr lang="sv-SE" sz="1600" dirty="0"/>
            </a:br>
            <a:endParaRPr lang="sv-SE" sz="1600" dirty="0"/>
          </a:p>
          <a:p>
            <a:r>
              <a:rPr lang="sv-SE" sz="1600" b="1" dirty="0" err="1"/>
              <a:t>Oddebollen</a:t>
            </a:r>
            <a:r>
              <a:rPr lang="sv-SE" sz="1600" b="1" dirty="0"/>
              <a:t> Uddevalla 30/7 – 2/8</a:t>
            </a:r>
            <a:br>
              <a:rPr lang="sv-SE" sz="1600" b="1" dirty="0"/>
            </a:br>
            <a:r>
              <a:rPr lang="sv-SE" sz="1600" dirty="0"/>
              <a:t>Lagen åker till Uddevalla på torsdagen.</a:t>
            </a:r>
            <a:br>
              <a:rPr lang="sv-SE" sz="1600" dirty="0"/>
            </a:br>
            <a:r>
              <a:rPr lang="sv-SE" sz="1600" dirty="0"/>
              <a:t>Deltagaravgift 1595 kr per barn - Mat och logi 3 dagar</a:t>
            </a:r>
            <a:br>
              <a:rPr lang="sv-SE" sz="1600" dirty="0"/>
            </a:br>
            <a:r>
              <a:rPr lang="sv-SE" sz="1600" dirty="0"/>
              <a:t>595 kr tas från lagkassan, resterande del (1000 kr) står man för själv</a:t>
            </a:r>
            <a:br>
              <a:rPr lang="sv-SE" sz="1600" dirty="0"/>
            </a:br>
            <a:r>
              <a:rPr lang="sv-SE" sz="1600" dirty="0"/>
              <a:t>Mer information kommer närmare. </a:t>
            </a:r>
            <a:br>
              <a:rPr lang="sv-SE" sz="1600" dirty="0"/>
            </a:b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468441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ACD8E-8A93-4210-D0B2-76FFD9653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Material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B65AE8-5417-963E-1FEF-3C9B33026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65" y="1655520"/>
            <a:ext cx="8246069" cy="3206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400" b="1" dirty="0">
                <a:solidFill>
                  <a:srgbClr val="404040"/>
                </a:solidFill>
                <a:latin typeface="Arial" panose="020B0604020202020204"/>
              </a:rPr>
              <a:t>Bollar</a:t>
            </a:r>
            <a:r>
              <a:rPr lang="sv-SE" sz="1400" dirty="0">
                <a:solidFill>
                  <a:srgbClr val="404040"/>
                </a:solidFill>
                <a:latin typeface="Arial" panose="020B0604020202020204"/>
              </a:rPr>
              <a:t> – Förra årets bollar ska användas även i år. Vid behov av ny boll hör av er till Dennis. </a:t>
            </a:r>
            <a:br>
              <a:rPr lang="sv-SE" sz="1400" dirty="0">
                <a:solidFill>
                  <a:srgbClr val="404040"/>
                </a:solidFill>
                <a:latin typeface="Arial" panose="020B0604020202020204"/>
              </a:rPr>
            </a:br>
            <a:br>
              <a:rPr lang="sv-SE" sz="1400" dirty="0">
                <a:solidFill>
                  <a:srgbClr val="404040"/>
                </a:solidFill>
                <a:latin typeface="Arial" panose="020B0604020202020204"/>
              </a:rPr>
            </a:br>
            <a:r>
              <a:rPr lang="sv-SE" sz="1400" b="1" dirty="0">
                <a:solidFill>
                  <a:srgbClr val="404040"/>
                </a:solidFill>
                <a:latin typeface="Arial" panose="020B0604020202020204"/>
              </a:rPr>
              <a:t>Matchtröjor</a:t>
            </a:r>
            <a:r>
              <a:rPr lang="sv-SE" sz="1400" dirty="0">
                <a:solidFill>
                  <a:srgbClr val="404040"/>
                </a:solidFill>
                <a:latin typeface="Arial" panose="020B0604020202020204"/>
              </a:rPr>
              <a:t> - Lånas hem under hela säsongen – OBS får </a:t>
            </a:r>
            <a:r>
              <a:rPr lang="sv-SE" sz="1400" b="1" dirty="0">
                <a:solidFill>
                  <a:srgbClr val="404040"/>
                </a:solidFill>
                <a:latin typeface="Arial" panose="020B0604020202020204"/>
              </a:rPr>
              <a:t>enbart</a:t>
            </a:r>
            <a:r>
              <a:rPr lang="sv-SE" sz="1400" dirty="0">
                <a:solidFill>
                  <a:srgbClr val="404040"/>
                </a:solidFill>
                <a:latin typeface="Arial" panose="020B0604020202020204"/>
              </a:rPr>
              <a:t> användas på match!</a:t>
            </a:r>
            <a:br>
              <a:rPr lang="sv-SE" sz="1400" dirty="0">
                <a:solidFill>
                  <a:srgbClr val="404040"/>
                </a:solidFill>
                <a:latin typeface="Arial" panose="020B0604020202020204"/>
              </a:rPr>
            </a:br>
            <a:r>
              <a:rPr lang="sv-SE" sz="1400" dirty="0">
                <a:solidFill>
                  <a:srgbClr val="404040"/>
                </a:solidFill>
                <a:latin typeface="Arial" panose="020B0604020202020204"/>
              </a:rPr>
              <a:t>Tvättas utan sköljmedel, ut och in och inte för varmt. Ska inte torktumlas. </a:t>
            </a:r>
          </a:p>
          <a:p>
            <a:pPr marL="0" indent="0">
              <a:buNone/>
            </a:pPr>
            <a:endParaRPr lang="sv-SE" sz="1400" dirty="0">
              <a:solidFill>
                <a:srgbClr val="404040"/>
              </a:solidFill>
              <a:latin typeface="Arial" panose="020B0604020202020204"/>
            </a:endParaRPr>
          </a:p>
          <a:p>
            <a:pPr marL="0" indent="0">
              <a:buNone/>
            </a:pPr>
            <a:r>
              <a:rPr lang="sv-SE" sz="1400" b="1" dirty="0">
                <a:solidFill>
                  <a:srgbClr val="404040"/>
                </a:solidFill>
                <a:latin typeface="Arial" panose="020B0604020202020204"/>
              </a:rPr>
              <a:t>Vattenflaskor – </a:t>
            </a:r>
            <a:r>
              <a:rPr lang="sv-SE" sz="1400" dirty="0">
                <a:solidFill>
                  <a:srgbClr val="404040"/>
                </a:solidFill>
                <a:latin typeface="Arial" panose="020B0604020202020204"/>
              </a:rPr>
              <a:t>Grabbarna ska alltid ha med namnade vattenflaskor</a:t>
            </a:r>
            <a:endParaRPr lang="sv-SE" sz="1400" b="1" dirty="0">
              <a:solidFill>
                <a:srgbClr val="404040"/>
              </a:solidFill>
              <a:latin typeface="Arial" panose="020B0604020202020204"/>
            </a:endParaRPr>
          </a:p>
          <a:p>
            <a:pPr marL="0" indent="0">
              <a:buNone/>
            </a:pPr>
            <a:endParaRPr lang="sv-SE" sz="1400" dirty="0">
              <a:solidFill>
                <a:srgbClr val="404040"/>
              </a:solidFill>
              <a:latin typeface="Arial" panose="020B0604020202020204"/>
            </a:endParaRPr>
          </a:p>
          <a:p>
            <a:pPr marL="0" indent="0">
              <a:buNone/>
            </a:pPr>
            <a:r>
              <a:rPr lang="sv-SE" sz="1400" b="1" dirty="0">
                <a:solidFill>
                  <a:srgbClr val="404040"/>
                </a:solidFill>
                <a:latin typeface="Arial" panose="020B0604020202020204"/>
              </a:rPr>
              <a:t>Matchkläder: </a:t>
            </a:r>
            <a:r>
              <a:rPr lang="sv-SE" sz="1400" dirty="0">
                <a:solidFill>
                  <a:srgbClr val="404040"/>
                </a:solidFill>
                <a:latin typeface="Arial" panose="020B0604020202020204"/>
              </a:rPr>
              <a:t>Svarta shorts och gröna strumpor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1541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03AB4B-EF8F-DDBF-B179-61102D669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Uppgifter 2026</a:t>
            </a:r>
            <a:endParaRPr lang="en-US" dirty="0"/>
          </a:p>
        </p:txBody>
      </p:sp>
      <p:sp>
        <p:nvSpPr>
          <p:cNvPr id="3" name="textruta 3">
            <a:extLst>
              <a:ext uri="{FF2B5EF4-FFF2-40B4-BE49-F238E27FC236}">
                <a16:creationId xmlns:a16="http://schemas.microsoft.com/office/drawing/2014/main" id="{57D597C1-51F5-2ADE-E58A-46E6A44BB807}"/>
              </a:ext>
            </a:extLst>
          </p:cNvPr>
          <p:cNvSpPr txBox="1"/>
          <p:nvPr/>
        </p:nvSpPr>
        <p:spPr>
          <a:xfrm>
            <a:off x="600693" y="1576246"/>
            <a:ext cx="7395151" cy="353943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 b="1" dirty="0" err="1">
                <a:sym typeface="Calibri"/>
              </a:rPr>
              <a:t>Hentorpsdagen</a:t>
            </a:r>
            <a:r>
              <a:rPr lang="sv-SE" b="1" dirty="0">
                <a:sym typeface="Calibri"/>
              </a:rPr>
              <a:t> i mitten av September (datum ej satt än)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 dirty="0">
                <a:sym typeface="Calibri"/>
              </a:rPr>
              <a:t>Daniel Blomqvist och Per Ahlström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sv-SE" dirty="0">
              <a:sym typeface="Calibri"/>
            </a:endParaRPr>
          </a:p>
          <a:p>
            <a:pPr>
              <a:buClrTx/>
              <a:defRPr/>
            </a:pPr>
            <a:r>
              <a:rPr lang="sv-SE" b="1" dirty="0">
                <a:sym typeface="Calibri"/>
              </a:rPr>
              <a:t>Domaruppdrag till P18</a:t>
            </a:r>
            <a:br>
              <a:rPr lang="sv-SE" dirty="0">
                <a:sym typeface="Calibri"/>
              </a:rPr>
            </a:br>
            <a:r>
              <a:rPr lang="sv-SE" dirty="0">
                <a:sym typeface="Calibri"/>
              </a:rPr>
              <a:t>Andreas Göransson - Genomgång av regler inför första sammandraget</a:t>
            </a:r>
            <a:br>
              <a:rPr lang="sv-SE" dirty="0">
                <a:sym typeface="Calibri"/>
              </a:rPr>
            </a:br>
            <a:r>
              <a:rPr lang="sv-SE" dirty="0">
                <a:sym typeface="Calibri"/>
              </a:rPr>
              <a:t>Prata gärna med era barn om detta uppdraget hemma och hur de känner inför det.</a:t>
            </a:r>
          </a:p>
          <a:p>
            <a:pPr>
              <a:buClrTx/>
              <a:defRPr/>
            </a:pPr>
            <a:endParaRPr lang="sv-SE" dirty="0">
              <a:sym typeface="Calibri"/>
            </a:endParaRPr>
          </a:p>
          <a:p>
            <a:pPr>
              <a:buClrTx/>
              <a:defRPr/>
            </a:pPr>
            <a:r>
              <a:rPr lang="sv-SE" dirty="0">
                <a:sym typeface="Calibri"/>
              </a:rPr>
              <a:t>Sammandragen kommer troligt spelas helgen 23-24 maj. </a:t>
            </a:r>
            <a:r>
              <a:rPr lang="sv-SE" dirty="0" err="1">
                <a:sym typeface="Calibri"/>
              </a:rPr>
              <a:t>Ev</a:t>
            </a:r>
            <a:r>
              <a:rPr lang="sv-SE" dirty="0">
                <a:sym typeface="Calibri"/>
              </a:rPr>
              <a:t> även något tillfälle på hösten.</a:t>
            </a:r>
          </a:p>
          <a:p>
            <a:pPr>
              <a:buClrTx/>
              <a:defRPr/>
            </a:pPr>
            <a:endParaRPr lang="sv-SE" sz="1200" dirty="0">
              <a:solidFill>
                <a:srgbClr val="404040"/>
              </a:solidFill>
              <a:latin typeface="Arial" panose="020B0604020202020204"/>
              <a:sym typeface="Calibri"/>
            </a:endParaRPr>
          </a:p>
          <a:p>
            <a:pPr>
              <a:buClrTx/>
              <a:defRPr/>
            </a:pPr>
            <a:r>
              <a:rPr lang="sv-SE" b="1" dirty="0">
                <a:sym typeface="Calibri"/>
              </a:rPr>
              <a:t>Bollkallar, Matchvärd samt entré till A-lagsmatcher på Claesborg</a:t>
            </a:r>
            <a:br>
              <a:rPr lang="sv-SE" sz="1200" b="1" dirty="0">
                <a:sym typeface="Calibri"/>
              </a:rPr>
            </a:br>
            <a:r>
              <a:rPr lang="sv-SE" dirty="0"/>
              <a:t>Lördag 9 maj, Lördag 30 maj, Fredag 3 juli, Lördag 22 aug, Lördag 5 </a:t>
            </a:r>
            <a:r>
              <a:rPr lang="sv-SE" dirty="0" err="1"/>
              <a:t>sept</a:t>
            </a:r>
            <a:r>
              <a:rPr lang="sv-SE" dirty="0"/>
              <a:t>, Lördag 3 okt</a:t>
            </a:r>
            <a:br>
              <a:rPr lang="sv-SE" dirty="0"/>
            </a:br>
            <a:r>
              <a:rPr lang="sv-SE" dirty="0"/>
              <a:t>Dokument med instruktioner finns på Våmbs IF sida</a:t>
            </a:r>
            <a:br>
              <a:rPr lang="sv-SE" dirty="0"/>
            </a:br>
            <a:r>
              <a:rPr lang="sv-SE" dirty="0"/>
              <a:t>Sofia återkommer med bemanningsschema </a:t>
            </a:r>
          </a:p>
          <a:p>
            <a:pPr>
              <a:buClrTx/>
              <a:defRPr/>
            </a:pPr>
            <a:endParaRPr lang="sv-SE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2DAFF07-D5C0-83F0-9FCE-0BE541C1F204}"/>
              </a:ext>
            </a:extLst>
          </p:cNvPr>
          <p:cNvSpPr txBox="1"/>
          <p:nvPr/>
        </p:nvSpPr>
        <p:spPr>
          <a:xfrm>
            <a:off x="600693" y="3038185"/>
            <a:ext cx="6108201" cy="36933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>
              <a:solidFill>
                <a:srgbClr val="404040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937959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5F93DD-CED5-69A1-C65A-DDB5C196A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Försäljning / 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51DB2A-BB64-6A58-494C-E93479742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sv-SE" sz="1800" dirty="0">
              <a:solidFill>
                <a:srgbClr val="404040"/>
              </a:solidFill>
              <a:latin typeface="Arial" panose="020B0604020202020204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v-SE" sz="1800" dirty="0">
                <a:solidFill>
                  <a:srgbClr val="404040"/>
                </a:solidFill>
                <a:latin typeface="Arial" panose="020B0604020202020204"/>
              </a:rPr>
              <a:t>Skapa förutsättningar för deltagande på cuper, avslutningar, Gothia mm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  <a:t>Saldo Lagkassa: ca 35 000 kr</a:t>
            </a:r>
          </a:p>
          <a:p>
            <a:pPr marL="171450" indent="-171450">
              <a:spcBef>
                <a:spcPts val="0"/>
              </a:spcBef>
              <a:buFontTx/>
              <a:buChar char="-"/>
              <a:defRPr/>
            </a:pPr>
            <a: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  <a:t>Vad säljer vi i år..? Försäljningsmål ca 25 000 kr</a:t>
            </a:r>
            <a:b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</a:br>
            <a:endParaRPr lang="sv-SE" sz="1800" dirty="0">
              <a:solidFill>
                <a:srgbClr val="404040"/>
              </a:solidFill>
              <a:latin typeface="Arial" panose="020B0604020202020204"/>
              <a:sym typeface="Wingdings" panose="05000000000000000000" pitchFamily="2" charset="2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  <a:t>Hur får vi in mer pengar?</a:t>
            </a:r>
            <a:b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</a:br>
            <a: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  <a:t>Sponsring </a:t>
            </a:r>
            <a:r>
              <a:rPr lang="sv-SE" sz="1800" dirty="0" err="1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  <a:t>exv</a:t>
            </a:r>
            <a: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  <a:t> till ett tält</a:t>
            </a:r>
            <a:b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</a:br>
            <a: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  <a:t>Arbetsuppgifter eller andra initiativ/uppdrag?</a:t>
            </a:r>
            <a:br>
              <a:rPr lang="sv-SE" sz="1800" dirty="0">
                <a:solidFill>
                  <a:srgbClr val="404040"/>
                </a:solidFill>
                <a:latin typeface="Arial" panose="020B0604020202020204"/>
                <a:sym typeface="Wingdings" panose="05000000000000000000" pitchFamily="2" charset="2"/>
              </a:rPr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0557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"/>
          <p:cNvSpPr txBox="1">
            <a:spLocks noGrp="1"/>
          </p:cNvSpPr>
          <p:nvPr>
            <p:ph type="title"/>
          </p:nvPr>
        </p:nvSpPr>
        <p:spPr>
          <a:xfrm>
            <a:off x="448965" y="281175"/>
            <a:ext cx="8246070" cy="61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sv-SE"/>
              <a:t>Våmbs IF</a:t>
            </a:r>
            <a:endParaRPr/>
          </a:p>
        </p:txBody>
      </p:sp>
      <p:sp>
        <p:nvSpPr>
          <p:cNvPr id="158" name="Google Shape;158;p2"/>
          <p:cNvSpPr txBox="1">
            <a:spLocks noGrp="1"/>
          </p:cNvSpPr>
          <p:nvPr>
            <p:ph type="body" idx="1"/>
          </p:nvPr>
        </p:nvSpPr>
        <p:spPr>
          <a:xfrm>
            <a:off x="448966" y="1350111"/>
            <a:ext cx="8246070" cy="3512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5052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sv-SE" sz="1600" b="0" i="0" dirty="0">
                <a:solidFill>
                  <a:srgbClr val="000000"/>
                </a:solidFill>
              </a:rPr>
              <a:t>Våmbs IF är en av Skövdes äldre och mer anrika klubbar och bildades redan 1934.</a:t>
            </a:r>
            <a:endParaRPr dirty="0"/>
          </a:p>
          <a:p>
            <a:pPr marL="0" lvl="0" indent="0" algn="l" rtl="0">
              <a:spcBef>
                <a:spcPts val="296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b="0" i="0" dirty="0">
              <a:solidFill>
                <a:srgbClr val="000000"/>
              </a:solidFill>
            </a:endParaRPr>
          </a:p>
          <a:p>
            <a:pPr marL="342900" lvl="0" indent="-350520">
              <a:spcBef>
                <a:spcPts val="296"/>
              </a:spcBef>
              <a:buClr>
                <a:srgbClr val="000000"/>
              </a:buClr>
              <a:buSzPts val="1600"/>
            </a:pPr>
            <a:r>
              <a:rPr lang="sv-SE" sz="1600" dirty="0">
                <a:solidFill>
                  <a:srgbClr val="000000"/>
                </a:solidFill>
              </a:rPr>
              <a:t>Antal medlemmar i föreningen under 2025 var ca 650 varav 500 är aktiva. Under säsongen har klubben haft herr- och damseniorlag, 12 </a:t>
            </a:r>
            <a:r>
              <a:rPr lang="sv-SE" sz="1600" dirty="0" err="1">
                <a:solidFill>
                  <a:srgbClr val="000000"/>
                </a:solidFill>
              </a:rPr>
              <a:t>st</a:t>
            </a:r>
            <a:r>
              <a:rPr lang="sv-SE" sz="1600" dirty="0">
                <a:solidFill>
                  <a:srgbClr val="000000"/>
                </a:solidFill>
              </a:rPr>
              <a:t> ungdomslag och 8 </a:t>
            </a:r>
            <a:r>
              <a:rPr lang="sv-SE" sz="1600" dirty="0" err="1">
                <a:solidFill>
                  <a:srgbClr val="000000"/>
                </a:solidFill>
              </a:rPr>
              <a:t>st</a:t>
            </a:r>
            <a:r>
              <a:rPr lang="sv-SE" sz="1600" dirty="0">
                <a:solidFill>
                  <a:srgbClr val="000000"/>
                </a:solidFill>
              </a:rPr>
              <a:t> knattelag. </a:t>
            </a:r>
          </a:p>
          <a:p>
            <a:pPr marL="342900" lvl="0" indent="-350520">
              <a:spcBef>
                <a:spcPts val="296"/>
              </a:spcBef>
              <a:buClr>
                <a:srgbClr val="000000"/>
              </a:buClr>
              <a:buSzPts val="1600"/>
            </a:pPr>
            <a:endParaRPr lang="sv-SE" sz="1600" dirty="0">
              <a:solidFill>
                <a:srgbClr val="000000"/>
              </a:solidFill>
            </a:endParaRPr>
          </a:p>
          <a:p>
            <a:pPr marL="342900" lvl="0" indent="-350520">
              <a:spcBef>
                <a:spcPts val="296"/>
              </a:spcBef>
              <a:buClr>
                <a:srgbClr val="000000"/>
              </a:buClr>
              <a:buSzPts val="1600"/>
            </a:pPr>
            <a:r>
              <a:rPr lang="sv-SE" sz="1600" dirty="0">
                <a:solidFill>
                  <a:srgbClr val="000000"/>
                </a:solidFill>
              </a:rPr>
              <a:t>För att hålla ihop lagens träningar och aktiviteter har vi haft närmare 100 ledare/funktionärer.</a:t>
            </a:r>
          </a:p>
          <a:p>
            <a:pPr marL="0" lvl="0" indent="0">
              <a:spcBef>
                <a:spcPts val="296"/>
              </a:spcBef>
              <a:buClr>
                <a:srgbClr val="000000"/>
              </a:buClr>
              <a:buSzPts val="1600"/>
              <a:buNone/>
            </a:pPr>
            <a:endParaRPr lang="sv-SE" sz="1600" dirty="0">
              <a:solidFill>
                <a:srgbClr val="000000"/>
              </a:solidFill>
            </a:endParaRPr>
          </a:p>
          <a:p>
            <a:pPr marL="342900" indent="-350520">
              <a:lnSpc>
                <a:spcPct val="110000"/>
              </a:lnSpc>
              <a:spcBef>
                <a:spcPts val="296"/>
              </a:spcBef>
              <a:buClr>
                <a:srgbClr val="000000"/>
              </a:buClr>
              <a:buSzPts val="1600"/>
            </a:pPr>
            <a:r>
              <a:rPr lang="sv-SE" sz="1600" dirty="0">
                <a:solidFill>
                  <a:srgbClr val="000000"/>
                </a:solidFill>
              </a:rPr>
              <a:t>Förutom fotboll, har klubben också haft lag i träning, och cupspel i </a:t>
            </a:r>
            <a:r>
              <a:rPr lang="sv-SE" sz="1600" dirty="0" err="1">
                <a:solidFill>
                  <a:srgbClr val="000000"/>
                </a:solidFill>
              </a:rPr>
              <a:t>Futsal</a:t>
            </a:r>
            <a:r>
              <a:rPr lang="sv-SE" sz="1600" dirty="0">
                <a:solidFill>
                  <a:srgbClr val="000000"/>
                </a:solidFill>
              </a:rPr>
              <a:t>.</a:t>
            </a:r>
          </a:p>
          <a:p>
            <a:pPr marL="50800" indent="0">
              <a:buNone/>
            </a:pPr>
            <a:br>
              <a:rPr lang="sv-SE" sz="1600" dirty="0"/>
            </a:br>
            <a:endParaRPr lang="sv-SE" sz="1600" dirty="0">
              <a:solidFill>
                <a:srgbClr val="000000"/>
              </a:solidFill>
            </a:endParaRPr>
          </a:p>
          <a:p>
            <a:pPr marL="50800" indent="0">
              <a:buNone/>
            </a:pPr>
            <a:br>
              <a:rPr lang="sv-SE" sz="1600" dirty="0"/>
            </a:br>
            <a:endParaRPr sz="1600" dirty="0">
              <a:solidFill>
                <a:srgbClr val="FF0000"/>
              </a:solidFill>
              <a:highlight>
                <a:srgbClr val="C0C0C0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"/>
          <p:cNvSpPr txBox="1">
            <a:spLocks noGrp="1"/>
          </p:cNvSpPr>
          <p:nvPr>
            <p:ph type="title"/>
          </p:nvPr>
        </p:nvSpPr>
        <p:spPr>
          <a:xfrm>
            <a:off x="448965" y="281175"/>
            <a:ext cx="8246070" cy="61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sv-SE"/>
              <a:t>Ekonomi</a:t>
            </a:r>
            <a:endParaRPr/>
          </a:p>
        </p:txBody>
      </p:sp>
      <p:sp>
        <p:nvSpPr>
          <p:cNvPr id="178" name="Google Shape;178;p4"/>
          <p:cNvSpPr txBox="1"/>
          <p:nvPr/>
        </p:nvSpPr>
        <p:spPr>
          <a:xfrm>
            <a:off x="4703618" y="1800358"/>
            <a:ext cx="3991296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Övriga intäkter kommer </a:t>
            </a:r>
            <a:r>
              <a:rPr lang="sv-SE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bl.a</a:t>
            </a:r>
            <a:r>
              <a:rPr lang="sv-SE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från: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Futsalcupen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Hentorpsdagen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Kiosk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Övrig försäljning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Övriga kostnader som dessa intäkter ska täcka är </a:t>
            </a:r>
            <a:r>
              <a:rPr lang="sv-SE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bl.a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Drift av vår anläggning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Försäkringar för medlemmar, ledare och fastighet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Aktivitetsbidrag till lagen (till exempelvis cuper, lagaktiviteter, fika/pizza </a:t>
            </a:r>
            <a:r>
              <a:rPr lang="sv-SE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etc</a:t>
            </a:r>
            <a:r>
              <a:rPr lang="sv-SE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4"/>
          <p:cNvSpPr txBox="1"/>
          <p:nvPr/>
        </p:nvSpPr>
        <p:spPr>
          <a:xfrm>
            <a:off x="645050" y="1571750"/>
            <a:ext cx="3664800" cy="2985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Total omsättning 2025		2,2 mkr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Största intäkterna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Medlems och träningsavgifter            474 tkr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Grönvita                                             263 tkr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 err="1">
                <a:solidFill>
                  <a:srgbClr val="222222"/>
                </a:solidFill>
              </a:rPr>
              <a:t>Bambusa</a:t>
            </a:r>
            <a:r>
              <a:rPr lang="sv-SE" sz="1300" dirty="0">
                <a:solidFill>
                  <a:srgbClr val="222222"/>
                </a:solidFill>
              </a:rPr>
              <a:t>                                            224 tkr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Sponsring                                           272 tkr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Bidrag inkl. RF SISU		476 tkr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Största kostnaderna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Löner                                             508 tkr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Plan och hallhyra                           255 tkr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Domararvode                                 100 tkr</a:t>
            </a:r>
            <a:endParaRPr sz="1300" dirty="0">
              <a:solidFill>
                <a:srgbClr val="222222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00" dirty="0">
                <a:solidFill>
                  <a:srgbClr val="222222"/>
                </a:solidFill>
              </a:rPr>
              <a:t>Lag (cup)bidrag                             106 tkr</a:t>
            </a:r>
            <a:endParaRPr sz="1300" dirty="0">
              <a:solidFill>
                <a:srgbClr val="22222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3e99233251_0_0"/>
          <p:cNvSpPr txBox="1">
            <a:spLocks noGrp="1"/>
          </p:cNvSpPr>
          <p:nvPr>
            <p:ph type="title"/>
          </p:nvPr>
        </p:nvSpPr>
        <p:spPr>
          <a:xfrm>
            <a:off x="448965" y="281175"/>
            <a:ext cx="8246100" cy="6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sv-SE"/>
              <a:t>Klubbförsäljning</a:t>
            </a:r>
            <a:endParaRPr/>
          </a:p>
        </p:txBody>
      </p:sp>
      <p:sp>
        <p:nvSpPr>
          <p:cNvPr id="185" name="Google Shape;185;g33e99233251_0_0"/>
          <p:cNvSpPr txBox="1"/>
          <p:nvPr/>
        </p:nvSpPr>
        <p:spPr>
          <a:xfrm>
            <a:off x="831606" y="1417350"/>
            <a:ext cx="55005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Grönvita rabatten</a:t>
            </a:r>
            <a:endParaRPr sz="15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Obligatorisk försäljning för alla utom yngsta knattelagen.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3e99233251_0_0"/>
          <p:cNvSpPr txBox="1"/>
          <p:nvPr/>
        </p:nvSpPr>
        <p:spPr>
          <a:xfrm>
            <a:off x="831606" y="2052312"/>
            <a:ext cx="5346900" cy="2672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5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Bambusa</a:t>
            </a:r>
            <a:endParaRPr sz="15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r>
              <a:rPr lang="sv-SE" sz="1200" dirty="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Våmbs IF har ett treårigt avtal med </a:t>
            </a:r>
            <a:r>
              <a:rPr lang="sv-SE" sz="1200" dirty="0" err="1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Bambusa</a:t>
            </a:r>
            <a:r>
              <a:rPr lang="sv-SE" sz="1200" dirty="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 Det finns inget försäljningstvång, utan vi ser detta som en fin möjlighet för lagen att kunna tjäna pengar till lagkassan. </a:t>
            </a:r>
          </a:p>
          <a:p>
            <a:endParaRPr lang="sv-SE" sz="1200" dirty="0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r>
              <a:rPr lang="sv-SE" sz="1200" dirty="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Från våren 2026 kommer vi att sälja enligt nytt koncept via </a:t>
            </a:r>
            <a:r>
              <a:rPr lang="sv-SE" sz="1200" dirty="0" err="1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app</a:t>
            </a:r>
            <a:r>
              <a:rPr lang="sv-SE" sz="1200" dirty="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och med nytt utbud, och förpackningar istället för Familjepåsar.</a:t>
            </a:r>
          </a:p>
          <a:p>
            <a:r>
              <a:rPr lang="sv-SE" sz="1200" dirty="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sv-SE" sz="1200" dirty="0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Försäljningen består av en vår resp. höstkampanj där 85% av överskottet från försäljningen går till laget och 15% till föreningen.</a:t>
            </a:r>
          </a:p>
          <a:p>
            <a:pPr marL="0" marR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5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3e99233251_0_0"/>
          <p:cNvSpPr txBox="1"/>
          <p:nvPr/>
        </p:nvSpPr>
        <p:spPr>
          <a:xfrm>
            <a:off x="764575" y="4157450"/>
            <a:ext cx="76149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5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Utöver dessa gemensamma klubbkampanjer får varje lag sälja valfria produkter för att tjäna pengar till lagkassan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EB5ECA-3B1F-2E00-59CC-A92FB9F15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Nyhet- digital lagkassa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B952C86-34D8-66AA-2DAF-B1EC9565A5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/>
              <a:t>Från och med april tar föreningen hjälp av Föreningsekonomen för ekonomihantering. </a:t>
            </a:r>
          </a:p>
          <a:p>
            <a:r>
              <a:rPr lang="sv-SE" dirty="0"/>
              <a:t>För lagen är den största skillnaden övergång till Digitala Lagkassan</a:t>
            </a:r>
          </a:p>
          <a:p>
            <a:r>
              <a:rPr lang="sv-SE" dirty="0"/>
              <a:t>Det innebär att lagen har kontroll över sin egen kassa, i realtid</a:t>
            </a:r>
          </a:p>
          <a:p>
            <a:r>
              <a:rPr lang="sv-SE" dirty="0"/>
              <a:t>Varje lag har en </a:t>
            </a:r>
            <a:r>
              <a:rPr lang="sv-SE" dirty="0" err="1"/>
              <a:t>lagkassör</a:t>
            </a:r>
            <a:r>
              <a:rPr lang="sv-SE" dirty="0"/>
              <a:t> som kan starta upp försäljningar och göra betalningar för tex en cup. </a:t>
            </a:r>
          </a:p>
          <a:p>
            <a:r>
              <a:rPr lang="sv-SE" dirty="0"/>
              <a:t>Allt hanteras enligt Skatteverkets regler. </a:t>
            </a:r>
          </a:p>
          <a:p>
            <a:r>
              <a:rPr lang="sv-SE" dirty="0"/>
              <a:t>Lagkassorna hanteras av ett klientmedelskonto på Swedbank. Befintlig kassa kommer att överföras inom kort från föreningens lagkonton på Swedbank till Digitala Lagkassan. </a:t>
            </a:r>
          </a:p>
          <a:p>
            <a:r>
              <a:rPr lang="sv-SE" dirty="0"/>
              <a:t>Från början hanteras kostnader kopplat till lagkassan av föreningen, men kan komma att ändras.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2603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9"/>
          <p:cNvSpPr txBox="1">
            <a:spLocks noGrp="1"/>
          </p:cNvSpPr>
          <p:nvPr>
            <p:ph type="title"/>
          </p:nvPr>
        </p:nvSpPr>
        <p:spPr>
          <a:xfrm>
            <a:off x="448965" y="281175"/>
            <a:ext cx="8246070" cy="61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sv-SE"/>
              <a:t>Förälder i Våmbs IF</a:t>
            </a:r>
            <a:endParaRPr/>
          </a:p>
        </p:txBody>
      </p:sp>
      <p:sp>
        <p:nvSpPr>
          <p:cNvPr id="219" name="Google Shape;219;p9"/>
          <p:cNvSpPr/>
          <p:nvPr/>
        </p:nvSpPr>
        <p:spPr>
          <a:xfrm>
            <a:off x="514765" y="1459172"/>
            <a:ext cx="2844962" cy="3261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3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Avgifter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None/>
            </a:pPr>
            <a:r>
              <a:rPr lang="sv-SE" sz="13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Våmbs IF ska man betala medlemsavgift och träningsavgift varje fotbollssäsong. Vill man även spela </a:t>
            </a:r>
            <a:r>
              <a:rPr lang="sv-SE" sz="135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futsal</a:t>
            </a:r>
            <a:r>
              <a:rPr lang="sv-SE" sz="13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utgår en särskild avgift. </a:t>
            </a:r>
            <a:endParaRPr dirty="0"/>
          </a:p>
          <a:p>
            <a:pPr marL="0" marR="0" lvl="0" indent="0" algn="l" rtl="0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None/>
            </a:pPr>
            <a:endParaRPr sz="1425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50"/>
              </a:spcBef>
              <a:spcAft>
                <a:spcPts val="0"/>
              </a:spcAft>
              <a:buNone/>
            </a:pPr>
            <a:r>
              <a:rPr lang="sv-SE" sz="13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Åtaganden</a:t>
            </a:r>
            <a:endParaRPr dirty="0"/>
          </a:p>
          <a:p>
            <a:pPr>
              <a:lnSpc>
                <a:spcPct val="90000"/>
              </a:lnSpc>
              <a:spcBef>
                <a:spcPts val="450"/>
              </a:spcBef>
            </a:pPr>
            <a:r>
              <a:rPr lang="sv-SE" sz="1300" dirty="0">
                <a:latin typeface="Calibri"/>
                <a:ea typeface="Calibri"/>
                <a:cs typeface="Calibri"/>
                <a:sym typeface="Calibri"/>
              </a:rPr>
              <a:t>Vår klubb bygger i hög grad på ideellt arbete. Det betyder att vi tillsammans – ledare, styrelse och föräldrar – skapar förutsättningarna för att barnen ska kunna idrotta.</a:t>
            </a:r>
          </a:p>
          <a:p>
            <a:pPr>
              <a:lnSpc>
                <a:spcPct val="90000"/>
              </a:lnSpc>
              <a:spcBef>
                <a:spcPts val="450"/>
              </a:spcBef>
            </a:pPr>
            <a:r>
              <a:rPr lang="sv-SE" sz="1300" dirty="0">
                <a:latin typeface="Calibri"/>
                <a:ea typeface="Calibri"/>
                <a:cs typeface="Calibri"/>
              </a:rPr>
              <a:t>Alla kan bidra utifrån sin förmåga, vilket hjälper till att vi kan  fortsätta hålla avgifterna rimliga och erbjuda aktiviteter för alla. </a:t>
            </a:r>
          </a:p>
          <a:p>
            <a:pPr>
              <a:lnSpc>
                <a:spcPct val="90000"/>
              </a:lnSpc>
              <a:spcBef>
                <a:spcPts val="450"/>
              </a:spcBef>
            </a:pPr>
            <a:r>
              <a:rPr lang="sv-SE" sz="1300" dirty="0">
                <a:latin typeface="Calibri"/>
                <a:ea typeface="Calibri"/>
                <a:cs typeface="Calibri"/>
                <a:sym typeface="Calibri"/>
              </a:rPr>
              <a:t>I föräldraengagemanget ingår att varje lag hjälper med olika aktiviteter. Utöver detta finns alltid möjlighet att engageras sig vid evenemang, i någon av våra arbetsgrupper, eller styrelse. </a:t>
            </a:r>
          </a:p>
        </p:txBody>
      </p:sp>
      <p:graphicFrame>
        <p:nvGraphicFramePr>
          <p:cNvPr id="220" name="Google Shape;220;p9"/>
          <p:cNvGraphicFramePr/>
          <p:nvPr>
            <p:extLst>
              <p:ext uri="{D42A27DB-BD31-4B8C-83A1-F6EECF244321}">
                <p14:modId xmlns:p14="http://schemas.microsoft.com/office/powerpoint/2010/main" val="2732105880"/>
              </p:ext>
            </p:extLst>
          </p:nvPr>
        </p:nvGraphicFramePr>
        <p:xfrm>
          <a:off x="3629890" y="1373248"/>
          <a:ext cx="5306291" cy="3371487"/>
        </p:xfrm>
        <a:graphic>
          <a:graphicData uri="http://schemas.openxmlformats.org/drawingml/2006/table">
            <a:tbl>
              <a:tblPr>
                <a:noFill/>
                <a:tableStyleId>{27946F2B-0AB8-4FA9-BDC3-2DBF8B3DE0BD}</a:tableStyleId>
              </a:tblPr>
              <a:tblGrid>
                <a:gridCol w="1281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4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0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i="0" u="none" strike="noStrike" cap="none" dirty="0">
                          <a:solidFill>
                            <a:srgbClr val="FFFFFF"/>
                          </a:solidFill>
                          <a:highlight>
                            <a:srgbClr val="70AD47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Aktivitet</a:t>
                      </a:r>
                      <a:endParaRPr sz="1000" b="0" i="0" u="none" strike="noStrike" cap="none" dirty="0">
                        <a:highlight>
                          <a:srgbClr val="70AD47"/>
                        </a:highlight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70AD4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0AD4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0AD4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i="0" u="none" strike="noStrike" cap="none" dirty="0">
                          <a:solidFill>
                            <a:srgbClr val="FFFFFF"/>
                          </a:solidFill>
                          <a:highlight>
                            <a:srgbClr val="70AD47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Uppdrag som ska bemannas</a:t>
                      </a:r>
                      <a:endParaRPr sz="1000" b="0" i="0" u="none" strike="noStrike" cap="none" dirty="0">
                        <a:highlight>
                          <a:srgbClr val="70AD47"/>
                        </a:highlight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0AD4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0AD4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0AD4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2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i="0" u="none" strike="noStrike" cap="none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Kiosken</a:t>
                      </a:r>
                      <a:endParaRPr sz="1000" b="0" i="0" u="none" strike="noStrike" cap="none">
                        <a:highlight>
                          <a:srgbClr val="E2EFD9"/>
                        </a:highlight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0AD4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0" i="0" u="none" strike="noStrike" cap="none" dirty="0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Laget ska utse en förälder/ledare som ansvarig för bemanningsschema när laget är kioskansvariga</a:t>
                      </a:r>
                      <a:endParaRPr sz="1000" b="0" i="0" u="none" strike="noStrike" cap="none" dirty="0">
                        <a:highlight>
                          <a:srgbClr val="E2EFD9"/>
                        </a:highlight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0AD4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3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i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Hentorpsdagen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i="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September</a:t>
                      </a:r>
                      <a:endParaRPr sz="10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0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Laget hjälper till att bemanna olika stationer till exempel servering. Information kommer från evenemangsgruppen för </a:t>
                      </a:r>
                      <a:r>
                        <a:rPr lang="sv-SE" sz="1000" b="0" i="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Hentorpsdagen</a:t>
                      </a:r>
                      <a:r>
                        <a:rPr lang="sv-SE" sz="1000" b="0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 Arbetstid 3-4h.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96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i="0" u="none" strike="noStrike" cap="none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Claesborg</a:t>
                      </a:r>
                      <a:endParaRPr sz="1000" b="0" i="0" u="none" strike="noStrike" cap="none">
                        <a:highlight>
                          <a:srgbClr val="E2EFD9"/>
                        </a:highlight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0" i="0" u="none" strike="noStrike" cap="none" dirty="0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Fixa/restaurera klubbstuga/kiosk + omgivning, tex målning, snickeri, städning. Vissa aktiviteter genomförs på särskilda fixardagar, men det kan också handla om att hjälpa till att hantera saker på vår nya Fixarlista.</a:t>
                      </a:r>
                      <a:endParaRPr sz="1000" b="0" i="0" u="none" strike="noStrike" cap="none" dirty="0">
                        <a:highlight>
                          <a:srgbClr val="E2EFD9"/>
                        </a:highlight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i="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Futsalcupen</a:t>
                      </a:r>
                      <a:r>
                        <a:rPr lang="sv-SE" sz="1000" b="1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November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0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Arbetsuppgifter delas ut av </a:t>
                      </a:r>
                      <a:r>
                        <a:rPr lang="sv-SE" sz="1000" b="0" i="0" u="none" strike="noStrike" cap="none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futsalgruppen</a:t>
                      </a:r>
                      <a:r>
                        <a:rPr lang="sv-SE" sz="1000" b="0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närmare cupdatum. Arbetstid 3-4h.</a:t>
                      </a:r>
                      <a:endParaRPr sz="1000" b="0" i="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i="0" u="none" strike="noStrike" cap="none" dirty="0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Grönvita rabatten &amp; </a:t>
                      </a:r>
                      <a:r>
                        <a:rPr lang="sv-SE" sz="1000" b="1" dirty="0" err="1"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Bambusa</a:t>
                      </a:r>
                      <a:endParaRPr sz="1000" b="1" dirty="0">
                        <a:highlight>
                          <a:srgbClr val="E2EFD9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0" i="0" u="none" strike="noStrike" cap="none" dirty="0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Laget utser en förälder/ledare som samlar in pengar och redovisar lagets försäljning</a:t>
                      </a:r>
                      <a:endParaRPr sz="1000" b="0" i="0" u="none" strike="noStrike" cap="none" dirty="0">
                        <a:highlight>
                          <a:srgbClr val="E2EFD9"/>
                        </a:highlight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dirty="0"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Ansvarig för lagkassa</a:t>
                      </a:r>
                      <a:endParaRPr sz="1000" b="1" dirty="0">
                        <a:highlight>
                          <a:srgbClr val="E2EFD9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0" i="0" u="none" strike="noStrike" cap="none" dirty="0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Arial"/>
                        </a:rPr>
                        <a:t>Föreningen har inför Digital lagkassa som innebär att en kontaktperson per lag har </a:t>
                      </a:r>
                      <a:r>
                        <a:rPr lang="sv-SE" sz="1000" b="0" i="0" u="none" strike="noStrike" cap="none" dirty="0" err="1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Arial"/>
                        </a:rPr>
                        <a:t>inlogg</a:t>
                      </a:r>
                      <a:r>
                        <a:rPr lang="sv-SE" sz="1000" b="0" i="0" u="none" strike="noStrike" cap="none" dirty="0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Arial"/>
                        </a:rPr>
                        <a:t> för att hantera lagkassan</a:t>
                      </a:r>
                      <a:endParaRPr sz="1000" b="0" i="0" u="none" strike="noStrike" cap="none" dirty="0">
                        <a:solidFill>
                          <a:srgbClr val="000000"/>
                        </a:solidFill>
                        <a:highlight>
                          <a:srgbClr val="E2EFD9"/>
                        </a:highlight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371417"/>
                  </a:ext>
                </a:extLst>
              </a:tr>
              <a:tr h="381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1" dirty="0"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Sociala medier/ nyheter på hemsidan</a:t>
                      </a:r>
                      <a:endParaRPr sz="1000" b="1" dirty="0">
                        <a:highlight>
                          <a:srgbClr val="E2EFD9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5400" marR="65400" marT="9075" marB="0">
                    <a:lnL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000" b="0" i="0" u="none" strike="noStrike" cap="none" dirty="0">
                          <a:solidFill>
                            <a:srgbClr val="000000"/>
                          </a:solidFill>
                          <a:highlight>
                            <a:srgbClr val="E2EFD9"/>
                          </a:highlight>
                          <a:latin typeface="Calibri"/>
                          <a:ea typeface="Calibri"/>
                          <a:cs typeface="Calibri"/>
                          <a:sym typeface="Arial"/>
                        </a:rPr>
                        <a:t>Bilder och nyheter bygger på föreningskänsla och vi önskar att varje lag har en eller flera föräldrar som hjälper till med material (obs. denna punkt är valfri)</a:t>
                      </a:r>
                      <a:endParaRPr sz="1000" b="0" i="0" u="none" strike="noStrike" cap="none" dirty="0">
                        <a:solidFill>
                          <a:srgbClr val="000000"/>
                        </a:solidFill>
                        <a:highlight>
                          <a:srgbClr val="E2EFD9"/>
                        </a:highlight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</a:txBody>
                  <a:tcPr marL="65400" marR="65400" marT="9075" marB="0">
                    <a:lnL w="12700" cap="flat" cmpd="sng" algn="ctr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8D08D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2E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6567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8"/>
          <p:cNvSpPr txBox="1">
            <a:spLocks noGrp="1"/>
          </p:cNvSpPr>
          <p:nvPr>
            <p:ph type="title"/>
          </p:nvPr>
        </p:nvSpPr>
        <p:spPr>
          <a:xfrm>
            <a:off x="448965" y="281175"/>
            <a:ext cx="8246070" cy="61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sv-SE" dirty="0"/>
              <a:t>Arbetsbemanning 2026</a:t>
            </a:r>
            <a:endParaRPr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3D3FB6CE-8B5F-88E4-9225-161C3A6B1A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235" y="1140693"/>
            <a:ext cx="5556337" cy="38286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9"/>
          <p:cNvSpPr txBox="1">
            <a:spLocks noGrp="1"/>
          </p:cNvSpPr>
          <p:nvPr>
            <p:ph type="title"/>
          </p:nvPr>
        </p:nvSpPr>
        <p:spPr>
          <a:xfrm>
            <a:off x="448965" y="281175"/>
            <a:ext cx="8246070" cy="61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sv-SE"/>
              <a:t>Kommunikationskanaler</a:t>
            </a:r>
            <a:endParaRPr/>
          </a:p>
        </p:txBody>
      </p:sp>
      <p:sp>
        <p:nvSpPr>
          <p:cNvPr id="292" name="Google Shape;292;p19"/>
          <p:cNvSpPr txBox="1">
            <a:spLocks noGrp="1"/>
          </p:cNvSpPr>
          <p:nvPr>
            <p:ph type="body" idx="1"/>
          </p:nvPr>
        </p:nvSpPr>
        <p:spPr>
          <a:xfrm>
            <a:off x="448965" y="1197405"/>
            <a:ext cx="8246070" cy="3512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Uppdaterad hemsida via laget.se</a:t>
            </a:r>
            <a:endParaRPr dirty="0"/>
          </a:p>
          <a:p>
            <a:pPr marL="34290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 dirty="0"/>
              <a:t>Viktigt att komma ihåg att uppdatera kontaktuppgifter och ”prenumerera nyheter” från respektive lags sida</a:t>
            </a:r>
            <a:endParaRPr dirty="0"/>
          </a:p>
          <a:p>
            <a:pPr marL="34290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 dirty="0"/>
              <a:t>Följ gärna även oss på </a:t>
            </a:r>
            <a:r>
              <a:rPr lang="sv-SE" sz="2000" dirty="0" err="1"/>
              <a:t>Instagram</a:t>
            </a:r>
            <a:r>
              <a:rPr lang="sv-SE" sz="2000" dirty="0"/>
              <a:t> och Facebook</a:t>
            </a:r>
            <a:endParaRPr dirty="0"/>
          </a:p>
          <a:p>
            <a:pPr marL="34290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 dirty="0"/>
              <a:t>Skicka gärna information och bilder om era lag till Våmbs </a:t>
            </a:r>
            <a:r>
              <a:rPr lang="sv-SE" sz="2000" dirty="0" err="1"/>
              <a:t>instagram</a:t>
            </a:r>
            <a:r>
              <a:rPr lang="sv-SE" sz="2000" dirty="0"/>
              <a:t> som DM, så kan vi sprida information om verksamheten brett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81175"/>
            <a:ext cx="7940660" cy="76352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Lagorganisation</a:t>
            </a:r>
            <a:r>
              <a:rPr lang="en-US" dirty="0"/>
              <a:t> </a:t>
            </a:r>
            <a:r>
              <a:rPr lang="en-US" dirty="0" err="1"/>
              <a:t>Våmbs</a:t>
            </a:r>
            <a:r>
              <a:rPr lang="en-US" dirty="0"/>
              <a:t> IF P-15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4" y="1197405"/>
            <a:ext cx="8246071" cy="3817625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A8681915-C8E9-8DC8-FA3B-4F1BF111819A}"/>
              </a:ext>
            </a:extLst>
          </p:cNvPr>
          <p:cNvSpPr/>
          <p:nvPr/>
        </p:nvSpPr>
        <p:spPr>
          <a:xfrm>
            <a:off x="410055" y="3530411"/>
            <a:ext cx="1607483" cy="639208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Försäljning &amp; arbetsbemanning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Sofia Sandström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AE2750A-CC7B-502B-87C4-2A79C629A8AA}"/>
              </a:ext>
            </a:extLst>
          </p:cNvPr>
          <p:cNvSpPr/>
          <p:nvPr/>
        </p:nvSpPr>
        <p:spPr>
          <a:xfrm>
            <a:off x="1922302" y="1774295"/>
            <a:ext cx="1582310" cy="639220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Assisterande tränare</a:t>
            </a:r>
            <a:b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</a:b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Domarplanerare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1" kern="0" dirty="0">
                <a:solidFill>
                  <a:srgbClr val="000000"/>
                </a:solidFill>
                <a:latin typeface="Arial"/>
                <a:sym typeface="Arial"/>
              </a:rPr>
              <a:t>John</a:t>
            </a:r>
            <a:endParaRPr kumimoji="0" lang="sv-SE" sz="10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4E066D0-D25F-65A0-B134-1120A71CF438}"/>
              </a:ext>
            </a:extLst>
          </p:cNvPr>
          <p:cNvSpPr/>
          <p:nvPr/>
        </p:nvSpPr>
        <p:spPr>
          <a:xfrm>
            <a:off x="3498392" y="1105705"/>
            <a:ext cx="1944216" cy="540060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Huvudtränare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1" kern="0" dirty="0">
                <a:solidFill>
                  <a:srgbClr val="000000"/>
                </a:solidFill>
                <a:latin typeface="Arial"/>
                <a:sym typeface="Arial"/>
              </a:rPr>
              <a:t>Dennis</a:t>
            </a:r>
            <a:endParaRPr kumimoji="0" lang="sv-SE" sz="10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B8A41F1E-9ADB-14FD-7D69-34031DA9CD7E}"/>
              </a:ext>
            </a:extLst>
          </p:cNvPr>
          <p:cNvSpPr/>
          <p:nvPr/>
        </p:nvSpPr>
        <p:spPr>
          <a:xfrm>
            <a:off x="3680732" y="1774295"/>
            <a:ext cx="1582310" cy="639219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Assisterande tränare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Caroline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3F5B7CC-ECBF-5758-75AE-3262B8593341}"/>
              </a:ext>
            </a:extLst>
          </p:cNvPr>
          <p:cNvSpPr/>
          <p:nvPr/>
        </p:nvSpPr>
        <p:spPr>
          <a:xfrm>
            <a:off x="5442608" y="1776462"/>
            <a:ext cx="1582310" cy="795287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Assisterande tränare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1" kern="0" dirty="0">
                <a:solidFill>
                  <a:srgbClr val="000000"/>
                </a:solidFill>
                <a:latin typeface="Arial"/>
                <a:sym typeface="Arial"/>
              </a:rPr>
              <a:t>Matchplanerare</a:t>
            </a:r>
            <a:br>
              <a:rPr lang="sv-SE" sz="1050" b="1" kern="0" dirty="0">
                <a:solidFill>
                  <a:srgbClr val="000000"/>
                </a:solidFill>
                <a:latin typeface="Arial"/>
                <a:sym typeface="Arial"/>
              </a:rPr>
            </a:br>
            <a:r>
              <a:rPr lang="sv-SE" sz="1050" b="1" kern="0" dirty="0">
                <a:solidFill>
                  <a:srgbClr val="000000"/>
                </a:solidFill>
                <a:latin typeface="Arial"/>
                <a:sym typeface="Arial"/>
              </a:rPr>
              <a:t>Målvaktstränare</a:t>
            </a:r>
            <a:endParaRPr kumimoji="0" lang="sv-SE" sz="10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1" kern="0" dirty="0">
                <a:solidFill>
                  <a:srgbClr val="000000"/>
                </a:solidFill>
                <a:latin typeface="Arial"/>
                <a:sym typeface="Arial"/>
              </a:rPr>
              <a:t>Jörgen</a:t>
            </a:r>
            <a:endParaRPr kumimoji="0" lang="sv-SE" sz="10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F29C1841-46C3-08F4-7BA8-A415CD507618}"/>
              </a:ext>
            </a:extLst>
          </p:cNvPr>
          <p:cNvSpPr/>
          <p:nvPr/>
        </p:nvSpPr>
        <p:spPr>
          <a:xfrm>
            <a:off x="410055" y="2633905"/>
            <a:ext cx="1582310" cy="639214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Administrativ roll</a:t>
            </a:r>
            <a:b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</a:br>
            <a:r>
              <a:rPr lang="sv-SE" sz="1050" b="1" kern="0" dirty="0">
                <a:solidFill>
                  <a:srgbClr val="000000"/>
                </a:solidFill>
                <a:latin typeface="Arial"/>
                <a:sym typeface="Arial"/>
              </a:rPr>
              <a:t>Lagkassa</a:t>
            </a:r>
            <a:endParaRPr kumimoji="0" lang="sv-SE" sz="10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50" b="1" kern="0" dirty="0">
                <a:solidFill>
                  <a:srgbClr val="000000"/>
                </a:solidFill>
                <a:latin typeface="Arial"/>
                <a:sym typeface="Arial"/>
              </a:rPr>
              <a:t>Karin </a:t>
            </a:r>
            <a:endParaRPr kumimoji="0" lang="sv-SE" sz="10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25A1E5D2-AA64-3EA9-9D88-036F894FE9DF}"/>
              </a:ext>
            </a:extLst>
          </p:cNvPr>
          <p:cNvSpPr txBox="1"/>
          <p:nvPr/>
        </p:nvSpPr>
        <p:spPr>
          <a:xfrm rot="20759698">
            <a:off x="5824722" y="3207409"/>
            <a:ext cx="2461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All kommunikation sker på </a:t>
            </a:r>
          </a:p>
        </p:txBody>
      </p:sp>
      <p:pic>
        <p:nvPicPr>
          <p:cNvPr id="1026" name="Picture 2" descr="laget.se – Connect">
            <a:extLst>
              <a:ext uri="{FF2B5EF4-FFF2-40B4-BE49-F238E27FC236}">
                <a16:creationId xmlns:a16="http://schemas.microsoft.com/office/drawing/2014/main" id="{F36BAC3F-50D0-15EC-3DA8-069C34692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19019">
            <a:off x="6492060" y="3513342"/>
            <a:ext cx="1989887" cy="732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CDE8D741-BAB9-4D9C-9136-815C9BF44446}"/>
              </a:ext>
            </a:extLst>
          </p:cNvPr>
          <p:cNvSpPr/>
          <p:nvPr/>
        </p:nvSpPr>
        <p:spPr>
          <a:xfrm>
            <a:off x="3679345" y="2691184"/>
            <a:ext cx="1582310" cy="639213"/>
          </a:xfrm>
          <a:prstGeom prst="rect">
            <a:avLst/>
          </a:prstGeom>
          <a:solidFill>
            <a:srgbClr val="FFFFFF">
              <a:lumMod val="85000"/>
            </a:srgb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Domarutbildare</a:t>
            </a: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5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Andreas</a:t>
            </a:r>
          </a:p>
        </p:txBody>
      </p:sp>
    </p:spTree>
    <p:extLst>
      <p:ext uri="{BB962C8B-B14F-4D97-AF65-F5344CB8AC3E}">
        <p14:creationId xmlns:p14="http://schemas.microsoft.com/office/powerpoint/2010/main" val="1485408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1411</Words>
  <Application>Microsoft Office PowerPoint</Application>
  <PresentationFormat>Bildspel på skärmen (16:9)</PresentationFormat>
  <Paragraphs>171</Paragraphs>
  <Slides>15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Föräldramöte 2026 Våmbs IF P15</vt:lpstr>
      <vt:lpstr>Våmbs IF</vt:lpstr>
      <vt:lpstr>Ekonomi</vt:lpstr>
      <vt:lpstr>Klubbförsäljning</vt:lpstr>
      <vt:lpstr>Nyhet- digital lagkassa</vt:lpstr>
      <vt:lpstr>Förälder i Våmbs IF</vt:lpstr>
      <vt:lpstr>Arbetsbemanning 2026</vt:lpstr>
      <vt:lpstr>Kommunikationskanaler</vt:lpstr>
      <vt:lpstr>Lagorganisation Våmbs IF P-15 </vt:lpstr>
      <vt:lpstr>Träningar</vt:lpstr>
      <vt:lpstr>Matcher 7-7</vt:lpstr>
      <vt:lpstr>Cuper</vt:lpstr>
      <vt:lpstr>Material</vt:lpstr>
      <vt:lpstr>Uppgifter 2026</vt:lpstr>
      <vt:lpstr>Försäljning / ekonomi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2026 Våmbs IF</dc:title>
  <dc:creator>Karin Prestgaard</dc:creator>
  <cp:lastModifiedBy>Karin Prestgaard</cp:lastModifiedBy>
  <cp:revision>16</cp:revision>
  <dcterms:created xsi:type="dcterms:W3CDTF">2017-07-17T12:09:00Z</dcterms:created>
  <dcterms:modified xsi:type="dcterms:W3CDTF">2026-04-14T20:16:35Z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036b8ab-aa19-4aaf-ade5-e13533bd462a_Enabled">
    <vt:lpwstr>true</vt:lpwstr>
  </property>
  <property fmtid="{D5CDD505-2E9C-101B-9397-08002B2CF9AE}" pid="3" name="MSIP_Label_8036b8ab-aa19-4aaf-ade5-e13533bd462a_SetDate">
    <vt:lpwstr>2023-03-12T18:41:34Z</vt:lpwstr>
  </property>
  <property fmtid="{D5CDD505-2E9C-101B-9397-08002B2CF9AE}" pid="4" name="MSIP_Label_8036b8ab-aa19-4aaf-ade5-e13533bd462a_Method">
    <vt:lpwstr>Standard</vt:lpwstr>
  </property>
  <property fmtid="{D5CDD505-2E9C-101B-9397-08002B2CF9AE}" pid="5" name="MSIP_Label_8036b8ab-aa19-4aaf-ade5-e13533bd462a_Name">
    <vt:lpwstr>Internal</vt:lpwstr>
  </property>
  <property fmtid="{D5CDD505-2E9C-101B-9397-08002B2CF9AE}" pid="6" name="MSIP_Label_8036b8ab-aa19-4aaf-ade5-e13533bd462a_SiteId">
    <vt:lpwstr>c3549632-51ee-40fe-b6ae-a69f3a6cc157</vt:lpwstr>
  </property>
  <property fmtid="{D5CDD505-2E9C-101B-9397-08002B2CF9AE}" pid="7" name="MSIP_Label_8036b8ab-aa19-4aaf-ade5-e13533bd462a_ActionId">
    <vt:lpwstr>58f3d6ad-8c30-4820-8a97-9bee309a6bd1</vt:lpwstr>
  </property>
  <property fmtid="{D5CDD505-2E9C-101B-9397-08002B2CF9AE}" pid="8" name="MSIP_Label_8036b8ab-aa19-4aaf-ade5-e13533bd462a_ContentBits">
    <vt:lpwstr>2</vt:lpwstr>
  </property>
</Properties>
</file>