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62" r:id="rId3"/>
  </p:sldMasterIdLst>
  <p:notesMasterIdLst>
    <p:notesMasterId r:id="rId40"/>
  </p:notesMasterIdLst>
  <p:sldIdLst>
    <p:sldId id="256" r:id="rId4"/>
    <p:sldId id="258" r:id="rId5"/>
    <p:sldId id="310" r:id="rId6"/>
    <p:sldId id="311" r:id="rId7"/>
    <p:sldId id="312" r:id="rId8"/>
    <p:sldId id="313" r:id="rId9"/>
    <p:sldId id="314" r:id="rId10"/>
    <p:sldId id="315" r:id="rId11"/>
    <p:sldId id="316" r:id="rId12"/>
    <p:sldId id="317" r:id="rId13"/>
    <p:sldId id="318" r:id="rId14"/>
    <p:sldId id="319" r:id="rId15"/>
    <p:sldId id="320" r:id="rId16"/>
    <p:sldId id="324" r:id="rId17"/>
    <p:sldId id="260" r:id="rId18"/>
    <p:sldId id="262" r:id="rId19"/>
    <p:sldId id="263" r:id="rId20"/>
    <p:sldId id="264" r:id="rId21"/>
    <p:sldId id="287" r:id="rId22"/>
    <p:sldId id="268" r:id="rId23"/>
    <p:sldId id="269" r:id="rId24"/>
    <p:sldId id="270" r:id="rId25"/>
    <p:sldId id="274" r:id="rId26"/>
    <p:sldId id="329" r:id="rId27"/>
    <p:sldId id="275" r:id="rId28"/>
    <p:sldId id="286" r:id="rId29"/>
    <p:sldId id="309" r:id="rId30"/>
    <p:sldId id="276" r:id="rId31"/>
    <p:sldId id="279" r:id="rId32"/>
    <p:sldId id="328" r:id="rId33"/>
    <p:sldId id="278" r:id="rId34"/>
    <p:sldId id="327" r:id="rId35"/>
    <p:sldId id="281" r:id="rId36"/>
    <p:sldId id="297" r:id="rId37"/>
    <p:sldId id="292" r:id="rId38"/>
    <p:sldId id="294"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PtiM+zL1qBBnT3D8K60iu0M/H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4660"/>
  </p:normalViewPr>
  <p:slideViewPr>
    <p:cSldViewPr snapToGrid="0">
      <p:cViewPr varScale="1">
        <p:scale>
          <a:sx n="52" d="100"/>
          <a:sy n="52" d="100"/>
        </p:scale>
        <p:origin x="8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51" Type="http://customschemas.google.com/relationships/presentationmetadata" Target="meta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3f900ed9d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3f900ed9d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8454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554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8975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0892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3e9923325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g33e9923325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2"/>
        <p:cNvGrpSpPr/>
        <p:nvPr/>
      </p:nvGrpSpPr>
      <p:grpSpPr>
        <a:xfrm>
          <a:off x="0" y="0"/>
          <a:ext cx="0" cy="0"/>
          <a:chOff x="0" y="0"/>
          <a:chExt cx="0" cy="0"/>
        </a:xfrm>
      </p:grpSpPr>
      <p:sp>
        <p:nvSpPr>
          <p:cNvPr id="13" name="Google Shape;13;p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5" name="Google Shape;1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2"/>
        <p:cNvGrpSpPr/>
        <p:nvPr/>
      </p:nvGrpSpPr>
      <p:grpSpPr>
        <a:xfrm>
          <a:off x="0" y="0"/>
          <a:ext cx="0" cy="0"/>
          <a:chOff x="0" y="0"/>
          <a:chExt cx="0" cy="0"/>
        </a:xfrm>
      </p:grpSpPr>
      <p:sp>
        <p:nvSpPr>
          <p:cNvPr id="83" name="Google Shape;8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8"/>
        <p:cNvGrpSpPr/>
        <p:nvPr/>
      </p:nvGrpSpPr>
      <p:grpSpPr>
        <a:xfrm>
          <a:off x="0" y="0"/>
          <a:ext cx="0" cy="0"/>
          <a:chOff x="0" y="0"/>
          <a:chExt cx="0" cy="0"/>
        </a:xfrm>
      </p:grpSpPr>
      <p:sp>
        <p:nvSpPr>
          <p:cNvPr id="89" name="Google Shape;89;p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2"/>
          <p:cNvSpPr txBox="1">
            <a:spLocks noGrp="1"/>
          </p:cNvSpPr>
          <p:nvPr>
            <p:ph type="ctrTitle"/>
          </p:nvPr>
        </p:nvSpPr>
        <p:spPr>
          <a:xfrm>
            <a:off x="598621" y="1800147"/>
            <a:ext cx="7533447" cy="2036067"/>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rmAutofit/>
          </a:bodyPr>
          <a:lstStyle>
            <a:lvl1pPr lvl="0" algn="l">
              <a:spcBef>
                <a:spcPts val="0"/>
              </a:spcBef>
              <a:spcAft>
                <a:spcPts val="0"/>
              </a:spcAft>
              <a:buClr>
                <a:schemeClr val="lt1"/>
              </a:buClr>
              <a:buSzPts val="3600"/>
              <a:buFont typeface="Calibr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subTitle" idx="1"/>
          </p:nvPr>
        </p:nvSpPr>
        <p:spPr>
          <a:xfrm>
            <a:off x="598621" y="3836213"/>
            <a:ext cx="7533447" cy="814427"/>
          </a:xfrm>
          <a:prstGeom prst="rect">
            <a:avLst/>
          </a:prstGeom>
          <a:noFill/>
          <a:ln>
            <a:noFill/>
          </a:ln>
        </p:spPr>
        <p:txBody>
          <a:bodyPr spcFirstLastPara="1" wrap="square" lIns="91425" tIns="45700" rIns="91425" bIns="45700" anchor="t" anchorCtr="0">
            <a:normAutofit/>
          </a:bodyPr>
          <a:lstStyle>
            <a:lvl1pPr lvl="0" algn="l">
              <a:spcBef>
                <a:spcPts val="747"/>
              </a:spcBef>
              <a:spcAft>
                <a:spcPts val="0"/>
              </a:spcAft>
              <a:buClr>
                <a:schemeClr val="dk1"/>
              </a:buClr>
              <a:buSzPts val="2800"/>
              <a:buNone/>
              <a:defRPr sz="3733" b="0" i="0">
                <a:solidFill>
                  <a:schemeClr val="dk1"/>
                </a:solidFill>
              </a:defRPr>
            </a:lvl1pPr>
            <a:lvl2pPr lvl="1" algn="ctr">
              <a:spcBef>
                <a:spcPts val="747"/>
              </a:spcBef>
              <a:spcAft>
                <a:spcPts val="0"/>
              </a:spcAft>
              <a:buClr>
                <a:srgbClr val="888888"/>
              </a:buClr>
              <a:buSzPts val="2800"/>
              <a:buNone/>
              <a:defRPr>
                <a:solidFill>
                  <a:srgbClr val="888888"/>
                </a:solidFill>
              </a:defRPr>
            </a:lvl2pPr>
            <a:lvl3pPr lvl="2" algn="ctr">
              <a:spcBef>
                <a:spcPts val="640"/>
              </a:spcBef>
              <a:spcAft>
                <a:spcPts val="0"/>
              </a:spcAft>
              <a:buClr>
                <a:srgbClr val="888888"/>
              </a:buClr>
              <a:buSzPts val="2400"/>
              <a:buNone/>
              <a:defRPr>
                <a:solidFill>
                  <a:srgbClr val="888888"/>
                </a:solidFill>
              </a:defRPr>
            </a:lvl3pPr>
            <a:lvl4pPr lvl="3" algn="ctr">
              <a:spcBef>
                <a:spcPts val="533"/>
              </a:spcBef>
              <a:spcAft>
                <a:spcPts val="0"/>
              </a:spcAft>
              <a:buClr>
                <a:srgbClr val="888888"/>
              </a:buClr>
              <a:buSzPts val="2000"/>
              <a:buNone/>
              <a:defRPr>
                <a:solidFill>
                  <a:srgbClr val="888888"/>
                </a:solidFill>
              </a:defRPr>
            </a:lvl4pPr>
            <a:lvl5pPr lvl="4" algn="ctr">
              <a:spcBef>
                <a:spcPts val="533"/>
              </a:spcBef>
              <a:spcAft>
                <a:spcPts val="0"/>
              </a:spcAft>
              <a:buClr>
                <a:srgbClr val="888888"/>
              </a:buClr>
              <a:buSzPts val="2000"/>
              <a:buNone/>
              <a:defRPr>
                <a:solidFill>
                  <a:srgbClr val="888888"/>
                </a:solidFill>
              </a:defRPr>
            </a:lvl5pPr>
            <a:lvl6pPr lvl="5" algn="ctr">
              <a:spcBef>
                <a:spcPts val="533"/>
              </a:spcBef>
              <a:spcAft>
                <a:spcPts val="0"/>
              </a:spcAft>
              <a:buClr>
                <a:srgbClr val="888888"/>
              </a:buClr>
              <a:buSzPts val="2000"/>
              <a:buNone/>
              <a:defRPr>
                <a:solidFill>
                  <a:srgbClr val="888888"/>
                </a:solidFill>
              </a:defRPr>
            </a:lvl6pPr>
            <a:lvl7pPr lvl="6" algn="ctr">
              <a:spcBef>
                <a:spcPts val="533"/>
              </a:spcBef>
              <a:spcAft>
                <a:spcPts val="0"/>
              </a:spcAft>
              <a:buClr>
                <a:srgbClr val="888888"/>
              </a:buClr>
              <a:buSzPts val="2000"/>
              <a:buNone/>
              <a:defRPr>
                <a:solidFill>
                  <a:srgbClr val="888888"/>
                </a:solidFill>
              </a:defRPr>
            </a:lvl7pPr>
            <a:lvl8pPr lvl="7" algn="ctr">
              <a:spcBef>
                <a:spcPts val="533"/>
              </a:spcBef>
              <a:spcAft>
                <a:spcPts val="0"/>
              </a:spcAft>
              <a:buClr>
                <a:srgbClr val="888888"/>
              </a:buClr>
              <a:buSzPts val="2000"/>
              <a:buNone/>
              <a:defRPr>
                <a:solidFill>
                  <a:srgbClr val="888888"/>
                </a:solidFill>
              </a:defRPr>
            </a:lvl8pPr>
            <a:lvl9pPr lvl="8" algn="ctr">
              <a:spcBef>
                <a:spcPts val="533"/>
              </a:spcBef>
              <a:spcAft>
                <a:spcPts val="0"/>
              </a:spcAft>
              <a:buClr>
                <a:srgbClr val="888888"/>
              </a:buClr>
              <a:buSzPts val="2000"/>
              <a:buNone/>
              <a:defRPr>
                <a:solidFill>
                  <a:srgbClr val="888888"/>
                </a:solidFill>
              </a:defRPr>
            </a:lvl9pPr>
          </a:lstStyle>
          <a:p>
            <a:endParaRPr/>
          </a:p>
        </p:txBody>
      </p:sp>
      <p:sp>
        <p:nvSpPr>
          <p:cNvPr id="20" name="Google Shape;20;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23"/>
        <p:cNvGrpSpPr/>
        <p:nvPr/>
      </p:nvGrpSpPr>
      <p:grpSpPr>
        <a:xfrm>
          <a:off x="0" y="0"/>
          <a:ext cx="0" cy="0"/>
          <a:chOff x="0" y="0"/>
          <a:chExt cx="0" cy="0"/>
        </a:xfrm>
      </p:grpSpPr>
      <p:sp>
        <p:nvSpPr>
          <p:cNvPr id="25" name="Google Shape;25;p23"/>
          <p:cNvSpPr txBox="1">
            <a:spLocks noGrp="1"/>
          </p:cNvSpPr>
          <p:nvPr>
            <p:ph type="body" idx="1"/>
          </p:nvPr>
        </p:nvSpPr>
        <p:spPr>
          <a:xfrm>
            <a:off x="598621" y="1800148"/>
            <a:ext cx="10994760" cy="4682952"/>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solidFill>
                  <a:schemeClr val="dk1"/>
                </a:solidFill>
              </a:defRPr>
            </a:lvl1pPr>
            <a:lvl2pPr marL="1219170" lvl="1" indent="-541853" algn="l">
              <a:spcBef>
                <a:spcPts val="747"/>
              </a:spcBef>
              <a:spcAft>
                <a:spcPts val="0"/>
              </a:spcAft>
              <a:buClr>
                <a:schemeClr val="dk1"/>
              </a:buClr>
              <a:buSzPts val="2800"/>
              <a:buChar char="–"/>
              <a:defRPr>
                <a:solidFill>
                  <a:schemeClr val="dk1"/>
                </a:solidFill>
              </a:defRPr>
            </a:lvl2pPr>
            <a:lvl3pPr marL="1828754" lvl="2" indent="-507987" algn="l">
              <a:spcBef>
                <a:spcPts val="640"/>
              </a:spcBef>
              <a:spcAft>
                <a:spcPts val="0"/>
              </a:spcAft>
              <a:buClr>
                <a:schemeClr val="dk1"/>
              </a:buClr>
              <a:buSzPts val="2400"/>
              <a:buChar char="•"/>
              <a:defRPr>
                <a:solidFill>
                  <a:schemeClr val="dk1"/>
                </a:solidFill>
              </a:defRPr>
            </a:lvl3pPr>
            <a:lvl4pPr marL="2438339" lvl="3" indent="-474121" algn="l">
              <a:spcBef>
                <a:spcPts val="533"/>
              </a:spcBef>
              <a:spcAft>
                <a:spcPts val="0"/>
              </a:spcAft>
              <a:buClr>
                <a:schemeClr val="dk1"/>
              </a:buClr>
              <a:buSzPts val="2000"/>
              <a:buChar char="–"/>
              <a:defRPr>
                <a:solidFill>
                  <a:schemeClr val="dk1"/>
                </a:solidFill>
              </a:defRPr>
            </a:lvl4pPr>
            <a:lvl5pPr marL="3047924" lvl="4" indent="-474121" algn="l">
              <a:spcBef>
                <a:spcPts val="533"/>
              </a:spcBef>
              <a:spcAft>
                <a:spcPts val="0"/>
              </a:spcAft>
              <a:buClr>
                <a:schemeClr val="dk1"/>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6" name="Google Shape;26;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598620" y="374900"/>
            <a:ext cx="8144267" cy="7635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00B050"/>
              </a:buClr>
              <a:buSzPts val="3600"/>
              <a:buFont typeface="Calibri"/>
              <a:buNone/>
              <a:defRPr sz="4800">
                <a:solidFill>
                  <a:srgbClr val="00B05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598620" y="1392935"/>
            <a:ext cx="8144267" cy="4885021"/>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solidFill>
                  <a:schemeClr val="dk1"/>
                </a:solidFill>
              </a:defRPr>
            </a:lvl1pPr>
            <a:lvl2pPr marL="1219170" lvl="1" indent="-541853" algn="l">
              <a:spcBef>
                <a:spcPts val="747"/>
              </a:spcBef>
              <a:spcAft>
                <a:spcPts val="0"/>
              </a:spcAft>
              <a:buClr>
                <a:schemeClr val="dk1"/>
              </a:buClr>
              <a:buSzPts val="2800"/>
              <a:buChar char="–"/>
              <a:defRPr>
                <a:solidFill>
                  <a:schemeClr val="dk1"/>
                </a:solidFill>
              </a:defRPr>
            </a:lvl2pPr>
            <a:lvl3pPr marL="1828754" lvl="2" indent="-507987" algn="l">
              <a:spcBef>
                <a:spcPts val="640"/>
              </a:spcBef>
              <a:spcAft>
                <a:spcPts val="0"/>
              </a:spcAft>
              <a:buClr>
                <a:schemeClr val="dk1"/>
              </a:buClr>
              <a:buSzPts val="2400"/>
              <a:buChar char="•"/>
              <a:defRPr>
                <a:solidFill>
                  <a:schemeClr val="dk1"/>
                </a:solidFill>
              </a:defRPr>
            </a:lvl3pPr>
            <a:lvl4pPr marL="2438339" lvl="3" indent="-474121" algn="l">
              <a:spcBef>
                <a:spcPts val="533"/>
              </a:spcBef>
              <a:spcAft>
                <a:spcPts val="0"/>
              </a:spcAft>
              <a:buClr>
                <a:schemeClr val="dk1"/>
              </a:buClr>
              <a:buSzPts val="2000"/>
              <a:buChar char="–"/>
              <a:defRPr>
                <a:solidFill>
                  <a:schemeClr val="dk1"/>
                </a:solidFill>
              </a:defRPr>
            </a:lvl4pPr>
            <a:lvl5pPr marL="3047924" lvl="4" indent="-474121" algn="l">
              <a:spcBef>
                <a:spcPts val="533"/>
              </a:spcBef>
              <a:spcAft>
                <a:spcPts val="0"/>
              </a:spcAft>
              <a:buClr>
                <a:schemeClr val="dk1"/>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2" name="Google Shape;3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609585" lvl="0" indent="-304792" algn="l">
              <a:spcBef>
                <a:spcPts val="533"/>
              </a:spcBef>
              <a:spcAft>
                <a:spcPts val="0"/>
              </a:spcAft>
              <a:buClr>
                <a:srgbClr val="888888"/>
              </a:buClr>
              <a:buSzPts val="2000"/>
              <a:buNone/>
              <a:defRPr sz="2667">
                <a:solidFill>
                  <a:srgbClr val="888888"/>
                </a:solidFill>
              </a:defRPr>
            </a:lvl1pPr>
            <a:lvl2pPr marL="1219170" lvl="1" indent="-304792" algn="l">
              <a:spcBef>
                <a:spcPts val="480"/>
              </a:spcBef>
              <a:spcAft>
                <a:spcPts val="0"/>
              </a:spcAft>
              <a:buClr>
                <a:srgbClr val="888888"/>
              </a:buClr>
              <a:buSzPts val="1800"/>
              <a:buNone/>
              <a:defRPr sz="2400">
                <a:solidFill>
                  <a:srgbClr val="888888"/>
                </a:solidFill>
              </a:defRPr>
            </a:lvl2pPr>
            <a:lvl3pPr marL="1828754" lvl="2" indent="-304792" algn="l">
              <a:spcBef>
                <a:spcPts val="427"/>
              </a:spcBef>
              <a:spcAft>
                <a:spcPts val="0"/>
              </a:spcAft>
              <a:buClr>
                <a:srgbClr val="888888"/>
              </a:buClr>
              <a:buSzPts val="1600"/>
              <a:buNone/>
              <a:defRPr sz="2133">
                <a:solidFill>
                  <a:srgbClr val="888888"/>
                </a:solidFill>
              </a:defRPr>
            </a:lvl3pPr>
            <a:lvl4pPr marL="2438339" lvl="3" indent="-304792" algn="l">
              <a:spcBef>
                <a:spcPts val="373"/>
              </a:spcBef>
              <a:spcAft>
                <a:spcPts val="0"/>
              </a:spcAft>
              <a:buClr>
                <a:srgbClr val="888888"/>
              </a:buClr>
              <a:buSzPts val="1400"/>
              <a:buNone/>
              <a:defRPr sz="1867">
                <a:solidFill>
                  <a:srgbClr val="888888"/>
                </a:solidFill>
              </a:defRPr>
            </a:lvl4pPr>
            <a:lvl5pPr marL="3047924" lvl="4" indent="-304792" algn="l">
              <a:spcBef>
                <a:spcPts val="373"/>
              </a:spcBef>
              <a:spcAft>
                <a:spcPts val="0"/>
              </a:spcAft>
              <a:buClr>
                <a:srgbClr val="888888"/>
              </a:buClr>
              <a:buSzPts val="1400"/>
              <a:buNone/>
              <a:defRPr sz="1867">
                <a:solidFill>
                  <a:srgbClr val="888888"/>
                </a:solidFill>
              </a:defRPr>
            </a:lvl5pPr>
            <a:lvl6pPr marL="3657509" lvl="5" indent="-304792" algn="l">
              <a:spcBef>
                <a:spcPts val="373"/>
              </a:spcBef>
              <a:spcAft>
                <a:spcPts val="0"/>
              </a:spcAft>
              <a:buClr>
                <a:srgbClr val="888888"/>
              </a:buClr>
              <a:buSzPts val="1400"/>
              <a:buNone/>
              <a:defRPr sz="1867">
                <a:solidFill>
                  <a:srgbClr val="888888"/>
                </a:solidFill>
              </a:defRPr>
            </a:lvl6pPr>
            <a:lvl7pPr marL="4267093" lvl="6" indent="-304792" algn="l">
              <a:spcBef>
                <a:spcPts val="373"/>
              </a:spcBef>
              <a:spcAft>
                <a:spcPts val="0"/>
              </a:spcAft>
              <a:buClr>
                <a:srgbClr val="888888"/>
              </a:buClr>
              <a:buSzPts val="1400"/>
              <a:buNone/>
              <a:defRPr sz="1867">
                <a:solidFill>
                  <a:srgbClr val="888888"/>
                </a:solidFill>
              </a:defRPr>
            </a:lvl7pPr>
            <a:lvl8pPr marL="4876678" lvl="7" indent="-304792" algn="l">
              <a:spcBef>
                <a:spcPts val="373"/>
              </a:spcBef>
              <a:spcAft>
                <a:spcPts val="0"/>
              </a:spcAft>
              <a:buClr>
                <a:srgbClr val="888888"/>
              </a:buClr>
              <a:buSzPts val="1400"/>
              <a:buNone/>
              <a:defRPr sz="1867">
                <a:solidFill>
                  <a:srgbClr val="888888"/>
                </a:solidFill>
              </a:defRPr>
            </a:lvl8pPr>
            <a:lvl9pPr marL="5486263" lvl="8" indent="-304792" algn="l">
              <a:spcBef>
                <a:spcPts val="373"/>
              </a:spcBef>
              <a:spcAft>
                <a:spcPts val="0"/>
              </a:spcAft>
              <a:buClr>
                <a:srgbClr val="888888"/>
              </a:buClr>
              <a:buSzPts val="1400"/>
              <a:buNone/>
              <a:defRPr sz="1867">
                <a:solidFill>
                  <a:srgbClr val="888888"/>
                </a:solidFill>
              </a:defRPr>
            </a:lvl9pPr>
          </a:lstStyle>
          <a:p>
            <a:endParaRPr/>
          </a:p>
        </p:txBody>
      </p:sp>
      <p:sp>
        <p:nvSpPr>
          <p:cNvPr id="38" name="Google Shape;3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2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44" name="Google Shape;44;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45" name="Google Shape;45;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29"/>
          <p:cNvSpPr txBox="1">
            <a:spLocks noGrp="1"/>
          </p:cNvSpPr>
          <p:nvPr>
            <p:ph type="title"/>
          </p:nvPr>
        </p:nvSpPr>
        <p:spPr>
          <a:xfrm>
            <a:off x="598621" y="374900"/>
            <a:ext cx="10791153" cy="81442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600"/>
              <a:buFont typeface="Calibr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9"/>
          <p:cNvSpPr txBox="1">
            <a:spLocks noGrp="1"/>
          </p:cNvSpPr>
          <p:nvPr>
            <p:ph type="body" idx="1"/>
          </p:nvPr>
        </p:nvSpPr>
        <p:spPr>
          <a:xfrm>
            <a:off x="715840" y="2188317"/>
            <a:ext cx="5386917" cy="639763"/>
          </a:xfrm>
          <a:prstGeom prst="rect">
            <a:avLst/>
          </a:prstGeom>
          <a:noFill/>
          <a:ln>
            <a:noFill/>
          </a:ln>
        </p:spPr>
        <p:txBody>
          <a:bodyPr spcFirstLastPara="1" wrap="square" lIns="91425" tIns="45700" rIns="91425" bIns="45700" anchor="b" anchorCtr="0">
            <a:normAutofit/>
          </a:bodyPr>
          <a:lstStyle>
            <a:lvl1pPr marL="609585" lvl="0" indent="-304792" algn="ctr">
              <a:spcBef>
                <a:spcPts val="640"/>
              </a:spcBef>
              <a:spcAft>
                <a:spcPts val="0"/>
              </a:spcAft>
              <a:buClr>
                <a:schemeClr val="dk1"/>
              </a:buClr>
              <a:buSzPts val="2400"/>
              <a:buNone/>
              <a:defRPr sz="3200" b="1">
                <a:solidFill>
                  <a:schemeClr val="dk1"/>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51" name="Google Shape;51;p29"/>
          <p:cNvSpPr txBox="1">
            <a:spLocks noGrp="1"/>
          </p:cNvSpPr>
          <p:nvPr>
            <p:ph type="body" idx="2"/>
          </p:nvPr>
        </p:nvSpPr>
        <p:spPr>
          <a:xfrm>
            <a:off x="715840" y="2818180"/>
            <a:ext cx="5386917" cy="3035059"/>
          </a:xfrm>
          <a:prstGeom prst="rect">
            <a:avLst/>
          </a:prstGeom>
          <a:noFill/>
          <a:ln>
            <a:noFill/>
          </a:ln>
        </p:spPr>
        <p:txBody>
          <a:bodyPr spcFirstLastPara="1" wrap="square" lIns="91425" tIns="45700" rIns="91425" bIns="45700" anchor="t" anchorCtr="0">
            <a:normAutofit/>
          </a:bodyPr>
          <a:lstStyle>
            <a:lvl1pPr marL="609585" lvl="0" indent="-507987" algn="ctr">
              <a:spcBef>
                <a:spcPts val="640"/>
              </a:spcBef>
              <a:spcAft>
                <a:spcPts val="0"/>
              </a:spcAft>
              <a:buClr>
                <a:schemeClr val="dk1"/>
              </a:buClr>
              <a:buSzPts val="2400"/>
              <a:buChar char="•"/>
              <a:defRPr sz="3200">
                <a:solidFill>
                  <a:schemeClr val="dk1"/>
                </a:solidFill>
              </a:defRPr>
            </a:lvl1pPr>
            <a:lvl2pPr marL="1219170" lvl="1" indent="-474121" algn="ctr">
              <a:spcBef>
                <a:spcPts val="533"/>
              </a:spcBef>
              <a:spcAft>
                <a:spcPts val="0"/>
              </a:spcAft>
              <a:buClr>
                <a:schemeClr val="dk1"/>
              </a:buClr>
              <a:buSzPts val="2000"/>
              <a:buChar char="–"/>
              <a:defRPr sz="2667">
                <a:solidFill>
                  <a:schemeClr val="dk1"/>
                </a:solidFill>
              </a:defRPr>
            </a:lvl2pPr>
            <a:lvl3pPr marL="1828754" lvl="2" indent="-457189" algn="ctr">
              <a:spcBef>
                <a:spcPts val="480"/>
              </a:spcBef>
              <a:spcAft>
                <a:spcPts val="0"/>
              </a:spcAft>
              <a:buClr>
                <a:schemeClr val="dk1"/>
              </a:buClr>
              <a:buSzPts val="1800"/>
              <a:buChar char="•"/>
              <a:defRPr sz="2400">
                <a:solidFill>
                  <a:schemeClr val="dk1"/>
                </a:solidFill>
              </a:defRPr>
            </a:lvl3pPr>
            <a:lvl4pPr marL="2438339" lvl="3" indent="-440256" algn="ctr">
              <a:spcBef>
                <a:spcPts val="427"/>
              </a:spcBef>
              <a:spcAft>
                <a:spcPts val="0"/>
              </a:spcAft>
              <a:buClr>
                <a:schemeClr val="dk1"/>
              </a:buClr>
              <a:buSzPts val="1600"/>
              <a:buChar char="–"/>
              <a:defRPr sz="2133">
                <a:solidFill>
                  <a:schemeClr val="dk1"/>
                </a:solidFill>
              </a:defRPr>
            </a:lvl4pPr>
            <a:lvl5pPr marL="3047924" lvl="4" indent="-440256" algn="ctr">
              <a:spcBef>
                <a:spcPts val="427"/>
              </a:spcBef>
              <a:spcAft>
                <a:spcPts val="0"/>
              </a:spcAft>
              <a:buClr>
                <a:schemeClr val="dk1"/>
              </a:buClr>
              <a:buSzPts val="1600"/>
              <a:buChar char="»"/>
              <a:defRPr sz="2133">
                <a:solidFill>
                  <a:schemeClr val="dk1"/>
                </a:solidFill>
              </a:defRPr>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52" name="Google Shape;52;p29"/>
          <p:cNvSpPr txBox="1">
            <a:spLocks noGrp="1"/>
          </p:cNvSpPr>
          <p:nvPr>
            <p:ph type="body" idx="3"/>
          </p:nvPr>
        </p:nvSpPr>
        <p:spPr>
          <a:xfrm>
            <a:off x="6096002" y="2188317"/>
            <a:ext cx="5389033" cy="639763"/>
          </a:xfrm>
          <a:prstGeom prst="rect">
            <a:avLst/>
          </a:prstGeom>
          <a:noFill/>
          <a:ln>
            <a:noFill/>
          </a:ln>
        </p:spPr>
        <p:txBody>
          <a:bodyPr spcFirstLastPara="1" wrap="square" lIns="91425" tIns="45700" rIns="91425" bIns="45700" anchor="b" anchorCtr="0">
            <a:normAutofit/>
          </a:bodyPr>
          <a:lstStyle>
            <a:lvl1pPr marL="609585" lvl="0" indent="-304792" algn="ctr">
              <a:spcBef>
                <a:spcPts val="640"/>
              </a:spcBef>
              <a:spcAft>
                <a:spcPts val="0"/>
              </a:spcAft>
              <a:buClr>
                <a:schemeClr val="dk1"/>
              </a:buClr>
              <a:buSzPts val="2400"/>
              <a:buNone/>
              <a:defRPr sz="3200" b="1">
                <a:solidFill>
                  <a:schemeClr val="dk1"/>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53" name="Google Shape;53;p29"/>
          <p:cNvSpPr txBox="1">
            <a:spLocks noGrp="1"/>
          </p:cNvSpPr>
          <p:nvPr>
            <p:ph type="body" idx="4"/>
          </p:nvPr>
        </p:nvSpPr>
        <p:spPr>
          <a:xfrm>
            <a:off x="6096002" y="2818180"/>
            <a:ext cx="5389033" cy="3035059"/>
          </a:xfrm>
          <a:prstGeom prst="rect">
            <a:avLst/>
          </a:prstGeom>
          <a:noFill/>
          <a:ln>
            <a:noFill/>
          </a:ln>
        </p:spPr>
        <p:txBody>
          <a:bodyPr spcFirstLastPara="1" wrap="square" lIns="91425" tIns="45700" rIns="91425" bIns="45700" anchor="t" anchorCtr="0">
            <a:normAutofit/>
          </a:bodyPr>
          <a:lstStyle>
            <a:lvl1pPr marL="609585" lvl="0" indent="-507987" algn="ctr">
              <a:spcBef>
                <a:spcPts val="640"/>
              </a:spcBef>
              <a:spcAft>
                <a:spcPts val="0"/>
              </a:spcAft>
              <a:buClr>
                <a:schemeClr val="dk1"/>
              </a:buClr>
              <a:buSzPts val="2400"/>
              <a:buChar char="•"/>
              <a:defRPr sz="3200">
                <a:solidFill>
                  <a:schemeClr val="dk1"/>
                </a:solidFill>
              </a:defRPr>
            </a:lvl1pPr>
            <a:lvl2pPr marL="1219170" lvl="1" indent="-474121" algn="ctr">
              <a:spcBef>
                <a:spcPts val="533"/>
              </a:spcBef>
              <a:spcAft>
                <a:spcPts val="0"/>
              </a:spcAft>
              <a:buClr>
                <a:schemeClr val="dk1"/>
              </a:buClr>
              <a:buSzPts val="2000"/>
              <a:buChar char="–"/>
              <a:defRPr sz="2667">
                <a:solidFill>
                  <a:schemeClr val="dk1"/>
                </a:solidFill>
              </a:defRPr>
            </a:lvl2pPr>
            <a:lvl3pPr marL="1828754" lvl="2" indent="-457189" algn="ctr">
              <a:spcBef>
                <a:spcPts val="480"/>
              </a:spcBef>
              <a:spcAft>
                <a:spcPts val="0"/>
              </a:spcAft>
              <a:buClr>
                <a:schemeClr val="dk1"/>
              </a:buClr>
              <a:buSzPts val="1800"/>
              <a:buChar char="•"/>
              <a:defRPr sz="2400">
                <a:solidFill>
                  <a:schemeClr val="dk1"/>
                </a:solidFill>
              </a:defRPr>
            </a:lvl3pPr>
            <a:lvl4pPr marL="2438339" lvl="3" indent="-440256" algn="ctr">
              <a:spcBef>
                <a:spcPts val="427"/>
              </a:spcBef>
              <a:spcAft>
                <a:spcPts val="0"/>
              </a:spcAft>
              <a:buClr>
                <a:schemeClr val="dk1"/>
              </a:buClr>
              <a:buSzPts val="1600"/>
              <a:buChar char="–"/>
              <a:defRPr sz="2133">
                <a:solidFill>
                  <a:schemeClr val="dk1"/>
                </a:solidFill>
              </a:defRPr>
            </a:lvl4pPr>
            <a:lvl5pPr marL="3047924" lvl="4" indent="-440256" algn="ctr">
              <a:spcBef>
                <a:spcPts val="427"/>
              </a:spcBef>
              <a:spcAft>
                <a:spcPts val="0"/>
              </a:spcAft>
              <a:buClr>
                <a:schemeClr val="dk1"/>
              </a:buClr>
              <a:buSzPts val="1600"/>
              <a:buChar char="»"/>
              <a:defRPr sz="2133">
                <a:solidFill>
                  <a:schemeClr val="dk1"/>
                </a:solidFill>
              </a:defRPr>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54" name="Google Shape;5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3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609585" lvl="0" indent="-575719" algn="l">
              <a:spcBef>
                <a:spcPts val="853"/>
              </a:spcBef>
              <a:spcAft>
                <a:spcPts val="0"/>
              </a:spcAft>
              <a:buClr>
                <a:schemeClr val="dk1"/>
              </a:buClr>
              <a:buSzPts val="3200"/>
              <a:buChar char="•"/>
              <a:defRPr sz="4267"/>
            </a:lvl1pPr>
            <a:lvl2pPr marL="1219170" lvl="1" indent="-541853" algn="l">
              <a:spcBef>
                <a:spcPts val="747"/>
              </a:spcBef>
              <a:spcAft>
                <a:spcPts val="0"/>
              </a:spcAft>
              <a:buClr>
                <a:schemeClr val="dk1"/>
              </a:buClr>
              <a:buSzPts val="2800"/>
              <a:buChar char="–"/>
              <a:defRPr sz="3733"/>
            </a:lvl2pPr>
            <a:lvl3pPr marL="1828754" lvl="2" indent="-507987" algn="l">
              <a:spcBef>
                <a:spcPts val="640"/>
              </a:spcBef>
              <a:spcAft>
                <a:spcPts val="0"/>
              </a:spcAft>
              <a:buClr>
                <a:schemeClr val="dk1"/>
              </a:buClr>
              <a:buSzPts val="2400"/>
              <a:buChar char="•"/>
              <a:defRPr sz="3200"/>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74121" algn="l">
              <a:spcBef>
                <a:spcPts val="533"/>
              </a:spcBef>
              <a:spcAft>
                <a:spcPts val="0"/>
              </a:spcAft>
              <a:buClr>
                <a:schemeClr val="dk1"/>
              </a:buClr>
              <a:buSzPts val="2000"/>
              <a:buChar char="•"/>
              <a:defRPr sz="2667"/>
            </a:lvl6pPr>
            <a:lvl7pPr marL="4267093" lvl="6" indent="-474121" algn="l">
              <a:spcBef>
                <a:spcPts val="533"/>
              </a:spcBef>
              <a:spcAft>
                <a:spcPts val="0"/>
              </a:spcAft>
              <a:buClr>
                <a:schemeClr val="dk1"/>
              </a:buClr>
              <a:buSzPts val="2000"/>
              <a:buChar char="•"/>
              <a:defRPr sz="2667"/>
            </a:lvl7pPr>
            <a:lvl8pPr marL="4876678" lvl="7" indent="-474121" algn="l">
              <a:spcBef>
                <a:spcPts val="533"/>
              </a:spcBef>
              <a:spcAft>
                <a:spcPts val="0"/>
              </a:spcAft>
              <a:buClr>
                <a:schemeClr val="dk1"/>
              </a:buClr>
              <a:buSzPts val="2000"/>
              <a:buChar char="•"/>
              <a:defRPr sz="2667"/>
            </a:lvl8pPr>
            <a:lvl9pPr marL="5486263" lvl="8" indent="-474121" algn="l">
              <a:spcBef>
                <a:spcPts val="533"/>
              </a:spcBef>
              <a:spcAft>
                <a:spcPts val="0"/>
              </a:spcAft>
              <a:buClr>
                <a:schemeClr val="dk1"/>
              </a:buClr>
              <a:buSzPts val="2000"/>
              <a:buChar char="•"/>
              <a:defRPr sz="2667"/>
            </a:lvl9pPr>
          </a:lstStyle>
          <a:p>
            <a:endParaRPr/>
          </a:p>
        </p:txBody>
      </p:sp>
      <p:sp>
        <p:nvSpPr>
          <p:cNvPr id="69" name="Google Shape;69;p32"/>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70" name="Google Shape;7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33"/>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3"/>
          <p:cNvSpPr>
            <a:spLocks noGrp="1"/>
          </p:cNvSpPr>
          <p:nvPr>
            <p:ph type="pic" idx="2"/>
          </p:nvPr>
        </p:nvSpPr>
        <p:spPr>
          <a:xfrm>
            <a:off x="2389717" y="612775"/>
            <a:ext cx="7315200" cy="4114800"/>
          </a:xfrm>
          <a:prstGeom prst="rect">
            <a:avLst/>
          </a:prstGeom>
          <a:noFill/>
          <a:ln>
            <a:noFill/>
          </a:ln>
        </p:spPr>
      </p:sp>
      <p:sp>
        <p:nvSpPr>
          <p:cNvPr id="76" name="Google Shape;76;p33"/>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77" name="Google Shape;77;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3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4"/>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83" name="Google Shape;83;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35"/>
          <p:cNvSpPr txBox="1">
            <a:spLocks noGrp="1"/>
          </p:cNvSpPr>
          <p:nvPr>
            <p:ph type="title"/>
          </p:nvPr>
        </p:nvSpPr>
        <p:spPr>
          <a:xfrm rot="5400000">
            <a:off x="7285038"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89" name="Google Shape;8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pic>
        <p:nvPicPr>
          <p:cNvPr id="92" name="Google Shape;92;p35" descr="E:\websites\free-power-point-templates\2012\logos.png"/>
          <p:cNvPicPr preferRelativeResize="0"/>
          <p:nvPr/>
        </p:nvPicPr>
        <p:blipFill rotWithShape="1">
          <a:blip r:embed="rId2">
            <a:alphaModFix/>
          </a:blip>
          <a:srcRect/>
          <a:stretch/>
        </p:blipFill>
        <p:spPr>
          <a:xfrm>
            <a:off x="5224408" y="3101618"/>
            <a:ext cx="1951712" cy="70261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31"/>
        <p:cNvGrpSpPr/>
        <p:nvPr/>
      </p:nvGrpSpPr>
      <p:grpSpPr>
        <a:xfrm>
          <a:off x="0" y="0"/>
          <a:ext cx="0" cy="0"/>
          <a:chOff x="0" y="0"/>
          <a:chExt cx="0" cy="0"/>
        </a:xfrm>
      </p:grpSpPr>
      <p:sp>
        <p:nvSpPr>
          <p:cNvPr id="32" name="Google Shape;32;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7"/>
        <p:cNvGrpSpPr/>
        <p:nvPr/>
      </p:nvGrpSpPr>
      <p:grpSpPr>
        <a:xfrm>
          <a:off x="0" y="0"/>
          <a:ext cx="0" cy="0"/>
          <a:chOff x="0" y="0"/>
          <a:chExt cx="0" cy="0"/>
        </a:xfrm>
      </p:grpSpPr>
      <p:sp>
        <p:nvSpPr>
          <p:cNvPr id="38" name="Google Shape;38;p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0"/>
        <p:cNvGrpSpPr/>
        <p:nvPr/>
      </p:nvGrpSpPr>
      <p:grpSpPr>
        <a:xfrm>
          <a:off x="0" y="0"/>
          <a:ext cx="0" cy="0"/>
          <a:chOff x="0" y="0"/>
          <a:chExt cx="0" cy="0"/>
        </a:xfrm>
      </p:grpSpPr>
      <p:sp>
        <p:nvSpPr>
          <p:cNvPr id="51" name="Google Shape;51;p3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3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59"/>
        <p:cNvGrpSpPr/>
        <p:nvPr/>
      </p:nvGrpSpPr>
      <p:grpSpPr>
        <a:xfrm>
          <a:off x="0" y="0"/>
          <a:ext cx="0" cy="0"/>
          <a:chOff x="0" y="0"/>
          <a:chExt cx="0" cy="0"/>
        </a:xfrm>
      </p:grpSpPr>
      <p:sp>
        <p:nvSpPr>
          <p:cNvPr id="60" name="Google Shape;6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64"/>
        <p:cNvGrpSpPr/>
        <p:nvPr/>
      </p:nvGrpSpPr>
      <p:grpSpPr>
        <a:xfrm>
          <a:off x="0" y="0"/>
          <a:ext cx="0" cy="0"/>
          <a:chOff x="0" y="0"/>
          <a:chExt cx="0" cy="0"/>
        </a:xfrm>
      </p:grpSpPr>
      <p:sp>
        <p:nvSpPr>
          <p:cNvPr id="65" name="Google Shape;6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8"/>
        <p:cNvGrpSpPr/>
        <p:nvPr/>
      </p:nvGrpSpPr>
      <p:grpSpPr>
        <a:xfrm>
          <a:off x="0" y="0"/>
          <a:ext cx="0" cy="0"/>
          <a:chOff x="0" y="0"/>
          <a:chExt cx="0" cy="0"/>
        </a:xfrm>
      </p:grpSpPr>
      <p:sp>
        <p:nvSpPr>
          <p:cNvPr id="69" name="Google Shape;69;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5"/>
        <p:cNvGrpSpPr/>
        <p:nvPr/>
      </p:nvGrpSpPr>
      <p:grpSpPr>
        <a:xfrm>
          <a:off x="0" y="0"/>
          <a:ext cx="0" cy="0"/>
          <a:chOff x="0" y="0"/>
          <a:chExt cx="0" cy="0"/>
        </a:xfrm>
      </p:grpSpPr>
      <p:sp>
        <p:nvSpPr>
          <p:cNvPr id="76" name="Google Shape;76;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2"/>
          <p:cNvSpPr>
            <a:spLocks noGrp="1"/>
          </p:cNvSpPr>
          <p:nvPr>
            <p:ph type="pic" idx="2"/>
          </p:nvPr>
        </p:nvSpPr>
        <p:spPr>
          <a:xfrm>
            <a:off x="5183188" y="987425"/>
            <a:ext cx="6172200" cy="4873625"/>
          </a:xfrm>
          <a:prstGeom prst="rect">
            <a:avLst/>
          </a:prstGeom>
          <a:noFill/>
          <a:ln>
            <a:noFill/>
          </a:ln>
        </p:spPr>
      </p:sp>
      <p:sp>
        <p:nvSpPr>
          <p:cNvPr id="78" name="Google Shape;78;p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1.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dirty="0"/>
          </a:p>
        </p:txBody>
      </p:sp>
      <p:sp>
        <p:nvSpPr>
          <p:cNvPr id="8" name="Google Shape;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
        <p:cNvGrpSpPr/>
        <p:nvPr/>
      </p:nvGrpSpPr>
      <p:grpSpPr>
        <a:xfrm>
          <a:off x="0" y="0"/>
          <a:ext cx="0" cy="0"/>
          <a:chOff x="0" y="0"/>
          <a:chExt cx="0" cy="0"/>
        </a:xfrm>
      </p:grpSpPr>
      <p:sp>
        <p:nvSpPr>
          <p:cNvPr id="19" name="Google Shape;1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21" name="Google Shape;2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5" name="Bildobjekt 4" descr="En bild som visar symbol, logotyp, Teckensnitt, Grafik&#10;&#10;Automatiskt genererad beskrivning">
            <a:extLst>
              <a:ext uri="{FF2B5EF4-FFF2-40B4-BE49-F238E27FC236}">
                <a16:creationId xmlns:a16="http://schemas.microsoft.com/office/drawing/2014/main" id="{2A19310A-0769-6964-94E2-BA26CF07793B}"/>
              </a:ext>
            </a:extLst>
          </p:cNvPr>
          <p:cNvPicPr>
            <a:picLocks noChangeAspect="1"/>
          </p:cNvPicPr>
          <p:nvPr userDrawn="1"/>
        </p:nvPicPr>
        <p:blipFill>
          <a:blip r:embed="rId12"/>
          <a:stretch>
            <a:fillRect/>
          </a:stretch>
        </p:blipFill>
        <p:spPr>
          <a:xfrm>
            <a:off x="10423011" y="469301"/>
            <a:ext cx="930789" cy="1176937"/>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5" r:id="rId4"/>
    <p:sldLayoutId id="2147483656" r:id="rId5"/>
    <p:sldLayoutId id="2147483657" r:id="rId6"/>
    <p:sldLayoutId id="2147483658" r:id="rId7"/>
    <p:sldLayoutId id="2147483659" r:id="rId8"/>
    <p:sldLayoutId id="2147483660" r:id="rId9"/>
    <p:sldLayoutId id="214748366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
        <p:nvSpPr>
          <p:cNvPr id="15" name="Google Shape;15;p21"/>
          <p:cNvSpPr txBox="1"/>
          <p:nvPr/>
        </p:nvSpPr>
        <p:spPr>
          <a:xfrm>
            <a:off x="-12200" y="6951663"/>
            <a:ext cx="11186167" cy="697627"/>
          </a:xfrm>
          <a:prstGeom prst="rect">
            <a:avLst/>
          </a:prstGeom>
          <a:noFill/>
          <a:ln>
            <a:noFill/>
          </a:ln>
        </p:spPr>
        <p:txBody>
          <a:bodyPr spcFirstLastPara="1" wrap="square" lIns="121900" tIns="60933" rIns="121900" bIns="60933" anchor="t" anchorCtr="0">
            <a:spAutoFit/>
          </a:bodyPr>
          <a:lstStyle/>
          <a:p>
            <a:pPr marL="0" marR="0" lvl="0" indent="0" algn="l" rtl="0">
              <a:spcBef>
                <a:spcPts val="0"/>
              </a:spcBef>
              <a:spcAft>
                <a:spcPts val="0"/>
              </a:spcAft>
              <a:buNone/>
            </a:pPr>
            <a:r>
              <a:rPr lang="sv-SE" sz="1867" b="0" i="0" u="none" strike="noStrike" cap="none">
                <a:solidFill>
                  <a:srgbClr val="A5A5A5"/>
                </a:solidFill>
                <a:latin typeface="Calibri"/>
                <a:ea typeface="Calibri"/>
                <a:cs typeface="Calibri"/>
                <a:sym typeface="Calibri"/>
              </a:rPr>
              <a:t>This presentation uses a free template provided by FPPT.com</a:t>
            </a:r>
            <a:endParaRPr sz="1867"/>
          </a:p>
          <a:p>
            <a:pPr marL="0" marR="0" lvl="0" indent="0" algn="l" rtl="0">
              <a:spcBef>
                <a:spcPts val="0"/>
              </a:spcBef>
              <a:spcAft>
                <a:spcPts val="0"/>
              </a:spcAft>
              <a:buNone/>
            </a:pPr>
            <a:r>
              <a:rPr lang="sv-SE" sz="1867">
                <a:solidFill>
                  <a:srgbClr val="A5A5A5"/>
                </a:solidFill>
                <a:latin typeface="Calibri"/>
                <a:ea typeface="Calibri"/>
                <a:cs typeface="Calibri"/>
                <a:sym typeface="Calibri"/>
              </a:rPr>
              <a:t>www.free-power-point-templates.com</a:t>
            </a:r>
            <a:endParaRPr sz="1867"/>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7"/>
        <p:cNvGrpSpPr/>
        <p:nvPr/>
      </p:nvGrpSpPr>
      <p:grpSpPr>
        <a:xfrm>
          <a:off x="0" y="0"/>
          <a:ext cx="0" cy="0"/>
          <a:chOff x="0" y="0"/>
          <a:chExt cx="0" cy="0"/>
        </a:xfrm>
      </p:grpSpPr>
      <p:sp>
        <p:nvSpPr>
          <p:cNvPr id="101" name="Google Shape;101;p1"/>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1260475" lvl="0" indent="-715963" algn="l" rtl="0">
              <a:lnSpc>
                <a:spcPct val="90000"/>
              </a:lnSpc>
              <a:spcBef>
                <a:spcPts val="0"/>
              </a:spcBef>
              <a:spcAft>
                <a:spcPts val="0"/>
              </a:spcAft>
              <a:buClr>
                <a:schemeClr val="lt1"/>
              </a:buClr>
              <a:buSzPts val="4800"/>
              <a:buFont typeface="Calibri"/>
              <a:buNone/>
            </a:pPr>
            <a:r>
              <a:rPr lang="sv-SE" sz="4800" dirty="0">
                <a:solidFill>
                  <a:schemeClr val="tx1"/>
                </a:solidFill>
                <a:latin typeface="Aptos" panose="020B0004020202020204" pitchFamily="34" charset="0"/>
              </a:rPr>
              <a:t>Våmbs IF P13</a:t>
            </a:r>
            <a:br>
              <a:rPr lang="sv-SE" sz="4800" dirty="0">
                <a:solidFill>
                  <a:schemeClr val="tx1"/>
                </a:solidFill>
                <a:latin typeface="Aptos" panose="020B0004020202020204" pitchFamily="34" charset="0"/>
              </a:rPr>
            </a:br>
            <a:r>
              <a:rPr lang="sv-SE" sz="4800" dirty="0">
                <a:solidFill>
                  <a:schemeClr val="tx1"/>
                </a:solidFill>
                <a:latin typeface="Aptos" panose="020B0004020202020204" pitchFamily="34" charset="0"/>
              </a:rPr>
              <a:t>2025</a:t>
            </a:r>
            <a:endParaRPr dirty="0">
              <a:solidFill>
                <a:schemeClr val="tx1"/>
              </a:solidFill>
              <a:latin typeface="Aptos" panose="020B0004020202020204" pitchFamily="34" charset="0"/>
            </a:endParaRPr>
          </a:p>
        </p:txBody>
      </p:sp>
      <p:sp>
        <p:nvSpPr>
          <p:cNvPr id="103" name="Google Shape;103;p1"/>
          <p:cNvSpPr/>
          <p:nvPr/>
        </p:nvSpPr>
        <p:spPr>
          <a:xfrm>
            <a:off x="1267835" y="3504931"/>
            <a:ext cx="3977640" cy="18288"/>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Bildobjekt 2" descr="En bild som visar boll, fotboll, sportutrustning, svart och vit&#10;&#10;Automatiskt genererad beskrivning">
            <a:extLst>
              <a:ext uri="{FF2B5EF4-FFF2-40B4-BE49-F238E27FC236}">
                <a16:creationId xmlns:a16="http://schemas.microsoft.com/office/drawing/2014/main" id="{98C56EC4-181C-49C6-646F-3CD5CCC89C9F}"/>
              </a:ext>
            </a:extLst>
          </p:cNvPr>
          <p:cNvPicPr>
            <a:picLocks noChangeAspect="1"/>
          </p:cNvPicPr>
          <p:nvPr/>
        </p:nvPicPr>
        <p:blipFill>
          <a:blip r:embed="rId3"/>
          <a:stretch>
            <a:fillRect/>
          </a:stretch>
        </p:blipFill>
        <p:spPr>
          <a:xfrm>
            <a:off x="2193402" y="3911507"/>
            <a:ext cx="2612514" cy="2546094"/>
          </a:xfrm>
          <a:prstGeom prst="rect">
            <a:avLst/>
          </a:prstGeom>
        </p:spPr>
      </p:pic>
      <p:pic>
        <p:nvPicPr>
          <p:cNvPr id="5" name="Bildobjekt 4" descr="En bild som visar symbol, logotyp, Teckensnitt, Grafik&#10;&#10;Automatiskt genererad beskrivning">
            <a:extLst>
              <a:ext uri="{FF2B5EF4-FFF2-40B4-BE49-F238E27FC236}">
                <a16:creationId xmlns:a16="http://schemas.microsoft.com/office/drawing/2014/main" id="{C8E07A2D-09FF-ACBA-A74F-9486884972B3}"/>
              </a:ext>
            </a:extLst>
          </p:cNvPr>
          <p:cNvPicPr>
            <a:picLocks noChangeAspect="1"/>
          </p:cNvPicPr>
          <p:nvPr/>
        </p:nvPicPr>
        <p:blipFill>
          <a:blip r:embed="rId4"/>
          <a:stretch>
            <a:fillRect/>
          </a:stretch>
        </p:blipFill>
        <p:spPr>
          <a:xfrm>
            <a:off x="6768302" y="1146"/>
            <a:ext cx="5423698"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6"/>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rPr>
              <a:t>På gång med anläggningen</a:t>
            </a:r>
            <a:endParaRPr sz="4000" dirty="0">
              <a:solidFill>
                <a:schemeClr val="bg1"/>
              </a:solidFill>
            </a:endParaRPr>
          </a:p>
        </p:txBody>
      </p:sp>
      <p:sp>
        <p:nvSpPr>
          <p:cNvPr id="201" name="Google Shape;201;p6"/>
          <p:cNvSpPr txBox="1">
            <a:spLocks noGrp="1"/>
          </p:cNvSpPr>
          <p:nvPr>
            <p:ph type="body" idx="1"/>
          </p:nvPr>
        </p:nvSpPr>
        <p:spPr>
          <a:xfrm>
            <a:off x="465721" y="2046509"/>
            <a:ext cx="10994800" cy="4682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Omklädningsrum 1– 4 renoveras genom målning och byte av golv.  </a:t>
            </a:r>
            <a:br>
              <a:rPr lang="sv-SE" sz="1800" dirty="0">
                <a:solidFill>
                  <a:schemeClr val="tx1"/>
                </a:solidFill>
                <a:latin typeface="Aptos" panose="020B0004020202020204" pitchFamily="34" charset="0"/>
              </a:rPr>
            </a:br>
            <a:r>
              <a:rPr lang="sv-SE" sz="1800" dirty="0">
                <a:solidFill>
                  <a:schemeClr val="tx1"/>
                </a:solidFill>
                <a:latin typeface="Aptos" panose="020B0004020202020204" pitchFamily="34" charset="0"/>
              </a:rPr>
              <a:t>Toalett i omklädningsrum 4 kommer bytas. </a:t>
            </a:r>
            <a:br>
              <a:rPr lang="sv-SE" sz="1800" dirty="0">
                <a:solidFill>
                  <a:schemeClr val="tx1"/>
                </a:solidFill>
                <a:latin typeface="Aptos" panose="020B0004020202020204" pitchFamily="34" charset="0"/>
              </a:rPr>
            </a:br>
            <a:r>
              <a:rPr lang="sv-SE" sz="1800" dirty="0">
                <a:solidFill>
                  <a:schemeClr val="tx1"/>
                </a:solidFill>
                <a:latin typeface="Aptos" panose="020B0004020202020204" pitchFamily="34" charset="0"/>
              </a:rPr>
              <a:t>Nya lysrör sätts upp i samtliga omklädningsrum.</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Staketet runt avbytarbåsen på plan-B kommer repareras.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Duk kommer att rullas ut innan vi går på A-planen för att påskynda tillväxten av gräset.</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Avbytarbåsen på A-planen kommer lagas.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”Knatteskåpen” kommer uppdateras inför säsongen.</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Förrådet på Södermalm kommer kompletteras.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Fortsatt arbete med klubbstugan för att skapa mer klubbkänsla och ordning och reda.</a:t>
            </a:r>
            <a:endParaRPr sz="1800" dirty="0">
              <a:solidFill>
                <a:schemeClr val="tx1"/>
              </a:solidFill>
              <a:latin typeface="Aptos" panose="020B0004020202020204" pitchFamily="34" charset="0"/>
            </a:endParaRPr>
          </a:p>
          <a:p>
            <a:pPr marL="609585" marR="0" lvl="0" indent="0" algn="l" rtl="0">
              <a:lnSpc>
                <a:spcPct val="100000"/>
              </a:lnSpc>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373"/>
              </a:spcBef>
              <a:spcAft>
                <a:spcPts val="0"/>
              </a:spcAft>
              <a:buClr>
                <a:schemeClr val="dk1"/>
              </a:buClr>
              <a:buSzPts val="1400"/>
              <a:buNone/>
            </a:pPr>
            <a:endParaRPr sz="1867" dirty="0">
              <a:solidFill>
                <a:srgbClr val="FF0000"/>
              </a:solidFill>
              <a:latin typeface="Calibri" panose="020F0502020204030204" pitchFamily="34" charset="0"/>
              <a:ea typeface="Calibri" panose="020F0502020204030204" pitchFamily="34" charset="0"/>
              <a:cs typeface="Calibri" panose="020F0502020204030204" pitchFamily="34" charset="0"/>
              <a:sym typeface="Calibri"/>
            </a:endParaRPr>
          </a:p>
          <a:p>
            <a:pPr marL="457189" lvl="0" indent="-253994" algn="l" rtl="0">
              <a:spcBef>
                <a:spcPts val="640"/>
              </a:spcBef>
              <a:spcAft>
                <a:spcPts val="0"/>
              </a:spcAft>
              <a:buClr>
                <a:schemeClr val="dk1"/>
              </a:buClr>
              <a:buSzPts val="2400"/>
              <a:buNone/>
            </a:pPr>
            <a:endParaRPr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537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7"/>
          <p:cNvSpPr txBox="1">
            <a:spLocks noGrp="1"/>
          </p:cNvSpPr>
          <p:nvPr>
            <p:ph type="title" idx="4294967295"/>
          </p:nvPr>
        </p:nvSpPr>
        <p:spPr>
          <a:xfrm>
            <a:off x="802227" y="450057"/>
            <a:ext cx="10587547" cy="1018033"/>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3200"/>
              <a:buFont typeface="Calibri"/>
              <a:buNone/>
            </a:pPr>
            <a:r>
              <a:rPr lang="sv-SE" sz="4400" dirty="0">
                <a:solidFill>
                  <a:schemeClr val="bg1"/>
                </a:solidFill>
                <a:latin typeface="Aptos" panose="020B0004020202020204" pitchFamily="34" charset="0"/>
              </a:rPr>
              <a:t>Gröna tråden </a:t>
            </a:r>
            <a:br>
              <a:rPr lang="sv-SE" sz="4267" dirty="0">
                <a:solidFill>
                  <a:schemeClr val="bg1"/>
                </a:solidFill>
                <a:latin typeface="Aptos" panose="020B0004020202020204" pitchFamily="34" charset="0"/>
              </a:rPr>
            </a:br>
            <a:r>
              <a:rPr lang="sv-SE" sz="2400" dirty="0">
                <a:solidFill>
                  <a:schemeClr val="bg1"/>
                </a:solidFill>
                <a:latin typeface="Aptos" panose="020B0004020202020204" pitchFamily="34" charset="0"/>
              </a:rPr>
              <a:t>Regler och riktlinjer  för Våmbs IF fotbollsutveckling</a:t>
            </a:r>
            <a:br>
              <a:rPr lang="sv-SE" sz="4267" dirty="0">
                <a:solidFill>
                  <a:schemeClr val="bg1"/>
                </a:solidFill>
              </a:rPr>
            </a:br>
            <a:endParaRPr sz="4267" dirty="0">
              <a:solidFill>
                <a:schemeClr val="bg1"/>
              </a:solidFill>
            </a:endParaRPr>
          </a:p>
        </p:txBody>
      </p:sp>
      <p:sp>
        <p:nvSpPr>
          <p:cNvPr id="207" name="Google Shape;207;p7"/>
          <p:cNvSpPr txBox="1"/>
          <p:nvPr/>
        </p:nvSpPr>
        <p:spPr>
          <a:xfrm>
            <a:off x="395014" y="2097525"/>
            <a:ext cx="10333039" cy="3816375"/>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IFs verksamhet kännetecknas av ett sportsligt såväl som socialt ansvarstagande, där fotbollen står i centrum. Vi sätter människan före resultaten och stänger inte ute någon som ställer upp på klubbens ideal och riktlinjer. </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 har skrivit på samsynsavtalet vilket betyder att vi anser att vi inte ska vara ”konkurrerande” mot andra säsongsidrotter utan se dubbelidrottande som en naturlig del i ungdomars (10-15 år) utveckling. </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 har en spelarutbildningsplan för barn och ungdomar.</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Alla ledare i Våmbs IF måste uppvisa ett utdrag ur belastningsregistret.</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För nya tränare finns ett introduktionsmaterial samt flera vidareutbildningar, både internt och externt.</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Föreningen rekommenderar att alla tränare går Fotbollsförbundets grundutbildning (</a:t>
            </a:r>
            <a:r>
              <a:rPr lang="sv-SE" sz="1800" dirty="0">
                <a:solidFill>
                  <a:schemeClr val="tx1"/>
                </a:solidFill>
                <a:latin typeface="Aptos" panose="020B0004020202020204" pitchFamily="34" charset="0"/>
              </a:rPr>
              <a:t>SvFF D</a:t>
            </a:r>
            <a:r>
              <a:rPr lang="sv-SE" sz="1800" dirty="0">
                <a:solidFill>
                  <a:schemeClr val="tx1"/>
                </a:solidFill>
                <a:latin typeface="Aptos" panose="020B0004020202020204" pitchFamily="34" charset="0"/>
                <a:sym typeface="Calibri"/>
              </a:rPr>
              <a:t>).</a:t>
            </a:r>
            <a:endParaRPr sz="1800" dirty="0">
              <a:solidFill>
                <a:schemeClr val="tx1"/>
              </a:solidFill>
              <a:latin typeface="Aptos" panose="020B0004020202020204" pitchFamily="34" charset="0"/>
              <a:sym typeface="Calibri"/>
            </a:endParaRPr>
          </a:p>
          <a:p>
            <a:pPr marL="0" marR="0" lvl="0" indent="0" algn="l" rtl="0">
              <a:spcBef>
                <a:spcPts val="0"/>
              </a:spcBef>
              <a:spcAft>
                <a:spcPts val="0"/>
              </a:spcAft>
              <a:buNone/>
            </a:pPr>
            <a:endParaRPr sz="1200" dirty="0">
              <a:solidFill>
                <a:schemeClr val="dk1"/>
              </a:solidFill>
              <a:latin typeface="Aptos" panose="020B0004020202020204" pitchFamily="34" charset="0"/>
              <a:ea typeface="Calibri"/>
              <a:cs typeface="Calibri"/>
              <a:sym typeface="Calibri"/>
            </a:endParaRPr>
          </a:p>
        </p:txBody>
      </p:sp>
    </p:spTree>
    <p:extLst>
      <p:ext uri="{BB962C8B-B14F-4D97-AF65-F5344CB8AC3E}">
        <p14:creationId xmlns:p14="http://schemas.microsoft.com/office/powerpoint/2010/main" val="319457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8"/>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Förälder i Våmbs IF</a:t>
            </a:r>
            <a:endParaRPr sz="4000" dirty="0">
              <a:solidFill>
                <a:schemeClr val="bg1"/>
              </a:solidFill>
              <a:latin typeface="Aptos" panose="020B0004020202020204" pitchFamily="34" charset="0"/>
            </a:endParaRPr>
          </a:p>
        </p:txBody>
      </p:sp>
      <p:sp>
        <p:nvSpPr>
          <p:cNvPr id="213" name="Google Shape;213;p8"/>
          <p:cNvSpPr txBox="1">
            <a:spLocks noGrp="1"/>
          </p:cNvSpPr>
          <p:nvPr>
            <p:ph type="body" idx="1"/>
          </p:nvPr>
        </p:nvSpPr>
        <p:spPr>
          <a:xfrm>
            <a:off x="598621" y="1800148"/>
            <a:ext cx="10994760"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7000"/>
              </a:lnSpc>
              <a:spcBef>
                <a:spcPts val="200"/>
              </a:spcBef>
              <a:spcAft>
                <a:spcPts val="0"/>
              </a:spcAft>
              <a:buClr>
                <a:schemeClr val="dk1"/>
              </a:buClr>
              <a:buSzPts val="1350"/>
              <a:buNone/>
            </a:pPr>
            <a:endParaRPr sz="1800" b="1" dirty="0">
              <a:solidFill>
                <a:schemeClr val="tx1"/>
              </a:solidFill>
              <a:latin typeface="Calibri"/>
              <a:ea typeface="Calibri"/>
              <a:cs typeface="Calibri"/>
              <a:sym typeface="Calibri"/>
            </a:endParaRPr>
          </a:p>
          <a:p>
            <a:pPr marL="0" lvl="0" indent="0" algn="l" rtl="0">
              <a:lnSpc>
                <a:spcPct val="107000"/>
              </a:lnSpc>
              <a:spcBef>
                <a:spcPts val="200"/>
              </a:spcBef>
              <a:spcAft>
                <a:spcPts val="0"/>
              </a:spcAft>
              <a:buClr>
                <a:srgbClr val="2F5496"/>
              </a:buClr>
              <a:buSzPts val="1350"/>
              <a:buNone/>
            </a:pPr>
            <a:r>
              <a:rPr lang="sv-SE" sz="2000" b="1" dirty="0">
                <a:solidFill>
                  <a:schemeClr val="tx1"/>
                </a:solidFill>
                <a:latin typeface="Aptos" panose="020B0004020202020204" pitchFamily="34" charset="0"/>
                <a:ea typeface="Calibri"/>
                <a:cs typeface="Calibri"/>
                <a:sym typeface="Calibri"/>
              </a:rPr>
              <a:t>Som förälder här får du:</a:t>
            </a:r>
            <a:endParaRPr sz="20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En gemenskap med andra fotbollsintresserade familjer.</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Möjlighet att se ditt barn utvecklas och ha kul på planen.</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Chansen att engagera dig i ditt barns fritidsaktivitet.</a:t>
            </a:r>
            <a:endParaRPr sz="1800" dirty="0">
              <a:solidFill>
                <a:schemeClr val="tx1"/>
              </a:solidFill>
              <a:latin typeface="Aptos" panose="020B0004020202020204" pitchFamily="34" charset="0"/>
              <a:sym typeface="Calibri"/>
            </a:endParaRPr>
          </a:p>
          <a:p>
            <a:pPr marL="0" lvl="0" indent="0" algn="l" rtl="0">
              <a:lnSpc>
                <a:spcPct val="107000"/>
              </a:lnSpc>
              <a:spcBef>
                <a:spcPts val="1000"/>
              </a:spcBef>
              <a:spcAft>
                <a:spcPts val="0"/>
              </a:spcAft>
              <a:buClr>
                <a:schemeClr val="dk1"/>
              </a:buClr>
              <a:buSzPts val="1350"/>
              <a:buNone/>
            </a:pPr>
            <a:endParaRPr sz="2000" b="1" dirty="0">
              <a:solidFill>
                <a:srgbClr val="2F5496"/>
              </a:solidFill>
              <a:latin typeface="Calibri"/>
              <a:ea typeface="Calibri"/>
              <a:cs typeface="Calibri"/>
              <a:sym typeface="Calibri"/>
            </a:endParaRPr>
          </a:p>
          <a:p>
            <a:pPr marL="0" lvl="0" indent="0" algn="l" rtl="0">
              <a:lnSpc>
                <a:spcPct val="107000"/>
              </a:lnSpc>
              <a:spcBef>
                <a:spcPts val="200"/>
              </a:spcBef>
              <a:spcAft>
                <a:spcPts val="0"/>
              </a:spcAft>
              <a:buClr>
                <a:srgbClr val="2F5496"/>
              </a:buClr>
              <a:buSzPts val="1350"/>
              <a:buNone/>
            </a:pPr>
            <a:r>
              <a:rPr lang="sv-SE" sz="2000" b="1" dirty="0">
                <a:solidFill>
                  <a:schemeClr val="tx1"/>
                </a:solidFill>
                <a:latin typeface="Aptos" panose="020B0004020202020204" pitchFamily="34" charset="0"/>
                <a:ea typeface="Calibri"/>
                <a:cs typeface="Calibri"/>
                <a:sym typeface="Calibri"/>
              </a:rPr>
              <a:t>Förväntningar på dig som förälder:</a:t>
            </a:r>
            <a:endParaRPr sz="2000" dirty="0">
              <a:solidFill>
                <a:schemeClr val="tx1"/>
              </a:solidFill>
              <a:latin typeface="Aptos" panose="020B0004020202020204" pitchFamily="34" charset="0"/>
              <a:ea typeface="Calibri"/>
              <a:cs typeface="Calibri"/>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vara stöttande och positiv vid sidan av planen.</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respektera tränarens och domarens beslut.</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uppmuntra fair play och god sportsmannaanda.</a:t>
            </a:r>
            <a:endParaRPr sz="1800" dirty="0">
              <a:solidFill>
                <a:schemeClr val="tx1"/>
              </a:solidFill>
              <a:latin typeface="Aptos" panose="020B0004020202020204" pitchFamily="34" charset="0"/>
            </a:endParaRPr>
          </a:p>
          <a:p>
            <a:pPr marL="457189" lvl="0" indent="-220128" algn="l" rtl="0">
              <a:spcBef>
                <a:spcPts val="1547"/>
              </a:spcBef>
              <a:spcAft>
                <a:spcPts val="0"/>
              </a:spcAft>
              <a:buClr>
                <a:schemeClr val="dk1"/>
              </a:buClr>
              <a:buSzPts val="2800"/>
              <a:buNone/>
            </a:pPr>
            <a:endParaRPr dirty="0"/>
          </a:p>
        </p:txBody>
      </p:sp>
    </p:spTree>
    <p:extLst>
      <p:ext uri="{BB962C8B-B14F-4D97-AF65-F5344CB8AC3E}">
        <p14:creationId xmlns:p14="http://schemas.microsoft.com/office/powerpoint/2010/main" val="263553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9"/>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Förälder i Våmbs IF</a:t>
            </a:r>
            <a:endParaRPr sz="4000" dirty="0">
              <a:solidFill>
                <a:schemeClr val="bg1"/>
              </a:solidFill>
              <a:latin typeface="Aptos" panose="020B0004020202020204" pitchFamily="34" charset="0"/>
            </a:endParaRPr>
          </a:p>
        </p:txBody>
      </p:sp>
      <p:sp>
        <p:nvSpPr>
          <p:cNvPr id="219" name="Google Shape;219;p9"/>
          <p:cNvSpPr/>
          <p:nvPr/>
        </p:nvSpPr>
        <p:spPr>
          <a:xfrm>
            <a:off x="633974" y="2061909"/>
            <a:ext cx="4818888" cy="3547872"/>
          </a:xfrm>
          <a:prstGeom prst="rect">
            <a:avLst/>
          </a:prstGeom>
          <a:noFill/>
          <a:ln>
            <a:no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None/>
            </a:pPr>
            <a:r>
              <a:rPr lang="sv-SE" sz="1800" b="1" dirty="0">
                <a:solidFill>
                  <a:srgbClr val="000000"/>
                </a:solidFill>
                <a:latin typeface="Aptos" panose="020B0004020202020204" pitchFamily="34" charset="0"/>
                <a:ea typeface="Calibri"/>
                <a:cs typeface="Calibri"/>
                <a:sym typeface="Calibri"/>
              </a:rPr>
              <a:t>Avgifter</a:t>
            </a:r>
            <a:endParaRPr sz="2489" dirty="0">
              <a:latin typeface="Aptos" panose="020B0004020202020204" pitchFamily="34" charset="0"/>
            </a:endParaRPr>
          </a:p>
          <a:p>
            <a:pPr marL="0" marR="0" lvl="0" indent="0" algn="l" rtl="0">
              <a:lnSpc>
                <a:spcPct val="90000"/>
              </a:lnSpc>
              <a:spcBef>
                <a:spcPts val="600"/>
              </a:spcBef>
              <a:spcAft>
                <a:spcPts val="0"/>
              </a:spcAft>
              <a:buNone/>
            </a:pPr>
            <a:r>
              <a:rPr lang="sv-SE" sz="1800" dirty="0">
                <a:solidFill>
                  <a:srgbClr val="000000"/>
                </a:solidFill>
                <a:latin typeface="Aptos" panose="020B0004020202020204" pitchFamily="34" charset="0"/>
                <a:ea typeface="Calibri"/>
                <a:cs typeface="Calibri"/>
                <a:sym typeface="Calibri"/>
              </a:rPr>
              <a:t>I Våmbs IF ska man betala medlemsavgift och träningsavgift varje fotbollssäsong. Vill man även spela </a:t>
            </a:r>
            <a:r>
              <a:rPr lang="sv-SE" sz="1800" dirty="0" err="1">
                <a:solidFill>
                  <a:srgbClr val="000000"/>
                </a:solidFill>
                <a:latin typeface="Aptos" panose="020B0004020202020204" pitchFamily="34" charset="0"/>
                <a:ea typeface="Calibri"/>
                <a:cs typeface="Calibri"/>
                <a:sym typeface="Calibri"/>
              </a:rPr>
              <a:t>futsal</a:t>
            </a:r>
            <a:r>
              <a:rPr lang="sv-SE" sz="1800" dirty="0">
                <a:solidFill>
                  <a:srgbClr val="000000"/>
                </a:solidFill>
                <a:latin typeface="Aptos" panose="020B0004020202020204" pitchFamily="34" charset="0"/>
                <a:ea typeface="Calibri"/>
                <a:cs typeface="Calibri"/>
                <a:sym typeface="Calibri"/>
              </a:rPr>
              <a:t> utgår en särskild avgift. </a:t>
            </a:r>
            <a:endParaRPr sz="2489" dirty="0">
              <a:latin typeface="Aptos" panose="020B0004020202020204" pitchFamily="34" charset="0"/>
            </a:endParaRPr>
          </a:p>
          <a:p>
            <a:pPr marL="0" marR="0" lvl="0" indent="0" algn="l" rtl="0">
              <a:lnSpc>
                <a:spcPct val="90000"/>
              </a:lnSpc>
              <a:spcBef>
                <a:spcPts val="600"/>
              </a:spcBef>
              <a:spcAft>
                <a:spcPts val="0"/>
              </a:spcAft>
              <a:buNone/>
            </a:pPr>
            <a:endParaRPr sz="1900" b="1" dirty="0">
              <a:solidFill>
                <a:srgbClr val="000000"/>
              </a:solidFill>
              <a:latin typeface="Aptos" panose="020B0004020202020204" pitchFamily="34" charset="0"/>
              <a:ea typeface="Calibri"/>
              <a:cs typeface="Calibri"/>
              <a:sym typeface="Calibri"/>
            </a:endParaRPr>
          </a:p>
          <a:p>
            <a:pPr marL="0" marR="0" lvl="0" indent="0" algn="l" rtl="0">
              <a:lnSpc>
                <a:spcPct val="90000"/>
              </a:lnSpc>
              <a:spcBef>
                <a:spcPts val="600"/>
              </a:spcBef>
              <a:spcAft>
                <a:spcPts val="0"/>
              </a:spcAft>
              <a:buNone/>
            </a:pPr>
            <a:r>
              <a:rPr lang="sv-SE" sz="1800" b="1" dirty="0">
                <a:solidFill>
                  <a:srgbClr val="000000"/>
                </a:solidFill>
                <a:latin typeface="Aptos" panose="020B0004020202020204" pitchFamily="34" charset="0"/>
                <a:ea typeface="Calibri"/>
                <a:cs typeface="Calibri"/>
                <a:sym typeface="Calibri"/>
              </a:rPr>
              <a:t>Åtaganden</a:t>
            </a:r>
            <a:endParaRPr sz="2489" dirty="0">
              <a:latin typeface="Aptos" panose="020B0004020202020204" pitchFamily="34" charset="0"/>
            </a:endParaRPr>
          </a:p>
          <a:p>
            <a:pPr marL="0" marR="0" lvl="0" indent="0" algn="l" rtl="0">
              <a:lnSpc>
                <a:spcPct val="90000"/>
              </a:lnSpc>
              <a:spcBef>
                <a:spcPts val="600"/>
              </a:spcBef>
              <a:spcAft>
                <a:spcPts val="0"/>
              </a:spcAft>
              <a:buNone/>
            </a:pPr>
            <a:r>
              <a:rPr lang="sv-SE" sz="1800" dirty="0">
                <a:solidFill>
                  <a:srgbClr val="000000"/>
                </a:solidFill>
                <a:latin typeface="Aptos" panose="020B0004020202020204" pitchFamily="34" charset="0"/>
                <a:ea typeface="Calibri"/>
                <a:cs typeface="Calibri"/>
                <a:sym typeface="Calibri"/>
              </a:rPr>
              <a:t>I föräldraengagemanget ingår att varje lag hjälper med olika aktiviteter. Utöver detta finns alltid möjlighet att engageras sig vid evenemang, i någon av våra arbetsgrupper, eller styrelse. De årligen återkommande uppdragen är:</a:t>
            </a:r>
            <a:endParaRPr sz="2489" dirty="0">
              <a:latin typeface="Aptos" panose="020B0004020202020204" pitchFamily="34" charset="0"/>
            </a:endParaRPr>
          </a:p>
        </p:txBody>
      </p:sp>
      <p:graphicFrame>
        <p:nvGraphicFramePr>
          <p:cNvPr id="220" name="Google Shape;220;p9"/>
          <p:cNvGraphicFramePr/>
          <p:nvPr>
            <p:extLst>
              <p:ext uri="{D42A27DB-BD31-4B8C-83A1-F6EECF244321}">
                <p14:modId xmlns:p14="http://schemas.microsoft.com/office/powerpoint/2010/main" val="2230588589"/>
              </p:ext>
            </p:extLst>
          </p:nvPr>
        </p:nvGraphicFramePr>
        <p:xfrm>
          <a:off x="5749159" y="2061909"/>
          <a:ext cx="5808867" cy="4607881"/>
        </p:xfrm>
        <a:graphic>
          <a:graphicData uri="http://schemas.openxmlformats.org/drawingml/2006/table">
            <a:tbl>
              <a:tblPr>
                <a:noFill/>
              </a:tblPr>
              <a:tblGrid>
                <a:gridCol w="1657467">
                  <a:extLst>
                    <a:ext uri="{9D8B030D-6E8A-4147-A177-3AD203B41FA5}">
                      <a16:colId xmlns:a16="http://schemas.microsoft.com/office/drawing/2014/main" val="20000"/>
                    </a:ext>
                  </a:extLst>
                </a:gridCol>
                <a:gridCol w="4151400">
                  <a:extLst>
                    <a:ext uri="{9D8B030D-6E8A-4147-A177-3AD203B41FA5}">
                      <a16:colId xmlns:a16="http://schemas.microsoft.com/office/drawing/2014/main" val="20001"/>
                    </a:ext>
                  </a:extLst>
                </a:gridCol>
              </a:tblGrid>
              <a:tr h="280900">
                <a:tc>
                  <a:txBody>
                    <a:bodyPr/>
                    <a:lstStyle/>
                    <a:p>
                      <a:pPr marL="0" marR="0" lvl="0" indent="0" algn="l" rtl="0">
                        <a:lnSpc>
                          <a:spcPct val="107000"/>
                        </a:lnSpc>
                        <a:spcBef>
                          <a:spcPts val="0"/>
                        </a:spcBef>
                        <a:spcAft>
                          <a:spcPts val="0"/>
                        </a:spcAft>
                        <a:buNone/>
                      </a:pPr>
                      <a:r>
                        <a:rPr lang="sv-SE" sz="1500" b="1" i="0" u="none" strike="noStrike" cap="none" dirty="0">
                          <a:solidFill>
                            <a:srgbClr val="FFFFFF"/>
                          </a:solidFill>
                          <a:highlight>
                            <a:srgbClr val="70AD47"/>
                          </a:highlight>
                          <a:latin typeface="Aptos" panose="020B0004020202020204" pitchFamily="34" charset="0"/>
                          <a:ea typeface="Calibri"/>
                          <a:cs typeface="Calibri"/>
                          <a:sym typeface="Calibri"/>
                        </a:rPr>
                        <a:t>Aktivitet</a:t>
                      </a:r>
                      <a:endParaRPr sz="2300" b="0" i="0" u="none" strike="noStrike" cap="none" dirty="0">
                        <a:highlight>
                          <a:srgbClr val="70AD47"/>
                        </a:highlight>
                        <a:latin typeface="Aptos" panose="020B0004020202020204" pitchFamily="34" charset="0"/>
                        <a:ea typeface="Arial"/>
                        <a:cs typeface="Arial"/>
                        <a:sym typeface="Arial"/>
                      </a:endParaRPr>
                    </a:p>
                  </a:txBody>
                  <a:tcPr marL="87200" marR="87200" marT="12100" marB="0">
                    <a:lnL w="12700" cap="flat" cmpd="sng">
                      <a:solidFill>
                        <a:srgbClr val="70AD47"/>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70AD47"/>
                      </a:solidFill>
                      <a:prstDash val="solid"/>
                      <a:round/>
                      <a:headEnd type="none" w="sm" len="sm"/>
                      <a:tailEnd type="none" w="sm" len="sm"/>
                    </a:lnB>
                    <a:solidFill>
                      <a:srgbClr val="70AD47"/>
                    </a:solidFill>
                  </a:tcPr>
                </a:tc>
                <a:tc>
                  <a:txBody>
                    <a:bodyPr/>
                    <a:lstStyle/>
                    <a:p>
                      <a:pPr marL="0" marR="0" lvl="0" indent="0" algn="l" rtl="0">
                        <a:lnSpc>
                          <a:spcPct val="107000"/>
                        </a:lnSpc>
                        <a:spcBef>
                          <a:spcPts val="0"/>
                        </a:spcBef>
                        <a:spcAft>
                          <a:spcPts val="0"/>
                        </a:spcAft>
                        <a:buNone/>
                      </a:pPr>
                      <a:r>
                        <a:rPr lang="sv-SE" sz="1500" b="1" i="0" u="none" strike="noStrike" cap="none" dirty="0">
                          <a:solidFill>
                            <a:srgbClr val="FFFFFF"/>
                          </a:solidFill>
                          <a:highlight>
                            <a:srgbClr val="70AD47"/>
                          </a:highlight>
                          <a:latin typeface="Aptos" panose="020B0004020202020204" pitchFamily="34" charset="0"/>
                          <a:ea typeface="Calibri"/>
                          <a:cs typeface="Calibri"/>
                          <a:sym typeface="Calibri"/>
                        </a:rPr>
                        <a:t>Uppdrag</a:t>
                      </a:r>
                      <a:endParaRPr sz="2300" b="0" i="0" u="none" strike="noStrike" cap="none" dirty="0">
                        <a:highlight>
                          <a:srgbClr val="70AD47"/>
                        </a:highlight>
                        <a:latin typeface="Aptos" panose="020B0004020202020204" pitchFamily="34" charset="0"/>
                        <a:ea typeface="Arial"/>
                        <a:cs typeface="Arial"/>
                        <a:sym typeface="Arial"/>
                      </a:endParaRPr>
                    </a:p>
                  </a:txBody>
                  <a:tcPr marL="87200" marR="87200" marT="12100" marB="0">
                    <a:lnL w="9525" cap="flat" cmpd="sng">
                      <a:solidFill>
                        <a:srgbClr val="000000">
                          <a:alpha val="0"/>
                        </a:srgbClr>
                      </a:solidFill>
                      <a:prstDash val="solid"/>
                      <a:round/>
                      <a:headEnd type="none" w="sm" len="sm"/>
                      <a:tailEnd type="none" w="sm" len="sm"/>
                    </a:lnL>
                    <a:lnR w="12700" cap="flat" cmpd="sng">
                      <a:solidFill>
                        <a:srgbClr val="70AD47"/>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70AD47"/>
                      </a:solidFill>
                      <a:prstDash val="solid"/>
                      <a:round/>
                      <a:headEnd type="none" w="sm" len="sm"/>
                      <a:tailEnd type="none" w="sm" len="sm"/>
                    </a:lnB>
                    <a:solidFill>
                      <a:srgbClr val="70AD47"/>
                    </a:solidFill>
                  </a:tcPr>
                </a:tc>
                <a:extLst>
                  <a:ext uri="{0D108BD9-81ED-4DB2-BD59-A6C34878D82A}">
                    <a16:rowId xmlns:a16="http://schemas.microsoft.com/office/drawing/2014/main" val="10000"/>
                  </a:ext>
                </a:extLst>
              </a:tr>
              <a:tr h="735567">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Kiosken</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Laget ska utse en förälder/ledare som ansvarig för bemanningsschema när laget är kioskansvariga.</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1"/>
                  </a:ext>
                </a:extLst>
              </a:tr>
              <a:tr h="990533">
                <a:tc>
                  <a:txBody>
                    <a:bodyPr/>
                    <a:lstStyle/>
                    <a:p>
                      <a:pPr marL="0" marR="0" lvl="0" indent="0" algn="l" rtl="0">
                        <a:lnSpc>
                          <a:spcPct val="107000"/>
                        </a:lnSpc>
                        <a:spcBef>
                          <a:spcPts val="0"/>
                        </a:spcBef>
                        <a:spcAft>
                          <a:spcPts val="0"/>
                        </a:spcAft>
                        <a:buNone/>
                      </a:pPr>
                      <a:r>
                        <a:rPr lang="sv-SE" sz="1500" b="1" i="0" u="none" strike="noStrike" cap="none" dirty="0" err="1">
                          <a:latin typeface="Aptos" panose="020B0004020202020204" pitchFamily="34" charset="0"/>
                          <a:ea typeface="Calibri"/>
                          <a:cs typeface="Calibri"/>
                          <a:sym typeface="Calibri"/>
                        </a:rPr>
                        <a:t>Hentorpsdagen</a:t>
                      </a:r>
                      <a:endParaRPr sz="2300" b="0" i="0" u="none" strike="noStrike" cap="none" dirty="0">
                        <a:latin typeface="Aptos" panose="020B0004020202020204" pitchFamily="34" charset="0"/>
                        <a:ea typeface="Arial"/>
                        <a:cs typeface="Arial"/>
                        <a:sym typeface="Arial"/>
                      </a:endParaRPr>
                    </a:p>
                    <a:p>
                      <a:pPr marL="0" marR="0" lvl="0" indent="0" algn="l" rtl="0">
                        <a:lnSpc>
                          <a:spcPct val="107000"/>
                        </a:lnSpc>
                        <a:spcBef>
                          <a:spcPts val="800"/>
                        </a:spcBef>
                        <a:spcAft>
                          <a:spcPts val="0"/>
                        </a:spcAft>
                        <a:buNone/>
                      </a:pPr>
                      <a:r>
                        <a:rPr lang="sv-SE" sz="1500" b="1" i="0" u="none" strike="noStrike" cap="none" dirty="0">
                          <a:latin typeface="Aptos" panose="020B0004020202020204" pitchFamily="34" charset="0"/>
                          <a:ea typeface="Calibri"/>
                          <a:cs typeface="Calibri"/>
                          <a:sym typeface="Calibri"/>
                        </a:rPr>
                        <a:t>September</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sv-SE" sz="1500" b="0" i="0" u="none" strike="noStrike" cap="none" dirty="0">
                          <a:latin typeface="Aptos" panose="020B0004020202020204" pitchFamily="34" charset="0"/>
                          <a:ea typeface="Calibri"/>
                          <a:cs typeface="Calibri"/>
                          <a:sym typeface="Calibri"/>
                        </a:rPr>
                        <a:t>Laget hjälper till att bemanna olika stationer till exempel servering. Information kommer från evenemangsgruppen för </a:t>
                      </a:r>
                      <a:r>
                        <a:rPr lang="sv-SE" sz="1500" b="0" i="0" u="none" strike="noStrike" cap="none" dirty="0" err="1">
                          <a:latin typeface="Aptos" panose="020B0004020202020204" pitchFamily="34" charset="0"/>
                          <a:ea typeface="Calibri"/>
                          <a:cs typeface="Calibri"/>
                          <a:sym typeface="Calibri"/>
                        </a:rPr>
                        <a:t>Hentorpsdagen</a:t>
                      </a:r>
                      <a:r>
                        <a:rPr lang="sv-SE" sz="1500" b="0" i="0" u="none" strike="noStrike" cap="none" dirty="0">
                          <a:latin typeface="Aptos" panose="020B0004020202020204" pitchFamily="34" charset="0"/>
                          <a:ea typeface="Calibri"/>
                          <a:cs typeface="Calibri"/>
                          <a:sym typeface="Calibri"/>
                        </a:rPr>
                        <a:t>. Arbetstid 3-4h.</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extLst>
                  <a:ext uri="{0D108BD9-81ED-4DB2-BD59-A6C34878D82A}">
                    <a16:rowId xmlns:a16="http://schemas.microsoft.com/office/drawing/2014/main" val="10002"/>
                  </a:ext>
                </a:extLst>
              </a:tr>
              <a:tr h="1235133">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Claesborg</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Fixa/restaurera klubbstuga/kiosk + omgivning, tex målning, snickeri, städning. Vissa aktiviteter genomförs på särskilda fixardagar, men det kan också handla om att hjälpa till att hantera saker på vår nya Fixarlista.</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3"/>
                  </a:ext>
                </a:extLst>
              </a:tr>
              <a:tr h="626267">
                <a:tc>
                  <a:txBody>
                    <a:bodyPr/>
                    <a:lstStyle/>
                    <a:p>
                      <a:pPr marL="0" marR="0" lvl="0" indent="0" algn="l" rtl="0">
                        <a:lnSpc>
                          <a:spcPct val="107000"/>
                        </a:lnSpc>
                        <a:spcBef>
                          <a:spcPts val="0"/>
                        </a:spcBef>
                        <a:spcAft>
                          <a:spcPts val="0"/>
                        </a:spcAft>
                        <a:buNone/>
                      </a:pPr>
                      <a:r>
                        <a:rPr lang="sv-SE" sz="1500" b="1" i="0" u="none" strike="noStrike" cap="none" dirty="0" err="1">
                          <a:latin typeface="Aptos" panose="020B0004020202020204" pitchFamily="34" charset="0"/>
                          <a:ea typeface="Calibri"/>
                          <a:cs typeface="Calibri"/>
                          <a:sym typeface="Calibri"/>
                        </a:rPr>
                        <a:t>Futsalcupen</a:t>
                      </a:r>
                      <a:endParaRPr sz="2300" b="0" i="0" u="none" strike="noStrike" cap="none" dirty="0">
                        <a:latin typeface="Aptos" panose="020B0004020202020204" pitchFamily="34" charset="0"/>
                        <a:ea typeface="Arial"/>
                        <a:cs typeface="Arial"/>
                        <a:sym typeface="Arial"/>
                      </a:endParaRPr>
                    </a:p>
                    <a:p>
                      <a:pPr marL="0" marR="0" lvl="0" indent="0" algn="l" rtl="0">
                        <a:lnSpc>
                          <a:spcPct val="107000"/>
                        </a:lnSpc>
                        <a:spcBef>
                          <a:spcPts val="800"/>
                        </a:spcBef>
                        <a:spcAft>
                          <a:spcPts val="0"/>
                        </a:spcAft>
                        <a:buNone/>
                      </a:pPr>
                      <a:r>
                        <a:rPr lang="sv-SE" sz="1500" b="1" i="0" u="none" strike="noStrike" cap="none" dirty="0">
                          <a:latin typeface="Aptos" panose="020B0004020202020204" pitchFamily="34" charset="0"/>
                          <a:ea typeface="Calibri"/>
                          <a:cs typeface="Calibri"/>
                          <a:sym typeface="Calibri"/>
                        </a:rPr>
                        <a:t>November</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sv-SE" sz="1500" b="0" i="0" u="none" strike="noStrike" cap="none" dirty="0">
                          <a:latin typeface="Aptos" panose="020B0004020202020204" pitchFamily="34" charset="0"/>
                          <a:ea typeface="Calibri"/>
                          <a:cs typeface="Calibri"/>
                          <a:sym typeface="Calibri"/>
                        </a:rPr>
                        <a:t>Arbetsuppgifter delas ut av </a:t>
                      </a:r>
                      <a:r>
                        <a:rPr lang="sv-SE" sz="1500" b="0" i="0" u="none" strike="noStrike" cap="none" dirty="0" err="1">
                          <a:latin typeface="Aptos" panose="020B0004020202020204" pitchFamily="34" charset="0"/>
                          <a:ea typeface="Calibri"/>
                          <a:cs typeface="Calibri"/>
                          <a:sym typeface="Calibri"/>
                        </a:rPr>
                        <a:t>futsalgruppen</a:t>
                      </a:r>
                      <a:r>
                        <a:rPr lang="sv-SE" sz="1500" b="0" i="0" u="none" strike="noStrike" cap="none" dirty="0">
                          <a:latin typeface="Aptos" panose="020B0004020202020204" pitchFamily="34" charset="0"/>
                          <a:ea typeface="Calibri"/>
                          <a:cs typeface="Calibri"/>
                          <a:sym typeface="Calibri"/>
                        </a:rPr>
                        <a:t> närmare cupdatum. Arbetstid 3-4h.</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extLst>
                  <a:ext uri="{0D108BD9-81ED-4DB2-BD59-A6C34878D82A}">
                    <a16:rowId xmlns:a16="http://schemas.microsoft.com/office/drawing/2014/main" val="10004"/>
                  </a:ext>
                </a:extLst>
              </a:tr>
              <a:tr h="508233">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Grön/vita- rabatten</a:t>
                      </a:r>
                      <a:endParaRPr sz="1500" b="1" i="0" u="none" strike="noStrike" cap="none" dirty="0">
                        <a:solidFill>
                          <a:srgbClr val="000000"/>
                        </a:solidFill>
                        <a:highlight>
                          <a:srgbClr val="E2EFD9"/>
                        </a:highlight>
                        <a:latin typeface="Aptos" panose="020B0004020202020204" pitchFamily="34" charset="0"/>
                        <a:ea typeface="Calibri"/>
                        <a:cs typeface="Calibri"/>
                        <a:sym typeface="Calibri"/>
                      </a:endParaRPr>
                    </a:p>
                    <a:p>
                      <a:pPr marL="0" marR="0" lvl="0" indent="0" algn="l" rtl="0">
                        <a:lnSpc>
                          <a:spcPct val="107000"/>
                        </a:lnSpc>
                        <a:spcBef>
                          <a:spcPts val="0"/>
                        </a:spcBef>
                        <a:spcAft>
                          <a:spcPts val="0"/>
                        </a:spcAft>
                        <a:buNone/>
                      </a:pPr>
                      <a:r>
                        <a:rPr lang="sv-SE" sz="1500" b="1" dirty="0" err="1">
                          <a:highlight>
                            <a:srgbClr val="E2EFD9"/>
                          </a:highlight>
                          <a:latin typeface="Aptos" panose="020B0004020202020204" pitchFamily="34" charset="0"/>
                          <a:ea typeface="Calibri"/>
                          <a:cs typeface="Calibri"/>
                          <a:sym typeface="Calibri"/>
                        </a:rPr>
                        <a:t>Bambusa</a:t>
                      </a:r>
                      <a:endParaRPr sz="1500" b="1" dirty="0">
                        <a:highlight>
                          <a:srgbClr val="E2EFD9"/>
                        </a:highlight>
                        <a:latin typeface="Aptos" panose="020B0004020202020204" pitchFamily="34" charset="0"/>
                        <a:ea typeface="Calibri"/>
                        <a:cs typeface="Calibri"/>
                        <a:sym typeface="Calibri"/>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Laget utser en förälder/ledare som samlar in pengar och redovisar lagets försäljning.</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8011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33f900ed9d7_0_1"/>
          <p:cNvSpPr txBox="1">
            <a:spLocks noGrp="1"/>
          </p:cNvSpPr>
          <p:nvPr>
            <p:ph type="title" idx="4294967295"/>
          </p:nvPr>
        </p:nvSpPr>
        <p:spPr>
          <a:xfrm>
            <a:off x="598620" y="374900"/>
            <a:ext cx="10994800" cy="814400"/>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Frågor eller synpunkter</a:t>
            </a:r>
            <a:endParaRPr sz="4000" dirty="0">
              <a:solidFill>
                <a:schemeClr val="bg1"/>
              </a:solidFill>
              <a:latin typeface="Aptos" panose="020B0004020202020204" pitchFamily="34" charset="0"/>
            </a:endParaRPr>
          </a:p>
        </p:txBody>
      </p:sp>
      <p:sp>
        <p:nvSpPr>
          <p:cNvPr id="304" name="Google Shape;304;g33f900ed9d7_0_1"/>
          <p:cNvSpPr txBox="1">
            <a:spLocks noGrp="1"/>
          </p:cNvSpPr>
          <p:nvPr>
            <p:ph type="body" idx="1"/>
          </p:nvPr>
        </p:nvSpPr>
        <p:spPr>
          <a:xfrm>
            <a:off x="598621" y="1800148"/>
            <a:ext cx="10994800" cy="4682800"/>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indent="-457189">
              <a:spcBef>
                <a:spcPts val="747"/>
              </a:spcBef>
            </a:pPr>
            <a:endParaRPr lang="sv-SE" sz="2400" dirty="0">
              <a:latin typeface="Aptos" panose="020B0004020202020204" pitchFamily="34" charset="0"/>
              <a:ea typeface="Calibri" panose="020F0502020204030204" pitchFamily="34" charset="0"/>
              <a:cs typeface="Calibri" panose="020F0502020204030204" pitchFamily="34" charset="0"/>
            </a:endParaRPr>
          </a:p>
          <a:p>
            <a:pPr marL="457189" indent="-457189">
              <a:spcBef>
                <a:spcPts val="747"/>
              </a:spcBef>
            </a:pPr>
            <a:r>
              <a:rPr lang="sv-SE" sz="2400" dirty="0">
                <a:latin typeface="Aptos" panose="020B0004020202020204" pitchFamily="34" charset="0"/>
                <a:ea typeface="Calibri" panose="020F0502020204030204" pitchFamily="34" charset="0"/>
                <a:cs typeface="Calibri" panose="020F0502020204030204" pitchFamily="34" charset="0"/>
              </a:rPr>
              <a:t>Vi tar gärna emot frågor, synpunkter och förbättringsförslag</a:t>
            </a:r>
            <a:endParaRPr sz="2400" dirty="0">
              <a:latin typeface="Aptos" panose="020B0004020202020204" pitchFamily="34" charset="0"/>
              <a:ea typeface="Calibri" panose="020F0502020204030204" pitchFamily="34" charset="0"/>
              <a:cs typeface="Calibri" panose="020F0502020204030204" pitchFamily="34" charset="0"/>
            </a:endParaRPr>
          </a:p>
          <a:p>
            <a:pPr marL="457189" indent="-457189">
              <a:spcBef>
                <a:spcPts val="0"/>
              </a:spcBef>
            </a:pPr>
            <a:r>
              <a:rPr lang="sv-SE" sz="2400" dirty="0">
                <a:latin typeface="Aptos" panose="020B0004020202020204" pitchFamily="34" charset="0"/>
                <a:ea typeface="Calibri" panose="020F0502020204030204" pitchFamily="34" charset="0"/>
                <a:cs typeface="Calibri" panose="020F0502020204030204" pitchFamily="34" charset="0"/>
              </a:rPr>
              <a:t>Styrelsens kontaktuppgifter finns på laget.se</a:t>
            </a:r>
            <a:endParaRPr sz="2400" dirty="0">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36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Status</a:t>
            </a:r>
            <a:r>
              <a:rPr lang="sv-SE" dirty="0"/>
              <a:t> i laget</a:t>
            </a:r>
            <a:endParaRPr dirty="0"/>
          </a:p>
        </p:txBody>
      </p:sp>
      <p:sp>
        <p:nvSpPr>
          <p:cNvPr id="131" name="Google Shape;13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lvl="0" algn="l" rtl="0">
              <a:lnSpc>
                <a:spcPct val="90000"/>
              </a:lnSpc>
              <a:spcBef>
                <a:spcPts val="0"/>
              </a:spcBef>
              <a:spcAft>
                <a:spcPts val="0"/>
              </a:spcAft>
              <a:buClr>
                <a:schemeClr val="dk1"/>
              </a:buClr>
              <a:buSzPts val="2800"/>
              <a:buBlip>
                <a:blip r:embed="rId3"/>
              </a:buBlip>
            </a:pPr>
            <a:r>
              <a:rPr lang="sv-SE" sz="2400" dirty="0">
                <a:latin typeface="Aptos" panose="020B0004020202020204" pitchFamily="34" charset="0"/>
              </a:rPr>
              <a:t>Ledare: Rikard, Jimmy, Jacob, Stefan, Joakim och Johanna</a:t>
            </a:r>
            <a:endParaRPr sz="2400" dirty="0">
              <a:latin typeface="Aptos" panose="020B0004020202020204" pitchFamily="34" charset="0"/>
            </a:endParaRPr>
          </a:p>
          <a:p>
            <a:pPr marL="342900">
              <a:buSzPts val="2800"/>
              <a:buBlip>
                <a:blip r:embed="rId3"/>
              </a:buBlip>
            </a:pPr>
            <a:r>
              <a:rPr lang="sv-SE" sz="2400" dirty="0">
                <a:latin typeface="Aptos" panose="020B0004020202020204" pitchFamily="34" charset="0"/>
              </a:rPr>
              <a:t>21 barn inskrivna</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Spelform 7 mot 7, </a:t>
            </a:r>
            <a:r>
              <a:rPr lang="sv-SE" sz="2400" dirty="0" err="1">
                <a:latin typeface="Aptos" panose="020B0004020202020204" pitchFamily="34" charset="0"/>
              </a:rPr>
              <a:t>bollstorlek</a:t>
            </a:r>
            <a:r>
              <a:rPr lang="sv-SE" sz="2400" dirty="0">
                <a:latin typeface="Aptos" panose="020B0004020202020204" pitchFamily="34" charset="0"/>
              </a:rPr>
              <a:t> 4</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Två lag anmälda till seriespel</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Lagkassa 13 641 kr</a:t>
            </a:r>
            <a:endParaRPr sz="2400" dirty="0">
              <a:latin typeface="Aptos" panose="020B0004020202020204" pitchFamily="34" charset="0"/>
            </a:endParaRPr>
          </a:p>
          <a:p>
            <a:pPr marL="0" lvl="0" indent="0" algn="l" rtl="0">
              <a:lnSpc>
                <a:spcPct val="90000"/>
              </a:lnSpc>
              <a:spcBef>
                <a:spcPts val="1000"/>
              </a:spcBef>
              <a:spcAft>
                <a:spcPts val="0"/>
              </a:spcAft>
              <a:buClr>
                <a:schemeClr val="dk1"/>
              </a:buClr>
              <a:buSzPts val="2800"/>
              <a:buNone/>
            </a:pPr>
            <a:r>
              <a:rPr lang="sv-SE" dirty="0">
                <a:latin typeface="Aptos" panose="020B0004020202020204" pitchFamily="34" charset="0"/>
              </a:rPr>
              <a:t> </a:t>
            </a:r>
            <a:endParaRPr dirty="0">
              <a:latin typeface="Aptos" panose="020B0004020202020204" pitchFamily="34" charset="0"/>
            </a:endParaRPr>
          </a:p>
        </p:txBody>
      </p:sp>
      <p:pic>
        <p:nvPicPr>
          <p:cNvPr id="3" name="Bildobjekt 2">
            <a:extLst>
              <a:ext uri="{FF2B5EF4-FFF2-40B4-BE49-F238E27FC236}">
                <a16:creationId xmlns:a16="http://schemas.microsoft.com/office/drawing/2014/main" id="{9CF76360-5597-427A-4E2C-46B4C2B64041}"/>
              </a:ext>
            </a:extLst>
          </p:cNvPr>
          <p:cNvPicPr>
            <a:picLocks noChangeAspect="1"/>
          </p:cNvPicPr>
          <p:nvPr/>
        </p:nvPicPr>
        <p:blipFill>
          <a:blip r:embed="rId4"/>
          <a:stretch>
            <a:fillRect/>
          </a:stretch>
        </p:blipFill>
        <p:spPr>
          <a:xfrm>
            <a:off x="6560565" y="3335814"/>
            <a:ext cx="2153653" cy="2153653"/>
          </a:xfrm>
          <a:prstGeom prst="rect">
            <a:avLst/>
          </a:prstGeom>
        </p:spPr>
      </p:pic>
      <p:pic>
        <p:nvPicPr>
          <p:cNvPr id="5" name="Bildobjekt 4">
            <a:extLst>
              <a:ext uri="{FF2B5EF4-FFF2-40B4-BE49-F238E27FC236}">
                <a16:creationId xmlns:a16="http://schemas.microsoft.com/office/drawing/2014/main" id="{9504BFCC-5604-7CAB-BB67-4301792D885B}"/>
              </a:ext>
            </a:extLst>
          </p:cNvPr>
          <p:cNvPicPr>
            <a:picLocks noChangeAspect="1"/>
          </p:cNvPicPr>
          <p:nvPr/>
        </p:nvPicPr>
        <p:blipFill>
          <a:blip r:embed="rId5"/>
          <a:stretch>
            <a:fillRect/>
          </a:stretch>
        </p:blipFill>
        <p:spPr>
          <a:xfrm>
            <a:off x="8923619" y="3688413"/>
            <a:ext cx="2152800" cy="2152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4" name="Rektangel: fasad 3">
            <a:extLst>
              <a:ext uri="{FF2B5EF4-FFF2-40B4-BE49-F238E27FC236}">
                <a16:creationId xmlns:a16="http://schemas.microsoft.com/office/drawing/2014/main" id="{C6F7ED20-0FB2-0553-AC25-77C1C826ABD0}"/>
              </a:ext>
            </a:extLst>
          </p:cNvPr>
          <p:cNvSpPr/>
          <p:nvPr/>
        </p:nvSpPr>
        <p:spPr>
          <a:xfrm>
            <a:off x="7613104" y="1815668"/>
            <a:ext cx="4045816" cy="3725850"/>
          </a:xfrm>
          <a:prstGeom prst="bevel">
            <a:avLst/>
          </a:prstGeom>
          <a:solidFill>
            <a:srgbClr val="0099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2" name="Google Shape;1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Våra värderingar och förutsättningar</a:t>
            </a:r>
            <a:endParaRPr dirty="0">
              <a:latin typeface="Aptos" panose="020B0004020202020204" pitchFamily="34" charset="0"/>
            </a:endParaRPr>
          </a:p>
        </p:txBody>
      </p:sp>
      <p:sp>
        <p:nvSpPr>
          <p:cNvPr id="143" name="Google Shape;143;p7"/>
          <p:cNvSpPr txBox="1">
            <a:spLocks noGrp="1"/>
          </p:cNvSpPr>
          <p:nvPr>
            <p:ph type="body" idx="1"/>
          </p:nvPr>
        </p:nvSpPr>
        <p:spPr>
          <a:xfrm>
            <a:off x="838200" y="1654044"/>
            <a:ext cx="6200274" cy="4351338"/>
          </a:xfrm>
          <a:prstGeom prst="rect">
            <a:avLst/>
          </a:prstGeom>
          <a:noFill/>
          <a:ln>
            <a:noFill/>
          </a:ln>
        </p:spPr>
        <p:txBody>
          <a:bodyPr spcFirstLastPara="1" wrap="square" lIns="91425" tIns="45700" rIns="91425" bIns="45700" anchor="t" anchorCtr="0">
            <a:noAutofit/>
          </a:bodyPr>
          <a:lstStyle/>
          <a:p>
            <a:pPr marL="342900" lvl="0" algn="l" rtl="0">
              <a:lnSpc>
                <a:spcPct val="90000"/>
              </a:lnSpc>
              <a:spcBef>
                <a:spcPts val="0"/>
              </a:spcBef>
              <a:spcAft>
                <a:spcPts val="0"/>
              </a:spcAft>
              <a:buClr>
                <a:schemeClr val="dk1"/>
              </a:buClr>
              <a:buSzPts val="1600"/>
              <a:buBlip>
                <a:blip r:embed="rId3"/>
              </a:buBlip>
            </a:pPr>
            <a:r>
              <a:rPr lang="sv-SE" sz="2000" dirty="0">
                <a:latin typeface="Aptos" panose="020B0004020202020204" pitchFamily="34" charset="0"/>
              </a:rPr>
              <a:t>Vi jobbar efter föreningens värderingar</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Det ska vara kul att spela i vårt lag</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Målet är att så många som möjligt ska vilja vara med så länge som möjligt</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Alla spelar lika mycket och vi kommer rotera positioner över säsongen</a:t>
            </a:r>
            <a:endParaRPr sz="2000" dirty="0">
              <a:latin typeface="Aptos" panose="020B0004020202020204" pitchFamily="34" charset="0"/>
            </a:endParaRPr>
          </a:p>
          <a:p>
            <a:pPr marL="342900">
              <a:buSzPts val="1600"/>
              <a:buBlip>
                <a:blip r:embed="rId3"/>
              </a:buBlip>
            </a:pPr>
            <a:r>
              <a:rPr lang="sv-SE" sz="2000" dirty="0">
                <a:latin typeface="Aptos" panose="020B0004020202020204" pitchFamily="34" charset="0"/>
              </a:rPr>
              <a:t>Det är individer som utvecklas olika men som spelar tillsammans i samma lag - alltid en utmaning (beroende på utvecklingskurva så kan det skilja uppemot 2 år biologiskt, det gör skillnad)</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Spelare som har olika ambitionsnivåer</a:t>
            </a:r>
            <a:endParaRPr sz="2000" dirty="0">
              <a:latin typeface="Aptos" panose="020B0004020202020204" pitchFamily="34" charset="0"/>
            </a:endParaRPr>
          </a:p>
          <a:p>
            <a:pPr marL="0" lvl="0" indent="0" algn="l" rtl="0">
              <a:lnSpc>
                <a:spcPct val="90000"/>
              </a:lnSpc>
              <a:spcBef>
                <a:spcPts val="1000"/>
              </a:spcBef>
              <a:spcAft>
                <a:spcPts val="0"/>
              </a:spcAft>
              <a:buClr>
                <a:schemeClr val="dk1"/>
              </a:buClr>
              <a:buSzPts val="1600"/>
              <a:buNone/>
            </a:pPr>
            <a:endParaRPr lang="sv-SE" sz="2000" dirty="0">
              <a:latin typeface="Aptos" panose="020B0004020202020204" pitchFamily="34" charset="0"/>
            </a:endParaRPr>
          </a:p>
        </p:txBody>
      </p:sp>
      <p:sp>
        <p:nvSpPr>
          <p:cNvPr id="6" name="textruta 5">
            <a:extLst>
              <a:ext uri="{FF2B5EF4-FFF2-40B4-BE49-F238E27FC236}">
                <a16:creationId xmlns:a16="http://schemas.microsoft.com/office/drawing/2014/main" id="{2373577D-978C-4603-3928-3D6B568F496A}"/>
              </a:ext>
            </a:extLst>
          </p:cNvPr>
          <p:cNvSpPr txBox="1"/>
          <p:nvPr/>
        </p:nvSpPr>
        <p:spPr>
          <a:xfrm>
            <a:off x="8191549" y="2489935"/>
            <a:ext cx="2854411" cy="2769989"/>
          </a:xfrm>
          <a:prstGeom prst="rect">
            <a:avLst/>
          </a:prstGeom>
          <a:noFill/>
        </p:spPr>
        <p:txBody>
          <a:bodyPr wrap="square" rtlCol="0">
            <a:spAutoFit/>
          </a:bodyPr>
          <a:lstStyle/>
          <a:p>
            <a:r>
              <a:rPr lang="sv-SE" sz="1600" dirty="0">
                <a:solidFill>
                  <a:schemeClr val="bg1"/>
                </a:solidFill>
                <a:effectLst/>
                <a:latin typeface="Aptos" panose="020B0004020202020204" pitchFamily="34" charset="0"/>
                <a:ea typeface="Calibri" panose="020F0502020204030204" pitchFamily="34" charset="0"/>
                <a:cs typeface="Calibri" panose="020F0502020204030204" pitchFamily="34" charset="0"/>
              </a:rPr>
              <a:t>Våmbs IFs verksamhet kännetecknas av ett sportsligt såväl som socialt ansvarstagande, där fotbollen står i centrum. </a:t>
            </a:r>
          </a:p>
          <a:p>
            <a:endParaRPr lang="sv-SE" sz="1600" dirty="0">
              <a:solidFill>
                <a:schemeClr val="bg1"/>
              </a:solidFill>
              <a:latin typeface="Aptos" panose="020B0004020202020204" pitchFamily="34" charset="0"/>
              <a:ea typeface="Calibri" panose="020F0502020204030204" pitchFamily="34" charset="0"/>
              <a:cs typeface="Calibri" panose="020F0502020204030204" pitchFamily="34" charset="0"/>
            </a:endParaRPr>
          </a:p>
          <a:p>
            <a:r>
              <a:rPr lang="sv-SE" sz="1600" dirty="0">
                <a:solidFill>
                  <a:schemeClr val="bg1"/>
                </a:solidFill>
                <a:effectLst/>
                <a:latin typeface="Aptos" panose="020B0004020202020204" pitchFamily="34" charset="0"/>
                <a:ea typeface="Calibri" panose="020F0502020204030204" pitchFamily="34" charset="0"/>
                <a:cs typeface="Calibri" panose="020F0502020204030204" pitchFamily="34" charset="0"/>
              </a:rPr>
              <a:t>Vi sätter människan före resultaten och stänger inte ute någon som ställer upp på klubbens ideal och riktlinjer. </a:t>
            </a:r>
          </a:p>
          <a:p>
            <a:endParaRPr lang="sv-SE" dirty="0">
              <a:latin typeface="Aptos" panose="020B0004020202020204" pitchFamily="34" charset="0"/>
            </a:endParaRPr>
          </a:p>
        </p:txBody>
      </p:sp>
      <p:sp>
        <p:nvSpPr>
          <p:cNvPr id="2" name="textruta 1">
            <a:extLst>
              <a:ext uri="{FF2B5EF4-FFF2-40B4-BE49-F238E27FC236}">
                <a16:creationId xmlns:a16="http://schemas.microsoft.com/office/drawing/2014/main" id="{0566704D-A49A-A390-165D-D97EB1889D98}"/>
              </a:ext>
            </a:extLst>
          </p:cNvPr>
          <p:cNvSpPr txBox="1"/>
          <p:nvPr/>
        </p:nvSpPr>
        <p:spPr>
          <a:xfrm>
            <a:off x="838200" y="5855061"/>
            <a:ext cx="8797812" cy="830997"/>
          </a:xfrm>
          <a:prstGeom prst="rect">
            <a:avLst/>
          </a:prstGeom>
          <a:noFill/>
        </p:spPr>
        <p:txBody>
          <a:bodyPr wrap="square" rtlCol="0">
            <a:spAutoFit/>
          </a:bodyPr>
          <a:lstStyle/>
          <a:p>
            <a:r>
              <a:rPr lang="sv-SE" sz="2400" dirty="0">
                <a:solidFill>
                  <a:schemeClr val="accent6">
                    <a:lumMod val="75000"/>
                  </a:schemeClr>
                </a:solidFill>
                <a:latin typeface="Aptos" panose="020B0004020202020204" pitchFamily="34" charset="0"/>
                <a:ea typeface="Calibri" panose="020F0502020204030204" pitchFamily="34" charset="0"/>
                <a:cs typeface="Calibri" panose="020F0502020204030204" pitchFamily="34" charset="0"/>
              </a:rPr>
              <a:t>Glöm inte att det är barn vi har att göra med och fotboll är en lek! </a:t>
            </a:r>
          </a:p>
          <a:p>
            <a:endParaRPr lang="sv-SE" sz="2400" dirty="0">
              <a:latin typeface="Aptos" panose="020B000402020202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Från Gröna Tråden – Ungdom 11-12 år</a:t>
            </a:r>
            <a:endParaRPr dirty="0">
              <a:latin typeface="Aptos" panose="020B0004020202020204" pitchFamily="34" charset="0"/>
            </a:endParaRPr>
          </a:p>
        </p:txBody>
      </p:sp>
      <p:sp>
        <p:nvSpPr>
          <p:cNvPr id="149" name="Google Shape;149;p8"/>
          <p:cNvSpPr txBox="1">
            <a:spLocks noGrp="1"/>
          </p:cNvSpPr>
          <p:nvPr>
            <p:ph type="body" idx="1"/>
          </p:nvPr>
        </p:nvSpPr>
        <p:spPr>
          <a:xfrm>
            <a:off x="838200" y="1825624"/>
            <a:ext cx="10515600" cy="5032375"/>
          </a:xfrm>
          <a:prstGeom prst="rect">
            <a:avLst/>
          </a:prstGeom>
          <a:noFill/>
          <a:ln>
            <a:noFill/>
          </a:ln>
        </p:spPr>
        <p:txBody>
          <a:bodyPr spcFirstLastPara="1" wrap="square" lIns="91425" tIns="45700" rIns="91425" bIns="45700" anchor="t" anchorCtr="0">
            <a:noAutofit/>
          </a:bodyPr>
          <a:lstStyle/>
          <a:p>
            <a:pPr marL="342900" lvl="0">
              <a:buSzPts val="1600"/>
              <a:buBlip>
                <a:blip r:embed="rId3"/>
              </a:buBlip>
              <a:tabLst>
                <a:tab pos="36195" algn="l"/>
              </a:tabLst>
            </a:pPr>
            <a:r>
              <a:rPr lang="sv-SE" sz="2000" dirty="0">
                <a:latin typeface="Aptos" panose="020B0004020202020204" pitchFamily="34" charset="0"/>
              </a:rPr>
              <a:t>Träning 2-3 ggr/vecka.</a:t>
            </a:r>
          </a:p>
          <a:p>
            <a:pPr marL="342900" lvl="0">
              <a:buSzPts val="1600"/>
              <a:buBlip>
                <a:blip r:embed="rId3"/>
              </a:buBlip>
              <a:tabLst>
                <a:tab pos="36195" algn="l"/>
              </a:tabLst>
            </a:pPr>
            <a:r>
              <a:rPr lang="sv-SE" sz="2000" dirty="0">
                <a:latin typeface="Aptos" panose="020B0004020202020204" pitchFamily="34" charset="0"/>
              </a:rPr>
              <a:t>Fortsatt utbildning av ledare, styrd till </a:t>
            </a:r>
            <a:r>
              <a:rPr lang="sv-SE" sz="2000" dirty="0" err="1">
                <a:latin typeface="Aptos" panose="020B0004020202020204" pitchFamily="34" charset="0"/>
              </a:rPr>
              <a:t>VFF:s</a:t>
            </a:r>
            <a:r>
              <a:rPr lang="sv-SE" sz="2000" dirty="0">
                <a:latin typeface="Aptos" panose="020B0004020202020204" pitchFamily="34" charset="0"/>
              </a:rPr>
              <a:t> och SFF:s utbildningsstege.</a:t>
            </a:r>
          </a:p>
          <a:p>
            <a:pPr marL="342900" lvl="0">
              <a:buSzPts val="1600"/>
              <a:buBlip>
                <a:blip r:embed="rId3"/>
              </a:buBlip>
              <a:tabLst>
                <a:tab pos="36195" algn="l"/>
              </a:tabLst>
            </a:pPr>
            <a:r>
              <a:rPr lang="sv-SE" sz="2000" dirty="0">
                <a:latin typeface="Aptos" panose="020B0004020202020204" pitchFamily="34" charset="0"/>
              </a:rPr>
              <a:t>Träningens innehåll </a:t>
            </a:r>
            <a:r>
              <a:rPr lang="sv-SE" sz="2000" dirty="0" err="1">
                <a:latin typeface="Aptos" panose="020B0004020202020204" pitchFamily="34" charset="0"/>
              </a:rPr>
              <a:t>nivåhöjs</a:t>
            </a:r>
            <a:r>
              <a:rPr lang="sv-SE" sz="2000" dirty="0">
                <a:latin typeface="Aptos" panose="020B0004020202020204" pitchFamily="34" charset="0"/>
              </a:rPr>
              <a:t> enligt den gröna tråden, med hänsyn till spelarnas fysiska mognad.</a:t>
            </a:r>
          </a:p>
          <a:p>
            <a:pPr marL="342900" lvl="0">
              <a:buSzPts val="1600"/>
              <a:buBlip>
                <a:blip r:embed="rId3"/>
              </a:buBlip>
              <a:tabLst>
                <a:tab pos="36195" algn="l"/>
              </a:tabLst>
            </a:pPr>
            <a:r>
              <a:rPr lang="sv-SE" sz="2000" dirty="0">
                <a:latin typeface="Aptos" panose="020B0004020202020204" pitchFamily="34" charset="0"/>
              </a:rPr>
              <a:t>Ingen specialisering av positioner under träning och match. Alla ska få pröva på att spela alla positioner, inklusive målvakt för de som så önskar.</a:t>
            </a:r>
          </a:p>
          <a:p>
            <a:pPr marL="342900" lvl="0">
              <a:buSzPts val="1600"/>
              <a:buBlip>
                <a:blip r:embed="rId3"/>
              </a:buBlip>
              <a:tabLst>
                <a:tab pos="36195" algn="l"/>
              </a:tabLst>
            </a:pPr>
            <a:r>
              <a:rPr lang="sv-SE" sz="2000" dirty="0">
                <a:latin typeface="Aptos" panose="020B0004020202020204" pitchFamily="34" charset="0"/>
              </a:rPr>
              <a:t>Fysträning bestående i form av löpning, arm och ryggövningar införs i begränsad omfattning, i syfte att skapa förståelse för att detta är en del i fotbollsträningen.</a:t>
            </a:r>
          </a:p>
          <a:p>
            <a:pPr marL="342900" lvl="0">
              <a:buSzPts val="1600"/>
              <a:buBlip>
                <a:blip r:embed="rId3"/>
              </a:buBlip>
            </a:pPr>
            <a:r>
              <a:rPr lang="sv-SE" sz="2000" dirty="0">
                <a:latin typeface="Aptos" panose="020B0004020202020204" pitchFamily="34" charset="0"/>
              </a:rPr>
              <a:t>De sociala kraven ökar med flera ansvarsuppdrag hos varje spelare. Idrottsligt fortsätter vi som hos 10-åringarna men tar även med kollektivt försvarsspel och ökar svårighetsgraden något.</a:t>
            </a:r>
          </a:p>
          <a:p>
            <a:pPr marL="342900" lvl="0">
              <a:buSzPts val="1600"/>
              <a:buBlip>
                <a:blip r:embed="rId3"/>
              </a:buBlip>
            </a:pPr>
            <a:r>
              <a:rPr lang="sv-SE" sz="2000" dirty="0">
                <a:latin typeface="Aptos" panose="020B0004020202020204" pitchFamily="34" charset="0"/>
              </a:rPr>
              <a:t>Spelarna är nu i Guldåldern, den ålder som innebär att individen har som störst förutsättningar att ta emot instruktioner, muntligt som visuellt under hela ungdomsåren.</a:t>
            </a:r>
          </a:p>
          <a:p>
            <a:pPr marL="342900" lvl="0">
              <a:buSzPts val="1600"/>
              <a:buBlip>
                <a:blip r:embed="rId3"/>
              </a:buBlip>
            </a:pPr>
            <a:r>
              <a:rPr lang="sv-SE" sz="2000" dirty="0">
                <a:latin typeface="Aptos" panose="020B0004020202020204" pitchFamily="34" charset="0"/>
              </a:rPr>
              <a:t>Förslag till alternativ träningsmetod visuell träning med hjälp av video.</a:t>
            </a:r>
          </a:p>
          <a:p>
            <a:pPr marL="228600" lvl="0" indent="-64135" algn="l" rtl="0">
              <a:lnSpc>
                <a:spcPct val="90000"/>
              </a:lnSpc>
              <a:spcBef>
                <a:spcPts val="1000"/>
              </a:spcBef>
              <a:spcAft>
                <a:spcPts val="0"/>
              </a:spcAft>
              <a:buClr>
                <a:schemeClr val="dk1"/>
              </a:buClr>
              <a:buSzPct val="100000"/>
              <a:buNone/>
            </a:pPr>
            <a:endParaRPr sz="2000" dirty="0">
              <a:latin typeface="Aptos"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Från Gröna Tråden – Matchspel</a:t>
            </a:r>
            <a:endParaRPr dirty="0">
              <a:latin typeface="Aptos" panose="020B0004020202020204" pitchFamily="34" charset="0"/>
            </a:endParaRPr>
          </a:p>
        </p:txBody>
      </p:sp>
      <p:sp>
        <p:nvSpPr>
          <p:cNvPr id="155" name="Google Shape;155;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800"/>
              <a:buNone/>
            </a:pPr>
            <a:r>
              <a:rPr lang="sv-SE" sz="2000" dirty="0">
                <a:latin typeface="Aptos" panose="020B0004020202020204" pitchFamily="34" charset="0"/>
                <a:ea typeface="Calibri" panose="020F0502020204030204" pitchFamily="34" charset="0"/>
                <a:cs typeface="Calibri" panose="020F0502020204030204" pitchFamily="34" charset="0"/>
                <a:sym typeface="Arial"/>
              </a:rPr>
              <a:t>Matchspel ses som ett led i utbildningen, som ett extra träningstillfälle, därför spelar resultatet mindre roll.</a:t>
            </a:r>
            <a:endParaRPr sz="2000" dirty="0">
              <a:latin typeface="Aptos" panose="020B0004020202020204" pitchFamily="34" charset="0"/>
              <a:ea typeface="Calibri" panose="020F0502020204030204" pitchFamily="34" charset="0"/>
              <a:cs typeface="Calibri" panose="020F0502020204030204" pitchFamily="34" charset="0"/>
              <a:sym typeface="Times New Roman"/>
            </a:endParaRPr>
          </a:p>
          <a:p>
            <a:pPr marL="342900">
              <a:buSzPts val="1600"/>
              <a:buBlip>
                <a:blip r:embed="rId3"/>
              </a:buBlip>
            </a:pPr>
            <a:r>
              <a:rPr lang="sv-SE" sz="2000" dirty="0">
                <a:latin typeface="Aptos" panose="020B0004020202020204" pitchFamily="34" charset="0"/>
                <a:sym typeface="Arial"/>
              </a:rPr>
              <a:t>Alla deltar och provar på olika platser i laget</a:t>
            </a:r>
            <a:endParaRPr sz="2000" dirty="0">
              <a:latin typeface="Aptos" panose="020B0004020202020204" pitchFamily="34" charset="0"/>
              <a:sym typeface="Times New Roman"/>
            </a:endParaRPr>
          </a:p>
          <a:p>
            <a:pPr marL="342900">
              <a:buSzPts val="1600"/>
              <a:buBlip>
                <a:blip r:embed="rId3"/>
              </a:buBlip>
            </a:pPr>
            <a:r>
              <a:rPr lang="sv-SE" sz="2000" dirty="0">
                <a:latin typeface="Aptos" panose="020B0004020202020204" pitchFamily="34" charset="0"/>
                <a:sym typeface="Arial"/>
              </a:rPr>
              <a:t>Uppmuntra stor personlig kreativitet i spelet. Individen i centrum</a:t>
            </a:r>
            <a:endParaRPr sz="2000" dirty="0">
              <a:latin typeface="Aptos" panose="020B0004020202020204" pitchFamily="34" charset="0"/>
              <a:sym typeface="Times New Roman"/>
            </a:endParaRPr>
          </a:p>
          <a:p>
            <a:pPr marL="342900">
              <a:buSzPts val="1600"/>
              <a:buBlip>
                <a:blip r:embed="rId3"/>
              </a:buBlip>
            </a:pPr>
            <a:r>
              <a:rPr lang="sv-SE" sz="2000" dirty="0">
                <a:latin typeface="Aptos" panose="020B0004020202020204" pitchFamily="34" charset="0"/>
                <a:sym typeface="Arial"/>
              </a:rPr>
              <a:t>Endast kortfattad, enkel instruktion före och efter match</a:t>
            </a:r>
            <a:endParaRPr sz="2000" dirty="0">
              <a:latin typeface="Aptos" panose="020B0004020202020204" pitchFamily="34" charset="0"/>
              <a:sym typeface="Times New Roman"/>
            </a:endParaRPr>
          </a:p>
          <a:p>
            <a:pPr marL="342900">
              <a:buSzPts val="1600"/>
              <a:buBlip>
                <a:blip r:embed="rId3"/>
              </a:buBlip>
            </a:pPr>
            <a:r>
              <a:rPr lang="sv-SE" sz="2000" dirty="0">
                <a:latin typeface="Aptos" panose="020B0004020202020204" pitchFamily="34" charset="0"/>
                <a:sym typeface="Arial"/>
              </a:rPr>
              <a:t>Uppvärmning med boll</a:t>
            </a:r>
            <a:endParaRPr sz="2000" dirty="0">
              <a:latin typeface="Aptos" panose="020B0004020202020204" pitchFamily="34" charset="0"/>
              <a:sym typeface="Times New Roman"/>
            </a:endParaRPr>
          </a:p>
          <a:p>
            <a:pPr marL="342900">
              <a:buSzPts val="1600"/>
              <a:buBlip>
                <a:blip r:embed="rId3"/>
              </a:buBlip>
            </a:pPr>
            <a:r>
              <a:rPr lang="sv-SE" sz="2000" dirty="0">
                <a:latin typeface="Aptos" panose="020B0004020202020204" pitchFamily="34" charset="0"/>
                <a:sym typeface="Arial"/>
              </a:rPr>
              <a:t>Delta i seriespel</a:t>
            </a:r>
            <a:endParaRPr sz="2000" dirty="0">
              <a:latin typeface="Aptos" panose="020B0004020202020204" pitchFamily="34" charset="0"/>
              <a:sym typeface="Times New Roman"/>
            </a:endParaRPr>
          </a:p>
          <a:p>
            <a:pPr marL="342900">
              <a:buSzPts val="1600"/>
              <a:buBlip>
                <a:blip r:embed="rId3"/>
              </a:buBlip>
            </a:pPr>
            <a:r>
              <a:rPr lang="sv-SE" sz="2000" dirty="0">
                <a:latin typeface="Aptos" panose="020B0004020202020204" pitchFamily="34" charset="0"/>
                <a:sym typeface="Arial"/>
              </a:rPr>
              <a:t>Lära sig att ta med- och motgångar</a:t>
            </a:r>
            <a:endParaRPr sz="2000" dirty="0">
              <a:latin typeface="Aptos" panose="020B0004020202020204" pitchFamily="34" charset="0"/>
            </a:endParaRPr>
          </a:p>
          <a:p>
            <a:pPr marL="342900">
              <a:buSzPts val="1600"/>
              <a:buBlip>
                <a:blip r:embed="rId3"/>
              </a:buBlip>
            </a:pPr>
            <a:r>
              <a:rPr lang="sv-SE" sz="2000" dirty="0">
                <a:latin typeface="Aptos" panose="020B0004020202020204" pitchFamily="34" charset="0"/>
                <a:sym typeface="Arial"/>
              </a:rPr>
              <a:t>”Göra sina lagkamrater bättre”</a:t>
            </a:r>
            <a:endParaRPr sz="2000" dirty="0">
              <a:latin typeface="Aptos" panose="020B0004020202020204" pitchFamily="34" charset="0"/>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Förväntningar på barnen</a:t>
            </a:r>
            <a:endParaRPr dirty="0">
              <a:latin typeface="Aptos" panose="020B0004020202020204" pitchFamily="34" charset="0"/>
            </a:endParaRPr>
          </a:p>
        </p:txBody>
      </p:sp>
      <p:sp>
        <p:nvSpPr>
          <p:cNvPr id="251" name="Google Shape;251;p24"/>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600"/>
              </a:spcAft>
              <a:buClr>
                <a:schemeClr val="dk1"/>
              </a:buClr>
              <a:buSzPts val="2800"/>
              <a:buNone/>
            </a:pPr>
            <a:r>
              <a:rPr lang="sv-SE" dirty="0">
                <a:latin typeface="Aptos" panose="020B0004020202020204" pitchFamily="34" charset="0"/>
              </a:rPr>
              <a:t>Man ska…</a:t>
            </a:r>
          </a:p>
          <a:p>
            <a:pPr marL="342900" lvl="0">
              <a:lnSpc>
                <a:spcPct val="100000"/>
              </a:lnSpc>
              <a:buSzPts val="1600"/>
              <a:buBlip>
                <a:blip r:embed="rId4"/>
              </a:buBlip>
            </a:pPr>
            <a:r>
              <a:rPr lang="sv-SE" sz="2200" dirty="0">
                <a:latin typeface="Aptos" panose="020B0004020202020204" pitchFamily="34" charset="0"/>
              </a:rPr>
              <a:t>vara redo för träning/match på utsatt tid</a:t>
            </a:r>
          </a:p>
          <a:p>
            <a:pPr marL="342900" lvl="0">
              <a:lnSpc>
                <a:spcPct val="100000"/>
              </a:lnSpc>
              <a:buSzPts val="1600"/>
              <a:buBlip>
                <a:blip r:embed="rId4"/>
              </a:buBlip>
            </a:pPr>
            <a:r>
              <a:rPr lang="sv-SE" sz="2200" dirty="0">
                <a:latin typeface="Aptos" panose="020B0004020202020204" pitchFamily="34" charset="0"/>
              </a:rPr>
              <a:t>ha rätt utrustning – benskydd, fotbollsskor, boll</a:t>
            </a:r>
          </a:p>
          <a:p>
            <a:pPr marL="342900" lvl="0">
              <a:lnSpc>
                <a:spcPct val="100000"/>
              </a:lnSpc>
              <a:buSzPts val="1600"/>
              <a:buBlip>
                <a:blip r:embed="rId4"/>
              </a:buBlip>
            </a:pPr>
            <a:r>
              <a:rPr lang="sv-SE" sz="2200" dirty="0">
                <a:latin typeface="Aptos" panose="020B0004020202020204" pitchFamily="34" charset="0"/>
              </a:rPr>
              <a:t>ha en pumpad boll</a:t>
            </a:r>
          </a:p>
          <a:p>
            <a:pPr marL="342900" lvl="0">
              <a:lnSpc>
                <a:spcPct val="100000"/>
              </a:lnSpc>
              <a:buSzPts val="1600"/>
              <a:buBlip>
                <a:blip r:embed="rId4"/>
              </a:buBlip>
            </a:pPr>
            <a:r>
              <a:rPr lang="sv-SE" sz="2200" dirty="0">
                <a:latin typeface="Aptos" panose="020B0004020202020204" pitchFamily="34" charset="0"/>
              </a:rPr>
              <a:t>vara påfylld med energi inför träning/match</a:t>
            </a:r>
          </a:p>
          <a:p>
            <a:pPr marL="342900" lvl="0">
              <a:lnSpc>
                <a:spcPct val="100000"/>
              </a:lnSpc>
              <a:buSzPts val="1600"/>
              <a:buBlip>
                <a:blip r:embed="rId4"/>
              </a:buBlip>
            </a:pPr>
            <a:r>
              <a:rPr lang="sv-SE" sz="2200" dirty="0">
                <a:latin typeface="Aptos" panose="020B0004020202020204" pitchFamily="34" charset="0"/>
              </a:rPr>
              <a:t>ha fokus på fotboll</a:t>
            </a:r>
          </a:p>
          <a:p>
            <a:pPr marL="342900" lvl="0">
              <a:lnSpc>
                <a:spcPct val="100000"/>
              </a:lnSpc>
              <a:buSzPts val="1600"/>
              <a:buBlip>
                <a:blip r:embed="rId4"/>
              </a:buBlip>
            </a:pPr>
            <a:r>
              <a:rPr lang="sv-SE" sz="2200" dirty="0">
                <a:latin typeface="Aptos" panose="020B0004020202020204" pitchFamily="34" charset="0"/>
              </a:rPr>
              <a:t>ha rätt inställning</a:t>
            </a:r>
          </a:p>
          <a:p>
            <a:pPr marL="342900" lvl="0">
              <a:lnSpc>
                <a:spcPct val="100000"/>
              </a:lnSpc>
              <a:buSzPts val="1600"/>
              <a:buBlip>
                <a:blip r:embed="rId4"/>
              </a:buBlip>
            </a:pPr>
            <a:r>
              <a:rPr lang="sv-SE" sz="2200" dirty="0">
                <a:latin typeface="Aptos" panose="020B0004020202020204" pitchFamily="34" charset="0"/>
              </a:rPr>
              <a:t>alltid tacka efter match</a:t>
            </a:r>
          </a:p>
          <a:p>
            <a:pPr marL="342900" lvl="0">
              <a:lnSpc>
                <a:spcPct val="100000"/>
              </a:lnSpc>
              <a:buSzPts val="1600"/>
              <a:buBlip>
                <a:blip r:embed="rId4"/>
              </a:buBlip>
            </a:pPr>
            <a:r>
              <a:rPr lang="sv-SE" sz="2200" dirty="0">
                <a:latin typeface="Aptos" panose="020B0004020202020204" pitchFamily="34" charset="0"/>
              </a:rPr>
              <a:t>alltid uppträda korrekt på planen mot motspelare, medspelare, domare, ledare (egna/motståndarnas), föräldrar (egna/motståndarnas)</a:t>
            </a:r>
          </a:p>
        </p:txBody>
      </p:sp>
    </p:spTree>
    <p:extLst>
      <p:ext uri="{BB962C8B-B14F-4D97-AF65-F5344CB8AC3E}">
        <p14:creationId xmlns:p14="http://schemas.microsoft.com/office/powerpoint/2010/main" val="890797541"/>
      </p:ext>
    </p:extLst>
  </p:cSld>
  <p:clrMapOvr>
    <a:overrideClrMapping bg1="lt1" tx1="dk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Agenda</a:t>
            </a:r>
            <a:endParaRPr dirty="0">
              <a:latin typeface="Aptos" panose="020B0004020202020204" pitchFamily="34" charset="0"/>
            </a:endParaRPr>
          </a:p>
        </p:txBody>
      </p:sp>
      <p:sp>
        <p:nvSpPr>
          <p:cNvPr id="115" name="Google Shape;115;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228600" indent="-228600">
              <a:buSzPct val="100000"/>
            </a:pPr>
            <a:r>
              <a:rPr lang="sv-SE" sz="2400" dirty="0">
                <a:latin typeface="Aptos" panose="020B0004020202020204" pitchFamily="34" charset="0"/>
              </a:rPr>
              <a:t>Info från föreningen</a:t>
            </a:r>
          </a:p>
          <a:p>
            <a:pPr marL="228600" lvl="0" indent="-228600" algn="l">
              <a:lnSpc>
                <a:spcPct val="90000"/>
              </a:lnSpc>
              <a:spcBef>
                <a:spcPts val="1000"/>
              </a:spcBef>
              <a:spcAft>
                <a:spcPts val="0"/>
              </a:spcAft>
              <a:buClr>
                <a:schemeClr val="dk1"/>
              </a:buClr>
              <a:buSzPct val="100000"/>
              <a:buChar char="•"/>
            </a:pPr>
            <a:r>
              <a:rPr lang="sv-SE" sz="2400" dirty="0">
                <a:latin typeface="Aptos" panose="020B0004020202020204" pitchFamily="34" charset="0"/>
              </a:rPr>
              <a:t>Laget 2025</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Gröna tråden 10-12 åringar</a:t>
            </a: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Förväntningar</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Träningar</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Seriespel</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När vi spelar match/Matchförälder</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Cuper</a:t>
            </a: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Praktiskt</a:t>
            </a: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Domaruppdrag</a:t>
            </a:r>
            <a:endParaRPr sz="2400" dirty="0">
              <a:latin typeface="Aptos" panose="020B0004020202020204" pitchFamily="34" charset="0"/>
            </a:endParaRPr>
          </a:p>
          <a:p>
            <a:pPr marL="228600" lvl="0" indent="-228600" algn="l" rtl="0">
              <a:lnSpc>
                <a:spcPct val="90000"/>
              </a:lnSpc>
              <a:spcBef>
                <a:spcPts val="1000"/>
              </a:spcBef>
              <a:spcAft>
                <a:spcPts val="0"/>
              </a:spcAft>
              <a:buClr>
                <a:schemeClr val="dk1"/>
              </a:buClr>
              <a:buSzPct val="100000"/>
              <a:buChar char="•"/>
            </a:pPr>
            <a:r>
              <a:rPr lang="sv-SE" sz="2400" dirty="0">
                <a:latin typeface="Aptos" panose="020B0004020202020204" pitchFamily="34" charset="0"/>
              </a:rPr>
              <a:t>Föräldrauppgifter</a:t>
            </a:r>
            <a:endParaRPr sz="2400" dirty="0">
              <a:latin typeface="Aptos" panose="020B0004020202020204" pitchFamily="34" charset="0"/>
            </a:endParaRPr>
          </a:p>
          <a:p>
            <a:pPr marL="228600" lvl="0" indent="-77470" algn="l" rtl="0">
              <a:lnSpc>
                <a:spcPct val="90000"/>
              </a:lnSpc>
              <a:spcBef>
                <a:spcPts val="1000"/>
              </a:spcBef>
              <a:spcAft>
                <a:spcPts val="0"/>
              </a:spcAft>
              <a:buClr>
                <a:schemeClr val="dk1"/>
              </a:buClr>
              <a:buSzPct val="100000"/>
              <a:buNone/>
            </a:pPr>
            <a:endParaRPr dirty="0">
              <a:latin typeface="Aptos" panose="020B0004020202020204" pitchFamily="34" charset="0"/>
            </a:endParaRPr>
          </a:p>
          <a:p>
            <a:pPr marL="228600" lvl="0" indent="-77470" algn="l" rtl="0">
              <a:lnSpc>
                <a:spcPct val="90000"/>
              </a:lnSpc>
              <a:spcBef>
                <a:spcPts val="1000"/>
              </a:spcBef>
              <a:spcAft>
                <a:spcPts val="0"/>
              </a:spcAft>
              <a:buClr>
                <a:schemeClr val="dk1"/>
              </a:buClr>
              <a:buSzPct val="100000"/>
              <a:buNone/>
            </a:pPr>
            <a:endParaRPr dirty="0">
              <a:latin typeface="Aptos" panose="020B0004020202020204" pitchFamily="34" charset="0"/>
            </a:endParaRPr>
          </a:p>
        </p:txBody>
      </p:sp>
      <p:sp>
        <p:nvSpPr>
          <p:cNvPr id="116" name="Google Shape;116;p3"/>
          <p:cNvSpPr txBox="1"/>
          <p:nvPr/>
        </p:nvSpPr>
        <p:spPr>
          <a:xfrm>
            <a:off x="5739063" y="2828835"/>
            <a:ext cx="5125453" cy="1323399"/>
          </a:xfrm>
          <a:prstGeom prst="rect">
            <a:avLst/>
          </a:prstGeom>
          <a:solidFill>
            <a:schemeClr val="accent6">
              <a:lumMod val="60000"/>
              <a:lumOff val="40000"/>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2000" b="0" i="0" u="none" strike="noStrike" cap="none" dirty="0">
                <a:solidFill>
                  <a:schemeClr val="dk1"/>
                </a:solidFill>
                <a:latin typeface="Aptos" panose="020B0004020202020204" pitchFamily="34" charset="0"/>
                <a:ea typeface="Calibri"/>
                <a:cs typeface="Calibri"/>
                <a:sym typeface="Calibri"/>
              </a:rPr>
              <a:t>Varför föräldramöte? </a:t>
            </a:r>
          </a:p>
          <a:p>
            <a:pPr marL="0" marR="0" lvl="0" indent="0" algn="l" rtl="0">
              <a:spcBef>
                <a:spcPts val="0"/>
              </a:spcBef>
              <a:spcAft>
                <a:spcPts val="0"/>
              </a:spcAft>
              <a:buNone/>
            </a:pPr>
            <a:r>
              <a:rPr lang="sv-SE" sz="2000" dirty="0">
                <a:solidFill>
                  <a:schemeClr val="dk1"/>
                </a:solidFill>
                <a:latin typeface="Aptos" panose="020B0004020202020204" pitchFamily="34" charset="0"/>
                <a:ea typeface="Calibri"/>
                <a:cs typeface="Calibri"/>
                <a:sym typeface="Calibri"/>
              </a:rPr>
              <a:t>Gö</a:t>
            </a:r>
            <a:r>
              <a:rPr lang="sv-SE" sz="2000" b="0" i="0" u="none" strike="noStrike" cap="none" dirty="0">
                <a:solidFill>
                  <a:schemeClr val="dk1"/>
                </a:solidFill>
                <a:latin typeface="Aptos" panose="020B0004020202020204" pitchFamily="34" charset="0"/>
                <a:ea typeface="Calibri"/>
                <a:cs typeface="Calibri"/>
                <a:sym typeface="Calibri"/>
              </a:rPr>
              <a:t>ra er föräldrar delaktiga i våra tankar – skapa förståelse och samsyn, alla föräldrars delaktighet är viktig!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Träningar v 14-17 Lillegården</a:t>
            </a:r>
            <a:endParaRPr dirty="0">
              <a:latin typeface="Aptos" panose="020B0004020202020204" pitchFamily="34" charset="0"/>
            </a:endParaRPr>
          </a:p>
        </p:txBody>
      </p:sp>
      <p:sp>
        <p:nvSpPr>
          <p:cNvPr id="3" name="Platshållare för text 2">
            <a:extLst>
              <a:ext uri="{FF2B5EF4-FFF2-40B4-BE49-F238E27FC236}">
                <a16:creationId xmlns:a16="http://schemas.microsoft.com/office/drawing/2014/main" id="{A4207DC2-5723-4C4C-3E44-C5AF42293CBC}"/>
              </a:ext>
            </a:extLst>
          </p:cNvPr>
          <p:cNvSpPr>
            <a:spLocks noGrp="1"/>
          </p:cNvSpPr>
          <p:nvPr>
            <p:ph type="body" idx="1"/>
          </p:nvPr>
        </p:nvSpPr>
        <p:spPr/>
        <p:txBody>
          <a:bodyPr/>
          <a:lstStyle/>
          <a:p>
            <a:pPr marL="342900">
              <a:lnSpc>
                <a:spcPct val="100000"/>
              </a:lnSpc>
              <a:buSzPts val="1600"/>
              <a:buBlip>
                <a:blip r:embed="rId3"/>
              </a:buBlip>
            </a:pPr>
            <a:r>
              <a:rPr lang="sv-SE" sz="2400" dirty="0">
                <a:latin typeface="Aptos" panose="020B0004020202020204" pitchFamily="34" charset="0"/>
              </a:rPr>
              <a:t>Måndagar 17.20-19.00</a:t>
            </a:r>
          </a:p>
          <a:p>
            <a:pPr marL="800100" lvl="1">
              <a:lnSpc>
                <a:spcPct val="100000"/>
              </a:lnSpc>
              <a:buSzPts val="1600"/>
              <a:buBlip>
                <a:blip r:embed="rId3"/>
              </a:buBlip>
            </a:pPr>
            <a:r>
              <a:rPr lang="sv-SE" sz="2000" dirty="0">
                <a:latin typeface="Aptos" panose="020B0004020202020204" pitchFamily="34" charset="0"/>
              </a:rPr>
              <a:t>Löpning innan vi går på gräset</a:t>
            </a:r>
          </a:p>
          <a:p>
            <a:pPr marL="342900">
              <a:lnSpc>
                <a:spcPct val="100000"/>
              </a:lnSpc>
              <a:buSzPts val="1600"/>
              <a:buBlip>
                <a:blip r:embed="rId3"/>
              </a:buBlip>
            </a:pPr>
            <a:endParaRPr lang="sv-SE" sz="2400" dirty="0">
              <a:latin typeface="Aptos" panose="020B0004020202020204" pitchFamily="34" charset="0"/>
            </a:endParaRPr>
          </a:p>
          <a:p>
            <a:pPr marL="342900">
              <a:lnSpc>
                <a:spcPct val="100000"/>
              </a:lnSpc>
              <a:buSzPts val="1600"/>
              <a:buBlip>
                <a:blip r:embed="rId3"/>
              </a:buBlip>
            </a:pPr>
            <a:r>
              <a:rPr lang="sv-SE" sz="2400" dirty="0">
                <a:latin typeface="Aptos" panose="020B0004020202020204" pitchFamily="34" charset="0"/>
              </a:rPr>
              <a:t>Torsdagar 17.00-18.30</a:t>
            </a:r>
          </a:p>
          <a:p>
            <a:pPr marL="800100" lvl="1">
              <a:lnSpc>
                <a:spcPct val="100000"/>
              </a:lnSpc>
              <a:buSzPts val="1600"/>
              <a:buBlip>
                <a:blip r:embed="rId3"/>
              </a:buBlip>
            </a:pPr>
            <a:r>
              <a:rPr lang="sv-SE" sz="2000" dirty="0">
                <a:latin typeface="Aptos" panose="020B0004020202020204" pitchFamily="34" charset="0"/>
              </a:rPr>
              <a:t>Löpning/</a:t>
            </a:r>
            <a:r>
              <a:rPr lang="sv-SE" sz="2000" dirty="0" err="1">
                <a:latin typeface="Aptos" panose="020B0004020202020204" pitchFamily="34" charset="0"/>
              </a:rPr>
              <a:t>fys</a:t>
            </a:r>
            <a:r>
              <a:rPr lang="sv-SE" sz="2000" dirty="0">
                <a:latin typeface="Aptos" panose="020B0004020202020204" pitchFamily="34" charset="0"/>
              </a:rPr>
              <a:t> efter träning på gräset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Träningar 1/5-30/9 </a:t>
            </a:r>
            <a:endParaRPr dirty="0">
              <a:latin typeface="Aptos" panose="020B0004020202020204" pitchFamily="34" charset="0"/>
            </a:endParaRPr>
          </a:p>
        </p:txBody>
      </p:sp>
      <p:sp>
        <p:nvSpPr>
          <p:cNvPr id="187" name="Google Shape;187;p14"/>
          <p:cNvSpPr txBox="1"/>
          <p:nvPr/>
        </p:nvSpPr>
        <p:spPr>
          <a:xfrm rot="10800000" flipV="1">
            <a:off x="8372328" y="5461940"/>
            <a:ext cx="2983075"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dirty="0">
                <a:solidFill>
                  <a:schemeClr val="dk1"/>
                </a:solidFill>
                <a:latin typeface="Calibri"/>
                <a:ea typeface="Calibri"/>
                <a:cs typeface="Calibri"/>
                <a:sym typeface="Calibri"/>
              </a:rPr>
              <a:t>Sommaruppehåll v 27-30, </a:t>
            </a:r>
            <a:r>
              <a:rPr lang="sv-SE" sz="2000" dirty="0" err="1">
                <a:solidFill>
                  <a:schemeClr val="dk1"/>
                </a:solidFill>
                <a:latin typeface="Calibri"/>
                <a:ea typeface="Calibri"/>
                <a:cs typeface="Calibri"/>
                <a:sym typeface="Calibri"/>
              </a:rPr>
              <a:t>Oddebollen</a:t>
            </a:r>
            <a:r>
              <a:rPr lang="sv-SE" sz="2000" dirty="0">
                <a:solidFill>
                  <a:schemeClr val="dk1"/>
                </a:solidFill>
                <a:latin typeface="Calibri"/>
                <a:ea typeface="Calibri"/>
                <a:cs typeface="Calibri"/>
                <a:sym typeface="Calibri"/>
              </a:rPr>
              <a:t> helgen v 31</a:t>
            </a:r>
            <a:endParaRPr sz="1600" dirty="0"/>
          </a:p>
        </p:txBody>
      </p:sp>
      <p:sp>
        <p:nvSpPr>
          <p:cNvPr id="3" name="Platshållare för text 2">
            <a:extLst>
              <a:ext uri="{FF2B5EF4-FFF2-40B4-BE49-F238E27FC236}">
                <a16:creationId xmlns:a16="http://schemas.microsoft.com/office/drawing/2014/main" id="{B63C9B2C-905B-5007-9B7C-3231628696FB}"/>
              </a:ext>
            </a:extLst>
          </p:cNvPr>
          <p:cNvSpPr>
            <a:spLocks noGrp="1"/>
          </p:cNvSpPr>
          <p:nvPr>
            <p:ph type="body" idx="1"/>
          </p:nvPr>
        </p:nvSpPr>
        <p:spPr/>
        <p:txBody>
          <a:bodyPr/>
          <a:lstStyle/>
          <a:p>
            <a:pPr marL="114300" indent="0">
              <a:buNone/>
            </a:pPr>
            <a:endParaRPr lang="sv-SE"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Måndagar  17.00-18.30  Södermalm</a:t>
            </a:r>
          </a:p>
          <a:p>
            <a:pPr marL="342900">
              <a:lnSpc>
                <a:spcPct val="100000"/>
              </a:lnSpc>
              <a:buSzPts val="1600"/>
              <a:buBlip>
                <a:blip r:embed="rId3"/>
              </a:buBlip>
            </a:pPr>
            <a:r>
              <a:rPr lang="sv-SE" sz="2200" dirty="0">
                <a:latin typeface="Aptos" panose="020B0004020202020204" pitchFamily="34" charset="0"/>
              </a:rPr>
              <a:t>Onsdagar   19.00-20.30  Claesborg</a:t>
            </a:r>
          </a:p>
          <a:p>
            <a:pPr marL="342900">
              <a:lnSpc>
                <a:spcPct val="100000"/>
              </a:lnSpc>
              <a:buSzPts val="1600"/>
              <a:buBlip>
                <a:blip r:embed="rId3"/>
              </a:buBlip>
            </a:pPr>
            <a:r>
              <a:rPr lang="sv-SE" sz="2200" dirty="0">
                <a:latin typeface="Aptos" panose="020B0004020202020204" pitchFamily="34" charset="0"/>
              </a:rPr>
              <a:t>Torsdagar  17.30-19.00  Claesborg</a:t>
            </a:r>
          </a:p>
          <a:p>
            <a:endParaRPr lang="sv-SE" dirty="0">
              <a:latin typeface="Aptos" panose="020B0004020202020204" pitchFamily="34" charset="0"/>
            </a:endParaRPr>
          </a:p>
          <a:p>
            <a:pPr marL="114300" indent="0">
              <a:buNone/>
            </a:pPr>
            <a:endParaRPr lang="sv-SE" dirty="0">
              <a:latin typeface="Aptos" panose="020B00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Seriespel</a:t>
            </a:r>
            <a:endParaRPr dirty="0">
              <a:latin typeface="Aptos" panose="020B0004020202020204" pitchFamily="34" charset="0"/>
            </a:endParaRPr>
          </a:p>
        </p:txBody>
      </p:sp>
      <p:sp>
        <p:nvSpPr>
          <p:cNvPr id="193" name="Google Shape;19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lvl="0">
              <a:lnSpc>
                <a:spcPct val="100000"/>
              </a:lnSpc>
              <a:buSzPts val="1600"/>
              <a:buBlip>
                <a:blip r:embed="rId3"/>
              </a:buBlip>
            </a:pPr>
            <a:r>
              <a:rPr lang="sv-SE" sz="2400" dirty="0">
                <a:latin typeface="Aptos" panose="020B0004020202020204" pitchFamily="34" charset="0"/>
              </a:rPr>
              <a:t>Seriespelet drar igång första helgen i maj</a:t>
            </a:r>
            <a:endParaRPr sz="2400" dirty="0">
              <a:latin typeface="Aptos" panose="020B0004020202020204" pitchFamily="34" charset="0"/>
            </a:endParaRPr>
          </a:p>
          <a:p>
            <a:pPr marL="342900" lvl="0">
              <a:lnSpc>
                <a:spcPct val="100000"/>
              </a:lnSpc>
              <a:buSzPts val="1600"/>
              <a:buBlip>
                <a:blip r:embed="rId3"/>
              </a:buBlip>
            </a:pPr>
            <a:r>
              <a:rPr lang="sv-SE" sz="2400" dirty="0">
                <a:latin typeface="Aptos" panose="020B0004020202020204" pitchFamily="34" charset="0"/>
              </a:rPr>
              <a:t>2 lag, matcher varje helg, se kalender </a:t>
            </a:r>
            <a:endParaRPr sz="2400" dirty="0">
              <a:latin typeface="Aptos" panose="020B0004020202020204" pitchFamily="34" charset="0"/>
            </a:endParaRPr>
          </a:p>
          <a:p>
            <a:pPr marL="342900" lvl="0">
              <a:lnSpc>
                <a:spcPct val="100000"/>
              </a:lnSpc>
              <a:buSzPts val="1600"/>
              <a:buBlip>
                <a:blip r:embed="rId3"/>
              </a:buBlip>
            </a:pPr>
            <a:r>
              <a:rPr lang="sv-SE" sz="2400" dirty="0">
                <a:latin typeface="Aptos" panose="020B0004020202020204" pitchFamily="34" charset="0"/>
              </a:rPr>
              <a:t>Finns barn i året yngre eller äldre som kan lånas in vid behov, även vid träning</a:t>
            </a:r>
            <a:endParaRPr sz="2400" dirty="0">
              <a:latin typeface="Aptos" panose="020B0004020202020204" pitchFamily="34" charset="0"/>
            </a:endParaRPr>
          </a:p>
          <a:p>
            <a:pPr marL="342900" lvl="0">
              <a:lnSpc>
                <a:spcPct val="100000"/>
              </a:lnSpc>
              <a:buSzPts val="1600"/>
              <a:buBlip>
                <a:blip r:embed="rId3"/>
              </a:buBlip>
            </a:pPr>
            <a:r>
              <a:rPr lang="sv-SE" sz="2400" dirty="0">
                <a:latin typeface="Aptos" panose="020B0004020202020204" pitchFamily="34" charset="0"/>
              </a:rPr>
              <a:t>Grupper roteras under året så alla får spela med alla</a:t>
            </a:r>
            <a:endParaRPr sz="2400" dirty="0">
              <a:latin typeface="Aptos" panose="020B0004020202020204" pitchFamily="34" charset="0"/>
            </a:endParaRPr>
          </a:p>
          <a:p>
            <a:pPr marL="0" lvl="0" indent="0" algn="l" rtl="0">
              <a:lnSpc>
                <a:spcPct val="90000"/>
              </a:lnSpc>
              <a:spcBef>
                <a:spcPts val="1000"/>
              </a:spcBef>
              <a:spcAft>
                <a:spcPts val="0"/>
              </a:spcAft>
              <a:buClr>
                <a:schemeClr val="dk1"/>
              </a:buClr>
              <a:buSzPts val="1600"/>
              <a:buNone/>
            </a:pPr>
            <a:endParaRPr lang="sv-SE" sz="2000" dirty="0">
              <a:latin typeface="Aptos" panose="020B0004020202020204" pitchFamily="34" charset="0"/>
            </a:endParaRPr>
          </a:p>
          <a:p>
            <a:pPr marL="228600" lvl="0" indent="-228600" algn="l" rtl="0">
              <a:lnSpc>
                <a:spcPct val="90000"/>
              </a:lnSpc>
              <a:spcBef>
                <a:spcPts val="1000"/>
              </a:spcBef>
              <a:spcAft>
                <a:spcPts val="0"/>
              </a:spcAft>
              <a:buClr>
                <a:schemeClr val="dk1"/>
              </a:buClr>
              <a:buSzPts val="1600"/>
              <a:buChar char="•"/>
            </a:pPr>
            <a:endParaRPr sz="2000" dirty="0">
              <a:latin typeface="Aptos" panose="020B00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När vi spelar match</a:t>
            </a:r>
            <a:endParaRPr dirty="0">
              <a:latin typeface="Aptos" panose="020B0004020202020204" pitchFamily="34" charset="0"/>
            </a:endParaRPr>
          </a:p>
        </p:txBody>
      </p:sp>
      <p:sp>
        <p:nvSpPr>
          <p:cNvPr id="218" name="Google Shape;218;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342900">
              <a:lnSpc>
                <a:spcPct val="100000"/>
              </a:lnSpc>
              <a:buSzPts val="1600"/>
              <a:buBlip>
                <a:blip r:embed="rId3"/>
              </a:buBlip>
            </a:pPr>
            <a:r>
              <a:rPr lang="sv-SE" sz="2200" dirty="0">
                <a:latin typeface="Aptos" panose="020B0004020202020204" pitchFamily="34" charset="0"/>
              </a:rPr>
              <a:t>Vi förväntar oss att barnen alltid är förberedda med mat och fyllda med energi.</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samlas 45 minuter före matchstart. Mobiler läggs undan.</a:t>
            </a:r>
          </a:p>
          <a:p>
            <a:pPr marL="342900">
              <a:lnSpc>
                <a:spcPct val="100000"/>
              </a:lnSpc>
              <a:buSzPts val="1600"/>
              <a:buBlip>
                <a:blip r:embed="rId3"/>
              </a:buBlip>
            </a:pPr>
            <a:r>
              <a:rPr lang="sv-SE" sz="2200" dirty="0">
                <a:latin typeface="Aptos" panose="020B0004020202020204" pitchFamily="34" charset="0"/>
              </a:rPr>
              <a:t>Vi samlas i omklädningsrum och duschar efteråt. Alltid en ledare i omklädningsrummet.</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har alltid ett pep-snack innan match. </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sätter upp olika mål inför varje match – resultat inte alltid lika med vinst.</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uppmuntrar till samåkning. Föräldrauppgift! Två samlingstider? </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ledare ger instruktioner, föräldrar hejar.</a:t>
            </a:r>
          </a:p>
          <a:p>
            <a:pPr marL="342900">
              <a:lnSpc>
                <a:spcPct val="100000"/>
              </a:lnSpc>
              <a:buSzPts val="1600"/>
              <a:buBlip>
                <a:blip r:embed="rId3"/>
              </a:buBlip>
            </a:pPr>
            <a:r>
              <a:rPr lang="sv-SE" sz="2200" dirty="0">
                <a:latin typeface="Aptos" panose="020B0004020202020204" pitchFamily="34" charset="0"/>
              </a:rPr>
              <a:t>Vi hejar på båda lagen för att skapa en go stämning på planen – tänk på hur vi pratar om motståndarna.</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sköter oss alltid mot domaren, finns det inga domare så </a:t>
            </a:r>
            <a:br>
              <a:rPr lang="sv-SE" sz="2200" dirty="0">
                <a:latin typeface="Aptos" panose="020B0004020202020204" pitchFamily="34" charset="0"/>
              </a:rPr>
            </a:br>
            <a:r>
              <a:rPr lang="sv-SE" sz="2200" dirty="0">
                <a:latin typeface="Aptos" panose="020B0004020202020204" pitchFamily="34" charset="0"/>
              </a:rPr>
              <a:t>kan vi inte spela fotboll.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sp>
        <p:nvSpPr>
          <p:cNvPr id="217" name="Google Shape;217;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När vi spelar match</a:t>
            </a:r>
            <a:endParaRPr dirty="0">
              <a:latin typeface="Aptos" panose="020B0004020202020204" pitchFamily="34" charset="0"/>
            </a:endParaRPr>
          </a:p>
        </p:txBody>
      </p:sp>
      <p:sp>
        <p:nvSpPr>
          <p:cNvPr id="218" name="Google Shape;218;p19"/>
          <p:cNvSpPr txBox="1">
            <a:spLocks noGrp="1"/>
          </p:cNvSpPr>
          <p:nvPr>
            <p:ph type="body" idx="1"/>
          </p:nvPr>
        </p:nvSpPr>
        <p:spPr>
          <a:xfrm>
            <a:off x="838200" y="1825625"/>
            <a:ext cx="8478795" cy="4351338"/>
          </a:xfrm>
          <a:prstGeom prst="rect">
            <a:avLst/>
          </a:prstGeom>
          <a:noFill/>
          <a:ln>
            <a:noFill/>
          </a:ln>
        </p:spPr>
        <p:txBody>
          <a:bodyPr spcFirstLastPara="1" wrap="square" lIns="91425" tIns="45700" rIns="91425" bIns="45700" anchor="t" anchorCtr="0">
            <a:normAutofit/>
          </a:bodyPr>
          <a:lstStyle/>
          <a:p>
            <a:pPr marL="342900" lvl="0">
              <a:buSzPts val="1600"/>
              <a:buBlip>
                <a:blip r:embed="rId4"/>
              </a:buBlip>
            </a:pPr>
            <a:r>
              <a:rPr lang="sv-SE" sz="2000" dirty="0">
                <a:latin typeface="Aptos" panose="020B0004020202020204" pitchFamily="34" charset="0"/>
              </a:rPr>
              <a:t>Vi spelar i grön matchtröja (man ansvarar för matchtröjan hela säsongen, den ska inte användas på träning.</a:t>
            </a:r>
          </a:p>
          <a:p>
            <a:pPr marL="342900" lvl="0">
              <a:buSzPts val="1600"/>
              <a:buBlip>
                <a:blip r:embed="rId4"/>
              </a:buBlip>
            </a:pPr>
            <a:r>
              <a:rPr lang="sv-SE" sz="2000" dirty="0">
                <a:latin typeface="Aptos" panose="020B0004020202020204" pitchFamily="34" charset="0"/>
              </a:rPr>
              <a:t>Svarta shorts.</a:t>
            </a:r>
          </a:p>
          <a:p>
            <a:pPr marL="342900" lvl="0">
              <a:buSzPts val="1600"/>
              <a:buBlip>
                <a:blip r:embed="rId4"/>
              </a:buBlip>
            </a:pPr>
            <a:r>
              <a:rPr lang="sv-SE" sz="2000" b="1" dirty="0">
                <a:latin typeface="Aptos" panose="020B0004020202020204" pitchFamily="34" charset="0"/>
              </a:rPr>
              <a:t>Gröna</a:t>
            </a:r>
            <a:r>
              <a:rPr lang="sv-SE" sz="2000" dirty="0">
                <a:latin typeface="Aptos" panose="020B0004020202020204" pitchFamily="34" charset="0"/>
              </a:rPr>
              <a:t> strumpor.</a:t>
            </a:r>
          </a:p>
        </p:txBody>
      </p:sp>
    </p:spTree>
    <p:extLst>
      <p:ext uri="{BB962C8B-B14F-4D97-AF65-F5344CB8AC3E}">
        <p14:creationId xmlns:p14="http://schemas.microsoft.com/office/powerpoint/2010/main" val="2086879363"/>
      </p:ext>
    </p:extLst>
  </p:cSld>
  <p:clrMapOvr>
    <a:overrideClrMapping bg1="lt1" tx1="dk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latin typeface="Aptos" panose="020B0004020202020204" pitchFamily="34" charset="0"/>
              </a:rPr>
              <a:t>Omklädningsrum match</a:t>
            </a:r>
            <a:endParaRPr>
              <a:latin typeface="Aptos" panose="020B0004020202020204" pitchFamily="34" charset="0"/>
            </a:endParaRPr>
          </a:p>
        </p:txBody>
      </p:sp>
      <p:sp>
        <p:nvSpPr>
          <p:cNvPr id="224" name="Google Shape;224;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sv-SE" dirty="0">
                <a:latin typeface="Aptos" panose="020B0004020202020204" pitchFamily="34" charset="0"/>
              </a:rPr>
              <a:t>Tillgång till omklädningsrum finns vid träning</a:t>
            </a:r>
            <a:endParaRPr dirty="0">
              <a:latin typeface="Aptos" panose="020B0004020202020204" pitchFamily="34" charset="0"/>
            </a:endParaRPr>
          </a:p>
          <a:p>
            <a:pPr marL="228600" lvl="0" indent="-228600" algn="l" rtl="0">
              <a:lnSpc>
                <a:spcPct val="90000"/>
              </a:lnSpc>
              <a:spcBef>
                <a:spcPts val="1000"/>
              </a:spcBef>
              <a:spcAft>
                <a:spcPts val="0"/>
              </a:spcAft>
              <a:buClr>
                <a:schemeClr val="dk1"/>
              </a:buClr>
              <a:buSzPts val="2800"/>
              <a:buChar char="•"/>
            </a:pPr>
            <a:r>
              <a:rPr lang="sv-SE" dirty="0">
                <a:latin typeface="Aptos" panose="020B0004020202020204" pitchFamily="34" charset="0"/>
              </a:rPr>
              <a:t>Vid match använder vi alltid omklädningsrum och duschar efteråt</a:t>
            </a:r>
            <a:endParaRPr dirty="0">
              <a:latin typeface="Aptos" panose="020B0004020202020204" pitchFamily="34" charset="0"/>
            </a:endParaRPr>
          </a:p>
          <a:p>
            <a:pPr marL="228600" lvl="0" indent="-228600" algn="l" rtl="0">
              <a:lnSpc>
                <a:spcPct val="90000"/>
              </a:lnSpc>
              <a:spcBef>
                <a:spcPts val="1000"/>
              </a:spcBef>
              <a:spcAft>
                <a:spcPts val="0"/>
              </a:spcAft>
              <a:buClr>
                <a:schemeClr val="dk1"/>
              </a:buClr>
              <a:buSzPts val="2800"/>
              <a:buChar char="•"/>
            </a:pPr>
            <a:r>
              <a:rPr lang="sv-SE" dirty="0">
                <a:latin typeface="Aptos" panose="020B0004020202020204" pitchFamily="34" charset="0"/>
              </a:rPr>
              <a:t>Alltid en tränare i omklädningsrummet</a:t>
            </a:r>
            <a:endParaRPr dirty="0">
              <a:latin typeface="Aptos" panose="020B00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Matchförälder/Matchvärd</a:t>
            </a:r>
            <a:endParaRPr dirty="0">
              <a:latin typeface="Aptos" panose="020B0004020202020204" pitchFamily="34" charset="0"/>
            </a:endParaRPr>
          </a:p>
        </p:txBody>
      </p:sp>
      <p:sp>
        <p:nvSpPr>
          <p:cNvPr id="224" name="Google Shape;224;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800"/>
              <a:buNone/>
            </a:pPr>
            <a:r>
              <a:rPr lang="sv-SE" dirty="0">
                <a:latin typeface="Aptos" panose="020B0004020202020204" pitchFamily="34" charset="0"/>
              </a:rPr>
              <a:t>1-2 föräldrar per match som kommer till samlingen och hjälper till med bland annat: </a:t>
            </a:r>
          </a:p>
          <a:p>
            <a:pPr marL="342900" lvl="1">
              <a:spcBef>
                <a:spcPts val="1000"/>
              </a:spcBef>
              <a:buSzPts val="1600"/>
              <a:buBlip>
                <a:blip r:embed="rId3"/>
              </a:buBlip>
            </a:pPr>
            <a:r>
              <a:rPr lang="sv-SE" dirty="0">
                <a:latin typeface="Aptos" panose="020B0004020202020204" pitchFamily="34" charset="0"/>
              </a:rPr>
              <a:t>ställa i ordning mål, </a:t>
            </a:r>
          </a:p>
          <a:p>
            <a:pPr marL="342900" lvl="1">
              <a:spcBef>
                <a:spcPts val="1000"/>
              </a:spcBef>
              <a:buSzPts val="1600"/>
              <a:buBlip>
                <a:blip r:embed="rId3"/>
              </a:buBlip>
            </a:pPr>
            <a:r>
              <a:rPr lang="sv-SE" dirty="0">
                <a:latin typeface="Aptos" panose="020B0004020202020204" pitchFamily="34" charset="0"/>
              </a:rPr>
              <a:t>pumpa bollar,</a:t>
            </a:r>
          </a:p>
          <a:p>
            <a:pPr marL="342900" lvl="1">
              <a:spcBef>
                <a:spcPts val="1000"/>
              </a:spcBef>
              <a:buSzPts val="1600"/>
              <a:buBlip>
                <a:blip r:embed="rId3"/>
              </a:buBlip>
            </a:pPr>
            <a:r>
              <a:rPr lang="sv-SE" dirty="0">
                <a:latin typeface="Aptos" panose="020B0004020202020204" pitchFamily="34" charset="0"/>
              </a:rPr>
              <a:t>ta emot domare, </a:t>
            </a:r>
          </a:p>
          <a:p>
            <a:pPr marL="342900" lvl="1">
              <a:spcBef>
                <a:spcPts val="1000"/>
              </a:spcBef>
              <a:buSzPts val="1600"/>
              <a:buBlip>
                <a:blip r:embed="rId3"/>
              </a:buBlip>
            </a:pPr>
            <a:r>
              <a:rPr lang="sv-SE" dirty="0">
                <a:latin typeface="Aptos" panose="020B0004020202020204" pitchFamily="34" charset="0"/>
              </a:rPr>
              <a:t>ta emot motståndarlag etc. </a:t>
            </a:r>
          </a:p>
          <a:p>
            <a:pPr marL="457200" lvl="1" indent="0">
              <a:spcBef>
                <a:spcPts val="0"/>
              </a:spcBef>
              <a:buSzPts val="2800"/>
              <a:buNone/>
            </a:pPr>
            <a:endParaRPr lang="sv-SE" dirty="0">
              <a:latin typeface="Aptos" panose="020B0004020202020204" pitchFamily="34" charset="0"/>
            </a:endParaRPr>
          </a:p>
          <a:p>
            <a:pPr marL="0" lvl="1" indent="0">
              <a:spcBef>
                <a:spcPts val="0"/>
              </a:spcBef>
              <a:buSzPts val="2800"/>
              <a:buNone/>
            </a:pPr>
            <a:r>
              <a:rPr lang="sv-SE" sz="2800" dirty="0">
                <a:latin typeface="Aptos" panose="020B0004020202020204" pitchFamily="34" charset="0"/>
              </a:rPr>
              <a:t>Detta för att ledarna ska kunna fokusera på spelarna och matchen!</a:t>
            </a:r>
          </a:p>
          <a:p>
            <a:pPr marL="0" lvl="1" indent="0">
              <a:spcBef>
                <a:spcPts val="0"/>
              </a:spcBef>
              <a:buSzPts val="2800"/>
              <a:buNone/>
            </a:pPr>
            <a:endParaRPr lang="sv-SE" sz="2800" dirty="0">
              <a:latin typeface="Aptos" panose="020B0004020202020204" pitchFamily="34" charset="0"/>
            </a:endParaRPr>
          </a:p>
          <a:p>
            <a:pPr marL="0" lvl="1" indent="0">
              <a:spcBef>
                <a:spcPts val="0"/>
              </a:spcBef>
              <a:buSzPts val="2800"/>
              <a:buNone/>
            </a:pPr>
            <a:r>
              <a:rPr lang="sv-SE" sz="2800" dirty="0">
                <a:latin typeface="Aptos" panose="020B0004020202020204" pitchFamily="34" charset="0"/>
              </a:rPr>
              <a:t>Kallelse kommer via laget.se inför helgens matcher.</a:t>
            </a:r>
          </a:p>
          <a:p>
            <a:pPr marL="0" lvl="1" indent="0">
              <a:spcBef>
                <a:spcPts val="0"/>
              </a:spcBef>
              <a:buSzPts val="2800"/>
              <a:buNone/>
            </a:pPr>
            <a:r>
              <a:rPr lang="sv-SE" sz="2800" dirty="0">
                <a:latin typeface="Aptos" panose="020B0004020202020204" pitchFamily="34" charset="0"/>
              </a:rPr>
              <a:t>Instruktion får man av ledarna vid samlingen.</a:t>
            </a:r>
            <a:endParaRPr lang="sv-SE" dirty="0">
              <a:latin typeface="Aptos" panose="020B0004020202020204" pitchFamily="34" charset="0"/>
            </a:endParaRPr>
          </a:p>
          <a:p>
            <a:pPr marL="0" lvl="1" indent="0">
              <a:spcBef>
                <a:spcPts val="0"/>
              </a:spcBef>
              <a:buSzPts val="2800"/>
              <a:buNone/>
            </a:pPr>
            <a:endParaRPr lang="sv-SE" sz="2800" dirty="0">
              <a:latin typeface="Aptos" panose="020B0004020202020204" pitchFamily="34" charset="0"/>
            </a:endParaRPr>
          </a:p>
          <a:p>
            <a:pPr marL="0" lvl="1" indent="0">
              <a:spcBef>
                <a:spcPts val="0"/>
              </a:spcBef>
              <a:buSzPts val="2800"/>
              <a:buNone/>
            </a:pPr>
            <a:endParaRPr lang="sv-SE" sz="2800" dirty="0">
              <a:latin typeface="Aptos" panose="020B0004020202020204" pitchFamily="34" charset="0"/>
            </a:endParaRPr>
          </a:p>
        </p:txBody>
      </p:sp>
    </p:spTree>
    <p:extLst>
      <p:ext uri="{BB962C8B-B14F-4D97-AF65-F5344CB8AC3E}">
        <p14:creationId xmlns:p14="http://schemas.microsoft.com/office/powerpoint/2010/main" val="542687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D5FC95-1CCE-CCAF-4201-A9D0326AAC52}"/>
              </a:ext>
            </a:extLst>
          </p:cNvPr>
          <p:cNvSpPr>
            <a:spLocks noGrp="1"/>
          </p:cNvSpPr>
          <p:nvPr>
            <p:ph type="title"/>
          </p:nvPr>
        </p:nvSpPr>
        <p:spPr/>
        <p:txBody>
          <a:bodyPr/>
          <a:lstStyle/>
          <a:p>
            <a:r>
              <a:rPr lang="sv-SE" dirty="0" err="1">
                <a:latin typeface="Aptos" panose="020B0004020202020204" pitchFamily="34" charset="0"/>
              </a:rPr>
              <a:t>Ulvacupen</a:t>
            </a:r>
            <a:r>
              <a:rPr lang="sv-SE" dirty="0">
                <a:latin typeface="Aptos" panose="020B0004020202020204" pitchFamily="34" charset="0"/>
              </a:rPr>
              <a:t> 14-15 juni</a:t>
            </a:r>
          </a:p>
        </p:txBody>
      </p:sp>
      <p:sp>
        <p:nvSpPr>
          <p:cNvPr id="3" name="Underrubrik 2">
            <a:extLst>
              <a:ext uri="{FF2B5EF4-FFF2-40B4-BE49-F238E27FC236}">
                <a16:creationId xmlns:a16="http://schemas.microsoft.com/office/drawing/2014/main" id="{340A4320-2A9D-4C38-7AF3-6F0630BA9965}"/>
              </a:ext>
            </a:extLst>
          </p:cNvPr>
          <p:cNvSpPr>
            <a:spLocks noGrp="1"/>
          </p:cNvSpPr>
          <p:nvPr>
            <p:ph type="body" idx="1"/>
          </p:nvPr>
        </p:nvSpPr>
        <p:spPr/>
        <p:txBody>
          <a:bodyPr/>
          <a:lstStyle/>
          <a:p>
            <a:endParaRPr lang="sv-SE">
              <a:latin typeface="Aptos" panose="020B0004020202020204" pitchFamily="34" charset="0"/>
            </a:endParaRPr>
          </a:p>
        </p:txBody>
      </p:sp>
    </p:spTree>
    <p:extLst>
      <p:ext uri="{BB962C8B-B14F-4D97-AF65-F5344CB8AC3E}">
        <p14:creationId xmlns:p14="http://schemas.microsoft.com/office/powerpoint/2010/main" val="56669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err="1">
                <a:latin typeface="Aptos" panose="020B0004020202020204" pitchFamily="34" charset="0"/>
              </a:rPr>
              <a:t>Oddebollen</a:t>
            </a:r>
            <a:r>
              <a:rPr lang="sv-SE" dirty="0">
                <a:latin typeface="Aptos" panose="020B0004020202020204" pitchFamily="34" charset="0"/>
              </a:rPr>
              <a:t> 2025</a:t>
            </a:r>
            <a:endParaRPr dirty="0">
              <a:latin typeface="Aptos" panose="020B0004020202020204" pitchFamily="34" charset="0"/>
            </a:endParaRPr>
          </a:p>
        </p:txBody>
      </p:sp>
      <p:sp>
        <p:nvSpPr>
          <p:cNvPr id="230" name="Google Shape;230;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lvl="1">
              <a:spcBef>
                <a:spcPts val="1000"/>
              </a:spcBef>
              <a:buSzPts val="1600"/>
              <a:buBlip>
                <a:blip r:embed="rId3"/>
              </a:buBlip>
            </a:pPr>
            <a:r>
              <a:rPr lang="sv-SE" dirty="0">
                <a:latin typeface="Aptos" panose="020B0004020202020204" pitchFamily="34" charset="0"/>
              </a:rPr>
              <a:t>Ledare och barn bor på skola.</a:t>
            </a:r>
          </a:p>
          <a:p>
            <a:pPr marL="342900" lvl="1">
              <a:spcBef>
                <a:spcPts val="1000"/>
              </a:spcBef>
              <a:buSzPts val="1600"/>
              <a:buBlip>
                <a:blip r:embed="rId3"/>
              </a:buBlip>
            </a:pPr>
            <a:r>
              <a:rPr lang="sv-SE" dirty="0">
                <a:latin typeface="Aptos" panose="020B0004020202020204" pitchFamily="34" charset="0"/>
              </a:rPr>
              <a:t>Minst 5 matcher (2+2+1).</a:t>
            </a:r>
          </a:p>
          <a:p>
            <a:pPr marL="342900" lvl="1">
              <a:spcBef>
                <a:spcPts val="1000"/>
              </a:spcBef>
              <a:buSzPts val="1600"/>
              <a:buBlip>
                <a:blip r:embed="rId3"/>
              </a:buBlip>
            </a:pPr>
            <a:r>
              <a:rPr lang="sv-SE" dirty="0">
                <a:latin typeface="Aptos" panose="020B0004020202020204" pitchFamily="34" charset="0"/>
              </a:rPr>
              <a:t>Matchtid 2 x 15 min.</a:t>
            </a:r>
          </a:p>
          <a:p>
            <a:pPr marL="342900" lvl="1">
              <a:spcBef>
                <a:spcPts val="1000"/>
              </a:spcBef>
              <a:buSzPts val="1600"/>
              <a:buBlip>
                <a:blip r:embed="rId3"/>
              </a:buBlip>
            </a:pPr>
            <a:r>
              <a:rPr lang="sv-SE" dirty="0">
                <a:latin typeface="Aptos" panose="020B0004020202020204" pitchFamily="34" charset="0"/>
              </a:rPr>
              <a:t>De flesta matcherna spelas vid Gustafsberg men även andra planer runt om i Uddevalla samt konstgräs kommer användas.</a:t>
            </a:r>
          </a:p>
          <a:p>
            <a:pPr marL="342900" lvl="1">
              <a:spcBef>
                <a:spcPts val="1000"/>
              </a:spcBef>
              <a:buSzPts val="1600"/>
              <a:buBlip>
                <a:blip r:embed="rId3"/>
              </a:buBlip>
            </a:pPr>
            <a:r>
              <a:rPr lang="sv-SE" dirty="0">
                <a:latin typeface="Aptos" panose="020B0004020202020204" pitchFamily="34" charset="0"/>
              </a:rPr>
              <a:t>Deltagaravgift för mat och logi 3-dagars turnering (3 övernattningar &amp; 8 måltider) </a:t>
            </a:r>
          </a:p>
          <a:p>
            <a:pPr marL="342900" lvl="1">
              <a:spcBef>
                <a:spcPts val="1000"/>
              </a:spcBef>
              <a:buSzPts val="1600"/>
              <a:buBlip>
                <a:blip r:embed="rId3"/>
              </a:buBlip>
            </a:pPr>
            <a:r>
              <a:rPr lang="sv-SE" dirty="0">
                <a:latin typeface="Aptos" panose="020B0004020202020204" pitchFamily="34" charset="0"/>
              </a:rPr>
              <a:t>Återkommer med mer information längre fram.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Praktiskt</a:t>
            </a:r>
            <a:endParaRPr dirty="0">
              <a:latin typeface="Aptos" panose="020B0004020202020204" pitchFamily="34" charset="0"/>
            </a:endParaRPr>
          </a:p>
        </p:txBody>
      </p:sp>
      <p:sp>
        <p:nvSpPr>
          <p:cNvPr id="251" name="Google Shape;251;p24"/>
          <p:cNvSpPr txBox="1">
            <a:spLocks noGrp="1"/>
          </p:cNvSpPr>
          <p:nvPr>
            <p:ph type="body" idx="1"/>
          </p:nvPr>
        </p:nvSpPr>
        <p:spPr>
          <a:xfrm>
            <a:off x="838200" y="2037147"/>
            <a:ext cx="10515600" cy="4351338"/>
          </a:xfrm>
          <a:prstGeom prst="rect">
            <a:avLst/>
          </a:prstGeom>
          <a:noFill/>
          <a:ln>
            <a:noFill/>
          </a:ln>
        </p:spPr>
        <p:txBody>
          <a:bodyPr spcFirstLastPara="1" wrap="square" lIns="91425" tIns="45700" rIns="91425" bIns="45700" anchor="t" anchorCtr="0">
            <a:normAutofit/>
          </a:bodyPr>
          <a:lstStyle/>
          <a:p>
            <a:pPr marL="342900" lvl="1">
              <a:spcBef>
                <a:spcPts val="1000"/>
              </a:spcBef>
              <a:buSzPts val="1600"/>
              <a:buBlip>
                <a:blip r:embed="rId3"/>
              </a:buBlip>
            </a:pPr>
            <a:r>
              <a:rPr lang="sv-SE" dirty="0">
                <a:latin typeface="Aptos" panose="020B0004020202020204" pitchFamily="34" charset="0"/>
              </a:rPr>
              <a:t>Svara på kallelser till träning och match.</a:t>
            </a:r>
            <a:endParaRPr dirty="0">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Ta för vana att kolla kalendern på laget.se – prenumerera på den om ni inte redan gör det!</a:t>
            </a:r>
            <a:endParaRPr dirty="0">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Vi kommunicerar främst via laget.se, kan även vara via </a:t>
            </a:r>
            <a:r>
              <a:rPr lang="sv-SE" dirty="0" err="1">
                <a:latin typeface="Aptos" panose="020B0004020202020204" pitchFamily="34" charset="0"/>
              </a:rPr>
              <a:t>Supertext</a:t>
            </a:r>
            <a:r>
              <a:rPr lang="sv-SE" dirty="0">
                <a:latin typeface="Aptos" panose="020B0004020202020204" pitchFamily="34" charset="0"/>
              </a:rPr>
              <a:t> om det gäller snabba ändringar.</a:t>
            </a:r>
            <a:endParaRPr dirty="0" err="1">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Säg till oss om det är något, stort som smått.</a:t>
            </a:r>
            <a:endParaRPr dirty="0">
              <a:latin typeface="Aptos"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
          <p:cNvSpPr txBox="1">
            <a:spLocks noGrp="1"/>
          </p:cNvSpPr>
          <p:nvPr>
            <p:ph type="ctrTitle"/>
          </p:nvPr>
        </p:nvSpPr>
        <p:spPr>
          <a:xfrm>
            <a:off x="598621" y="2410967"/>
            <a:ext cx="7940657" cy="1781557"/>
          </a:xfrm>
          <a:prstGeom prst="rect">
            <a:avLst/>
          </a:prstGeom>
          <a:no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3600"/>
              <a:buFont typeface="Calibri"/>
              <a:buNone/>
            </a:pPr>
            <a:r>
              <a:rPr lang="sv-SE" sz="4000" dirty="0">
                <a:solidFill>
                  <a:schemeClr val="bg1"/>
                </a:solidFill>
                <a:latin typeface="Aptos" panose="020B0004020202020204" pitchFamily="34" charset="0"/>
              </a:rPr>
              <a:t>Föräldramöte 2025</a:t>
            </a:r>
            <a:br>
              <a:rPr lang="sv-SE" sz="4000" dirty="0">
                <a:solidFill>
                  <a:schemeClr val="bg1"/>
                </a:solidFill>
                <a:latin typeface="Aptos" panose="020B0004020202020204" pitchFamily="34" charset="0"/>
              </a:rPr>
            </a:br>
            <a:r>
              <a:rPr lang="sv-SE" sz="4000" dirty="0">
                <a:solidFill>
                  <a:schemeClr val="bg1"/>
                </a:solidFill>
                <a:latin typeface="Aptos" panose="020B0004020202020204" pitchFamily="34" charset="0"/>
              </a:rPr>
              <a:t>Våmbs IF</a:t>
            </a:r>
            <a:endParaRPr sz="4000" dirty="0">
              <a:solidFill>
                <a:schemeClr val="bg1"/>
              </a:solidFill>
              <a:latin typeface="Aptos" panose="020B0004020202020204" pitchFamily="34" charset="0"/>
            </a:endParaRPr>
          </a:p>
        </p:txBody>
      </p:sp>
    </p:spTree>
    <p:extLst>
      <p:ext uri="{BB962C8B-B14F-4D97-AF65-F5344CB8AC3E}">
        <p14:creationId xmlns:p14="http://schemas.microsoft.com/office/powerpoint/2010/main" val="633728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Domaruppdrag</a:t>
            </a:r>
            <a:endParaRPr dirty="0">
              <a:latin typeface="Aptos" panose="020B0004020202020204" pitchFamily="34" charset="0"/>
            </a:endParaRPr>
          </a:p>
        </p:txBody>
      </p:sp>
      <p:sp>
        <p:nvSpPr>
          <p:cNvPr id="251" name="Google Shape;251;p24"/>
          <p:cNvSpPr txBox="1">
            <a:spLocks noGrp="1"/>
          </p:cNvSpPr>
          <p:nvPr>
            <p:ph type="body" idx="1"/>
          </p:nvPr>
        </p:nvSpPr>
        <p:spPr>
          <a:xfrm>
            <a:off x="838200" y="2037147"/>
            <a:ext cx="10515600" cy="4351338"/>
          </a:xfrm>
          <a:prstGeom prst="rect">
            <a:avLst/>
          </a:prstGeom>
          <a:noFill/>
          <a:ln>
            <a:noFill/>
          </a:ln>
        </p:spPr>
        <p:txBody>
          <a:bodyPr spcFirstLastPara="1" wrap="square" lIns="91425" tIns="45700" rIns="91425" bIns="45700" anchor="t" anchorCtr="0">
            <a:normAutofit/>
          </a:bodyPr>
          <a:lstStyle/>
          <a:p>
            <a:pPr marL="342900" lvl="1">
              <a:spcBef>
                <a:spcPts val="1000"/>
              </a:spcBef>
              <a:buSzPts val="1600"/>
              <a:buBlip>
                <a:blip r:embed="rId3"/>
              </a:buBlip>
            </a:pPr>
            <a:r>
              <a:rPr lang="sv-SE" dirty="0">
                <a:latin typeface="Aptos" panose="020B0004020202020204" pitchFamily="34" charset="0"/>
              </a:rPr>
              <a:t>Vi dömer P2016 </a:t>
            </a:r>
          </a:p>
          <a:p>
            <a:pPr marL="342900" lvl="1">
              <a:spcBef>
                <a:spcPts val="1000"/>
              </a:spcBef>
              <a:buSzPts val="1600"/>
              <a:buBlip>
                <a:blip r:embed="rId3"/>
              </a:buBlip>
            </a:pPr>
            <a:r>
              <a:rPr lang="sv-SE" dirty="0">
                <a:latin typeface="Aptos" panose="020B0004020202020204" pitchFamily="34" charset="0"/>
              </a:rPr>
              <a:t>Poolspel x flera</a:t>
            </a:r>
          </a:p>
          <a:p>
            <a:pPr marL="342900" lvl="1">
              <a:spcBef>
                <a:spcPts val="1000"/>
              </a:spcBef>
              <a:buSzPts val="1600"/>
              <a:buBlip>
                <a:blip r:embed="rId3"/>
              </a:buBlip>
            </a:pPr>
            <a:r>
              <a:rPr lang="sv-SE" dirty="0">
                <a:latin typeface="Aptos" panose="020B0004020202020204" pitchFamily="34" charset="0"/>
              </a:rPr>
              <a:t>Ersättning??</a:t>
            </a:r>
          </a:p>
          <a:p>
            <a:pPr marL="342900" lvl="1">
              <a:spcBef>
                <a:spcPts val="1000"/>
              </a:spcBef>
              <a:buSzPts val="1600"/>
              <a:buBlip>
                <a:blip r:embed="rId3"/>
              </a:buBlip>
            </a:pPr>
            <a:r>
              <a:rPr lang="sv-SE" dirty="0">
                <a:latin typeface="Aptos" panose="020B0004020202020204" pitchFamily="34" charset="0"/>
              </a:rPr>
              <a:t>Kallelse via laget.se – om någon inte vill döma meddela Johanna </a:t>
            </a:r>
          </a:p>
          <a:p>
            <a:pPr marL="228600" lvl="0" indent="-228600" algn="l" rtl="0">
              <a:lnSpc>
                <a:spcPct val="90000"/>
              </a:lnSpc>
              <a:spcBef>
                <a:spcPts val="0"/>
              </a:spcBef>
              <a:spcAft>
                <a:spcPts val="0"/>
              </a:spcAft>
              <a:buClr>
                <a:schemeClr val="dk1"/>
              </a:buClr>
              <a:buSzPts val="2800"/>
              <a:buChar char="•"/>
            </a:pPr>
            <a:endParaRPr sz="2400" dirty="0">
              <a:latin typeface="Aptos" panose="020B0004020202020204" pitchFamily="34" charset="0"/>
            </a:endParaRPr>
          </a:p>
        </p:txBody>
      </p:sp>
    </p:spTree>
    <p:extLst>
      <p:ext uri="{BB962C8B-B14F-4D97-AF65-F5344CB8AC3E}">
        <p14:creationId xmlns:p14="http://schemas.microsoft.com/office/powerpoint/2010/main" val="1069614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Föräldrauppgifter</a:t>
            </a:r>
            <a:endParaRPr dirty="0">
              <a:latin typeface="Aptos" panose="020B0004020202020204" pitchFamily="34" charset="0"/>
            </a:endParaRPr>
          </a:p>
        </p:txBody>
      </p:sp>
      <p:graphicFrame>
        <p:nvGraphicFramePr>
          <p:cNvPr id="4" name="Tabell 4">
            <a:extLst>
              <a:ext uri="{FF2B5EF4-FFF2-40B4-BE49-F238E27FC236}">
                <a16:creationId xmlns:a16="http://schemas.microsoft.com/office/drawing/2014/main" id="{CD160B6F-203C-78B7-4EE8-F17572349F09}"/>
              </a:ext>
            </a:extLst>
          </p:cNvPr>
          <p:cNvGraphicFramePr>
            <a:graphicFrameLocks noGrp="1"/>
          </p:cNvGraphicFramePr>
          <p:nvPr>
            <p:extLst>
              <p:ext uri="{D42A27DB-BD31-4B8C-83A1-F6EECF244321}">
                <p14:modId xmlns:p14="http://schemas.microsoft.com/office/powerpoint/2010/main" val="799365596"/>
              </p:ext>
            </p:extLst>
          </p:nvPr>
        </p:nvGraphicFramePr>
        <p:xfrm>
          <a:off x="838200" y="2137072"/>
          <a:ext cx="10515600" cy="4468904"/>
        </p:xfrm>
        <a:graphic>
          <a:graphicData uri="http://schemas.openxmlformats.org/drawingml/2006/table">
            <a:tbl>
              <a:tblPr firstRow="1" bandRow="1">
                <a:tableStyleId>{10A1B5D5-9B99-4C35-A422-299274C87663}</a:tableStyleId>
              </a:tblPr>
              <a:tblGrid>
                <a:gridCol w="3505200">
                  <a:extLst>
                    <a:ext uri="{9D8B030D-6E8A-4147-A177-3AD203B41FA5}">
                      <a16:colId xmlns:a16="http://schemas.microsoft.com/office/drawing/2014/main" val="3126350495"/>
                    </a:ext>
                  </a:extLst>
                </a:gridCol>
                <a:gridCol w="3505200">
                  <a:extLst>
                    <a:ext uri="{9D8B030D-6E8A-4147-A177-3AD203B41FA5}">
                      <a16:colId xmlns:a16="http://schemas.microsoft.com/office/drawing/2014/main" val="2072737260"/>
                    </a:ext>
                  </a:extLst>
                </a:gridCol>
                <a:gridCol w="3505200">
                  <a:extLst>
                    <a:ext uri="{9D8B030D-6E8A-4147-A177-3AD203B41FA5}">
                      <a16:colId xmlns:a16="http://schemas.microsoft.com/office/drawing/2014/main" val="3963943379"/>
                    </a:ext>
                  </a:extLst>
                </a:gridCol>
              </a:tblGrid>
              <a:tr h="454286">
                <a:tc>
                  <a:txBody>
                    <a:bodyPr/>
                    <a:lstStyle/>
                    <a:p>
                      <a:r>
                        <a:rPr lang="sv-SE" sz="2400" dirty="0">
                          <a:latin typeface="Aptos" panose="020B0004020202020204" pitchFamily="34" charset="0"/>
                          <a:ea typeface="Calibri" panose="020F0502020204030204" pitchFamily="34" charset="0"/>
                          <a:cs typeface="Calibri" panose="020F0502020204030204" pitchFamily="34" charset="0"/>
                        </a:rPr>
                        <a:t>Uppdrag</a:t>
                      </a:r>
                    </a:p>
                  </a:txBody>
                  <a:tcPr anchor="ctr"/>
                </a:tc>
                <a:tc>
                  <a:txBody>
                    <a:bodyPr/>
                    <a:lstStyle/>
                    <a:p>
                      <a:r>
                        <a:rPr lang="sv-SE" sz="2400" dirty="0">
                          <a:latin typeface="Aptos" panose="020B0004020202020204" pitchFamily="34" charset="0"/>
                          <a:ea typeface="Calibri" panose="020F0502020204030204" pitchFamily="34" charset="0"/>
                          <a:cs typeface="Calibri" panose="020F0502020204030204" pitchFamily="34" charset="0"/>
                        </a:rPr>
                        <a:t>Datum</a:t>
                      </a:r>
                    </a:p>
                  </a:txBody>
                  <a:tcPr anchor="ctr"/>
                </a:tc>
                <a:tc>
                  <a:txBody>
                    <a:bodyPr/>
                    <a:lstStyle/>
                    <a:p>
                      <a:endParaRPr lang="sv-SE" sz="2400" b="1" i="0" u="none" strike="noStrike" cap="none" dirty="0">
                        <a:solidFill>
                          <a:schemeClr val="lt1"/>
                        </a:solidFill>
                        <a:latin typeface="Aptos" panose="020B0004020202020204" pitchFamily="34" charset="0"/>
                        <a:ea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847709415"/>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a:rPr>
                        <a:t>Bollkallar och inträde</a:t>
                      </a: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Säsong</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6 spelare + 2 föräldrar/match</a:t>
                      </a:r>
                    </a:p>
                    <a:p>
                      <a:r>
                        <a:rPr lang="sv-SE" sz="1800" b="1" dirty="0">
                          <a:latin typeface="Aptos" panose="020B0004020202020204" pitchFamily="34" charset="0"/>
                          <a:ea typeface="Calibri" panose="020F0502020204030204" pitchFamily="34" charset="0"/>
                          <a:cs typeface="Calibri" panose="020F0502020204030204" pitchFamily="34" charset="0"/>
                        </a:rPr>
                        <a:t>Ansvaret delas med P14</a:t>
                      </a:r>
                    </a:p>
                    <a:p>
                      <a:r>
                        <a:rPr lang="sv-SE" sz="1800" b="1" dirty="0">
                          <a:latin typeface="Aptos" panose="020B0004020202020204" pitchFamily="34" charset="0"/>
                          <a:ea typeface="Calibri" panose="020F0502020204030204" pitchFamily="34" charset="0"/>
                          <a:cs typeface="Calibri" panose="020F0502020204030204" pitchFamily="34" charset="0"/>
                        </a:rPr>
                        <a:t>Ansvarig: Jonna (Jack)</a:t>
                      </a:r>
                    </a:p>
                  </a:txBody>
                  <a:tcPr anchor="ctr"/>
                </a:tc>
                <a:extLst>
                  <a:ext uri="{0D108BD9-81ED-4DB2-BD59-A6C34878D82A}">
                    <a16:rowId xmlns:a16="http://schemas.microsoft.com/office/drawing/2014/main" val="1774749708"/>
                  </a:ext>
                </a:extLst>
              </a:tr>
              <a:tr h="454286">
                <a:tc>
                  <a:txBody>
                    <a:bodyPr/>
                    <a:lstStyle/>
                    <a:p>
                      <a:pPr marL="72000" algn="l" fontAlgn="ct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Hentorpsdagen</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a:rPr>
                        <a:t>13 september</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Nystedt (Oskar)</a:t>
                      </a:r>
                    </a:p>
                    <a:p>
                      <a:r>
                        <a:rPr lang="sv-SE" sz="1800" b="1" dirty="0">
                          <a:latin typeface="Aptos" panose="020B0004020202020204" pitchFamily="34" charset="0"/>
                          <a:ea typeface="Calibri" panose="020F0502020204030204" pitchFamily="34" charset="0"/>
                          <a:cs typeface="Calibri" panose="020F0502020204030204" pitchFamily="34" charset="0"/>
                        </a:rPr>
                        <a:t>Bergquist (Bob)</a:t>
                      </a:r>
                    </a:p>
                  </a:txBody>
                  <a:tcPr anchor="ctr"/>
                </a:tc>
                <a:extLst>
                  <a:ext uri="{0D108BD9-81ED-4DB2-BD59-A6C34878D82A}">
                    <a16:rowId xmlns:a16="http://schemas.microsoft.com/office/drawing/2014/main" val="3867400007"/>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Klubbförsäljning </a:t>
                      </a: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GrönVita</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Vår (senast vecka 25)</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Mari (Elias)</a:t>
                      </a:r>
                    </a:p>
                  </a:txBody>
                  <a:tcPr anchor="ctr"/>
                </a:tc>
                <a:extLst>
                  <a:ext uri="{0D108BD9-81ED-4DB2-BD59-A6C34878D82A}">
                    <a16:rowId xmlns:a16="http://schemas.microsoft.com/office/drawing/2014/main" val="1533598679"/>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Klubbförsäljning </a:t>
                      </a: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Bambusa</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Vår/Höst</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Jenny &amp; Jenny (Teo &amp; Olle W)</a:t>
                      </a:r>
                    </a:p>
                  </a:txBody>
                  <a:tcPr anchor="ctr"/>
                </a:tc>
                <a:extLst>
                  <a:ext uri="{0D108BD9-81ED-4DB2-BD59-A6C34878D82A}">
                    <a16:rowId xmlns:a16="http://schemas.microsoft.com/office/drawing/2014/main" val="1120900905"/>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Matchförälder</a:t>
                      </a: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Säsong</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Nathalie/Johanna (Vincent/Hugo)</a:t>
                      </a:r>
                    </a:p>
                  </a:txBody>
                  <a:tcPr anchor="ctr"/>
                </a:tc>
                <a:extLst>
                  <a:ext uri="{0D108BD9-81ED-4DB2-BD59-A6C34878D82A}">
                    <a16:rowId xmlns:a16="http://schemas.microsoft.com/office/drawing/2014/main" val="3243287207"/>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Lagförsäljning</a:t>
                      </a:r>
                    </a:p>
                  </a:txBody>
                  <a:tcPr marL="6350" marR="6350" marT="6350" marB="0" anchor="ctr"/>
                </a:tc>
                <a:tc>
                  <a:txBody>
                    <a:bodyPr/>
                    <a:lstStyle/>
                    <a:p>
                      <a:endParaRPr lang="sv-SE" sz="1800" b="1" dirty="0">
                        <a:latin typeface="Aptos" panose="020B0004020202020204" pitchFamily="34" charset="0"/>
                        <a:ea typeface="Calibri" panose="020F0502020204030204" pitchFamily="34" charset="0"/>
                        <a:cs typeface="Calibri" panose="020F0502020204030204" pitchFamily="34" charset="0"/>
                      </a:endParaRP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Jenny &amp; Jenny</a:t>
                      </a:r>
                    </a:p>
                  </a:txBody>
                  <a:tcPr anchor="ctr"/>
                </a:tc>
                <a:extLst>
                  <a:ext uri="{0D108BD9-81ED-4DB2-BD59-A6C34878D82A}">
                    <a16:rowId xmlns:a16="http://schemas.microsoft.com/office/drawing/2014/main" val="2000426907"/>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Lagaktivitet</a:t>
                      </a: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Sommaravslutning</a:t>
                      </a:r>
                    </a:p>
                  </a:txBody>
                  <a:tcPr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Bad, lek och grill i Vristulven</a:t>
                      </a:r>
                    </a:p>
                  </a:txBody>
                  <a:tcPr anchor="ctr"/>
                </a:tc>
                <a:extLst>
                  <a:ext uri="{0D108BD9-81ED-4DB2-BD59-A6C34878D82A}">
                    <a16:rowId xmlns:a16="http://schemas.microsoft.com/office/drawing/2014/main" val="2876900147"/>
                  </a:ext>
                </a:extLst>
              </a:tr>
            </a:tbl>
          </a:graphicData>
        </a:graphic>
      </p:graphicFrame>
      <p:sp>
        <p:nvSpPr>
          <p:cNvPr id="5" name="Google Shape;239;p22">
            <a:extLst>
              <a:ext uri="{FF2B5EF4-FFF2-40B4-BE49-F238E27FC236}">
                <a16:creationId xmlns:a16="http://schemas.microsoft.com/office/drawing/2014/main" id="{A7F59917-B556-72E7-3E31-E33BE21EA8E3}"/>
              </a:ext>
            </a:extLst>
          </p:cNvPr>
          <p:cNvSpPr txBox="1"/>
          <p:nvPr/>
        </p:nvSpPr>
        <p:spPr>
          <a:xfrm>
            <a:off x="5217694" y="427762"/>
            <a:ext cx="533400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dirty="0">
                <a:solidFill>
                  <a:schemeClr val="dk1"/>
                </a:solidFill>
                <a:latin typeface="Calibri"/>
                <a:ea typeface="Calibri"/>
                <a:cs typeface="Calibri"/>
                <a:sym typeface="Calibri"/>
              </a:rPr>
              <a:t>Vi ledare lägger många timmar på ett år, vi behöver hjälp av er. Bidrar alla med x antal timmar var så underlättar det för alla, bonus på det – sammanhållningen ökar!</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a:bodyPr>
          <a:lstStyle/>
          <a:p>
            <a:r>
              <a:rPr lang="sv-SE" dirty="0">
                <a:latin typeface="Aptos" panose="020B0004020202020204" pitchFamily="34" charset="0"/>
              </a:rPr>
              <a:t>Bollkallar + inträde</a:t>
            </a:r>
          </a:p>
        </p:txBody>
      </p:sp>
      <p:graphicFrame>
        <p:nvGraphicFramePr>
          <p:cNvPr id="4" name="Table 3">
            <a:extLst>
              <a:ext uri="{FF2B5EF4-FFF2-40B4-BE49-F238E27FC236}">
                <a16:creationId xmlns:a16="http://schemas.microsoft.com/office/drawing/2014/main" id="{192C3E77-1023-C1D8-5B62-A926C8C1D9BE}"/>
              </a:ext>
            </a:extLst>
          </p:cNvPr>
          <p:cNvGraphicFramePr>
            <a:graphicFrameLocks noGrp="1"/>
          </p:cNvGraphicFramePr>
          <p:nvPr>
            <p:extLst>
              <p:ext uri="{D42A27DB-BD31-4B8C-83A1-F6EECF244321}">
                <p14:modId xmlns:p14="http://schemas.microsoft.com/office/powerpoint/2010/main" val="3327726938"/>
              </p:ext>
            </p:extLst>
          </p:nvPr>
        </p:nvGraphicFramePr>
        <p:xfrm>
          <a:off x="982171" y="1926566"/>
          <a:ext cx="8062087" cy="3270217"/>
        </p:xfrm>
        <a:graphic>
          <a:graphicData uri="http://schemas.openxmlformats.org/drawingml/2006/table">
            <a:tbl>
              <a:tblPr bandRow="1">
                <a:tableStyleId>{93296810-A885-4BE3-A3E7-6D5BEEA58F35}</a:tableStyleId>
              </a:tblPr>
              <a:tblGrid>
                <a:gridCol w="1891608">
                  <a:extLst>
                    <a:ext uri="{9D8B030D-6E8A-4147-A177-3AD203B41FA5}">
                      <a16:colId xmlns:a16="http://schemas.microsoft.com/office/drawing/2014/main" val="3930440516"/>
                    </a:ext>
                  </a:extLst>
                </a:gridCol>
                <a:gridCol w="1914525">
                  <a:extLst>
                    <a:ext uri="{9D8B030D-6E8A-4147-A177-3AD203B41FA5}">
                      <a16:colId xmlns:a16="http://schemas.microsoft.com/office/drawing/2014/main" val="3095782200"/>
                    </a:ext>
                  </a:extLst>
                </a:gridCol>
                <a:gridCol w="2286000">
                  <a:extLst>
                    <a:ext uri="{9D8B030D-6E8A-4147-A177-3AD203B41FA5}">
                      <a16:colId xmlns:a16="http://schemas.microsoft.com/office/drawing/2014/main" val="744624303"/>
                    </a:ext>
                  </a:extLst>
                </a:gridCol>
                <a:gridCol w="1969954">
                  <a:extLst>
                    <a:ext uri="{9D8B030D-6E8A-4147-A177-3AD203B41FA5}">
                      <a16:colId xmlns:a16="http://schemas.microsoft.com/office/drawing/2014/main" val="2594291918"/>
                    </a:ext>
                  </a:extLst>
                </a:gridCol>
              </a:tblGrid>
              <a:tr h="467173">
                <a:tc>
                  <a:txBody>
                    <a:bodyPr/>
                    <a:lstStyle/>
                    <a:p>
                      <a:pPr lvl="0">
                        <a:buNone/>
                      </a:pPr>
                      <a:r>
                        <a:rPr lang="sv-SE" sz="2800" b="1" noProof="0" dirty="0">
                          <a:solidFill>
                            <a:schemeClr val="bg1"/>
                          </a:solidFill>
                          <a:effectLst/>
                          <a:latin typeface="Aptos" panose="020B0004020202020204" pitchFamily="34" charset="0"/>
                        </a:rPr>
                        <a:t>Speldag</a:t>
                      </a:r>
                      <a:endParaRPr lang="sv-SE" sz="2800" b="1" i="0" u="none" strike="noStrike" cap="none" noProof="0" dirty="0">
                        <a:solidFill>
                          <a:schemeClr val="bg1"/>
                        </a:solidFill>
                        <a:latin typeface="Aptos" panose="020B0004020202020204" pitchFamily="34" charset="0"/>
                        <a:cs typeface="Calibri"/>
                        <a:sym typeface="Arial"/>
                      </a:endParaRPr>
                    </a:p>
                  </a:txBody>
                  <a:tcPr marL="28575" marR="28575" marT="19050" marB="19050" anchor="ctr">
                    <a:solidFill>
                      <a:schemeClr val="accent6"/>
                    </a:solidFill>
                  </a:tcPr>
                </a:tc>
                <a:tc>
                  <a:txBody>
                    <a:bodyPr/>
                    <a:lstStyle/>
                    <a:p>
                      <a:pPr lvl="0" algn="ctr">
                        <a:buNone/>
                      </a:pPr>
                      <a:r>
                        <a:rPr lang="sv-SE" sz="2800" b="1" noProof="0" dirty="0">
                          <a:solidFill>
                            <a:schemeClr val="bg1"/>
                          </a:solidFill>
                          <a:effectLst/>
                          <a:latin typeface="Aptos" panose="020B0004020202020204" pitchFamily="34" charset="0"/>
                        </a:rPr>
                        <a:t>Matchstart</a:t>
                      </a:r>
                    </a:p>
                  </a:txBody>
                  <a:tcPr marL="28575" marR="28575" marT="19050" marB="19050" anchor="ctr">
                    <a:solidFill>
                      <a:schemeClr val="accent6"/>
                    </a:solidFill>
                  </a:tcPr>
                </a:tc>
                <a:tc>
                  <a:txBody>
                    <a:bodyPr/>
                    <a:lstStyle/>
                    <a:p>
                      <a:pPr lvl="0">
                        <a:buNone/>
                      </a:pPr>
                      <a:endParaRPr lang="sv-SE" sz="1800" noProof="0" dirty="0">
                        <a:effectLst/>
                        <a:latin typeface="Aptos" panose="020B0004020202020204" pitchFamily="34" charset="0"/>
                      </a:endParaRPr>
                    </a:p>
                  </a:txBody>
                  <a:tcPr marL="28575" marR="28575" marT="19050" marB="19050" anchor="ctr">
                    <a:solidFill>
                      <a:schemeClr val="accent6"/>
                    </a:solidFill>
                  </a:tcPr>
                </a:tc>
                <a:tc>
                  <a:txBody>
                    <a:bodyPr/>
                    <a:lstStyle/>
                    <a:p>
                      <a:pPr lvl="0">
                        <a:buNone/>
                      </a:pPr>
                      <a:endParaRPr lang="sv-SE" sz="1800" noProof="0" dirty="0">
                        <a:effectLst/>
                        <a:latin typeface="Aptos" panose="020B0004020202020204" pitchFamily="34" charset="0"/>
                      </a:endParaRPr>
                    </a:p>
                  </a:txBody>
                  <a:tcPr marL="28575" marR="28575" marT="19050" marB="19050" anchor="ctr">
                    <a:solidFill>
                      <a:schemeClr val="accent6"/>
                    </a:solidFill>
                  </a:tcPr>
                </a:tc>
                <a:extLst>
                  <a:ext uri="{0D108BD9-81ED-4DB2-BD59-A6C34878D82A}">
                    <a16:rowId xmlns:a16="http://schemas.microsoft.com/office/drawing/2014/main" val="2953078019"/>
                  </a:ext>
                </a:extLst>
              </a:tr>
              <a:tr h="467174">
                <a:tc>
                  <a:txBody>
                    <a:bodyPr/>
                    <a:lstStyle/>
                    <a:p>
                      <a:pPr rtl="0" fontAlgn="b">
                        <a:tabLst/>
                      </a:pPr>
                      <a:r>
                        <a:rPr lang="sv-SE" sz="1800" noProof="0" dirty="0">
                          <a:effectLst/>
                          <a:latin typeface="Aptos" panose="020B0004020202020204" pitchFamily="34" charset="0"/>
                        </a:rPr>
                        <a:t>10 maj</a:t>
                      </a:r>
                    </a:p>
                  </a:txBody>
                  <a:tcPr marL="28575" marR="28575" marT="19050" marB="19050" anchor="ctr"/>
                </a:tc>
                <a:tc>
                  <a:txBody>
                    <a:bodyPr/>
                    <a:lstStyle/>
                    <a:p>
                      <a:pPr algn="ctr" rtl="0" fontAlgn="b"/>
                      <a:r>
                        <a:rPr lang="sv-SE" sz="1800" noProof="0" dirty="0">
                          <a:effectLst/>
                          <a:latin typeface="Aptos" panose="020B0004020202020204" pitchFamily="34" charset="0"/>
                        </a:rPr>
                        <a:t>13.00</a:t>
                      </a:r>
                    </a:p>
                  </a:txBody>
                  <a:tcPr marL="28575" marR="28575" marT="19050" marB="19050" anchor="ctr"/>
                </a:tc>
                <a:tc>
                  <a:txBody>
                    <a:bodyPr/>
                    <a:lstStyle/>
                    <a:p>
                      <a:pPr rtl="0" fontAlgn="b"/>
                      <a:r>
                        <a:rPr lang="sv-SE" sz="1800" noProof="0" dirty="0">
                          <a:effectLst/>
                          <a:latin typeface="Aptos" panose="020B0004020202020204" pitchFamily="34" charset="0"/>
                        </a:rPr>
                        <a:t>Korsberga IF</a:t>
                      </a:r>
                    </a:p>
                  </a:txBody>
                  <a:tcPr marL="28575" marR="28575" marT="19050" marB="19050" anchor="ctr"/>
                </a:tc>
                <a:tc>
                  <a:txBody>
                    <a:bodyPr/>
                    <a:lstStyle/>
                    <a:p>
                      <a:pPr rtl="0" fontAlgn="b"/>
                      <a:r>
                        <a:rPr lang="sv-SE" sz="1800" noProof="0" dirty="0">
                          <a:effectLst/>
                          <a:latin typeface="Aptos" panose="020B0004020202020204" pitchFamily="34" charset="0"/>
                        </a:rPr>
                        <a:t>Claesborgs IP</a:t>
                      </a:r>
                    </a:p>
                  </a:txBody>
                  <a:tcPr marL="28575" marR="28575" marT="19050" marB="19050" anchor="ctr"/>
                </a:tc>
                <a:extLst>
                  <a:ext uri="{0D108BD9-81ED-4DB2-BD59-A6C34878D82A}">
                    <a16:rowId xmlns:a16="http://schemas.microsoft.com/office/drawing/2014/main" val="2208874121"/>
                  </a:ext>
                </a:extLst>
              </a:tr>
              <a:tr h="467174">
                <a:tc>
                  <a:txBody>
                    <a:bodyPr/>
                    <a:lstStyle/>
                    <a:p>
                      <a:pPr rtl="0" fontAlgn="b"/>
                      <a:r>
                        <a:rPr lang="sv-SE" sz="1800" noProof="0" dirty="0">
                          <a:effectLst/>
                          <a:latin typeface="Aptos" panose="020B0004020202020204" pitchFamily="34" charset="0"/>
                        </a:rPr>
                        <a:t>1 juni</a:t>
                      </a:r>
                    </a:p>
                  </a:txBody>
                  <a:tcPr marL="28575" marR="28575" marT="19050" marB="19050" anchor="ctr"/>
                </a:tc>
                <a:tc>
                  <a:txBody>
                    <a:bodyPr/>
                    <a:lstStyle/>
                    <a:p>
                      <a:pPr algn="ctr" rtl="0" fontAlgn="b"/>
                      <a:r>
                        <a:rPr lang="sv-SE" sz="1800" noProof="0" dirty="0">
                          <a:effectLst/>
                          <a:latin typeface="Aptos" panose="020B0004020202020204" pitchFamily="34" charset="0"/>
                        </a:rPr>
                        <a:t>17.00</a:t>
                      </a:r>
                    </a:p>
                  </a:txBody>
                  <a:tcPr marL="28575" marR="28575" marT="19050" marB="19050" anchor="ctr"/>
                </a:tc>
                <a:tc>
                  <a:txBody>
                    <a:bodyPr/>
                    <a:lstStyle/>
                    <a:p>
                      <a:pPr rtl="0" fontAlgn="b"/>
                      <a:r>
                        <a:rPr lang="sv-SE" sz="1800" noProof="0" dirty="0">
                          <a:effectLst/>
                          <a:latin typeface="Aptos" panose="020B0004020202020204" pitchFamily="34" charset="0"/>
                        </a:rPr>
                        <a:t>Fagersanna IF</a:t>
                      </a:r>
                    </a:p>
                  </a:txBody>
                  <a:tcPr marL="28575" marR="28575" marT="19050" marB="19050" anchor="ctr"/>
                </a:tc>
                <a:tc>
                  <a:txBody>
                    <a:bodyPr/>
                    <a:lstStyle/>
                    <a:p>
                      <a:pPr rtl="0" fontAlgn="b"/>
                      <a:r>
                        <a:rPr lang="sv-SE" sz="1800" noProof="0" dirty="0">
                          <a:effectLst/>
                          <a:latin typeface="Aptos" panose="020B0004020202020204" pitchFamily="34" charset="0"/>
                        </a:rPr>
                        <a:t>Claesborgs IP</a:t>
                      </a:r>
                    </a:p>
                  </a:txBody>
                  <a:tcPr marL="28575" marR="28575" marT="19050" marB="19050" anchor="ctr"/>
                </a:tc>
                <a:extLst>
                  <a:ext uri="{0D108BD9-81ED-4DB2-BD59-A6C34878D82A}">
                    <a16:rowId xmlns:a16="http://schemas.microsoft.com/office/drawing/2014/main" val="968784011"/>
                  </a:ext>
                </a:extLst>
              </a:tr>
              <a:tr h="467174">
                <a:tc>
                  <a:txBody>
                    <a:bodyPr/>
                    <a:lstStyle/>
                    <a:p>
                      <a:pPr rtl="0" fontAlgn="b"/>
                      <a:r>
                        <a:rPr lang="sv-SE" sz="1800" noProof="0" dirty="0">
                          <a:effectLst/>
                          <a:latin typeface="Aptos" panose="020B0004020202020204" pitchFamily="34" charset="0"/>
                        </a:rPr>
                        <a:t>30 juni</a:t>
                      </a:r>
                    </a:p>
                  </a:txBody>
                  <a:tcPr marL="28575" marR="28575" marT="19050" marB="19050" anchor="ctr"/>
                </a:tc>
                <a:tc>
                  <a:txBody>
                    <a:bodyPr/>
                    <a:lstStyle/>
                    <a:p>
                      <a:pPr algn="ctr" rtl="0" fontAlgn="b"/>
                      <a:r>
                        <a:rPr lang="sv-SE" sz="1800" noProof="0" dirty="0">
                          <a:effectLst/>
                          <a:latin typeface="Aptos" panose="020B0004020202020204" pitchFamily="34" charset="0"/>
                        </a:rPr>
                        <a:t>19.00</a:t>
                      </a:r>
                    </a:p>
                  </a:txBody>
                  <a:tcPr marL="28575" marR="28575" marT="19050" marB="19050" anchor="ctr"/>
                </a:tc>
                <a:tc>
                  <a:txBody>
                    <a:bodyPr/>
                    <a:lstStyle/>
                    <a:p>
                      <a:pPr rtl="0" fontAlgn="b"/>
                      <a:r>
                        <a:rPr lang="sv-SE" sz="1800" noProof="0" dirty="0">
                          <a:effectLst/>
                          <a:latin typeface="Aptos" panose="020B0004020202020204" pitchFamily="34" charset="0"/>
                        </a:rPr>
                        <a:t>Fröjereds IF</a:t>
                      </a:r>
                    </a:p>
                  </a:txBody>
                  <a:tcPr marL="28575" marR="28575" marT="19050" marB="19050" anchor="ctr"/>
                </a:tc>
                <a:tc>
                  <a:txBody>
                    <a:bodyPr/>
                    <a:lstStyle/>
                    <a:p>
                      <a:pPr rtl="0" fontAlgn="b"/>
                      <a:r>
                        <a:rPr lang="sv-SE" sz="1800" noProof="0" dirty="0">
                          <a:effectLst/>
                          <a:latin typeface="Aptos" panose="020B0004020202020204" pitchFamily="34" charset="0"/>
                        </a:rPr>
                        <a:t>Claesborgs IP</a:t>
                      </a:r>
                    </a:p>
                  </a:txBody>
                  <a:tcPr marL="28575" marR="28575" marT="19050" marB="19050" anchor="ctr"/>
                </a:tc>
                <a:extLst>
                  <a:ext uri="{0D108BD9-81ED-4DB2-BD59-A6C34878D82A}">
                    <a16:rowId xmlns:a16="http://schemas.microsoft.com/office/drawing/2014/main" val="3482664811"/>
                  </a:ext>
                </a:extLst>
              </a:tr>
              <a:tr h="467174">
                <a:tc>
                  <a:txBody>
                    <a:bodyPr/>
                    <a:lstStyle/>
                    <a:p>
                      <a:pPr lvl="0" rtl="0">
                        <a:buNone/>
                      </a:pPr>
                      <a:endParaRPr lang="sv-SE" sz="1800" noProof="0" dirty="0">
                        <a:effectLst/>
                        <a:latin typeface="Aptos" panose="020B0004020202020204" pitchFamily="34" charset="0"/>
                      </a:endParaRPr>
                    </a:p>
                  </a:txBody>
                  <a:tcPr marL="28575" marR="28575" marT="19050" marB="19050" anchor="ctr"/>
                </a:tc>
                <a:tc>
                  <a:txBody>
                    <a:bodyPr/>
                    <a:lstStyle/>
                    <a:p>
                      <a:pPr lvl="0" algn="ctr" rtl="0">
                        <a:buNone/>
                      </a:pPr>
                      <a:endParaRPr lang="sv-SE" sz="1800" noProof="0" dirty="0">
                        <a:effectLst/>
                        <a:latin typeface="Aptos" panose="020B0004020202020204" pitchFamily="34" charset="0"/>
                      </a:endParaRPr>
                    </a:p>
                  </a:txBody>
                  <a:tcPr marL="28575" marR="28575" marT="19050" marB="19050" anchor="ctr"/>
                </a:tc>
                <a:tc>
                  <a:txBody>
                    <a:bodyPr/>
                    <a:lstStyle/>
                    <a:p>
                      <a:pPr lvl="0" rtl="0">
                        <a:buNone/>
                      </a:pPr>
                      <a:endParaRPr lang="sv-SE" sz="1800" noProof="0" dirty="0">
                        <a:effectLst/>
                        <a:latin typeface="Aptos" panose="020B0004020202020204" pitchFamily="34" charset="0"/>
                      </a:endParaRPr>
                    </a:p>
                  </a:txBody>
                  <a:tcPr marL="28575" marR="28575" marT="19050" marB="19050" anchor="ctr"/>
                </a:tc>
                <a:tc>
                  <a:txBody>
                    <a:bodyPr/>
                    <a:lstStyle/>
                    <a:p>
                      <a:pPr lvl="0" rtl="0">
                        <a:buNone/>
                      </a:pPr>
                      <a:endParaRPr lang="sv-SE" sz="1800" noProof="0" dirty="0">
                        <a:effectLst/>
                        <a:latin typeface="Aptos" panose="020B0004020202020204" pitchFamily="34" charset="0"/>
                      </a:endParaRPr>
                    </a:p>
                  </a:txBody>
                  <a:tcPr marL="28575" marR="28575" marT="19050" marB="19050" anchor="ctr"/>
                </a:tc>
                <a:extLst>
                  <a:ext uri="{0D108BD9-81ED-4DB2-BD59-A6C34878D82A}">
                    <a16:rowId xmlns:a16="http://schemas.microsoft.com/office/drawing/2014/main" val="2330763484"/>
                  </a:ext>
                </a:extLst>
              </a:tr>
              <a:tr h="467174">
                <a:tc>
                  <a:txBody>
                    <a:bodyPr/>
                    <a:lstStyle/>
                    <a:p>
                      <a:pPr rtl="0" fontAlgn="b"/>
                      <a:r>
                        <a:rPr lang="sv-SE" sz="1800" noProof="0" dirty="0">
                          <a:effectLst/>
                          <a:latin typeface="Aptos" panose="020B0004020202020204" pitchFamily="34" charset="0"/>
                        </a:rPr>
                        <a:t>31 augusti</a:t>
                      </a:r>
                    </a:p>
                  </a:txBody>
                  <a:tcPr marL="28575" marR="28575" marT="19050" marB="19050" anchor="ctr"/>
                </a:tc>
                <a:tc>
                  <a:txBody>
                    <a:bodyPr/>
                    <a:lstStyle/>
                    <a:p>
                      <a:pPr algn="ctr" rtl="0" fontAlgn="b"/>
                      <a:r>
                        <a:rPr lang="sv-SE" sz="1800" noProof="0" dirty="0">
                          <a:effectLst/>
                          <a:latin typeface="Aptos" panose="020B0004020202020204" pitchFamily="34" charset="0"/>
                        </a:rPr>
                        <a:t>13.00</a:t>
                      </a:r>
                    </a:p>
                  </a:txBody>
                  <a:tcPr marL="28575" marR="28575" marT="19050" marB="19050" anchor="ctr"/>
                </a:tc>
                <a:tc>
                  <a:txBody>
                    <a:bodyPr/>
                    <a:lstStyle/>
                    <a:p>
                      <a:pPr rtl="0" fontAlgn="b"/>
                      <a:r>
                        <a:rPr lang="sv-SE" sz="1800" noProof="0" dirty="0">
                          <a:effectLst/>
                          <a:latin typeface="Aptos" panose="020B0004020202020204" pitchFamily="34" charset="0"/>
                        </a:rPr>
                        <a:t>Mariestads BK</a:t>
                      </a:r>
                    </a:p>
                  </a:txBody>
                  <a:tcPr marL="28575" marR="28575" marT="19050" marB="19050" anchor="ctr"/>
                </a:tc>
                <a:tc>
                  <a:txBody>
                    <a:bodyPr/>
                    <a:lstStyle/>
                    <a:p>
                      <a:pPr rtl="0" fontAlgn="b"/>
                      <a:r>
                        <a:rPr lang="sv-SE" sz="1800" noProof="0" dirty="0">
                          <a:effectLst/>
                          <a:latin typeface="Aptos" panose="020B0004020202020204" pitchFamily="34" charset="0"/>
                        </a:rPr>
                        <a:t>Claesborgs IP</a:t>
                      </a:r>
                    </a:p>
                  </a:txBody>
                  <a:tcPr marL="28575" marR="28575" marT="19050" marB="19050" anchor="ctr"/>
                </a:tc>
                <a:extLst>
                  <a:ext uri="{0D108BD9-81ED-4DB2-BD59-A6C34878D82A}">
                    <a16:rowId xmlns:a16="http://schemas.microsoft.com/office/drawing/2014/main" val="3353957189"/>
                  </a:ext>
                </a:extLst>
              </a:tr>
              <a:tr h="467174">
                <a:tc>
                  <a:txBody>
                    <a:bodyPr/>
                    <a:lstStyle/>
                    <a:p>
                      <a:pPr rtl="0" fontAlgn="b"/>
                      <a:r>
                        <a:rPr lang="sv-SE" sz="1800" noProof="0" dirty="0">
                          <a:effectLst/>
                          <a:latin typeface="Aptos" panose="020B0004020202020204" pitchFamily="34" charset="0"/>
                        </a:rPr>
                        <a:t>21 september</a:t>
                      </a:r>
                    </a:p>
                  </a:txBody>
                  <a:tcPr marL="28575" marR="28575" marT="19050" marB="19050" anchor="ctr"/>
                </a:tc>
                <a:tc>
                  <a:txBody>
                    <a:bodyPr/>
                    <a:lstStyle/>
                    <a:p>
                      <a:pPr algn="ctr" rtl="0" fontAlgn="b"/>
                      <a:r>
                        <a:rPr lang="sv-SE" sz="1800" noProof="0" dirty="0">
                          <a:effectLst/>
                          <a:latin typeface="Aptos" panose="020B0004020202020204" pitchFamily="34" charset="0"/>
                        </a:rPr>
                        <a:t>13.00</a:t>
                      </a:r>
                      <a:endParaRPr lang="sv-SE" sz="1600" noProof="0" dirty="0">
                        <a:latin typeface="Aptos" panose="020B0004020202020204" pitchFamily="34" charset="0"/>
                      </a:endParaRPr>
                    </a:p>
                  </a:txBody>
                  <a:tcPr marL="28575" marR="28575" marT="19050" marB="19050" anchor="ctr"/>
                </a:tc>
                <a:tc>
                  <a:txBody>
                    <a:bodyPr/>
                    <a:lstStyle/>
                    <a:p>
                      <a:pPr rtl="0" fontAlgn="b"/>
                      <a:r>
                        <a:rPr lang="sv-SE" sz="1800" noProof="0" dirty="0">
                          <a:effectLst/>
                          <a:latin typeface="Aptos" panose="020B0004020202020204" pitchFamily="34" charset="0"/>
                        </a:rPr>
                        <a:t>Gullspångs IF</a:t>
                      </a:r>
                      <a:endParaRPr lang="sv-SE" sz="1600" noProof="0" dirty="0">
                        <a:latin typeface="Aptos" panose="020B0004020202020204" pitchFamily="34" charset="0"/>
                      </a:endParaRPr>
                    </a:p>
                  </a:txBody>
                  <a:tcPr marL="28575" marR="28575" marT="19050" marB="19050" anchor="ctr"/>
                </a:tc>
                <a:tc>
                  <a:txBody>
                    <a:bodyPr/>
                    <a:lstStyle/>
                    <a:p>
                      <a:pPr rtl="0" fontAlgn="b"/>
                      <a:r>
                        <a:rPr lang="sv-SE" sz="1800" noProof="0" dirty="0">
                          <a:effectLst/>
                          <a:latin typeface="Aptos" panose="020B0004020202020204" pitchFamily="34" charset="0"/>
                        </a:rPr>
                        <a:t>Claesborgs IP</a:t>
                      </a:r>
                      <a:endParaRPr lang="sv-SE" sz="1600" noProof="0" dirty="0">
                        <a:latin typeface="Aptos" panose="020B0004020202020204" pitchFamily="34" charset="0"/>
                      </a:endParaRPr>
                    </a:p>
                  </a:txBody>
                  <a:tcPr marL="28575" marR="28575" marT="19050" marB="19050" anchor="ctr"/>
                </a:tc>
                <a:extLst>
                  <a:ext uri="{0D108BD9-81ED-4DB2-BD59-A6C34878D82A}">
                    <a16:rowId xmlns:a16="http://schemas.microsoft.com/office/drawing/2014/main" val="3787573552"/>
                  </a:ext>
                </a:extLst>
              </a:tr>
            </a:tbl>
          </a:graphicData>
        </a:graphic>
      </p:graphicFrame>
      <p:sp>
        <p:nvSpPr>
          <p:cNvPr id="5" name="TextBox 4">
            <a:extLst>
              <a:ext uri="{FF2B5EF4-FFF2-40B4-BE49-F238E27FC236}">
                <a16:creationId xmlns:a16="http://schemas.microsoft.com/office/drawing/2014/main" id="{E4A8854F-B7E4-D8B8-61A7-41491F006735}"/>
              </a:ext>
            </a:extLst>
          </p:cNvPr>
          <p:cNvSpPr txBox="1"/>
          <p:nvPr/>
        </p:nvSpPr>
        <p:spPr>
          <a:xfrm>
            <a:off x="833887" y="5432661"/>
            <a:ext cx="787476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sv-SE" dirty="0">
                <a:latin typeface="Aptos" panose="020B0004020202020204" pitchFamily="34" charset="0"/>
              </a:rPr>
              <a:t>Instruktion finns sist i bildspelet</a:t>
            </a:r>
          </a:p>
        </p:txBody>
      </p:sp>
    </p:spTree>
    <p:extLst>
      <p:ext uri="{BB962C8B-B14F-4D97-AF65-F5344CB8AC3E}">
        <p14:creationId xmlns:p14="http://schemas.microsoft.com/office/powerpoint/2010/main" val="183560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Föräldrar har ordet</a:t>
            </a:r>
            <a:endParaRPr dirty="0">
              <a:latin typeface="Aptos" panose="020B0004020202020204" pitchFamily="34" charset="0"/>
            </a:endParaRPr>
          </a:p>
        </p:txBody>
      </p:sp>
      <p:sp>
        <p:nvSpPr>
          <p:cNvPr id="263" name="Google Shape;263;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r>
              <a:rPr lang="sv-SE" dirty="0">
                <a:latin typeface="Aptos" panose="020B0004020202020204" pitchFamily="34" charset="0"/>
              </a:rPr>
              <a:t>Frågor, tankar, synpunkter?</a:t>
            </a:r>
            <a:endParaRPr dirty="0">
              <a:latin typeface="Aptos" panose="020B0004020202020204" pitchFamily="34" charset="0"/>
            </a:endParaRPr>
          </a:p>
          <a:p>
            <a:pPr marL="228600" lvl="0" indent="-50800" algn="l" rtl="0">
              <a:lnSpc>
                <a:spcPct val="90000"/>
              </a:lnSpc>
              <a:spcBef>
                <a:spcPts val="1000"/>
              </a:spcBef>
              <a:spcAft>
                <a:spcPts val="0"/>
              </a:spcAft>
              <a:buClr>
                <a:schemeClr val="dk1"/>
              </a:buClr>
              <a:buSzPts val="2800"/>
              <a:buNone/>
            </a:pPr>
            <a:endParaRPr dirty="0">
              <a:latin typeface="Aptos" panose="020B00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a:bodyPr>
          <a:lstStyle/>
          <a:p>
            <a:r>
              <a:rPr lang="sv-SE" dirty="0">
                <a:latin typeface="Aptos" panose="020B0004020202020204" pitchFamily="34" charset="0"/>
              </a:rPr>
              <a:t>Bollkajsor/Bollkallar + inträde</a:t>
            </a:r>
          </a:p>
        </p:txBody>
      </p:sp>
      <p:sp>
        <p:nvSpPr>
          <p:cNvPr id="6" name="textruta 5">
            <a:extLst>
              <a:ext uri="{FF2B5EF4-FFF2-40B4-BE49-F238E27FC236}">
                <a16:creationId xmlns:a16="http://schemas.microsoft.com/office/drawing/2014/main" id="{4961AB6E-FB24-3048-0910-A5899B0210DC}"/>
              </a:ext>
            </a:extLst>
          </p:cNvPr>
          <p:cNvSpPr txBox="1"/>
          <p:nvPr/>
        </p:nvSpPr>
        <p:spPr>
          <a:xfrm>
            <a:off x="838200" y="1690688"/>
            <a:ext cx="10994760" cy="4862870"/>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2000" dirty="0" err="1">
                <a:solidFill>
                  <a:srgbClr val="000000"/>
                </a:solidFill>
                <a:latin typeface="Aptos" panose="020B0004020202020204" pitchFamily="34" charset="0"/>
              </a:rPr>
              <a:t>Minst</a:t>
            </a:r>
            <a:r>
              <a:rPr lang="en-US" sz="2000" dirty="0">
                <a:solidFill>
                  <a:srgbClr val="000000"/>
                </a:solidFill>
                <a:latin typeface="Aptos" panose="020B0004020202020204" pitchFamily="34" charset="0"/>
              </a:rPr>
              <a:t> 4 </a:t>
            </a:r>
            <a:r>
              <a:rPr lang="en-US" sz="2000" dirty="0" err="1">
                <a:solidFill>
                  <a:srgbClr val="000000"/>
                </a:solidFill>
                <a:latin typeface="Aptos" panose="020B0004020202020204" pitchFamily="34" charset="0"/>
              </a:rPr>
              <a:t>stycken</a:t>
            </a:r>
            <a:r>
              <a:rPr lang="en-US" sz="2000" dirty="0">
                <a:solidFill>
                  <a:srgbClr val="000000"/>
                </a:solidFill>
                <a:latin typeface="Aptos" panose="020B0004020202020204" pitchFamily="34" charset="0"/>
              </a:rPr>
              <a:t> men </a:t>
            </a:r>
            <a:r>
              <a:rPr lang="en-US" sz="2000" dirty="0" err="1">
                <a:solidFill>
                  <a:srgbClr val="000000"/>
                </a:solidFill>
                <a:latin typeface="Aptos" panose="020B0004020202020204" pitchFamily="34" charset="0"/>
              </a:rPr>
              <a:t>gärna</a:t>
            </a:r>
            <a:r>
              <a:rPr lang="en-US" sz="2000" dirty="0">
                <a:solidFill>
                  <a:srgbClr val="000000"/>
                </a:solidFill>
                <a:latin typeface="Aptos" panose="020B0004020202020204" pitchFamily="34" charset="0"/>
              </a:rPr>
              <a:t> 6 </a:t>
            </a:r>
            <a:r>
              <a:rPr lang="en-US" sz="2000" dirty="0" err="1">
                <a:solidFill>
                  <a:srgbClr val="000000"/>
                </a:solidFill>
                <a:latin typeface="Aptos" panose="020B0004020202020204" pitchFamily="34" charset="0"/>
              </a:rPr>
              <a:t>stycken</a:t>
            </a:r>
            <a:r>
              <a:rPr lang="en-US" sz="2000" dirty="0">
                <a:solidFill>
                  <a:srgbClr val="000000"/>
                </a:solidFill>
                <a:latin typeface="Aptos" panose="020B0004020202020204" pitchFamily="34" charset="0"/>
              </a:rPr>
              <a:t> </a:t>
            </a:r>
            <a:r>
              <a:rPr lang="en-US" sz="2000" dirty="0" err="1">
                <a:solidFill>
                  <a:srgbClr val="000000"/>
                </a:solidFill>
                <a:latin typeface="Aptos" panose="020B0004020202020204" pitchFamily="34" charset="0"/>
              </a:rPr>
              <a:t>så</a:t>
            </a:r>
            <a:r>
              <a:rPr lang="en-US" sz="2000" dirty="0">
                <a:solidFill>
                  <a:srgbClr val="000000"/>
                </a:solidFill>
                <a:latin typeface="Aptos" panose="020B0004020202020204" pitchFamily="34" charset="0"/>
              </a:rPr>
              <a:t> de </a:t>
            </a:r>
            <a:r>
              <a:rPr lang="en-US" sz="2000" dirty="0" err="1">
                <a:solidFill>
                  <a:srgbClr val="000000"/>
                </a:solidFill>
                <a:latin typeface="Aptos" panose="020B0004020202020204" pitchFamily="34" charset="0"/>
              </a:rPr>
              <a:t>kan</a:t>
            </a:r>
            <a:r>
              <a:rPr lang="en-US" sz="2000" dirty="0">
                <a:solidFill>
                  <a:srgbClr val="000000"/>
                </a:solidFill>
                <a:latin typeface="Aptos" panose="020B0004020202020204" pitchFamily="34" charset="0"/>
              </a:rPr>
              <a:t> </a:t>
            </a:r>
            <a:r>
              <a:rPr lang="en-US" sz="2000" dirty="0" err="1">
                <a:solidFill>
                  <a:srgbClr val="000000"/>
                </a:solidFill>
                <a:latin typeface="Aptos" panose="020B0004020202020204" pitchFamily="34" charset="0"/>
              </a:rPr>
              <a:t>stå</a:t>
            </a:r>
            <a:r>
              <a:rPr lang="en-US" sz="2000" dirty="0">
                <a:solidFill>
                  <a:srgbClr val="000000"/>
                </a:solidFill>
                <a:latin typeface="Aptos" panose="020B0004020202020204" pitchFamily="34" charset="0"/>
              </a:rPr>
              <a:t> 2 och 2.</a:t>
            </a:r>
            <a:endParaRPr lang="en-US" sz="2000" i="0" u="none" strike="noStrike" baseline="0" dirty="0">
              <a:solidFill>
                <a:srgbClr val="000000"/>
              </a:solidFill>
              <a:latin typeface="Aptos" panose="020B0004020202020204" pitchFamily="34" charset="0"/>
            </a:endParaRP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Samling 45 min innan matchstart iklädda </a:t>
            </a:r>
            <a:r>
              <a:rPr lang="sv-SE" sz="2000" b="0" i="0" u="none" strike="noStrike" baseline="0" dirty="0" err="1">
                <a:solidFill>
                  <a:srgbClr val="000000"/>
                </a:solidFill>
                <a:latin typeface="Aptos" panose="020B0004020202020204" pitchFamily="34" charset="0"/>
              </a:rPr>
              <a:t>Våmbskläder</a:t>
            </a:r>
            <a:r>
              <a:rPr lang="sv-SE" sz="2000" b="0" i="0" u="none" strike="noStrike" baseline="0" dirty="0">
                <a:solidFill>
                  <a:srgbClr val="000000"/>
                </a:solidFill>
                <a:latin typeface="Aptos" panose="020B0004020202020204" pitchFamily="34" charset="0"/>
              </a:rPr>
              <a:t>. Uppställda runt planen 20 minuter innan matchstart.</a:t>
            </a: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Bollkajsor/Bollkallar ska bära västar. Fyra konor ska ställas ut runt planen, 1 bakom respektive mål samt 1 på respektive långsida enligt nästa </a:t>
            </a:r>
            <a:r>
              <a:rPr lang="en-US" sz="2000" b="0" i="0" u="none" strike="noStrike" baseline="0" dirty="0" err="1">
                <a:solidFill>
                  <a:srgbClr val="000000"/>
                </a:solidFill>
                <a:latin typeface="Aptos" panose="020B0004020202020204" pitchFamily="34" charset="0"/>
              </a:rPr>
              <a:t>bild</a:t>
            </a:r>
            <a:r>
              <a:rPr lang="en-US" sz="2000" b="0" i="0" u="none" strike="noStrike" baseline="0" dirty="0">
                <a:solidFill>
                  <a:srgbClr val="000000"/>
                </a:solidFill>
                <a:latin typeface="Aptos" panose="020B0004020202020204" pitchFamily="34" charset="0"/>
              </a:rPr>
              <a:t>. </a:t>
            </a: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Västar och konor finns i tvättstugan – gaveln mot c-plan i huset med omklädningsrum, använd nyckel märkt ”Juniorrum”, hänger på nyckeltavlan i köket i klubbstugan. </a:t>
            </a: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Bollkajsor/Bollkallar står minst 1 bakom respektive mål samt 2 på långsidan (ej avbytarbänken, där har tränarna i det spelande laget koll). Vid brist på Bollkajsor/Bollkallar, prioritera </a:t>
            </a:r>
            <a:r>
              <a:rPr lang="sv-SE" sz="2000" dirty="0">
                <a:solidFill>
                  <a:srgbClr val="000000"/>
                </a:solidFill>
                <a:latin typeface="Aptos" panose="020B0004020202020204" pitchFamily="34" charset="0"/>
              </a:rPr>
              <a:t>kort</a:t>
            </a:r>
            <a:r>
              <a:rPr lang="sv-SE" sz="2000" b="0" i="0" u="none" strike="noStrike" baseline="0" dirty="0">
                <a:solidFill>
                  <a:srgbClr val="000000"/>
                </a:solidFill>
                <a:latin typeface="Aptos" panose="020B0004020202020204" pitchFamily="34" charset="0"/>
              </a:rPr>
              <a:t>sidan mot kiosken. </a:t>
            </a: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Informera före matchstart att Bollkajsor/Bollkallar ska låta bollen ligga still på konen och vara förberedda när spelarna behöver bollen. </a:t>
            </a:r>
          </a:p>
          <a:p>
            <a:pPr marL="285750" indent="-285750">
              <a:spcAft>
                <a:spcPts val="600"/>
              </a:spcAft>
              <a:buFont typeface="Arial" panose="020B0604020202020204" pitchFamily="34" charset="0"/>
              <a:buChar char="•"/>
            </a:pPr>
            <a:r>
              <a:rPr lang="sv-SE" sz="2000" b="0" i="0" u="none" strike="noStrike" baseline="0" dirty="0">
                <a:solidFill>
                  <a:srgbClr val="000000"/>
                </a:solidFill>
                <a:latin typeface="Aptos" panose="020B0004020202020204" pitchFamily="34" charset="0"/>
              </a:rPr>
              <a:t>I halvlek får Bollkajsor/Bollkallar en korv med bröd och </a:t>
            </a:r>
            <a:r>
              <a:rPr lang="sv-SE" sz="2000" b="0" i="0" u="none" strike="noStrike" baseline="0" dirty="0" err="1">
                <a:solidFill>
                  <a:srgbClr val="000000"/>
                </a:solidFill>
                <a:latin typeface="Aptos" panose="020B0004020202020204" pitchFamily="34" charset="0"/>
              </a:rPr>
              <a:t>festis</a:t>
            </a:r>
            <a:r>
              <a:rPr lang="sv-SE" sz="2000" b="0" i="0" u="none" strike="noStrike" baseline="0" dirty="0">
                <a:solidFill>
                  <a:srgbClr val="000000"/>
                </a:solidFill>
                <a:latin typeface="Aptos" panose="020B0004020202020204" pitchFamily="34" charset="0"/>
              </a:rPr>
              <a:t> (de behöver inte stå i vanliga kön till kiosken utan ska gå direkt till dörren på sidan). </a:t>
            </a:r>
          </a:p>
        </p:txBody>
      </p:sp>
    </p:spTree>
    <p:extLst>
      <p:ext uri="{BB962C8B-B14F-4D97-AF65-F5344CB8AC3E}">
        <p14:creationId xmlns:p14="http://schemas.microsoft.com/office/powerpoint/2010/main" val="4150758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a:bodyPr>
          <a:lstStyle/>
          <a:p>
            <a:r>
              <a:rPr lang="sv-SE" dirty="0">
                <a:latin typeface="Aptos" panose="020B0004020202020204" pitchFamily="34" charset="0"/>
              </a:rPr>
              <a:t>Bollkajsor/Bollkallar</a:t>
            </a:r>
          </a:p>
        </p:txBody>
      </p:sp>
      <p:pic>
        <p:nvPicPr>
          <p:cNvPr id="4" name="Bildobjekt 3">
            <a:extLst>
              <a:ext uri="{FF2B5EF4-FFF2-40B4-BE49-F238E27FC236}">
                <a16:creationId xmlns:a16="http://schemas.microsoft.com/office/drawing/2014/main" id="{DDB27DC0-A5EF-08AD-20D1-898665186542}"/>
              </a:ext>
            </a:extLst>
          </p:cNvPr>
          <p:cNvPicPr>
            <a:picLocks noChangeAspect="1"/>
          </p:cNvPicPr>
          <p:nvPr/>
        </p:nvPicPr>
        <p:blipFill>
          <a:blip r:embed="rId2"/>
          <a:stretch>
            <a:fillRect/>
          </a:stretch>
        </p:blipFill>
        <p:spPr>
          <a:xfrm>
            <a:off x="2875512" y="1437544"/>
            <a:ext cx="6091654" cy="4613097"/>
          </a:xfrm>
          <a:prstGeom prst="rect">
            <a:avLst/>
          </a:prstGeom>
        </p:spPr>
      </p:pic>
      <p:sp>
        <p:nvSpPr>
          <p:cNvPr id="3" name="textruta 2">
            <a:extLst>
              <a:ext uri="{FF2B5EF4-FFF2-40B4-BE49-F238E27FC236}">
                <a16:creationId xmlns:a16="http://schemas.microsoft.com/office/drawing/2014/main" id="{9366CAE9-59F2-59F4-EB0F-2C4C259D0132}"/>
              </a:ext>
            </a:extLst>
          </p:cNvPr>
          <p:cNvSpPr txBox="1"/>
          <p:nvPr/>
        </p:nvSpPr>
        <p:spPr>
          <a:xfrm>
            <a:off x="1223210" y="3482482"/>
            <a:ext cx="1880937" cy="523220"/>
          </a:xfrm>
          <a:prstGeom prst="rect">
            <a:avLst/>
          </a:prstGeom>
          <a:noFill/>
        </p:spPr>
        <p:txBody>
          <a:bodyPr wrap="square" rtlCol="0">
            <a:spAutoFit/>
          </a:bodyPr>
          <a:lstStyle/>
          <a:p>
            <a:r>
              <a:rPr lang="sv-SE" dirty="0">
                <a:latin typeface="Calibri" panose="020F0502020204030204" pitchFamily="34" charset="0"/>
                <a:ea typeface="Calibri" panose="020F0502020204030204" pitchFamily="34" charset="0"/>
                <a:cs typeface="Calibri" panose="020F0502020204030204" pitchFamily="34" charset="0"/>
              </a:rPr>
              <a:t>2 </a:t>
            </a:r>
            <a:r>
              <a:rPr lang="sv-SE" dirty="0" err="1">
                <a:latin typeface="Calibri" panose="020F0502020204030204" pitchFamily="34" charset="0"/>
                <a:ea typeface="Calibri" panose="020F0502020204030204" pitchFamily="34" charset="0"/>
                <a:cs typeface="Calibri" panose="020F0502020204030204" pitchFamily="34" charset="0"/>
              </a:rPr>
              <a:t>st</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bollkajsor</a:t>
            </a:r>
            <a:r>
              <a:rPr lang="sv-SE" dirty="0">
                <a:latin typeface="Calibri" panose="020F0502020204030204" pitchFamily="34" charset="0"/>
                <a:ea typeface="Calibri" panose="020F0502020204030204" pitchFamily="34" charset="0"/>
                <a:cs typeface="Calibri" panose="020F0502020204030204" pitchFamily="34" charset="0"/>
              </a:rPr>
              <a:t>/bollkallar</a:t>
            </a:r>
          </a:p>
        </p:txBody>
      </p:sp>
      <p:sp>
        <p:nvSpPr>
          <p:cNvPr id="5" name="textruta 4">
            <a:extLst>
              <a:ext uri="{FF2B5EF4-FFF2-40B4-BE49-F238E27FC236}">
                <a16:creationId xmlns:a16="http://schemas.microsoft.com/office/drawing/2014/main" id="{039C0E06-5FB3-042D-5608-6EF11E627C91}"/>
              </a:ext>
            </a:extLst>
          </p:cNvPr>
          <p:cNvSpPr txBox="1"/>
          <p:nvPr/>
        </p:nvSpPr>
        <p:spPr>
          <a:xfrm>
            <a:off x="8847220" y="3482482"/>
            <a:ext cx="1880937" cy="523220"/>
          </a:xfrm>
          <a:prstGeom prst="rect">
            <a:avLst/>
          </a:prstGeom>
          <a:noFill/>
        </p:spPr>
        <p:txBody>
          <a:bodyPr wrap="square" rtlCol="0">
            <a:spAutoFit/>
          </a:bodyPr>
          <a:lstStyle/>
          <a:p>
            <a:r>
              <a:rPr lang="sv-SE" dirty="0">
                <a:latin typeface="Calibri" panose="020F0502020204030204" pitchFamily="34" charset="0"/>
                <a:ea typeface="Calibri" panose="020F0502020204030204" pitchFamily="34" charset="0"/>
                <a:cs typeface="Calibri" panose="020F0502020204030204" pitchFamily="34" charset="0"/>
              </a:rPr>
              <a:t>2 </a:t>
            </a:r>
            <a:r>
              <a:rPr lang="sv-SE" dirty="0" err="1">
                <a:latin typeface="Calibri" panose="020F0502020204030204" pitchFamily="34" charset="0"/>
                <a:ea typeface="Calibri" panose="020F0502020204030204" pitchFamily="34" charset="0"/>
                <a:cs typeface="Calibri" panose="020F0502020204030204" pitchFamily="34" charset="0"/>
              </a:rPr>
              <a:t>st</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bollkajsor</a:t>
            </a:r>
            <a:r>
              <a:rPr lang="sv-SE" dirty="0">
                <a:latin typeface="Calibri" panose="020F0502020204030204" pitchFamily="34" charset="0"/>
                <a:ea typeface="Calibri" panose="020F0502020204030204" pitchFamily="34" charset="0"/>
                <a:cs typeface="Calibri" panose="020F0502020204030204" pitchFamily="34" charset="0"/>
              </a:rPr>
              <a:t>/bollkallar</a:t>
            </a:r>
          </a:p>
        </p:txBody>
      </p:sp>
      <p:sp>
        <p:nvSpPr>
          <p:cNvPr id="6" name="textruta 5">
            <a:extLst>
              <a:ext uri="{FF2B5EF4-FFF2-40B4-BE49-F238E27FC236}">
                <a16:creationId xmlns:a16="http://schemas.microsoft.com/office/drawing/2014/main" id="{7586A565-A0C7-2924-BAB5-DCA923F309DE}"/>
              </a:ext>
            </a:extLst>
          </p:cNvPr>
          <p:cNvSpPr txBox="1"/>
          <p:nvPr/>
        </p:nvSpPr>
        <p:spPr>
          <a:xfrm>
            <a:off x="5261810" y="5969235"/>
            <a:ext cx="1880937" cy="523220"/>
          </a:xfrm>
          <a:prstGeom prst="rect">
            <a:avLst/>
          </a:prstGeom>
          <a:noFill/>
        </p:spPr>
        <p:txBody>
          <a:bodyPr wrap="square" rtlCol="0">
            <a:spAutoFit/>
          </a:bodyPr>
          <a:lstStyle/>
          <a:p>
            <a:r>
              <a:rPr lang="sv-SE" dirty="0">
                <a:latin typeface="Calibri" panose="020F0502020204030204" pitchFamily="34" charset="0"/>
                <a:ea typeface="Calibri" panose="020F0502020204030204" pitchFamily="34" charset="0"/>
                <a:cs typeface="Calibri" panose="020F0502020204030204" pitchFamily="34" charset="0"/>
              </a:rPr>
              <a:t>2 </a:t>
            </a:r>
            <a:r>
              <a:rPr lang="sv-SE" dirty="0" err="1">
                <a:latin typeface="Calibri" panose="020F0502020204030204" pitchFamily="34" charset="0"/>
                <a:ea typeface="Calibri" panose="020F0502020204030204" pitchFamily="34" charset="0"/>
                <a:cs typeface="Calibri" panose="020F0502020204030204" pitchFamily="34" charset="0"/>
              </a:rPr>
              <a:t>st</a:t>
            </a:r>
            <a:r>
              <a:rPr lang="sv-SE" dirty="0">
                <a:latin typeface="Calibri" panose="020F0502020204030204" pitchFamily="34" charset="0"/>
                <a:ea typeface="Calibri" panose="020F0502020204030204" pitchFamily="34" charset="0"/>
                <a:cs typeface="Calibri" panose="020F0502020204030204" pitchFamily="34" charset="0"/>
              </a:rPr>
              <a:t> </a:t>
            </a:r>
            <a:r>
              <a:rPr lang="sv-SE" dirty="0" err="1">
                <a:latin typeface="Calibri" panose="020F0502020204030204" pitchFamily="34" charset="0"/>
                <a:ea typeface="Calibri" panose="020F0502020204030204" pitchFamily="34" charset="0"/>
                <a:cs typeface="Calibri" panose="020F0502020204030204" pitchFamily="34" charset="0"/>
              </a:rPr>
              <a:t>bollkajsor</a:t>
            </a:r>
            <a:r>
              <a:rPr lang="sv-SE" dirty="0">
                <a:latin typeface="Calibri" panose="020F0502020204030204" pitchFamily="34" charset="0"/>
                <a:ea typeface="Calibri" panose="020F0502020204030204" pitchFamily="34" charset="0"/>
                <a:cs typeface="Calibri" panose="020F0502020204030204" pitchFamily="34" charset="0"/>
              </a:rPr>
              <a:t>/bollkallar</a:t>
            </a:r>
          </a:p>
        </p:txBody>
      </p:sp>
    </p:spTree>
    <p:extLst>
      <p:ext uri="{BB962C8B-B14F-4D97-AF65-F5344CB8AC3E}">
        <p14:creationId xmlns:p14="http://schemas.microsoft.com/office/powerpoint/2010/main" val="4293800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a:bodyPr>
          <a:lstStyle/>
          <a:p>
            <a:r>
              <a:rPr lang="sv-SE" dirty="0">
                <a:latin typeface="Aptos" panose="020B0004020202020204" pitchFamily="34" charset="0"/>
              </a:rPr>
              <a:t>Inträde</a:t>
            </a:r>
          </a:p>
        </p:txBody>
      </p:sp>
      <p:sp>
        <p:nvSpPr>
          <p:cNvPr id="4" name="textruta 3">
            <a:extLst>
              <a:ext uri="{FF2B5EF4-FFF2-40B4-BE49-F238E27FC236}">
                <a16:creationId xmlns:a16="http://schemas.microsoft.com/office/drawing/2014/main" id="{75BF8785-0232-41FF-3C18-E899D83A388E}"/>
              </a:ext>
            </a:extLst>
          </p:cNvPr>
          <p:cNvSpPr txBox="1"/>
          <p:nvPr/>
        </p:nvSpPr>
        <p:spPr>
          <a:xfrm>
            <a:off x="780836" y="1533934"/>
            <a:ext cx="10335802" cy="5062924"/>
          </a:xfrm>
          <a:prstGeom prst="rect">
            <a:avLst/>
          </a:prstGeom>
          <a:noFill/>
        </p:spPr>
        <p:txBody>
          <a:bodyPr wrap="square">
            <a:spAutoFit/>
          </a:bodyPr>
          <a:lstStyle/>
          <a:p>
            <a:pPr marL="285750" indent="-285750">
              <a:spcAft>
                <a:spcPts val="600"/>
              </a:spcAft>
              <a:buFont typeface="Arial" panose="020B0604020202020204" pitchFamily="34" charset="0"/>
              <a:buChar char="•"/>
            </a:pPr>
            <a:r>
              <a:rPr lang="sv-SE" sz="2000" dirty="0">
                <a:latin typeface="Aptos" panose="020B0004020202020204" pitchFamily="34" charset="0"/>
              </a:rPr>
              <a:t>Enbart betalning via </a:t>
            </a:r>
            <a:r>
              <a:rPr lang="sv-SE" sz="2000" dirty="0" err="1">
                <a:latin typeface="Aptos" panose="020B0004020202020204" pitchFamily="34" charset="0"/>
              </a:rPr>
              <a:t>Swish</a:t>
            </a:r>
            <a:r>
              <a:rPr lang="sv-SE" sz="2000" dirty="0">
                <a:latin typeface="Aptos" panose="020B0004020202020204" pitchFamily="34" charset="0"/>
              </a:rPr>
              <a:t>, om </a:t>
            </a:r>
            <a:r>
              <a:rPr lang="sv-SE" sz="2000" dirty="0" err="1">
                <a:latin typeface="Aptos" panose="020B0004020202020204" pitchFamily="34" charset="0"/>
              </a:rPr>
              <a:t>Swish</a:t>
            </a:r>
            <a:r>
              <a:rPr lang="sv-SE" sz="2000" dirty="0">
                <a:latin typeface="Aptos" panose="020B0004020202020204" pitchFamily="34" charset="0"/>
              </a:rPr>
              <a:t> ligger nere är det ok med kontant betalning. </a:t>
            </a:r>
          </a:p>
          <a:p>
            <a:pPr marL="285750" indent="-285750">
              <a:spcAft>
                <a:spcPts val="600"/>
              </a:spcAft>
              <a:buFont typeface="Arial" panose="020B0604020202020204" pitchFamily="34" charset="0"/>
              <a:buChar char="•"/>
            </a:pPr>
            <a:r>
              <a:rPr lang="sv-SE" sz="2000" dirty="0">
                <a:latin typeface="Aptos" panose="020B0004020202020204" pitchFamily="34" charset="0"/>
              </a:rPr>
              <a:t>Båda ingångarna till Claesborg ska bemannas fram till 2:a halvleks start. </a:t>
            </a:r>
          </a:p>
          <a:p>
            <a:pPr>
              <a:spcAft>
                <a:spcPts val="600"/>
              </a:spcAft>
            </a:pPr>
            <a:r>
              <a:rPr lang="sv-SE" sz="2000" dirty="0">
                <a:latin typeface="Aptos" panose="020B0004020202020204" pitchFamily="34" charset="0"/>
              </a:rPr>
              <a:t>	1. Ingången upp från parkeringen </a:t>
            </a:r>
          </a:p>
          <a:p>
            <a:pPr>
              <a:spcAft>
                <a:spcPts val="600"/>
              </a:spcAft>
            </a:pPr>
            <a:r>
              <a:rPr lang="sv-SE" sz="2000" dirty="0">
                <a:latin typeface="Aptos" panose="020B0004020202020204" pitchFamily="34" charset="0"/>
              </a:rPr>
              <a:t>	2. Ingången i staketet bakom målet på A-plan </a:t>
            </a:r>
          </a:p>
          <a:p>
            <a:pPr marL="285750" indent="-285750">
              <a:spcAft>
                <a:spcPts val="600"/>
              </a:spcAft>
              <a:buFont typeface="Arial" panose="020B0604020202020204" pitchFamily="34" charset="0"/>
              <a:buChar char="•"/>
            </a:pPr>
            <a:r>
              <a:rPr lang="sv-SE" sz="2000" dirty="0">
                <a:latin typeface="Aptos" panose="020B0004020202020204" pitchFamily="34" charset="0"/>
              </a:rPr>
              <a:t>Gatupratare finns i klubbstugan, denna ställs upp mitt i gången (ingången upp från parkeringen) för att lättare få kontakt med publiken, vid köbildning kan publiken själva påbörja betalning. </a:t>
            </a:r>
          </a:p>
          <a:p>
            <a:pPr marL="285750" indent="-285750">
              <a:spcAft>
                <a:spcPts val="600"/>
              </a:spcAft>
              <a:buFont typeface="Arial" panose="020B0604020202020204" pitchFamily="34" charset="0"/>
              <a:buChar char="•"/>
            </a:pPr>
            <a:r>
              <a:rPr lang="en-US" sz="2000" dirty="0" err="1">
                <a:latin typeface="Aptos" panose="020B0004020202020204" pitchFamily="34" charset="0"/>
              </a:rPr>
              <a:t>Summor</a:t>
            </a:r>
            <a:r>
              <a:rPr lang="en-US" sz="2000" dirty="0">
                <a:latin typeface="Aptos" panose="020B0004020202020204" pitchFamily="34" charset="0"/>
              </a:rPr>
              <a:t> </a:t>
            </a:r>
            <a:r>
              <a:rPr lang="en-US" sz="2000" dirty="0" err="1">
                <a:latin typeface="Aptos" panose="020B0004020202020204" pitchFamily="34" charset="0"/>
              </a:rPr>
              <a:t>inträde</a:t>
            </a:r>
            <a:r>
              <a:rPr lang="en-US" sz="2000" dirty="0">
                <a:latin typeface="Aptos" panose="020B0004020202020204" pitchFamily="34" charset="0"/>
              </a:rPr>
              <a:t>: </a:t>
            </a:r>
          </a:p>
          <a:p>
            <a:pPr marL="285750" indent="-285750">
              <a:spcAft>
                <a:spcPts val="600"/>
              </a:spcAft>
              <a:buFont typeface="Arial" panose="020B0604020202020204" pitchFamily="34" charset="0"/>
              <a:buChar char="•"/>
            </a:pPr>
            <a:r>
              <a:rPr lang="en-US" sz="2000" dirty="0">
                <a:latin typeface="Aptos" panose="020B0004020202020204" pitchFamily="34" charset="0"/>
              </a:rPr>
              <a:t>      DIV 3 Dam </a:t>
            </a:r>
            <a:r>
              <a:rPr lang="en-US" sz="2000" dirty="0" err="1">
                <a:latin typeface="Aptos" panose="020B0004020202020204" pitchFamily="34" charset="0"/>
              </a:rPr>
              <a:t>xxkr</a:t>
            </a:r>
            <a:r>
              <a:rPr lang="en-US" sz="2000" dirty="0">
                <a:latin typeface="Aptos" panose="020B0004020202020204" pitchFamily="34" charset="0"/>
              </a:rPr>
              <a:t> DIV 6 Herr </a:t>
            </a:r>
            <a:r>
              <a:rPr lang="en-US" sz="2000" dirty="0" err="1">
                <a:latin typeface="Aptos" panose="020B0004020202020204" pitchFamily="34" charset="0"/>
              </a:rPr>
              <a:t>xxkr</a:t>
            </a:r>
            <a:r>
              <a:rPr lang="en-US" sz="2000" dirty="0">
                <a:latin typeface="Aptos" panose="020B0004020202020204" pitchFamily="34" charset="0"/>
              </a:rPr>
              <a:t> </a:t>
            </a:r>
          </a:p>
          <a:p>
            <a:pPr marL="285750" indent="-285750">
              <a:spcAft>
                <a:spcPts val="600"/>
              </a:spcAft>
              <a:buFont typeface="Arial" panose="020B0604020202020204" pitchFamily="34" charset="0"/>
              <a:buChar char="•"/>
            </a:pPr>
            <a:r>
              <a:rPr lang="sv-SE" sz="2000" dirty="0">
                <a:latin typeface="Aptos" panose="020B0004020202020204" pitchFamily="34" charset="0"/>
              </a:rPr>
              <a:t>Barn och ungdomar upp till 18 år samt medlemmar (mot uppvisat medlemskort) har fritt inträde. </a:t>
            </a:r>
          </a:p>
          <a:p>
            <a:pPr marL="285750" indent="-285750">
              <a:spcAft>
                <a:spcPts val="600"/>
              </a:spcAft>
              <a:buFont typeface="Arial" panose="020B0604020202020204" pitchFamily="34" charset="0"/>
              <a:buChar char="•"/>
            </a:pPr>
            <a:r>
              <a:rPr lang="sv-SE" sz="2000" dirty="0">
                <a:latin typeface="Aptos" panose="020B0004020202020204" pitchFamily="34" charset="0"/>
              </a:rPr>
              <a:t>Har man tagit emot kontantbetalning lägger man pengarna i ett kuvert, skriver ”Inträde match” utanpå och stoppar in det i kanslist brevinkastet. </a:t>
            </a:r>
          </a:p>
          <a:p>
            <a:endParaRPr lang="en-US" sz="1800" b="0" i="0" u="none" strike="noStrike" baseline="0" dirty="0">
              <a:solidFill>
                <a:srgbClr val="000000"/>
              </a:solidFill>
              <a:latin typeface="Aptos" panose="020B0004020202020204" pitchFamily="34" charset="0"/>
            </a:endParaRPr>
          </a:p>
        </p:txBody>
      </p:sp>
    </p:spTree>
    <p:extLst>
      <p:ext uri="{BB962C8B-B14F-4D97-AF65-F5344CB8AC3E}">
        <p14:creationId xmlns:p14="http://schemas.microsoft.com/office/powerpoint/2010/main" val="405411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Våmbs</a:t>
            </a:r>
            <a:r>
              <a:rPr lang="sv-SE" sz="4000" dirty="0">
                <a:solidFill>
                  <a:schemeClr val="bg1"/>
                </a:solidFill>
              </a:rPr>
              <a:t> IF</a:t>
            </a:r>
            <a:endParaRPr sz="4000" dirty="0">
              <a:solidFill>
                <a:schemeClr val="bg1"/>
              </a:solidFill>
            </a:endParaRPr>
          </a:p>
        </p:txBody>
      </p:sp>
      <p:sp>
        <p:nvSpPr>
          <p:cNvPr id="158" name="Google Shape;158;p2"/>
          <p:cNvSpPr txBox="1">
            <a:spLocks noGrp="1"/>
          </p:cNvSpPr>
          <p:nvPr>
            <p:ph type="body" idx="1"/>
          </p:nvPr>
        </p:nvSpPr>
        <p:spPr>
          <a:xfrm>
            <a:off x="598621" y="1923718"/>
            <a:ext cx="10994760"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Våmbs IF är en av Skövdes äldre och mer anrika klubbar och bildades redan 1934.</a:t>
            </a: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År 1979 stod Våmbs IF:s nya klubbstuga klar vid Claesborgs fotbollsplaner och detta är än idag klubbens hem. En utbyggnad med fyra omklädningsrum genomfördes 2014 under ledning av Skövde kommun.</a:t>
            </a:r>
            <a:br>
              <a:rPr lang="sv-SE" sz="2000" dirty="0">
                <a:solidFill>
                  <a:schemeClr val="tx1"/>
                </a:solidFill>
                <a:latin typeface="Aptos" panose="020B0004020202020204" pitchFamily="34" charset="0"/>
              </a:rPr>
            </a:br>
            <a:br>
              <a:rPr lang="sv-SE" sz="2000" dirty="0">
                <a:solidFill>
                  <a:schemeClr val="tx1"/>
                </a:solidFill>
                <a:latin typeface="Aptos" panose="020B0004020202020204" pitchFamily="34" charset="0"/>
              </a:rPr>
            </a:br>
            <a:r>
              <a:rPr lang="sv-SE" sz="2000" dirty="0">
                <a:solidFill>
                  <a:schemeClr val="tx1"/>
                </a:solidFill>
                <a:latin typeface="Aptos" panose="020B0004020202020204" pitchFamily="34" charset="0"/>
              </a:rPr>
              <a:t>Under vintern 22/23 gjordes en större renovering av klubbstugan som idag har ett komplett kök och en större samlingsyta. Vi har också köpt in ett pingisbord och fotbollsbord. Förhoppningen är att klubbstugan blir en samlingsplats för våra medlemmar och under våren ett bokningssystem för att hyra lokalen för barnkalas och liknande arrangemang införas.</a:t>
            </a: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Föreningen </a:t>
            </a:r>
            <a:r>
              <a:rPr lang="sv-SE" sz="2000">
                <a:solidFill>
                  <a:schemeClr val="tx1"/>
                </a:solidFill>
                <a:latin typeface="Aptos" panose="020B0004020202020204" pitchFamily="34" charset="0"/>
              </a:rPr>
              <a:t>har idag cirka </a:t>
            </a:r>
            <a:r>
              <a:rPr lang="sv-SE" sz="2000" dirty="0">
                <a:solidFill>
                  <a:schemeClr val="tx1"/>
                </a:solidFill>
                <a:latin typeface="Aptos" panose="020B0004020202020204" pitchFamily="34" charset="0"/>
              </a:rPr>
              <a:t>500 aktiva spelare i 19 lag fördelat på Knatte, Ungdom, Junior och Senior.</a:t>
            </a:r>
            <a:endParaRPr sz="2000" dirty="0">
              <a:solidFill>
                <a:schemeClr val="tx1"/>
              </a:solidFill>
              <a:latin typeface="Aptos" panose="020B0004020202020204" pitchFamily="34" charset="0"/>
            </a:endParaRPr>
          </a:p>
          <a:p>
            <a:pPr marL="457189" lvl="0" indent="-331885" algn="l" rtl="0">
              <a:spcBef>
                <a:spcPts val="395"/>
              </a:spcBef>
              <a:spcAft>
                <a:spcPts val="0"/>
              </a:spcAft>
              <a:buClr>
                <a:schemeClr val="dk1"/>
              </a:buClr>
              <a:buSzPts val="1600"/>
              <a:buNone/>
            </a:pPr>
            <a:endParaRPr sz="2000" dirty="0">
              <a:solidFill>
                <a:srgbClr val="FF0000"/>
              </a:solidFill>
              <a:highlight>
                <a:srgbClr val="C0C0C0"/>
              </a:highlight>
              <a:latin typeface="Aptos" panose="020B0004020202020204" pitchFamily="34" charset="0"/>
            </a:endParaRPr>
          </a:p>
        </p:txBody>
      </p:sp>
    </p:spTree>
    <p:extLst>
      <p:ext uri="{BB962C8B-B14F-4D97-AF65-F5344CB8AC3E}">
        <p14:creationId xmlns:p14="http://schemas.microsoft.com/office/powerpoint/2010/main" val="2029932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11"/>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2400"/>
              <a:buFont typeface="Calibri"/>
              <a:buNone/>
            </a:pPr>
            <a:r>
              <a:rPr lang="sv-SE" sz="3200" dirty="0">
                <a:solidFill>
                  <a:schemeClr val="bg1"/>
                </a:solidFill>
                <a:latin typeface="Aptos" panose="020B0004020202020204" pitchFamily="34" charset="0"/>
              </a:rPr>
              <a:t>Målbild 2027 enligt verksamhetsplanen</a:t>
            </a:r>
            <a:endParaRPr sz="1800" dirty="0">
              <a:solidFill>
                <a:schemeClr val="bg1"/>
              </a:solidFill>
              <a:latin typeface="Aptos" panose="020B0004020202020204" pitchFamily="34" charset="0"/>
            </a:endParaRPr>
          </a:p>
        </p:txBody>
      </p:sp>
      <p:sp>
        <p:nvSpPr>
          <p:cNvPr id="165" name="Google Shape;165;p11"/>
          <p:cNvSpPr txBox="1">
            <a:spLocks noGrp="1"/>
          </p:cNvSpPr>
          <p:nvPr>
            <p:ph type="body" idx="1"/>
          </p:nvPr>
        </p:nvSpPr>
        <p:spPr>
          <a:xfrm>
            <a:off x="699814" y="1853760"/>
            <a:ext cx="10486353"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1400"/>
              <a:buNone/>
            </a:pPr>
            <a:r>
              <a:rPr lang="sv-SE" sz="1800" b="1" dirty="0">
                <a:solidFill>
                  <a:schemeClr val="tx1"/>
                </a:solidFill>
                <a:latin typeface="Aptos" panose="020B0004020202020204" pitchFamily="34" charset="0"/>
              </a:rPr>
              <a:t>Vår förening:</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tydlig och välkänd organisation med många som bidrar till verksamheten där Kansliet är tillgängligt och delaktigt i verksamheten</a:t>
            </a:r>
            <a:endParaRPr sz="18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Det ska alltid vara tryggt att träna och spela på Claesborg</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ledare:</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långsiktig ledarförsörjningsplan som säkerställer engagerade och utbildade ledare och domare</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spelare:</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erbjuder kvalitativ fotboll i alla åldrar, där våra spelare kan utvecklas och vill stanna kvar</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resurser:</a:t>
            </a:r>
            <a:endParaRPr sz="1800" b="1" dirty="0">
              <a:solidFill>
                <a:schemeClr val="tx1"/>
              </a:solidFill>
              <a:latin typeface="Aptos" panose="020B0004020202020204" pitchFamily="34" charset="0"/>
            </a:endParaRPr>
          </a:p>
          <a:p>
            <a:pPr marL="444500" lvl="1" indent="-379413" algn="l" rtl="0">
              <a:spcBef>
                <a:spcPts val="373"/>
              </a:spcBef>
              <a:spcAft>
                <a:spcPts val="0"/>
              </a:spcAft>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mångsidig anläggning som skapar förutsättningar för mer fotboll och aktiviteter året runt</a:t>
            </a:r>
            <a:endParaRPr sz="1800" dirty="0">
              <a:solidFill>
                <a:schemeClr val="tx1"/>
              </a:solidFill>
              <a:latin typeface="Aptos" panose="020B0004020202020204" pitchFamily="34" charset="0"/>
            </a:endParaRPr>
          </a:p>
          <a:p>
            <a:pPr marL="444500" lvl="1" indent="-379413" algn="l" rtl="0">
              <a:spcBef>
                <a:spcPts val="373"/>
              </a:spcBef>
              <a:spcAft>
                <a:spcPts val="0"/>
              </a:spcAft>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Fortsatt god ekonomi</a:t>
            </a:r>
            <a:endParaRPr sz="1800" dirty="0">
              <a:solidFill>
                <a:schemeClr val="tx1"/>
              </a:solidFill>
              <a:latin typeface="Aptos" panose="020B0004020202020204" pitchFamily="34" charset="0"/>
            </a:endParaRPr>
          </a:p>
          <a:p>
            <a:pPr marL="990575" lvl="1" indent="-262460" algn="l" rtl="0">
              <a:spcBef>
                <a:spcPts val="373"/>
              </a:spcBef>
              <a:spcAft>
                <a:spcPts val="0"/>
              </a:spcAft>
              <a:buClr>
                <a:schemeClr val="dk1"/>
              </a:buClr>
              <a:buSzPts val="1400"/>
              <a:buNone/>
            </a:pPr>
            <a:endParaRPr sz="1800" dirty="0">
              <a:latin typeface="Aptos" panose="020B0004020202020204" pitchFamily="34" charset="0"/>
            </a:endParaRPr>
          </a:p>
        </p:txBody>
      </p:sp>
    </p:spTree>
    <p:extLst>
      <p:ext uri="{BB962C8B-B14F-4D97-AF65-F5344CB8AC3E}">
        <p14:creationId xmlns:p14="http://schemas.microsoft.com/office/powerpoint/2010/main" val="2443632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
          <p:cNvSpPr txBox="1">
            <a:spLocks noGrp="1"/>
          </p:cNvSpPr>
          <p:nvPr>
            <p:ph type="title" idx="4294967295"/>
          </p:nvPr>
        </p:nvSpPr>
        <p:spPr>
          <a:xfrm>
            <a:off x="395013"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Ny organisation från 2025</a:t>
            </a:r>
            <a:endParaRPr sz="4000" dirty="0">
              <a:solidFill>
                <a:schemeClr val="bg1"/>
              </a:solidFill>
              <a:latin typeface="Aptos" panose="020B0004020202020204" pitchFamily="34" charset="0"/>
            </a:endParaRPr>
          </a:p>
        </p:txBody>
      </p:sp>
      <p:sp>
        <p:nvSpPr>
          <p:cNvPr id="171" name="Google Shape;171;p3"/>
          <p:cNvSpPr txBox="1"/>
          <p:nvPr/>
        </p:nvSpPr>
        <p:spPr>
          <a:xfrm>
            <a:off x="8335674" y="2003754"/>
            <a:ext cx="3461313" cy="3282951"/>
          </a:xfrm>
          <a:prstGeom prst="rect">
            <a:avLst/>
          </a:prstGeom>
          <a:solidFill>
            <a:schemeClr val="lt1"/>
          </a:solid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80990" marR="0" lvl="0" indent="-380990" algn="l" rtl="0">
              <a:spcBef>
                <a:spcPts val="0"/>
              </a:spcBef>
              <a:spcAft>
                <a:spcPts val="0"/>
              </a:spcAft>
              <a:buClr>
                <a:schemeClr val="dk1"/>
              </a:buClr>
              <a:buSzPts val="1400"/>
              <a:buFont typeface="Arial"/>
              <a:buChar char="•"/>
            </a:pPr>
            <a:r>
              <a:rPr lang="sv-SE" sz="1867" dirty="0">
                <a:solidFill>
                  <a:schemeClr val="dk1"/>
                </a:solidFill>
                <a:latin typeface="Calibri"/>
                <a:ea typeface="Calibri"/>
                <a:cs typeface="Calibri"/>
                <a:sym typeface="Calibri"/>
              </a:rPr>
              <a:t>Vissa roller kommer att justeras vid årsmötet vid val av ny styrelse</a:t>
            </a:r>
            <a:endParaRPr sz="2489" dirty="0"/>
          </a:p>
          <a:p>
            <a:pPr marL="380990" marR="0" lvl="0" indent="-262460" algn="l" rtl="0">
              <a:spcBef>
                <a:spcPts val="0"/>
              </a:spcBef>
              <a:spcAft>
                <a:spcPts val="0"/>
              </a:spcAft>
              <a:buClr>
                <a:schemeClr val="dk1"/>
              </a:buClr>
              <a:buSzPts val="1400"/>
              <a:buFont typeface="Arial"/>
              <a:buNone/>
            </a:pPr>
            <a:endParaRPr sz="1867" dirty="0">
              <a:solidFill>
                <a:schemeClr val="dk1"/>
              </a:solidFill>
              <a:latin typeface="Calibri"/>
              <a:ea typeface="Calibri"/>
              <a:cs typeface="Calibri"/>
              <a:sym typeface="Calibri"/>
            </a:endParaRPr>
          </a:p>
          <a:p>
            <a:pPr marL="380990" marR="0" lvl="0" indent="-380990" algn="l" rtl="0">
              <a:spcBef>
                <a:spcPts val="0"/>
              </a:spcBef>
              <a:spcAft>
                <a:spcPts val="0"/>
              </a:spcAft>
              <a:buClr>
                <a:schemeClr val="dk1"/>
              </a:buClr>
              <a:buSzPts val="1400"/>
              <a:buFont typeface="Arial"/>
              <a:buChar char="•"/>
            </a:pPr>
            <a:r>
              <a:rPr lang="sv-SE" sz="1867" dirty="0">
                <a:solidFill>
                  <a:schemeClr val="dk1"/>
                </a:solidFill>
                <a:latin typeface="Calibri"/>
                <a:ea typeface="Calibri"/>
                <a:cs typeface="Calibri"/>
                <a:sym typeface="Calibri"/>
              </a:rPr>
              <a:t>Vi är en ideell organisation som bygger på att alla bidrar i verksamheten utifrån sina resurser och kunskap, vill du hjälpa till kontakta gärna ordförande eller någon av de ansvariga i organisationen!</a:t>
            </a:r>
            <a:endParaRPr sz="2489" dirty="0"/>
          </a:p>
        </p:txBody>
      </p:sp>
      <p:pic>
        <p:nvPicPr>
          <p:cNvPr id="172" name="Google Shape;172;p3"/>
          <p:cNvPicPr preferRelativeResize="0"/>
          <p:nvPr/>
        </p:nvPicPr>
        <p:blipFill rotWithShape="1">
          <a:blip r:embed="rId3">
            <a:alphaModFix/>
          </a:blip>
          <a:srcRect/>
          <a:stretch/>
        </p:blipFill>
        <p:spPr>
          <a:xfrm>
            <a:off x="191407" y="1596541"/>
            <a:ext cx="7897319" cy="4447033"/>
          </a:xfrm>
          <a:prstGeom prst="rect">
            <a:avLst/>
          </a:prstGeom>
          <a:noFill/>
          <a:ln>
            <a:noFill/>
          </a:ln>
        </p:spPr>
      </p:pic>
    </p:spTree>
    <p:extLst>
      <p:ext uri="{BB962C8B-B14F-4D97-AF65-F5344CB8AC3E}">
        <p14:creationId xmlns:p14="http://schemas.microsoft.com/office/powerpoint/2010/main" val="2742110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Ekonomi</a:t>
            </a:r>
            <a:endParaRPr sz="4000" dirty="0">
              <a:solidFill>
                <a:schemeClr val="bg1"/>
              </a:solidFill>
              <a:latin typeface="Aptos" panose="020B0004020202020204" pitchFamily="34" charset="0"/>
            </a:endParaRPr>
          </a:p>
        </p:txBody>
      </p:sp>
      <p:sp>
        <p:nvSpPr>
          <p:cNvPr id="178" name="Google Shape;178;p4"/>
          <p:cNvSpPr txBox="1"/>
          <p:nvPr/>
        </p:nvSpPr>
        <p:spPr>
          <a:xfrm>
            <a:off x="6706980" y="2095667"/>
            <a:ext cx="4886400" cy="427804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1800" b="1" dirty="0">
                <a:solidFill>
                  <a:schemeClr val="dk1"/>
                </a:solidFill>
                <a:latin typeface="Aptos" panose="020B0004020202020204" pitchFamily="34" charset="0"/>
                <a:ea typeface="Calibri"/>
                <a:cs typeface="Calibri"/>
                <a:sym typeface="Calibri"/>
              </a:rPr>
              <a:t>Övriga intäkter kommer bl.a. från:</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err="1">
                <a:solidFill>
                  <a:schemeClr val="dk1"/>
                </a:solidFill>
                <a:latin typeface="Aptos" panose="020B0004020202020204" pitchFamily="34" charset="0"/>
                <a:ea typeface="Calibri"/>
                <a:cs typeface="Calibri"/>
                <a:sym typeface="Calibri"/>
              </a:rPr>
              <a:t>Futsalcupen</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err="1">
                <a:solidFill>
                  <a:schemeClr val="dk1"/>
                </a:solidFill>
                <a:latin typeface="Aptos" panose="020B0004020202020204" pitchFamily="34" charset="0"/>
                <a:ea typeface="Calibri"/>
                <a:cs typeface="Calibri"/>
                <a:sym typeface="Calibri"/>
              </a:rPr>
              <a:t>Hentorpsdagen</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Kiosk</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RF SISU</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Försäljning godis</a:t>
            </a:r>
            <a:endParaRPr sz="1800" dirty="0">
              <a:latin typeface="Aptos" panose="020B0004020202020204" pitchFamily="34" charset="0"/>
            </a:endParaRPr>
          </a:p>
          <a:p>
            <a:pPr marL="0" marR="0" lvl="0" indent="0" algn="l" rtl="0">
              <a:spcBef>
                <a:spcPts val="0"/>
              </a:spcBef>
              <a:spcAft>
                <a:spcPts val="0"/>
              </a:spcAft>
              <a:buNone/>
            </a:pPr>
            <a:endParaRPr sz="18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800" b="1" dirty="0">
                <a:solidFill>
                  <a:schemeClr val="dk1"/>
                </a:solidFill>
                <a:latin typeface="Aptos" panose="020B0004020202020204" pitchFamily="34" charset="0"/>
                <a:ea typeface="Calibri"/>
                <a:cs typeface="Calibri"/>
                <a:sym typeface="Calibri"/>
              </a:rPr>
              <a:t>Övriga kostnader som dessa intäkter ska täcka är bl.a.:</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Drift av vår anläggning</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Försäkringar för medlemmar, ledare och fastighet</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Aktivitetsbidrag till lagen (till exempelvis cuper, lagaktiviteter, fika/pizza </a:t>
            </a:r>
            <a:r>
              <a:rPr lang="sv-SE" sz="1800" dirty="0" err="1">
                <a:solidFill>
                  <a:schemeClr val="dk1"/>
                </a:solidFill>
                <a:latin typeface="Aptos" panose="020B0004020202020204" pitchFamily="34" charset="0"/>
                <a:ea typeface="Calibri"/>
                <a:cs typeface="Calibri"/>
                <a:sym typeface="Calibri"/>
              </a:rPr>
              <a:t>etc</a:t>
            </a:r>
            <a:r>
              <a:rPr lang="sv-SE" sz="1800" dirty="0">
                <a:solidFill>
                  <a:schemeClr val="dk1"/>
                </a:solidFill>
                <a:latin typeface="Aptos" panose="020B0004020202020204" pitchFamily="34" charset="0"/>
                <a:ea typeface="Calibri"/>
                <a:cs typeface="Calibri"/>
                <a:sym typeface="Calibri"/>
              </a:rPr>
              <a:t>)</a:t>
            </a:r>
            <a:endParaRPr sz="1800" dirty="0">
              <a:latin typeface="Aptos" panose="020B0004020202020204" pitchFamily="34" charset="0"/>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9" name="Google Shape;179;p4"/>
          <p:cNvSpPr txBox="1"/>
          <p:nvPr/>
        </p:nvSpPr>
        <p:spPr>
          <a:xfrm>
            <a:off x="860067" y="2095667"/>
            <a:ext cx="4886400" cy="3847167"/>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sv-SE" sz="20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Total omsättning 2024 2,4 mkr</a:t>
            </a:r>
            <a:endParaRPr sz="20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sv-SE"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Största intäkterna</a:t>
            </a:r>
            <a:endParaRPr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Medlems och träningsavgifter	414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Grönvita                                          	342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Bidrag	250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Sponsring                                          	80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Största kostnaderna</a:t>
            </a:r>
            <a:endParaRPr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Löner                                            	450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Plan och hallhyra                          	240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Domararvode                                  	60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Lag (cup)bidrag                             	110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919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3e99233251_0_0"/>
          <p:cNvSpPr txBox="1">
            <a:spLocks noGrp="1"/>
          </p:cNvSpPr>
          <p:nvPr>
            <p:ph type="title" idx="4294967295"/>
          </p:nvPr>
        </p:nvSpPr>
        <p:spPr>
          <a:xfrm>
            <a:off x="598620" y="374900"/>
            <a:ext cx="10994800" cy="814400"/>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Klubbförsäljning</a:t>
            </a:r>
            <a:endParaRPr dirty="0">
              <a:solidFill>
                <a:schemeClr val="bg1"/>
              </a:solidFill>
              <a:latin typeface="Aptos" panose="020B0004020202020204" pitchFamily="34" charset="0"/>
            </a:endParaRPr>
          </a:p>
        </p:txBody>
      </p:sp>
      <p:sp>
        <p:nvSpPr>
          <p:cNvPr id="185" name="Google Shape;185;g33e99233251_0_0"/>
          <p:cNvSpPr txBox="1"/>
          <p:nvPr/>
        </p:nvSpPr>
        <p:spPr>
          <a:xfrm>
            <a:off x="1006408" y="1488617"/>
            <a:ext cx="7334000" cy="15392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2000" b="1" dirty="0">
                <a:solidFill>
                  <a:schemeClr val="dk1"/>
                </a:solidFill>
                <a:latin typeface="Aptos" panose="020B0004020202020204" pitchFamily="34" charset="0"/>
                <a:ea typeface="Calibri"/>
                <a:cs typeface="Calibri"/>
                <a:sym typeface="Calibri"/>
              </a:rPr>
              <a:t>Grönvita rabatten</a:t>
            </a: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600" dirty="0">
                <a:solidFill>
                  <a:schemeClr val="dk1"/>
                </a:solidFill>
                <a:latin typeface="Aptos" panose="020B0004020202020204" pitchFamily="34" charset="0"/>
                <a:ea typeface="Calibri"/>
                <a:cs typeface="Calibri"/>
                <a:sym typeface="Calibri"/>
              </a:rPr>
              <a:t>Obligatorisk försäljning för alla utom yngsta knattelagen.</a:t>
            </a:r>
            <a:endParaRPr sz="16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20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20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600" dirty="0">
              <a:solidFill>
                <a:schemeClr val="dk1"/>
              </a:solidFill>
              <a:latin typeface="Aptos" panose="020B0004020202020204" pitchFamily="34" charset="0"/>
              <a:ea typeface="Calibri"/>
              <a:cs typeface="Calibri"/>
              <a:sym typeface="Calibri"/>
            </a:endParaRPr>
          </a:p>
        </p:txBody>
      </p:sp>
      <p:pic>
        <p:nvPicPr>
          <p:cNvPr id="186" name="Google Shape;186;g33e99233251_0_0"/>
          <p:cNvPicPr preferRelativeResize="0"/>
          <p:nvPr/>
        </p:nvPicPr>
        <p:blipFill>
          <a:blip r:embed="rId3">
            <a:alphaModFix/>
          </a:blip>
          <a:stretch>
            <a:fillRect/>
          </a:stretch>
        </p:blipFill>
        <p:spPr>
          <a:xfrm>
            <a:off x="8048834" y="2398865"/>
            <a:ext cx="3923669" cy="2190899"/>
          </a:xfrm>
          <a:prstGeom prst="rect">
            <a:avLst/>
          </a:prstGeom>
          <a:noFill/>
          <a:ln>
            <a:noFill/>
          </a:ln>
        </p:spPr>
      </p:pic>
      <p:sp>
        <p:nvSpPr>
          <p:cNvPr id="187" name="Google Shape;187;g33e99233251_0_0"/>
          <p:cNvSpPr txBox="1"/>
          <p:nvPr/>
        </p:nvSpPr>
        <p:spPr>
          <a:xfrm>
            <a:off x="1006407" y="2278800"/>
            <a:ext cx="7129200" cy="4084012"/>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2000" b="1" dirty="0" err="1">
                <a:solidFill>
                  <a:schemeClr val="dk1"/>
                </a:solidFill>
                <a:latin typeface="Aptos" panose="020B0004020202020204" pitchFamily="34" charset="0"/>
                <a:ea typeface="Calibri"/>
                <a:cs typeface="Calibri"/>
                <a:sym typeface="Calibri"/>
              </a:rPr>
              <a:t>Bambusa</a:t>
            </a: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400" dirty="0">
              <a:solidFill>
                <a:srgbClr val="222222"/>
              </a:solidFill>
              <a:highlight>
                <a:srgbClr val="FFFFFF"/>
              </a:highlight>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600" dirty="0">
                <a:solidFill>
                  <a:srgbClr val="222222"/>
                </a:solidFill>
                <a:highlight>
                  <a:srgbClr val="FFFFFF"/>
                </a:highlight>
                <a:latin typeface="Aptos" panose="020B0004020202020204" pitchFamily="34" charset="0"/>
                <a:ea typeface="Calibri"/>
                <a:cs typeface="Calibri"/>
                <a:sym typeface="Calibri"/>
              </a:rPr>
              <a:t>Våmbs IF har ett treårigt avtal med </a:t>
            </a:r>
            <a:r>
              <a:rPr lang="sv-SE" sz="1600" dirty="0" err="1">
                <a:solidFill>
                  <a:srgbClr val="222222"/>
                </a:solidFill>
                <a:highlight>
                  <a:srgbClr val="FFFFFF"/>
                </a:highlight>
                <a:latin typeface="Aptos" panose="020B0004020202020204" pitchFamily="34" charset="0"/>
                <a:ea typeface="Calibri"/>
                <a:cs typeface="Calibri"/>
                <a:sym typeface="Calibri"/>
              </a:rPr>
              <a:t>Bambusa</a:t>
            </a:r>
            <a:r>
              <a:rPr lang="sv-SE" sz="1600" dirty="0">
                <a:solidFill>
                  <a:srgbClr val="222222"/>
                </a:solidFill>
                <a:highlight>
                  <a:srgbClr val="FFFFFF"/>
                </a:highlight>
                <a:latin typeface="Aptos" panose="020B0004020202020204" pitchFamily="34" charset="0"/>
                <a:ea typeface="Calibri"/>
                <a:cs typeface="Calibri"/>
                <a:sym typeface="Calibri"/>
              </a:rPr>
              <a:t>. Det finns inget försäljningstvång, utan vi ser detta som en fin möjlighet för lagen att kunna tjäna pengar till lagkassan.</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0"/>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Med klubbförsäljning levereras ett avtalat antal färdigpackade "Familjepåsar" (5 paket/påse). Leverans sker 2 gånger per år, höst och vår, på bestämda veckor.</a:t>
            </a:r>
            <a:endParaRPr sz="1600" dirty="0">
              <a:solidFill>
                <a:srgbClr val="222222"/>
              </a:solidFill>
              <a:highlight>
                <a:srgbClr val="FFFFFF"/>
              </a:highlight>
              <a:latin typeface="Aptos" panose="020B0004020202020204" pitchFamily="34" charset="0"/>
              <a:ea typeface="Calibri"/>
              <a:cs typeface="Calibri"/>
              <a:sym typeface="Calibri"/>
            </a:endParaRPr>
          </a:p>
          <a:p>
            <a:pPr marL="609585" lvl="0" indent="-406390" algn="l" rtl="0">
              <a:lnSpc>
                <a:spcPct val="106999"/>
              </a:lnSpc>
              <a:spcBef>
                <a:spcPts val="1067"/>
              </a:spcBef>
              <a:spcAft>
                <a:spcPts val="0"/>
              </a:spcAft>
              <a:buClr>
                <a:srgbClr val="222222"/>
              </a:buClr>
              <a:buSzPts val="1200"/>
              <a:buFont typeface="Calibri"/>
              <a:buChar char="❖"/>
            </a:pPr>
            <a:r>
              <a:rPr lang="sv-SE" sz="1600" dirty="0">
                <a:solidFill>
                  <a:srgbClr val="222222"/>
                </a:solidFill>
                <a:highlight>
                  <a:srgbClr val="FFFFFF"/>
                </a:highlight>
                <a:latin typeface="Aptos" panose="020B0004020202020204" pitchFamily="34" charset="0"/>
                <a:ea typeface="Calibri"/>
                <a:cs typeface="Calibri"/>
                <a:sym typeface="Calibri"/>
              </a:rPr>
              <a:t>85% av överskottet från försäljningen går till laget, 15% till föreningen.</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1067"/>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Ett räkneexempel:</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1067"/>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Ett lag med 15 spelare, som säljer varsin påse tjänar på 3 år: 38 250 kr</a:t>
            </a:r>
            <a:endParaRPr sz="1600" dirty="0">
              <a:solidFill>
                <a:srgbClr val="222222"/>
              </a:solidFill>
              <a:highlight>
                <a:srgbClr val="FFFFFF"/>
              </a:highlight>
              <a:latin typeface="Aptos" panose="020B0004020202020204" pitchFamily="34" charset="0"/>
              <a:ea typeface="Calibri"/>
              <a:cs typeface="Calibri"/>
              <a:sym typeface="Calibri"/>
            </a:endParaRPr>
          </a:p>
          <a:p>
            <a:pPr marL="0" marR="0" lvl="0" indent="0" algn="l" rtl="0">
              <a:spcBef>
                <a:spcPts val="1067"/>
              </a:spcBef>
              <a:spcAft>
                <a:spcPts val="0"/>
              </a:spcAft>
              <a:buNone/>
            </a:pP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600" dirty="0">
              <a:solidFill>
                <a:schemeClr val="dk1"/>
              </a:solidFill>
              <a:latin typeface="Aptos" panose="020B0004020202020204" pitchFamily="34" charset="0"/>
              <a:ea typeface="Calibri"/>
              <a:cs typeface="Calibri"/>
              <a:sym typeface="Calibri"/>
            </a:endParaRPr>
          </a:p>
        </p:txBody>
      </p:sp>
      <p:sp>
        <p:nvSpPr>
          <p:cNvPr id="188" name="Google Shape;188;g33e99233251_0_0"/>
          <p:cNvSpPr txBox="1"/>
          <p:nvPr/>
        </p:nvSpPr>
        <p:spPr>
          <a:xfrm>
            <a:off x="1019433" y="5543267"/>
            <a:ext cx="10153200" cy="8620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sv-SE" sz="2000" b="1">
                <a:solidFill>
                  <a:schemeClr val="dk1"/>
                </a:solidFill>
                <a:latin typeface="Calibri"/>
                <a:ea typeface="Calibri"/>
                <a:cs typeface="Calibri"/>
                <a:sym typeface="Calibri"/>
              </a:rPr>
              <a:t>Utöver dessa gemensamma klubbkampanjer får varje lag sälja valfria produkter för att tjäna pengar till lagkassan</a:t>
            </a:r>
            <a:endParaRPr sz="20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7933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Ekonomihantering</a:t>
            </a:r>
            <a:endParaRPr dirty="0">
              <a:solidFill>
                <a:schemeClr val="bg1"/>
              </a:solidFill>
              <a:latin typeface="Aptos" panose="020B0004020202020204" pitchFamily="34" charset="0"/>
            </a:endParaRPr>
          </a:p>
        </p:txBody>
      </p:sp>
      <p:sp>
        <p:nvSpPr>
          <p:cNvPr id="194" name="Google Shape;194;p5"/>
          <p:cNvSpPr txBox="1">
            <a:spLocks noGrp="1"/>
          </p:cNvSpPr>
          <p:nvPr>
            <p:ph type="body" idx="1"/>
          </p:nvPr>
        </p:nvSpPr>
        <p:spPr>
          <a:xfrm>
            <a:off x="598620" y="1721353"/>
            <a:ext cx="4886163" cy="5034785"/>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dk1"/>
              </a:buClr>
              <a:buSzPts val="2000"/>
              <a:buNone/>
            </a:pPr>
            <a:r>
              <a:rPr lang="sv-SE" sz="2667" dirty="0">
                <a:latin typeface="Aptos" panose="020B0004020202020204" pitchFamily="34" charset="0"/>
              </a:rPr>
              <a:t>Seniorlagen i Våmbs IF</a:t>
            </a:r>
            <a:endParaRPr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Vanliga frågor är om barn- och ungdomsverksamheten föder seniorverksamheten – så är det inte i Våmbs IF!</a:t>
            </a:r>
            <a:endParaRPr dirty="0">
              <a:latin typeface="Aptos" panose="020B0004020202020204" pitchFamily="34" charset="0"/>
            </a:endParaRPr>
          </a:p>
          <a:p>
            <a:pPr marL="0" lvl="0" indent="0" algn="l" rtl="0">
              <a:spcBef>
                <a:spcPts val="320"/>
              </a:spcBef>
              <a:spcAft>
                <a:spcPts val="0"/>
              </a:spcAft>
              <a:buClr>
                <a:schemeClr val="dk1"/>
              </a:buClr>
              <a:buSzPts val="1200"/>
              <a:buNone/>
            </a:pPr>
            <a:endParaRPr sz="1600"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Det som skiljer är att när man kommer upp i dessa åldrar är det inte längre föräldrar som är tränare utan att vi måste ta in utbildade ledare, ofta utan koppling till föreningen eller spelare. Dessa ledare får då ett mindre arvode/lön.</a:t>
            </a:r>
          </a:p>
          <a:p>
            <a:pPr marL="0" lvl="0" indent="0" algn="l" rtl="0">
              <a:spcBef>
                <a:spcPts val="320"/>
              </a:spcBef>
              <a:spcAft>
                <a:spcPts val="0"/>
              </a:spcAft>
              <a:buClr>
                <a:schemeClr val="dk1"/>
              </a:buClr>
              <a:buSzPts val="1200"/>
              <a:buNone/>
            </a:pPr>
            <a:endParaRPr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Seniorlagen måste precis som övriga lag bidra genom att:</a:t>
            </a:r>
            <a:endParaRPr dirty="0">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betala medlems- och träningsavgift</a:t>
            </a: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döma i ungdomsmatcher</a:t>
            </a:r>
            <a:endParaRPr sz="16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sälja Grön/vita rabatten</a:t>
            </a:r>
            <a:endParaRPr sz="16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jobba som värdar under Matfestivalen</a:t>
            </a:r>
            <a:endParaRPr sz="1600" dirty="0">
              <a:solidFill>
                <a:schemeClr val="tx1"/>
              </a:solidFill>
              <a:latin typeface="Aptos" panose="020B0004020202020204" pitchFamily="34" charset="0"/>
            </a:endParaRPr>
          </a:p>
        </p:txBody>
      </p:sp>
      <p:sp>
        <p:nvSpPr>
          <p:cNvPr id="195" name="Google Shape;195;p5"/>
          <p:cNvSpPr txBox="1"/>
          <p:nvPr/>
        </p:nvSpPr>
        <p:spPr>
          <a:xfrm>
            <a:off x="6478161" y="1721353"/>
            <a:ext cx="4886000" cy="5203999"/>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R="0" lvl="0" algn="l" rtl="0">
              <a:spcBef>
                <a:spcPts val="0"/>
              </a:spcBef>
              <a:spcAft>
                <a:spcPts val="0"/>
              </a:spcAft>
              <a:buClr>
                <a:schemeClr val="dk1"/>
              </a:buClr>
              <a:buSzPts val="2000"/>
            </a:pPr>
            <a:r>
              <a:rPr lang="sv-SE" sz="2667" dirty="0">
                <a:solidFill>
                  <a:schemeClr val="dk1"/>
                </a:solidFill>
                <a:latin typeface="Aptos" panose="020B0004020202020204" pitchFamily="34" charset="0"/>
                <a:ea typeface="Calibri"/>
                <a:cs typeface="Calibri"/>
                <a:sym typeface="Calibri"/>
              </a:rPr>
              <a:t>Lagkassor</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Varje lag har sin egen lagkassa som finns redovisad i föreningens balansräkning.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Kapitalet på dessa lagkassor är säkerställda genom att pengarna finns på ett separat konto på banken och blandas inte ihop med föreningens löpande konto.</a:t>
            </a:r>
          </a:p>
          <a:p>
            <a:pPr marL="0" marR="0" lvl="0" indent="0" algn="l" rtl="0">
              <a:spcBef>
                <a:spcPts val="320"/>
              </a:spcBef>
              <a:spcAft>
                <a:spcPts val="0"/>
              </a:spcAft>
              <a:buClr>
                <a:schemeClr val="dk1"/>
              </a:buClr>
              <a:buSzPts val="1200"/>
              <a:buFont typeface="Arial"/>
              <a:buNone/>
            </a:pPr>
            <a:endParaRPr sz="1400"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b="1" dirty="0">
                <a:solidFill>
                  <a:schemeClr val="dk1"/>
                </a:solidFill>
                <a:latin typeface="Aptos" panose="020B0004020202020204" pitchFamily="34" charset="0"/>
                <a:ea typeface="Calibri"/>
                <a:cs typeface="Calibri"/>
                <a:sym typeface="Calibri"/>
              </a:rPr>
              <a:t>Aktivitetsbidrag: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Alla lag utom de två yngsta knattelagen får årligen ett aktivitetsbidrag. Detta bidrag är baserat på de kostnader för cuper varje lag brukar ha, samt lite extra för t.ex. avslutning.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Överföring till lagkassor görs vid två tillfällen: hälften i början av mars, resterande efter redovisning av grön/vita rabatten </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Har laget som mål att åka på ett träningsläger eller större cup får laget komplettera sin ekonomi i lagkassan genom egna aktiviteter/försäljning. </a:t>
            </a:r>
            <a:endParaRPr sz="2489" dirty="0">
              <a:latin typeface="Aptos" panose="020B0004020202020204" pitchFamily="34" charset="0"/>
            </a:endParaRPr>
          </a:p>
        </p:txBody>
      </p:sp>
    </p:spTree>
    <p:extLst>
      <p:ext uri="{BB962C8B-B14F-4D97-AF65-F5344CB8AC3E}">
        <p14:creationId xmlns:p14="http://schemas.microsoft.com/office/powerpoint/2010/main" val="34274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381</TotalTime>
  <Words>2752</Words>
  <Application>Microsoft Office PowerPoint</Application>
  <PresentationFormat>Bredbild</PresentationFormat>
  <Paragraphs>334</Paragraphs>
  <Slides>36</Slides>
  <Notes>31</Notes>
  <HiddenSlides>0</HiddenSlides>
  <MMClips>0</MMClips>
  <ScaleCrop>false</ScaleCrop>
  <HeadingPairs>
    <vt:vector size="6" baseType="variant">
      <vt:variant>
        <vt:lpstr>Använt teckensnitt</vt:lpstr>
      </vt:variant>
      <vt:variant>
        <vt:i4>3</vt:i4>
      </vt:variant>
      <vt:variant>
        <vt:lpstr>Tema</vt:lpstr>
      </vt:variant>
      <vt:variant>
        <vt:i4>3</vt:i4>
      </vt:variant>
      <vt:variant>
        <vt:lpstr>Bildrubriker</vt:lpstr>
      </vt:variant>
      <vt:variant>
        <vt:i4>36</vt:i4>
      </vt:variant>
    </vt:vector>
  </HeadingPairs>
  <TitlesOfParts>
    <vt:vector size="42" baseType="lpstr">
      <vt:lpstr>Aptos</vt:lpstr>
      <vt:lpstr>Arial</vt:lpstr>
      <vt:lpstr>Calibri</vt:lpstr>
      <vt:lpstr>Office-tema</vt:lpstr>
      <vt:lpstr>Office-tema</vt:lpstr>
      <vt:lpstr>Office Theme</vt:lpstr>
      <vt:lpstr>Våmbs IF P13 2025</vt:lpstr>
      <vt:lpstr>Agenda</vt:lpstr>
      <vt:lpstr>Föräldramöte 2025 Våmbs IF</vt:lpstr>
      <vt:lpstr>Våmbs IF</vt:lpstr>
      <vt:lpstr>Målbild 2027 enligt verksamhetsplanen</vt:lpstr>
      <vt:lpstr>Ny organisation från 2025</vt:lpstr>
      <vt:lpstr>Ekonomi</vt:lpstr>
      <vt:lpstr>Klubbförsäljning</vt:lpstr>
      <vt:lpstr>Ekonomihantering</vt:lpstr>
      <vt:lpstr>På gång med anläggningen</vt:lpstr>
      <vt:lpstr>Gröna tråden  Regler och riktlinjer  för Våmbs IF fotbollsutveckling </vt:lpstr>
      <vt:lpstr>Förälder i Våmbs IF</vt:lpstr>
      <vt:lpstr>Förälder i Våmbs IF</vt:lpstr>
      <vt:lpstr>Frågor eller synpunkter</vt:lpstr>
      <vt:lpstr>Status i laget</vt:lpstr>
      <vt:lpstr>Våra värderingar och förutsättningar</vt:lpstr>
      <vt:lpstr>Från Gröna Tråden – Ungdom 11-12 år</vt:lpstr>
      <vt:lpstr>Från Gröna Tråden – Matchspel</vt:lpstr>
      <vt:lpstr>Förväntningar på barnen</vt:lpstr>
      <vt:lpstr>Träningar v 14-17 Lillegården</vt:lpstr>
      <vt:lpstr>Träningar 1/5-30/9 </vt:lpstr>
      <vt:lpstr>Seriespel</vt:lpstr>
      <vt:lpstr>När vi spelar match</vt:lpstr>
      <vt:lpstr>När vi spelar match</vt:lpstr>
      <vt:lpstr>Omklädningsrum match</vt:lpstr>
      <vt:lpstr>Matchförälder/Matchvärd</vt:lpstr>
      <vt:lpstr>Ulvacupen 14-15 juni</vt:lpstr>
      <vt:lpstr>Oddebollen 2025</vt:lpstr>
      <vt:lpstr>Praktiskt</vt:lpstr>
      <vt:lpstr>Domaruppdrag</vt:lpstr>
      <vt:lpstr>Föräldrauppgifter</vt:lpstr>
      <vt:lpstr>Bollkallar + inträde</vt:lpstr>
      <vt:lpstr>Föräldrar har ordet</vt:lpstr>
      <vt:lpstr>Bollkajsor/Bollkallar + inträde</vt:lpstr>
      <vt:lpstr>Bollkajsor/Bollkallar</vt:lpstr>
      <vt:lpstr>Inträde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Våmbs IF P13</dc:title>
  <dc:creator>Otto Bogren</dc:creator>
  <cp:lastModifiedBy>Johanna Låstberg</cp:lastModifiedBy>
  <cp:revision>303</cp:revision>
  <dcterms:created xsi:type="dcterms:W3CDTF">2022-04-19T18:43:53Z</dcterms:created>
  <dcterms:modified xsi:type="dcterms:W3CDTF">2025-05-01T09:25:42Z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a2199f-8e61-4f5c-a479-edf3283e170d_Enabled">
    <vt:lpwstr>true</vt:lpwstr>
  </property>
  <property fmtid="{D5CDD505-2E9C-101B-9397-08002B2CF9AE}" pid="3" name="MSIP_Label_18a2199f-8e61-4f5c-a479-edf3283e170d_SetDate">
    <vt:lpwstr>2024-03-06T19:20:08Z</vt:lpwstr>
  </property>
  <property fmtid="{D5CDD505-2E9C-101B-9397-08002B2CF9AE}" pid="4" name="MSIP_Label_18a2199f-8e61-4f5c-a479-edf3283e170d_Method">
    <vt:lpwstr>Privileged</vt:lpwstr>
  </property>
  <property fmtid="{D5CDD505-2E9C-101B-9397-08002B2CF9AE}" pid="5" name="MSIP_Label_18a2199f-8e61-4f5c-a479-edf3283e170d_Name">
    <vt:lpwstr>Privat</vt:lpwstr>
  </property>
  <property fmtid="{D5CDD505-2E9C-101B-9397-08002B2CF9AE}" pid="6" name="MSIP_Label_18a2199f-8e61-4f5c-a479-edf3283e170d_SiteId">
    <vt:lpwstr>1e4e7cc6-7b26-46be-915e-cd1c8633e92f</vt:lpwstr>
  </property>
  <property fmtid="{D5CDD505-2E9C-101B-9397-08002B2CF9AE}" pid="7" name="MSIP_Label_18a2199f-8e61-4f5c-a479-edf3283e170d_ActionId">
    <vt:lpwstr>21f07f3d-d90a-48c1-88b9-24751c09a02a</vt:lpwstr>
  </property>
  <property fmtid="{D5CDD505-2E9C-101B-9397-08002B2CF9AE}" pid="8" name="MSIP_Label_18a2199f-8e61-4f5c-a479-edf3283e170d_ContentBits">
    <vt:lpwstr>2</vt:lpwstr>
  </property>
</Properties>
</file>