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62" r:id="rId3"/>
  </p:sldMasterIdLst>
  <p:notesMasterIdLst>
    <p:notesMasterId r:id="rId32"/>
  </p:notesMasterIdLst>
  <p:sldIdLst>
    <p:sldId id="256" r:id="rId4"/>
    <p:sldId id="258" r:id="rId5"/>
    <p:sldId id="310" r:id="rId6"/>
    <p:sldId id="311" r:id="rId7"/>
    <p:sldId id="312" r:id="rId8"/>
    <p:sldId id="313" r:id="rId9"/>
    <p:sldId id="314" r:id="rId10"/>
    <p:sldId id="315" r:id="rId11"/>
    <p:sldId id="316" r:id="rId12"/>
    <p:sldId id="317" r:id="rId13"/>
    <p:sldId id="318" r:id="rId14"/>
    <p:sldId id="319" r:id="rId15"/>
    <p:sldId id="320" r:id="rId16"/>
    <p:sldId id="324" r:id="rId17"/>
    <p:sldId id="260" r:id="rId18"/>
    <p:sldId id="262" r:id="rId19"/>
    <p:sldId id="263" r:id="rId20"/>
    <p:sldId id="266" r:id="rId21"/>
    <p:sldId id="269" r:id="rId22"/>
    <p:sldId id="264" r:id="rId23"/>
    <p:sldId id="270" r:id="rId24"/>
    <p:sldId id="274" r:id="rId25"/>
    <p:sldId id="287" r:id="rId26"/>
    <p:sldId id="329" r:id="rId27"/>
    <p:sldId id="309" r:id="rId28"/>
    <p:sldId id="279" r:id="rId29"/>
    <p:sldId id="278" r:id="rId30"/>
    <p:sldId id="281"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PtiM+zL1qBBnT3D8K60iu0M/H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21FF5-E14C-314A-165E-17D7B1AFF2E4}" v="122" dt="2025-04-29T20:40:36.75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94660"/>
  </p:normalViewPr>
  <p:slideViewPr>
    <p:cSldViewPr snapToGrid="0">
      <p:cViewPr varScale="1">
        <p:scale>
          <a:sx n="52" d="100"/>
          <a:sy n="52" d="100"/>
        </p:scale>
        <p:origin x="8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56" Type="http://schemas.microsoft.com/office/2015/10/relationships/revisionInfo" Target="revisionInfo.xml"/><Relationship Id="rId8" Type="http://schemas.openxmlformats.org/officeDocument/2006/relationships/slide" Target="slides/slide5.xml"/><Relationship Id="rId51" Type="http://customschemas.google.com/relationships/presentationmetadata" Target="meta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3f900ed9d7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33f900ed9d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454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54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3e9923325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33e9923325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2"/>
        <p:cNvGrpSpPr/>
        <p:nvPr/>
      </p:nvGrpSpPr>
      <p:grpSpPr>
        <a:xfrm>
          <a:off x="0" y="0"/>
          <a:ext cx="0" cy="0"/>
          <a:chOff x="0" y="0"/>
          <a:chExt cx="0" cy="0"/>
        </a:xfrm>
      </p:grpSpPr>
      <p:sp>
        <p:nvSpPr>
          <p:cNvPr id="13" name="Google Shape;13;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5" name="Google Shape;1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82"/>
        <p:cNvGrpSpPr/>
        <p:nvPr/>
      </p:nvGrpSpPr>
      <p:grpSpPr>
        <a:xfrm>
          <a:off x="0" y="0"/>
          <a:ext cx="0" cy="0"/>
          <a:chOff x="0" y="0"/>
          <a:chExt cx="0" cy="0"/>
        </a:xfrm>
      </p:grpSpPr>
      <p:sp>
        <p:nvSpPr>
          <p:cNvPr id="83" name="Google Shape;8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2"/>
          <p:cNvSpPr txBox="1">
            <a:spLocks noGrp="1"/>
          </p:cNvSpPr>
          <p:nvPr>
            <p:ph type="ctrTitle"/>
          </p:nvPr>
        </p:nvSpPr>
        <p:spPr>
          <a:xfrm>
            <a:off x="598621" y="1800147"/>
            <a:ext cx="7533447" cy="2036067"/>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2"/>
          <p:cNvSpPr txBox="1">
            <a:spLocks noGrp="1"/>
          </p:cNvSpPr>
          <p:nvPr>
            <p:ph type="subTitle" idx="1"/>
          </p:nvPr>
        </p:nvSpPr>
        <p:spPr>
          <a:xfrm>
            <a:off x="598621" y="3836213"/>
            <a:ext cx="7533447" cy="814427"/>
          </a:xfrm>
          <a:prstGeom prst="rect">
            <a:avLst/>
          </a:prstGeom>
          <a:noFill/>
          <a:ln>
            <a:noFill/>
          </a:ln>
        </p:spPr>
        <p:txBody>
          <a:bodyPr spcFirstLastPara="1" wrap="square" lIns="91425" tIns="45700" rIns="91425" bIns="45700" anchor="t" anchorCtr="0">
            <a:normAutofit/>
          </a:bodyPr>
          <a:lstStyle>
            <a:lvl1pPr lvl="0" algn="l">
              <a:spcBef>
                <a:spcPts val="747"/>
              </a:spcBef>
              <a:spcAft>
                <a:spcPts val="0"/>
              </a:spcAft>
              <a:buClr>
                <a:schemeClr val="dk1"/>
              </a:buClr>
              <a:buSzPts val="2800"/>
              <a:buNone/>
              <a:defRPr sz="3733" b="0" i="0">
                <a:solidFill>
                  <a:schemeClr val="dk1"/>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20" name="Google Shape;20;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23"/>
        <p:cNvGrpSpPr/>
        <p:nvPr/>
      </p:nvGrpSpPr>
      <p:grpSpPr>
        <a:xfrm>
          <a:off x="0" y="0"/>
          <a:ext cx="0" cy="0"/>
          <a:chOff x="0" y="0"/>
          <a:chExt cx="0" cy="0"/>
        </a:xfrm>
      </p:grpSpPr>
      <p:sp>
        <p:nvSpPr>
          <p:cNvPr id="25" name="Google Shape;25;p23"/>
          <p:cNvSpPr txBox="1">
            <a:spLocks noGrp="1"/>
          </p:cNvSpPr>
          <p:nvPr>
            <p:ph type="body" idx="1"/>
          </p:nvPr>
        </p:nvSpPr>
        <p:spPr>
          <a:xfrm>
            <a:off x="598621" y="1800148"/>
            <a:ext cx="10994760" cy="4682952"/>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solidFill>
                  <a:schemeClr val="dk1"/>
                </a:solidFill>
              </a:defRPr>
            </a:lvl1pPr>
            <a:lvl2pPr marL="1219170" lvl="1" indent="-541853" algn="l">
              <a:spcBef>
                <a:spcPts val="747"/>
              </a:spcBef>
              <a:spcAft>
                <a:spcPts val="0"/>
              </a:spcAft>
              <a:buClr>
                <a:schemeClr val="dk1"/>
              </a:buClr>
              <a:buSzPts val="2800"/>
              <a:buChar char="–"/>
              <a:defRPr>
                <a:solidFill>
                  <a:schemeClr val="dk1"/>
                </a:solidFill>
              </a:defRPr>
            </a:lvl2pPr>
            <a:lvl3pPr marL="1828754" lvl="2" indent="-507987" algn="l">
              <a:spcBef>
                <a:spcPts val="640"/>
              </a:spcBef>
              <a:spcAft>
                <a:spcPts val="0"/>
              </a:spcAft>
              <a:buClr>
                <a:schemeClr val="dk1"/>
              </a:buClr>
              <a:buSzPts val="2400"/>
              <a:buChar char="•"/>
              <a:defRPr>
                <a:solidFill>
                  <a:schemeClr val="dk1"/>
                </a:solidFill>
              </a:defRPr>
            </a:lvl3pPr>
            <a:lvl4pPr marL="2438339" lvl="3" indent="-474121" algn="l">
              <a:spcBef>
                <a:spcPts val="533"/>
              </a:spcBef>
              <a:spcAft>
                <a:spcPts val="0"/>
              </a:spcAft>
              <a:buClr>
                <a:schemeClr val="dk1"/>
              </a:buClr>
              <a:buSzPts val="2000"/>
              <a:buChar char="–"/>
              <a:defRPr>
                <a:solidFill>
                  <a:schemeClr val="dk1"/>
                </a:solidFill>
              </a:defRPr>
            </a:lvl4pPr>
            <a:lvl5pPr marL="3047924" lvl="4" indent="-474121" algn="l">
              <a:spcBef>
                <a:spcPts val="533"/>
              </a:spcBef>
              <a:spcAft>
                <a:spcPts val="0"/>
              </a:spcAft>
              <a:buClr>
                <a:schemeClr val="dk1"/>
              </a:buClr>
              <a:buSzPts val="2000"/>
              <a:buChar char="»"/>
              <a:defRPr>
                <a:solidFill>
                  <a:schemeClr val="dk1"/>
                </a:solidFil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6" name="Google Shape;26;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598620" y="374900"/>
            <a:ext cx="8144267" cy="7635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B050"/>
              </a:buClr>
              <a:buSzPts val="3600"/>
              <a:buFont typeface="Calibri"/>
              <a:buNone/>
              <a:defRPr sz="4800">
                <a:solidFill>
                  <a:srgbClr val="00B05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598620" y="1392935"/>
            <a:ext cx="8144267" cy="4885021"/>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solidFill>
                  <a:schemeClr val="dk1"/>
                </a:solidFill>
              </a:defRPr>
            </a:lvl1pPr>
            <a:lvl2pPr marL="1219170" lvl="1" indent="-541853" algn="l">
              <a:spcBef>
                <a:spcPts val="747"/>
              </a:spcBef>
              <a:spcAft>
                <a:spcPts val="0"/>
              </a:spcAft>
              <a:buClr>
                <a:schemeClr val="dk1"/>
              </a:buClr>
              <a:buSzPts val="2800"/>
              <a:buChar char="–"/>
              <a:defRPr>
                <a:solidFill>
                  <a:schemeClr val="dk1"/>
                </a:solidFill>
              </a:defRPr>
            </a:lvl2pPr>
            <a:lvl3pPr marL="1828754" lvl="2" indent="-507987" algn="l">
              <a:spcBef>
                <a:spcPts val="640"/>
              </a:spcBef>
              <a:spcAft>
                <a:spcPts val="0"/>
              </a:spcAft>
              <a:buClr>
                <a:schemeClr val="dk1"/>
              </a:buClr>
              <a:buSzPts val="2400"/>
              <a:buChar char="•"/>
              <a:defRPr>
                <a:solidFill>
                  <a:schemeClr val="dk1"/>
                </a:solidFill>
              </a:defRPr>
            </a:lvl3pPr>
            <a:lvl4pPr marL="2438339" lvl="3" indent="-474121" algn="l">
              <a:spcBef>
                <a:spcPts val="533"/>
              </a:spcBef>
              <a:spcAft>
                <a:spcPts val="0"/>
              </a:spcAft>
              <a:buClr>
                <a:schemeClr val="dk1"/>
              </a:buClr>
              <a:buSzPts val="2000"/>
              <a:buChar char="–"/>
              <a:defRPr>
                <a:solidFill>
                  <a:schemeClr val="dk1"/>
                </a:solidFill>
              </a:defRPr>
            </a:lvl4pPr>
            <a:lvl5pPr marL="3047924" lvl="4" indent="-474121" algn="l">
              <a:spcBef>
                <a:spcPts val="533"/>
              </a:spcBef>
              <a:spcAft>
                <a:spcPts val="0"/>
              </a:spcAft>
              <a:buClr>
                <a:schemeClr val="dk1"/>
              </a:buClr>
              <a:buSzPts val="2000"/>
              <a:buChar char="»"/>
              <a:defRPr>
                <a:solidFill>
                  <a:schemeClr val="dk1"/>
                </a:solidFil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2" name="Google Shape;32;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sp>
        <p:nvSpPr>
          <p:cNvPr id="38" name="Google Shape;38;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44" name="Google Shape;44;p2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45" name="Google Shape;45;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9"/>
          <p:cNvSpPr txBox="1">
            <a:spLocks noGrp="1"/>
          </p:cNvSpPr>
          <p:nvPr>
            <p:ph type="title"/>
          </p:nvPr>
        </p:nvSpPr>
        <p:spPr>
          <a:xfrm>
            <a:off x="598621" y="374900"/>
            <a:ext cx="10791153" cy="81442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9"/>
          <p:cNvSpPr txBox="1">
            <a:spLocks noGrp="1"/>
          </p:cNvSpPr>
          <p:nvPr>
            <p:ph type="body" idx="1"/>
          </p:nvPr>
        </p:nvSpPr>
        <p:spPr>
          <a:xfrm>
            <a:off x="715840" y="2188317"/>
            <a:ext cx="5386917" cy="639763"/>
          </a:xfrm>
          <a:prstGeom prst="rect">
            <a:avLst/>
          </a:prstGeom>
          <a:noFill/>
          <a:ln>
            <a:noFill/>
          </a:ln>
        </p:spPr>
        <p:txBody>
          <a:bodyPr spcFirstLastPara="1" wrap="square" lIns="91425" tIns="45700" rIns="91425" bIns="45700" anchor="b" anchorCtr="0">
            <a:normAutofit/>
          </a:bodyPr>
          <a:lstStyle>
            <a:lvl1pPr marL="609585" lvl="0" indent="-304792" algn="ctr">
              <a:spcBef>
                <a:spcPts val="640"/>
              </a:spcBef>
              <a:spcAft>
                <a:spcPts val="0"/>
              </a:spcAft>
              <a:buClr>
                <a:schemeClr val="dk1"/>
              </a:buClr>
              <a:buSzPts val="2400"/>
              <a:buNone/>
              <a:defRPr sz="3200" b="1">
                <a:solidFill>
                  <a:schemeClr val="dk1"/>
                </a:solidFill>
              </a:defRPr>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51" name="Google Shape;51;p29"/>
          <p:cNvSpPr txBox="1">
            <a:spLocks noGrp="1"/>
          </p:cNvSpPr>
          <p:nvPr>
            <p:ph type="body" idx="2"/>
          </p:nvPr>
        </p:nvSpPr>
        <p:spPr>
          <a:xfrm>
            <a:off x="715840" y="2818180"/>
            <a:ext cx="5386917" cy="3035059"/>
          </a:xfrm>
          <a:prstGeom prst="rect">
            <a:avLst/>
          </a:prstGeom>
          <a:noFill/>
          <a:ln>
            <a:noFill/>
          </a:ln>
        </p:spPr>
        <p:txBody>
          <a:bodyPr spcFirstLastPara="1" wrap="square" lIns="91425" tIns="45700" rIns="91425" bIns="45700" anchor="t" anchorCtr="0">
            <a:normAutofit/>
          </a:bodyPr>
          <a:lstStyle>
            <a:lvl1pPr marL="609585" lvl="0" indent="-507987" algn="ctr">
              <a:spcBef>
                <a:spcPts val="640"/>
              </a:spcBef>
              <a:spcAft>
                <a:spcPts val="0"/>
              </a:spcAft>
              <a:buClr>
                <a:schemeClr val="dk1"/>
              </a:buClr>
              <a:buSzPts val="2400"/>
              <a:buChar char="•"/>
              <a:defRPr sz="3200">
                <a:solidFill>
                  <a:schemeClr val="dk1"/>
                </a:solidFill>
              </a:defRPr>
            </a:lvl1pPr>
            <a:lvl2pPr marL="1219170" lvl="1" indent="-474121" algn="ctr">
              <a:spcBef>
                <a:spcPts val="533"/>
              </a:spcBef>
              <a:spcAft>
                <a:spcPts val="0"/>
              </a:spcAft>
              <a:buClr>
                <a:schemeClr val="dk1"/>
              </a:buClr>
              <a:buSzPts val="2000"/>
              <a:buChar char="–"/>
              <a:defRPr sz="2667">
                <a:solidFill>
                  <a:schemeClr val="dk1"/>
                </a:solidFill>
              </a:defRPr>
            </a:lvl2pPr>
            <a:lvl3pPr marL="1828754" lvl="2" indent="-457189" algn="ctr">
              <a:spcBef>
                <a:spcPts val="480"/>
              </a:spcBef>
              <a:spcAft>
                <a:spcPts val="0"/>
              </a:spcAft>
              <a:buClr>
                <a:schemeClr val="dk1"/>
              </a:buClr>
              <a:buSzPts val="1800"/>
              <a:buChar char="•"/>
              <a:defRPr sz="2400">
                <a:solidFill>
                  <a:schemeClr val="dk1"/>
                </a:solidFill>
              </a:defRPr>
            </a:lvl3pPr>
            <a:lvl4pPr marL="2438339" lvl="3" indent="-440256" algn="ctr">
              <a:spcBef>
                <a:spcPts val="427"/>
              </a:spcBef>
              <a:spcAft>
                <a:spcPts val="0"/>
              </a:spcAft>
              <a:buClr>
                <a:schemeClr val="dk1"/>
              </a:buClr>
              <a:buSzPts val="1600"/>
              <a:buChar char="–"/>
              <a:defRPr sz="2133">
                <a:solidFill>
                  <a:schemeClr val="dk1"/>
                </a:solidFill>
              </a:defRPr>
            </a:lvl4pPr>
            <a:lvl5pPr marL="3047924" lvl="4" indent="-440256" algn="ctr">
              <a:spcBef>
                <a:spcPts val="427"/>
              </a:spcBef>
              <a:spcAft>
                <a:spcPts val="0"/>
              </a:spcAft>
              <a:buClr>
                <a:schemeClr val="dk1"/>
              </a:buClr>
              <a:buSzPts val="1600"/>
              <a:buChar char="»"/>
              <a:defRPr sz="2133">
                <a:solidFill>
                  <a:schemeClr val="dk1"/>
                </a:solidFill>
              </a:defRPr>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52" name="Google Shape;52;p29"/>
          <p:cNvSpPr txBox="1">
            <a:spLocks noGrp="1"/>
          </p:cNvSpPr>
          <p:nvPr>
            <p:ph type="body" idx="3"/>
          </p:nvPr>
        </p:nvSpPr>
        <p:spPr>
          <a:xfrm>
            <a:off x="6096002" y="2188317"/>
            <a:ext cx="5389033" cy="639763"/>
          </a:xfrm>
          <a:prstGeom prst="rect">
            <a:avLst/>
          </a:prstGeom>
          <a:noFill/>
          <a:ln>
            <a:noFill/>
          </a:ln>
        </p:spPr>
        <p:txBody>
          <a:bodyPr spcFirstLastPara="1" wrap="square" lIns="91425" tIns="45700" rIns="91425" bIns="45700" anchor="b" anchorCtr="0">
            <a:normAutofit/>
          </a:bodyPr>
          <a:lstStyle>
            <a:lvl1pPr marL="609585" lvl="0" indent="-304792" algn="ctr">
              <a:spcBef>
                <a:spcPts val="640"/>
              </a:spcBef>
              <a:spcAft>
                <a:spcPts val="0"/>
              </a:spcAft>
              <a:buClr>
                <a:schemeClr val="dk1"/>
              </a:buClr>
              <a:buSzPts val="2400"/>
              <a:buNone/>
              <a:defRPr sz="3200" b="1">
                <a:solidFill>
                  <a:schemeClr val="dk1"/>
                </a:solidFill>
              </a:defRPr>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53" name="Google Shape;53;p29"/>
          <p:cNvSpPr txBox="1">
            <a:spLocks noGrp="1"/>
          </p:cNvSpPr>
          <p:nvPr>
            <p:ph type="body" idx="4"/>
          </p:nvPr>
        </p:nvSpPr>
        <p:spPr>
          <a:xfrm>
            <a:off x="6096002" y="2818180"/>
            <a:ext cx="5389033" cy="3035059"/>
          </a:xfrm>
          <a:prstGeom prst="rect">
            <a:avLst/>
          </a:prstGeom>
          <a:noFill/>
          <a:ln>
            <a:noFill/>
          </a:ln>
        </p:spPr>
        <p:txBody>
          <a:bodyPr spcFirstLastPara="1" wrap="square" lIns="91425" tIns="45700" rIns="91425" bIns="45700" anchor="t" anchorCtr="0">
            <a:normAutofit/>
          </a:bodyPr>
          <a:lstStyle>
            <a:lvl1pPr marL="609585" lvl="0" indent="-507987" algn="ctr">
              <a:spcBef>
                <a:spcPts val="640"/>
              </a:spcBef>
              <a:spcAft>
                <a:spcPts val="0"/>
              </a:spcAft>
              <a:buClr>
                <a:schemeClr val="dk1"/>
              </a:buClr>
              <a:buSzPts val="2400"/>
              <a:buChar char="•"/>
              <a:defRPr sz="3200">
                <a:solidFill>
                  <a:schemeClr val="dk1"/>
                </a:solidFill>
              </a:defRPr>
            </a:lvl1pPr>
            <a:lvl2pPr marL="1219170" lvl="1" indent="-474121" algn="ctr">
              <a:spcBef>
                <a:spcPts val="533"/>
              </a:spcBef>
              <a:spcAft>
                <a:spcPts val="0"/>
              </a:spcAft>
              <a:buClr>
                <a:schemeClr val="dk1"/>
              </a:buClr>
              <a:buSzPts val="2000"/>
              <a:buChar char="–"/>
              <a:defRPr sz="2667">
                <a:solidFill>
                  <a:schemeClr val="dk1"/>
                </a:solidFill>
              </a:defRPr>
            </a:lvl2pPr>
            <a:lvl3pPr marL="1828754" lvl="2" indent="-457189" algn="ctr">
              <a:spcBef>
                <a:spcPts val="480"/>
              </a:spcBef>
              <a:spcAft>
                <a:spcPts val="0"/>
              </a:spcAft>
              <a:buClr>
                <a:schemeClr val="dk1"/>
              </a:buClr>
              <a:buSzPts val="1800"/>
              <a:buChar char="•"/>
              <a:defRPr sz="2400">
                <a:solidFill>
                  <a:schemeClr val="dk1"/>
                </a:solidFill>
              </a:defRPr>
            </a:lvl3pPr>
            <a:lvl4pPr marL="2438339" lvl="3" indent="-440256" algn="ctr">
              <a:spcBef>
                <a:spcPts val="427"/>
              </a:spcBef>
              <a:spcAft>
                <a:spcPts val="0"/>
              </a:spcAft>
              <a:buClr>
                <a:schemeClr val="dk1"/>
              </a:buClr>
              <a:buSzPts val="1600"/>
              <a:buChar char="–"/>
              <a:defRPr sz="2133">
                <a:solidFill>
                  <a:schemeClr val="dk1"/>
                </a:solidFill>
              </a:defRPr>
            </a:lvl4pPr>
            <a:lvl5pPr marL="3047924" lvl="4" indent="-440256" algn="ctr">
              <a:spcBef>
                <a:spcPts val="427"/>
              </a:spcBef>
              <a:spcAft>
                <a:spcPts val="0"/>
              </a:spcAft>
              <a:buClr>
                <a:schemeClr val="dk1"/>
              </a:buClr>
              <a:buSzPts val="1600"/>
              <a:buChar char="»"/>
              <a:defRPr sz="2133">
                <a:solidFill>
                  <a:schemeClr val="dk1"/>
                </a:solidFill>
              </a:defRPr>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54" name="Google Shape;54;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2"/>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69" name="Google Shape;69;p32"/>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70" name="Google Shape;70;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3"/>
          <p:cNvSpPr>
            <a:spLocks noGrp="1"/>
          </p:cNvSpPr>
          <p:nvPr>
            <p:ph type="pic" idx="2"/>
          </p:nvPr>
        </p:nvSpPr>
        <p:spPr>
          <a:xfrm>
            <a:off x="2389717" y="612775"/>
            <a:ext cx="7315200" cy="4114800"/>
          </a:xfrm>
          <a:prstGeom prst="rect">
            <a:avLst/>
          </a:prstGeom>
          <a:noFill/>
          <a:ln>
            <a:noFill/>
          </a:ln>
        </p:spPr>
      </p:sp>
      <p:sp>
        <p:nvSpPr>
          <p:cNvPr id="76" name="Google Shape;76;p33"/>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77" name="Google Shape;77;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5"/>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89" name="Google Shape;89;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pic>
        <p:nvPicPr>
          <p:cNvPr id="92" name="Google Shape;92;p35" descr="E:\websites\free-power-point-templates\2012\logos.png"/>
          <p:cNvPicPr preferRelativeResize="0"/>
          <p:nvPr/>
        </p:nvPicPr>
        <p:blipFill rotWithShape="1">
          <a:blip r:embed="rId2">
            <a:alphaModFix/>
          </a:blip>
          <a:srcRect/>
          <a:stretch/>
        </p:blipFill>
        <p:spPr>
          <a:xfrm>
            <a:off x="5224408" y="3101618"/>
            <a:ext cx="1951712" cy="70261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31"/>
        <p:cNvGrpSpPr/>
        <p:nvPr/>
      </p:nvGrpSpPr>
      <p:grpSpPr>
        <a:xfrm>
          <a:off x="0" y="0"/>
          <a:ext cx="0" cy="0"/>
          <a:chOff x="0" y="0"/>
          <a:chExt cx="0" cy="0"/>
        </a:xfrm>
      </p:grpSpPr>
      <p:sp>
        <p:nvSpPr>
          <p:cNvPr id="32" name="Google Shape;32;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50"/>
        <p:cNvGrpSpPr/>
        <p:nvPr/>
      </p:nvGrpSpPr>
      <p:grpSpPr>
        <a:xfrm>
          <a:off x="0" y="0"/>
          <a:ext cx="0" cy="0"/>
          <a:chOff x="0" y="0"/>
          <a:chExt cx="0" cy="0"/>
        </a:xfrm>
      </p:grpSpPr>
      <p:sp>
        <p:nvSpPr>
          <p:cNvPr id="51" name="Google Shape;5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59"/>
        <p:cNvGrpSpPr/>
        <p:nvPr/>
      </p:nvGrpSpPr>
      <p:grpSpPr>
        <a:xfrm>
          <a:off x="0" y="0"/>
          <a:ext cx="0" cy="0"/>
          <a:chOff x="0" y="0"/>
          <a:chExt cx="0" cy="0"/>
        </a:xfrm>
      </p:grpSpPr>
      <p:sp>
        <p:nvSpPr>
          <p:cNvPr id="60" name="Google Shape;6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64"/>
        <p:cNvGrpSpPr/>
        <p:nvPr/>
      </p:nvGrpSpPr>
      <p:grpSpPr>
        <a:xfrm>
          <a:off x="0" y="0"/>
          <a:ext cx="0" cy="0"/>
          <a:chOff x="0" y="0"/>
          <a:chExt cx="0" cy="0"/>
        </a:xfrm>
      </p:grpSpPr>
      <p:sp>
        <p:nvSpPr>
          <p:cNvPr id="65" name="Google Shape;6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5"/>
        <p:cNvGrpSpPr/>
        <p:nvPr/>
      </p:nvGrpSpPr>
      <p:grpSpPr>
        <a:xfrm>
          <a:off x="0" y="0"/>
          <a:ext cx="0" cy="0"/>
          <a:chOff x="0" y="0"/>
          <a:chExt cx="0" cy="0"/>
        </a:xfrm>
      </p:grpSpPr>
      <p:sp>
        <p:nvSpPr>
          <p:cNvPr id="76" name="Google Shape;7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2"/>
          <p:cNvSpPr>
            <a:spLocks noGrp="1"/>
          </p:cNvSpPr>
          <p:nvPr>
            <p:ph type="pic" idx="2"/>
          </p:nvPr>
        </p:nvSpPr>
        <p:spPr>
          <a:xfrm>
            <a:off x="5183188" y="987425"/>
            <a:ext cx="6172200" cy="4873625"/>
          </a:xfrm>
          <a:prstGeom prst="rect">
            <a:avLst/>
          </a:prstGeom>
          <a:noFill/>
          <a:ln>
            <a:noFill/>
          </a:ln>
        </p:spPr>
      </p:sp>
      <p:sp>
        <p:nvSpPr>
          <p:cNvPr id="78" name="Google Shape;7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dirty="0"/>
          </a:p>
        </p:txBody>
      </p:sp>
      <p:sp>
        <p:nvSpPr>
          <p:cNvPr id="8" name="Google Shape;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1" name="Google Shape;2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pic>
        <p:nvPicPr>
          <p:cNvPr id="5" name="Bildobjekt 4" descr="En bild som visar symbol, logotyp, Teckensnitt, Grafik&#10;&#10;Automatiskt genererad beskrivning">
            <a:extLst>
              <a:ext uri="{FF2B5EF4-FFF2-40B4-BE49-F238E27FC236}">
                <a16:creationId xmlns:a16="http://schemas.microsoft.com/office/drawing/2014/main" id="{2A19310A-0769-6964-94E2-BA26CF07793B}"/>
              </a:ext>
            </a:extLst>
          </p:cNvPr>
          <p:cNvPicPr>
            <a:picLocks noChangeAspect="1"/>
          </p:cNvPicPr>
          <p:nvPr userDrawn="1"/>
        </p:nvPicPr>
        <p:blipFill>
          <a:blip r:embed="rId12"/>
          <a:stretch>
            <a:fillRect/>
          </a:stretch>
        </p:blipFill>
        <p:spPr>
          <a:xfrm>
            <a:off x="10423011" y="469301"/>
            <a:ext cx="930789" cy="1176937"/>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
        <p:nvSpPr>
          <p:cNvPr id="15" name="Google Shape;15;p21"/>
          <p:cNvSpPr txBox="1"/>
          <p:nvPr/>
        </p:nvSpPr>
        <p:spPr>
          <a:xfrm>
            <a:off x="-12200" y="6951663"/>
            <a:ext cx="11186167" cy="697627"/>
          </a:xfrm>
          <a:prstGeom prst="rect">
            <a:avLst/>
          </a:prstGeom>
          <a:noFill/>
          <a:ln>
            <a:noFill/>
          </a:ln>
        </p:spPr>
        <p:txBody>
          <a:bodyPr spcFirstLastPara="1" wrap="square" lIns="121900" tIns="60933" rIns="121900" bIns="60933" anchor="t" anchorCtr="0">
            <a:spAutoFit/>
          </a:bodyPr>
          <a:lstStyle/>
          <a:p>
            <a:pPr marL="0" marR="0" lvl="0" indent="0" algn="l" rtl="0">
              <a:spcBef>
                <a:spcPts val="0"/>
              </a:spcBef>
              <a:spcAft>
                <a:spcPts val="0"/>
              </a:spcAft>
              <a:buNone/>
            </a:pPr>
            <a:r>
              <a:rPr lang="sv-SE" sz="1867" b="0" i="0" u="none" strike="noStrike" cap="none">
                <a:solidFill>
                  <a:srgbClr val="A5A5A5"/>
                </a:solidFill>
                <a:latin typeface="Calibri"/>
                <a:ea typeface="Calibri"/>
                <a:cs typeface="Calibri"/>
                <a:sym typeface="Calibri"/>
              </a:rPr>
              <a:t>This presentation uses a free template provided by FPPT.com</a:t>
            </a:r>
            <a:endParaRPr sz="1867"/>
          </a:p>
          <a:p>
            <a:pPr marL="0" marR="0" lvl="0" indent="0" algn="l" rtl="0">
              <a:spcBef>
                <a:spcPts val="0"/>
              </a:spcBef>
              <a:spcAft>
                <a:spcPts val="0"/>
              </a:spcAft>
              <a:buNone/>
            </a:pPr>
            <a:r>
              <a:rPr lang="sv-SE" sz="1867">
                <a:solidFill>
                  <a:srgbClr val="A5A5A5"/>
                </a:solidFill>
                <a:latin typeface="Calibri"/>
                <a:ea typeface="Calibri"/>
                <a:cs typeface="Calibri"/>
                <a:sym typeface="Calibri"/>
              </a:rPr>
              <a:t>www.free-power-point-templates.com</a:t>
            </a:r>
            <a:endParaRPr sz="1867"/>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p:cNvGrpSpPr/>
        <p:nvPr/>
      </p:nvGrpSpPr>
      <p:grpSpPr>
        <a:xfrm>
          <a:off x="0" y="0"/>
          <a:ext cx="0" cy="0"/>
          <a:chOff x="0" y="0"/>
          <a:chExt cx="0" cy="0"/>
        </a:xfrm>
      </p:grpSpPr>
      <p:sp>
        <p:nvSpPr>
          <p:cNvPr id="101" name="Google Shape;101;p1"/>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1260475" lvl="0" indent="-715963" algn="l" rtl="0">
              <a:lnSpc>
                <a:spcPct val="90000"/>
              </a:lnSpc>
              <a:spcBef>
                <a:spcPts val="0"/>
              </a:spcBef>
              <a:spcAft>
                <a:spcPts val="0"/>
              </a:spcAft>
              <a:buClr>
                <a:schemeClr val="lt1"/>
              </a:buClr>
              <a:buSzPts val="4800"/>
              <a:buFont typeface="Calibri"/>
              <a:buNone/>
            </a:pPr>
            <a:r>
              <a:rPr lang="sv-SE" sz="4800" dirty="0">
                <a:solidFill>
                  <a:schemeClr val="tx1"/>
                </a:solidFill>
                <a:latin typeface="Aptos" panose="020B0004020202020204" pitchFamily="34" charset="0"/>
              </a:rPr>
              <a:t>Våmbs IF F15</a:t>
            </a:r>
            <a:br>
              <a:rPr lang="sv-SE" sz="4800" dirty="0">
                <a:solidFill>
                  <a:schemeClr val="tx1"/>
                </a:solidFill>
                <a:latin typeface="Aptos" panose="020B0004020202020204" pitchFamily="34" charset="0"/>
              </a:rPr>
            </a:br>
            <a:r>
              <a:rPr lang="sv-SE" sz="4800" dirty="0">
                <a:solidFill>
                  <a:schemeClr val="tx1"/>
                </a:solidFill>
                <a:latin typeface="Aptos" panose="020B0004020202020204" pitchFamily="34" charset="0"/>
              </a:rPr>
              <a:t>2025</a:t>
            </a:r>
            <a:endParaRPr dirty="0">
              <a:solidFill>
                <a:schemeClr val="tx1"/>
              </a:solidFill>
              <a:latin typeface="Aptos" panose="020B0004020202020204" pitchFamily="34" charset="0"/>
            </a:endParaRPr>
          </a:p>
        </p:txBody>
      </p:sp>
      <p:sp>
        <p:nvSpPr>
          <p:cNvPr id="103" name="Google Shape;103;p1"/>
          <p:cNvSpPr/>
          <p:nvPr/>
        </p:nvSpPr>
        <p:spPr>
          <a:xfrm>
            <a:off x="1267835" y="3504931"/>
            <a:ext cx="3977640" cy="18288"/>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Bildobjekt 2" descr="En bild som visar boll, fotboll, sportutrustning, svart och vit&#10;&#10;Automatiskt genererad beskrivning">
            <a:extLst>
              <a:ext uri="{FF2B5EF4-FFF2-40B4-BE49-F238E27FC236}">
                <a16:creationId xmlns:a16="http://schemas.microsoft.com/office/drawing/2014/main" id="{98C56EC4-181C-49C6-646F-3CD5CCC89C9F}"/>
              </a:ext>
            </a:extLst>
          </p:cNvPr>
          <p:cNvPicPr>
            <a:picLocks noChangeAspect="1"/>
          </p:cNvPicPr>
          <p:nvPr/>
        </p:nvPicPr>
        <p:blipFill>
          <a:blip r:embed="rId3"/>
          <a:stretch>
            <a:fillRect/>
          </a:stretch>
        </p:blipFill>
        <p:spPr>
          <a:xfrm>
            <a:off x="2193402" y="3911507"/>
            <a:ext cx="2612514" cy="2546094"/>
          </a:xfrm>
          <a:prstGeom prst="rect">
            <a:avLst/>
          </a:prstGeom>
        </p:spPr>
      </p:pic>
      <p:pic>
        <p:nvPicPr>
          <p:cNvPr id="5" name="Bildobjekt 4" descr="En bild som visar symbol, logotyp, Teckensnitt, Grafik&#10;&#10;Automatiskt genererad beskrivning">
            <a:extLst>
              <a:ext uri="{FF2B5EF4-FFF2-40B4-BE49-F238E27FC236}">
                <a16:creationId xmlns:a16="http://schemas.microsoft.com/office/drawing/2014/main" id="{C8E07A2D-09FF-ACBA-A74F-9486884972B3}"/>
              </a:ext>
            </a:extLst>
          </p:cNvPr>
          <p:cNvPicPr>
            <a:picLocks noChangeAspect="1"/>
          </p:cNvPicPr>
          <p:nvPr/>
        </p:nvPicPr>
        <p:blipFill>
          <a:blip r:embed="rId4"/>
          <a:stretch>
            <a:fillRect/>
          </a:stretch>
        </p:blipFill>
        <p:spPr>
          <a:xfrm>
            <a:off x="6768302" y="1146"/>
            <a:ext cx="5423698"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6"/>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rPr>
              <a:t>På gång med anläggningen</a:t>
            </a:r>
            <a:endParaRPr sz="4000" dirty="0">
              <a:solidFill>
                <a:schemeClr val="bg1"/>
              </a:solidFill>
            </a:endParaRPr>
          </a:p>
        </p:txBody>
      </p:sp>
      <p:sp>
        <p:nvSpPr>
          <p:cNvPr id="201" name="Google Shape;201;p6"/>
          <p:cNvSpPr txBox="1">
            <a:spLocks noGrp="1"/>
          </p:cNvSpPr>
          <p:nvPr>
            <p:ph type="body" idx="1"/>
          </p:nvPr>
        </p:nvSpPr>
        <p:spPr>
          <a:xfrm>
            <a:off x="465721" y="2046509"/>
            <a:ext cx="10994800" cy="46828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Omklädningsrum 1– 4 renoveras genom målning och byte av golv.  </a:t>
            </a:r>
            <a:br>
              <a:rPr lang="sv-SE" sz="1800" dirty="0">
                <a:solidFill>
                  <a:schemeClr val="tx1"/>
                </a:solidFill>
                <a:latin typeface="Aptos" panose="020B0004020202020204" pitchFamily="34" charset="0"/>
              </a:rPr>
            </a:br>
            <a:r>
              <a:rPr lang="sv-SE" sz="1800" dirty="0">
                <a:solidFill>
                  <a:schemeClr val="tx1"/>
                </a:solidFill>
                <a:latin typeface="Aptos" panose="020B0004020202020204" pitchFamily="34" charset="0"/>
              </a:rPr>
              <a:t>Toalett i omklädningsrum 4 kommer bytas. </a:t>
            </a:r>
            <a:br>
              <a:rPr lang="sv-SE" sz="1800" dirty="0">
                <a:solidFill>
                  <a:schemeClr val="tx1"/>
                </a:solidFill>
                <a:latin typeface="Aptos" panose="020B0004020202020204" pitchFamily="34" charset="0"/>
              </a:rPr>
            </a:br>
            <a:r>
              <a:rPr lang="sv-SE" sz="1800" dirty="0">
                <a:solidFill>
                  <a:schemeClr val="tx1"/>
                </a:solidFill>
                <a:latin typeface="Aptos" panose="020B0004020202020204" pitchFamily="34" charset="0"/>
              </a:rPr>
              <a:t>Nya lysrör sätts upp i samtliga omklädningsrum.</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Staketet runt avbytarbåsen på plan-B kommer repareras.</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Duk kommer att rullas ut innan vi går på A-planen för att påskynda tillväxten av gräset.</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Avbytarbåsen på A-planen kommer lagas.</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”Knatteskåpen” kommer uppdateras inför säsongen.</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Förrådet på Södermalm kommer kompletteras.</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Fortsatt arbete med klubbstugan för att skapa mer klubbkänsla och ordning och reda.</a:t>
            </a:r>
            <a:endParaRPr sz="1800" dirty="0">
              <a:solidFill>
                <a:schemeClr val="tx1"/>
              </a:solidFill>
              <a:latin typeface="Aptos" panose="020B0004020202020204" pitchFamily="34" charset="0"/>
            </a:endParaRPr>
          </a:p>
          <a:p>
            <a:pPr marL="609585" marR="0" lvl="0" indent="0" algn="l" rtl="0">
              <a:lnSpc>
                <a:spcPct val="100000"/>
              </a:lnSpc>
              <a:spcBef>
                <a:spcPts val="0"/>
              </a:spcBef>
              <a:spcAft>
                <a:spcPts val="0"/>
              </a:spcAft>
              <a:buNone/>
            </a:pPr>
            <a:endParaRPr sz="1867"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373"/>
              </a:spcBef>
              <a:spcAft>
                <a:spcPts val="0"/>
              </a:spcAft>
              <a:buClr>
                <a:schemeClr val="dk1"/>
              </a:buClr>
              <a:buSzPts val="1400"/>
              <a:buNone/>
            </a:pPr>
            <a:endParaRPr sz="1867" dirty="0">
              <a:solidFill>
                <a:srgbClr val="FF0000"/>
              </a:solidFill>
              <a:latin typeface="Calibri" panose="020F0502020204030204" pitchFamily="34" charset="0"/>
              <a:ea typeface="Calibri" panose="020F0502020204030204" pitchFamily="34" charset="0"/>
              <a:cs typeface="Calibri" panose="020F0502020204030204" pitchFamily="34" charset="0"/>
              <a:sym typeface="Calibri"/>
            </a:endParaRPr>
          </a:p>
          <a:p>
            <a:pPr marL="457189" lvl="0" indent="-253994" algn="l" rtl="0">
              <a:spcBef>
                <a:spcPts val="640"/>
              </a:spcBef>
              <a:spcAft>
                <a:spcPts val="0"/>
              </a:spcAft>
              <a:buClr>
                <a:schemeClr val="dk1"/>
              </a:buClr>
              <a:buSzPts val="2400"/>
              <a:buNone/>
            </a:pPr>
            <a:endParaRPr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537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a:spLocks noGrp="1"/>
          </p:cNvSpPr>
          <p:nvPr>
            <p:ph type="title" idx="4294967295"/>
          </p:nvPr>
        </p:nvSpPr>
        <p:spPr>
          <a:xfrm>
            <a:off x="802227" y="450057"/>
            <a:ext cx="10587547" cy="101803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ts val="3200"/>
              <a:buFont typeface="Calibri"/>
              <a:buNone/>
            </a:pPr>
            <a:r>
              <a:rPr lang="sv-SE" sz="4400" dirty="0">
                <a:solidFill>
                  <a:schemeClr val="bg1"/>
                </a:solidFill>
                <a:latin typeface="Aptos" panose="020B0004020202020204" pitchFamily="34" charset="0"/>
              </a:rPr>
              <a:t>Gröna tråden </a:t>
            </a:r>
            <a:br>
              <a:rPr lang="sv-SE" sz="4267" dirty="0">
                <a:solidFill>
                  <a:schemeClr val="bg1"/>
                </a:solidFill>
                <a:latin typeface="Aptos" panose="020B0004020202020204" pitchFamily="34" charset="0"/>
              </a:rPr>
            </a:br>
            <a:r>
              <a:rPr lang="sv-SE" sz="2400" dirty="0">
                <a:solidFill>
                  <a:schemeClr val="bg1"/>
                </a:solidFill>
                <a:latin typeface="Aptos" panose="020B0004020202020204" pitchFamily="34" charset="0"/>
              </a:rPr>
              <a:t>Regler och riktlinjer  för Våmbs IF fotbollsutveckling</a:t>
            </a:r>
            <a:br>
              <a:rPr lang="sv-SE" sz="4267" dirty="0">
                <a:solidFill>
                  <a:schemeClr val="bg1"/>
                </a:solidFill>
              </a:rPr>
            </a:br>
            <a:endParaRPr sz="4267" dirty="0">
              <a:solidFill>
                <a:schemeClr val="bg1"/>
              </a:solidFill>
            </a:endParaRPr>
          </a:p>
        </p:txBody>
      </p:sp>
      <p:sp>
        <p:nvSpPr>
          <p:cNvPr id="207" name="Google Shape;207;p7"/>
          <p:cNvSpPr txBox="1"/>
          <p:nvPr/>
        </p:nvSpPr>
        <p:spPr>
          <a:xfrm>
            <a:off x="395014" y="2097525"/>
            <a:ext cx="10333039" cy="3816375"/>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Våmbs IFs verksamhet kännetecknas av ett sportsligt såväl som socialt ansvarstagande, där fotbollen står i centrum. Vi sätter människan före resultaten och stänger inte ute någon som ställer upp på klubbens ideal och riktlinjer. </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Våmbs IF har skrivit på samsynsavtalet vilket betyder att vi anser att vi inte ska vara ”konkurrerande” mot andra säsongsidrotter utan se dubbelidrottande som en naturlig del i ungdomars (10-15 år) utveckling. </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Våmbs IF har en spelarutbildningsplan för barn och ungdomar.</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Alla ledare i Våmbs IF måste uppvisa ett utdrag ur belastningsregistret.</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För nya tränare finns ett introduktionsmaterial samt flera vidareutbildningar, både internt och externt.</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Föreningen rekommenderar att alla tränare går Fotbollsförbundets grundutbildning (</a:t>
            </a:r>
            <a:r>
              <a:rPr lang="sv-SE" sz="1800" dirty="0">
                <a:solidFill>
                  <a:schemeClr val="tx1"/>
                </a:solidFill>
                <a:latin typeface="Aptos" panose="020B0004020202020204" pitchFamily="34" charset="0"/>
              </a:rPr>
              <a:t>SvFF D</a:t>
            </a:r>
            <a:r>
              <a:rPr lang="sv-SE" sz="1800" dirty="0">
                <a:solidFill>
                  <a:schemeClr val="tx1"/>
                </a:solidFill>
                <a:latin typeface="Aptos" panose="020B0004020202020204" pitchFamily="34" charset="0"/>
                <a:sym typeface="Calibri"/>
              </a:rPr>
              <a:t>).</a:t>
            </a:r>
            <a:endParaRPr sz="1800" dirty="0">
              <a:solidFill>
                <a:schemeClr val="tx1"/>
              </a:solidFill>
              <a:latin typeface="Aptos" panose="020B0004020202020204" pitchFamily="34" charset="0"/>
              <a:sym typeface="Calibri"/>
            </a:endParaRPr>
          </a:p>
          <a:p>
            <a:pPr marL="0" marR="0" lvl="0" indent="0" algn="l" rtl="0">
              <a:spcBef>
                <a:spcPts val="0"/>
              </a:spcBef>
              <a:spcAft>
                <a:spcPts val="0"/>
              </a:spcAft>
              <a:buNone/>
            </a:pPr>
            <a:endParaRPr sz="1200" dirty="0">
              <a:solidFill>
                <a:schemeClr val="dk1"/>
              </a:solidFill>
              <a:latin typeface="Aptos" panose="020B0004020202020204" pitchFamily="34" charset="0"/>
              <a:ea typeface="Calibri"/>
              <a:cs typeface="Calibri"/>
              <a:sym typeface="Calibri"/>
            </a:endParaRPr>
          </a:p>
        </p:txBody>
      </p:sp>
    </p:spTree>
    <p:extLst>
      <p:ext uri="{BB962C8B-B14F-4D97-AF65-F5344CB8AC3E}">
        <p14:creationId xmlns:p14="http://schemas.microsoft.com/office/powerpoint/2010/main" val="319457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Förälder i Våmbs IF</a:t>
            </a:r>
            <a:endParaRPr sz="4000" dirty="0">
              <a:solidFill>
                <a:schemeClr val="bg1"/>
              </a:solidFill>
              <a:latin typeface="Aptos" panose="020B0004020202020204" pitchFamily="34" charset="0"/>
            </a:endParaRPr>
          </a:p>
        </p:txBody>
      </p:sp>
      <p:sp>
        <p:nvSpPr>
          <p:cNvPr id="213" name="Google Shape;213;p8"/>
          <p:cNvSpPr txBox="1">
            <a:spLocks noGrp="1"/>
          </p:cNvSpPr>
          <p:nvPr>
            <p:ph type="body" idx="1"/>
          </p:nvPr>
        </p:nvSpPr>
        <p:spPr>
          <a:xfrm>
            <a:off x="598621" y="1800148"/>
            <a:ext cx="10994760" cy="4682952"/>
          </a:xfrm>
          <a:prstGeom prst="rect">
            <a:avLst/>
          </a:prstGeom>
          <a:noFill/>
          <a:ln>
            <a:noFill/>
          </a:ln>
        </p:spPr>
        <p:txBody>
          <a:bodyPr spcFirstLastPara="1" wrap="square" lIns="121900" tIns="60933" rIns="121900" bIns="60933"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7000"/>
              </a:lnSpc>
              <a:spcBef>
                <a:spcPts val="200"/>
              </a:spcBef>
              <a:spcAft>
                <a:spcPts val="0"/>
              </a:spcAft>
              <a:buClr>
                <a:schemeClr val="dk1"/>
              </a:buClr>
              <a:buSzPts val="1350"/>
              <a:buNone/>
            </a:pPr>
            <a:endParaRPr sz="1800" b="1" dirty="0">
              <a:solidFill>
                <a:schemeClr val="tx1"/>
              </a:solidFill>
              <a:latin typeface="Calibri"/>
              <a:ea typeface="Calibri"/>
              <a:cs typeface="Calibri"/>
              <a:sym typeface="Calibri"/>
            </a:endParaRPr>
          </a:p>
          <a:p>
            <a:pPr marL="0" lvl="0" indent="0" algn="l" rtl="0">
              <a:lnSpc>
                <a:spcPct val="107000"/>
              </a:lnSpc>
              <a:spcBef>
                <a:spcPts val="200"/>
              </a:spcBef>
              <a:spcAft>
                <a:spcPts val="0"/>
              </a:spcAft>
              <a:buClr>
                <a:srgbClr val="2F5496"/>
              </a:buClr>
              <a:buSzPts val="1350"/>
              <a:buNone/>
            </a:pPr>
            <a:r>
              <a:rPr lang="sv-SE" sz="2000" b="1" dirty="0">
                <a:solidFill>
                  <a:schemeClr val="tx1"/>
                </a:solidFill>
                <a:latin typeface="Aptos" panose="020B0004020202020204" pitchFamily="34" charset="0"/>
                <a:ea typeface="Calibri"/>
                <a:cs typeface="Calibri"/>
                <a:sym typeface="Calibri"/>
              </a:rPr>
              <a:t>Som förälder här får du:</a:t>
            </a:r>
            <a:endParaRPr sz="20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  En gemenskap med andra fotbollsintresserade familjer.</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  Möjlighet att se ditt barn utvecklas och ha kul på planen.</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  Chansen att engagera dig i ditt barns fritidsaktivitet.</a:t>
            </a:r>
            <a:endParaRPr sz="1800" dirty="0">
              <a:solidFill>
                <a:schemeClr val="tx1"/>
              </a:solidFill>
              <a:latin typeface="Aptos" panose="020B0004020202020204" pitchFamily="34" charset="0"/>
              <a:sym typeface="Calibri"/>
            </a:endParaRPr>
          </a:p>
          <a:p>
            <a:pPr marL="0" lvl="0" indent="0" algn="l" rtl="0">
              <a:lnSpc>
                <a:spcPct val="107000"/>
              </a:lnSpc>
              <a:spcBef>
                <a:spcPts val="1000"/>
              </a:spcBef>
              <a:spcAft>
                <a:spcPts val="0"/>
              </a:spcAft>
              <a:buClr>
                <a:schemeClr val="dk1"/>
              </a:buClr>
              <a:buSzPts val="1350"/>
              <a:buNone/>
            </a:pPr>
            <a:endParaRPr sz="2000" b="1" dirty="0">
              <a:solidFill>
                <a:srgbClr val="2F5496"/>
              </a:solidFill>
              <a:latin typeface="Calibri"/>
              <a:ea typeface="Calibri"/>
              <a:cs typeface="Calibri"/>
              <a:sym typeface="Calibri"/>
            </a:endParaRPr>
          </a:p>
          <a:p>
            <a:pPr marL="0" lvl="0" indent="0" algn="l" rtl="0">
              <a:lnSpc>
                <a:spcPct val="107000"/>
              </a:lnSpc>
              <a:spcBef>
                <a:spcPts val="200"/>
              </a:spcBef>
              <a:spcAft>
                <a:spcPts val="0"/>
              </a:spcAft>
              <a:buClr>
                <a:srgbClr val="2F5496"/>
              </a:buClr>
              <a:buSzPts val="1350"/>
              <a:buNone/>
            </a:pPr>
            <a:r>
              <a:rPr lang="sv-SE" sz="2000" b="1" dirty="0">
                <a:solidFill>
                  <a:schemeClr val="tx1"/>
                </a:solidFill>
                <a:latin typeface="Aptos" panose="020B0004020202020204" pitchFamily="34" charset="0"/>
                <a:ea typeface="Calibri"/>
                <a:cs typeface="Calibri"/>
                <a:sym typeface="Calibri"/>
              </a:rPr>
              <a:t>Förväntningar på dig som förälder:</a:t>
            </a:r>
            <a:endParaRPr sz="2000" dirty="0">
              <a:solidFill>
                <a:schemeClr val="tx1"/>
              </a:solidFill>
              <a:latin typeface="Aptos" panose="020B0004020202020204" pitchFamily="34" charset="0"/>
              <a:ea typeface="Calibri"/>
              <a:cs typeface="Calibri"/>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  Att vara stöttande och positiv vid sidan av planen.</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  Att respektera tränarens och domarens beslut.</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  Att uppmuntra fair play och god sportsmannaanda.</a:t>
            </a:r>
            <a:endParaRPr sz="1800" dirty="0">
              <a:solidFill>
                <a:schemeClr val="tx1"/>
              </a:solidFill>
              <a:latin typeface="Aptos" panose="020B0004020202020204" pitchFamily="34" charset="0"/>
            </a:endParaRPr>
          </a:p>
          <a:p>
            <a:pPr marL="457189" lvl="0" indent="-220128" algn="l" rtl="0">
              <a:spcBef>
                <a:spcPts val="1547"/>
              </a:spcBef>
              <a:spcAft>
                <a:spcPts val="0"/>
              </a:spcAft>
              <a:buClr>
                <a:schemeClr val="dk1"/>
              </a:buClr>
              <a:buSzPts val="2800"/>
              <a:buNone/>
            </a:pPr>
            <a:endParaRPr dirty="0"/>
          </a:p>
        </p:txBody>
      </p:sp>
    </p:spTree>
    <p:extLst>
      <p:ext uri="{BB962C8B-B14F-4D97-AF65-F5344CB8AC3E}">
        <p14:creationId xmlns:p14="http://schemas.microsoft.com/office/powerpoint/2010/main" val="263553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Förälder i Våmbs IF</a:t>
            </a:r>
            <a:endParaRPr sz="4000" dirty="0">
              <a:solidFill>
                <a:schemeClr val="bg1"/>
              </a:solidFill>
              <a:latin typeface="Aptos" panose="020B0004020202020204" pitchFamily="34" charset="0"/>
            </a:endParaRPr>
          </a:p>
        </p:txBody>
      </p:sp>
      <p:sp>
        <p:nvSpPr>
          <p:cNvPr id="219" name="Google Shape;219;p9"/>
          <p:cNvSpPr/>
          <p:nvPr/>
        </p:nvSpPr>
        <p:spPr>
          <a:xfrm>
            <a:off x="633974" y="2061909"/>
            <a:ext cx="4818888" cy="3547872"/>
          </a:xfrm>
          <a:prstGeom prst="rect">
            <a:avLst/>
          </a:prstGeom>
          <a:noFill/>
          <a:ln>
            <a:noFill/>
          </a:ln>
        </p:spPr>
        <p:txBody>
          <a:bodyPr spcFirstLastPara="1" wrap="square"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None/>
            </a:pPr>
            <a:r>
              <a:rPr lang="sv-SE" sz="1800" b="1" dirty="0">
                <a:solidFill>
                  <a:srgbClr val="000000"/>
                </a:solidFill>
                <a:latin typeface="Aptos" panose="020B0004020202020204" pitchFamily="34" charset="0"/>
                <a:ea typeface="Calibri"/>
                <a:cs typeface="Calibri"/>
                <a:sym typeface="Calibri"/>
              </a:rPr>
              <a:t>Avgifter</a:t>
            </a:r>
            <a:endParaRPr sz="2489" dirty="0">
              <a:latin typeface="Aptos" panose="020B0004020202020204" pitchFamily="34" charset="0"/>
            </a:endParaRPr>
          </a:p>
          <a:p>
            <a:pPr marL="0" marR="0" lvl="0" indent="0" algn="l" rtl="0">
              <a:lnSpc>
                <a:spcPct val="90000"/>
              </a:lnSpc>
              <a:spcBef>
                <a:spcPts val="600"/>
              </a:spcBef>
              <a:spcAft>
                <a:spcPts val="0"/>
              </a:spcAft>
              <a:buNone/>
            </a:pPr>
            <a:r>
              <a:rPr lang="sv-SE" sz="1800" dirty="0">
                <a:solidFill>
                  <a:srgbClr val="000000"/>
                </a:solidFill>
                <a:latin typeface="Aptos" panose="020B0004020202020204" pitchFamily="34" charset="0"/>
                <a:ea typeface="Calibri"/>
                <a:cs typeface="Calibri"/>
                <a:sym typeface="Calibri"/>
              </a:rPr>
              <a:t>I Våmbs IF ska man betala medlemsavgift och träningsavgift varje fotbollssäsong. Vill man även spela </a:t>
            </a:r>
            <a:r>
              <a:rPr lang="sv-SE" sz="1800" dirty="0" err="1">
                <a:solidFill>
                  <a:srgbClr val="000000"/>
                </a:solidFill>
                <a:latin typeface="Aptos" panose="020B0004020202020204" pitchFamily="34" charset="0"/>
                <a:ea typeface="Calibri"/>
                <a:cs typeface="Calibri"/>
                <a:sym typeface="Calibri"/>
              </a:rPr>
              <a:t>futsal</a:t>
            </a:r>
            <a:r>
              <a:rPr lang="sv-SE" sz="1800" dirty="0">
                <a:solidFill>
                  <a:srgbClr val="000000"/>
                </a:solidFill>
                <a:latin typeface="Aptos" panose="020B0004020202020204" pitchFamily="34" charset="0"/>
                <a:ea typeface="Calibri"/>
                <a:cs typeface="Calibri"/>
                <a:sym typeface="Calibri"/>
              </a:rPr>
              <a:t> utgår en särskild avgift. </a:t>
            </a:r>
            <a:endParaRPr sz="2489" dirty="0">
              <a:latin typeface="Aptos" panose="020B0004020202020204" pitchFamily="34" charset="0"/>
            </a:endParaRPr>
          </a:p>
          <a:p>
            <a:pPr marL="0" marR="0" lvl="0" indent="0" algn="l" rtl="0">
              <a:lnSpc>
                <a:spcPct val="90000"/>
              </a:lnSpc>
              <a:spcBef>
                <a:spcPts val="600"/>
              </a:spcBef>
              <a:spcAft>
                <a:spcPts val="0"/>
              </a:spcAft>
              <a:buNone/>
            </a:pPr>
            <a:endParaRPr sz="1900" b="1" dirty="0">
              <a:solidFill>
                <a:srgbClr val="000000"/>
              </a:solidFill>
              <a:latin typeface="Aptos" panose="020B0004020202020204" pitchFamily="34" charset="0"/>
              <a:ea typeface="Calibri"/>
              <a:cs typeface="Calibri"/>
              <a:sym typeface="Calibri"/>
            </a:endParaRPr>
          </a:p>
          <a:p>
            <a:pPr marL="0" marR="0" lvl="0" indent="0" algn="l" rtl="0">
              <a:lnSpc>
                <a:spcPct val="90000"/>
              </a:lnSpc>
              <a:spcBef>
                <a:spcPts val="600"/>
              </a:spcBef>
              <a:spcAft>
                <a:spcPts val="0"/>
              </a:spcAft>
              <a:buNone/>
            </a:pPr>
            <a:r>
              <a:rPr lang="sv-SE" sz="1800" b="1" dirty="0">
                <a:solidFill>
                  <a:srgbClr val="000000"/>
                </a:solidFill>
                <a:latin typeface="Aptos" panose="020B0004020202020204" pitchFamily="34" charset="0"/>
                <a:ea typeface="Calibri"/>
                <a:cs typeface="Calibri"/>
                <a:sym typeface="Calibri"/>
              </a:rPr>
              <a:t>Åtaganden</a:t>
            </a:r>
            <a:endParaRPr sz="2489" dirty="0">
              <a:latin typeface="Aptos" panose="020B0004020202020204" pitchFamily="34" charset="0"/>
            </a:endParaRPr>
          </a:p>
          <a:p>
            <a:pPr marL="0" marR="0" lvl="0" indent="0" algn="l" rtl="0">
              <a:lnSpc>
                <a:spcPct val="90000"/>
              </a:lnSpc>
              <a:spcBef>
                <a:spcPts val="600"/>
              </a:spcBef>
              <a:spcAft>
                <a:spcPts val="0"/>
              </a:spcAft>
              <a:buNone/>
            </a:pPr>
            <a:r>
              <a:rPr lang="sv-SE" sz="1800" dirty="0">
                <a:solidFill>
                  <a:srgbClr val="000000"/>
                </a:solidFill>
                <a:latin typeface="Aptos" panose="020B0004020202020204" pitchFamily="34" charset="0"/>
                <a:ea typeface="Calibri"/>
                <a:cs typeface="Calibri"/>
                <a:sym typeface="Calibri"/>
              </a:rPr>
              <a:t>I föräldraengagemanget ingår att varje lag hjälper med olika aktiviteter. Utöver detta finns alltid möjlighet att engageras sig vid evenemang, i någon av våra arbetsgrupper, eller styrelse. De årligen återkommande uppdragen är:</a:t>
            </a:r>
            <a:endParaRPr sz="2489" dirty="0">
              <a:latin typeface="Aptos" panose="020B0004020202020204" pitchFamily="34" charset="0"/>
            </a:endParaRPr>
          </a:p>
        </p:txBody>
      </p:sp>
      <p:graphicFrame>
        <p:nvGraphicFramePr>
          <p:cNvPr id="220" name="Google Shape;220;p9"/>
          <p:cNvGraphicFramePr/>
          <p:nvPr>
            <p:extLst>
              <p:ext uri="{D42A27DB-BD31-4B8C-83A1-F6EECF244321}">
                <p14:modId xmlns:p14="http://schemas.microsoft.com/office/powerpoint/2010/main" val="2230588589"/>
              </p:ext>
            </p:extLst>
          </p:nvPr>
        </p:nvGraphicFramePr>
        <p:xfrm>
          <a:off x="5749159" y="2061909"/>
          <a:ext cx="5808867" cy="4607881"/>
        </p:xfrm>
        <a:graphic>
          <a:graphicData uri="http://schemas.openxmlformats.org/drawingml/2006/table">
            <a:tbl>
              <a:tblPr>
                <a:noFill/>
              </a:tblPr>
              <a:tblGrid>
                <a:gridCol w="1657467">
                  <a:extLst>
                    <a:ext uri="{9D8B030D-6E8A-4147-A177-3AD203B41FA5}">
                      <a16:colId xmlns:a16="http://schemas.microsoft.com/office/drawing/2014/main" val="20000"/>
                    </a:ext>
                  </a:extLst>
                </a:gridCol>
                <a:gridCol w="4151400">
                  <a:extLst>
                    <a:ext uri="{9D8B030D-6E8A-4147-A177-3AD203B41FA5}">
                      <a16:colId xmlns:a16="http://schemas.microsoft.com/office/drawing/2014/main" val="20001"/>
                    </a:ext>
                  </a:extLst>
                </a:gridCol>
              </a:tblGrid>
              <a:tr h="280900">
                <a:tc>
                  <a:txBody>
                    <a:bodyPr/>
                    <a:lstStyle/>
                    <a:p>
                      <a:pPr marL="0" marR="0" lvl="0" indent="0" algn="l" rtl="0">
                        <a:lnSpc>
                          <a:spcPct val="107000"/>
                        </a:lnSpc>
                        <a:spcBef>
                          <a:spcPts val="0"/>
                        </a:spcBef>
                        <a:spcAft>
                          <a:spcPts val="0"/>
                        </a:spcAft>
                        <a:buNone/>
                      </a:pPr>
                      <a:r>
                        <a:rPr lang="sv-SE" sz="1500" b="1" i="0" u="none" strike="noStrike" cap="none" dirty="0">
                          <a:solidFill>
                            <a:srgbClr val="FFFFFF"/>
                          </a:solidFill>
                          <a:highlight>
                            <a:srgbClr val="70AD47"/>
                          </a:highlight>
                          <a:latin typeface="Aptos" panose="020B0004020202020204" pitchFamily="34" charset="0"/>
                          <a:ea typeface="Calibri"/>
                          <a:cs typeface="Calibri"/>
                          <a:sym typeface="Calibri"/>
                        </a:rPr>
                        <a:t>Aktivitet</a:t>
                      </a:r>
                      <a:endParaRPr sz="2300" b="0" i="0" u="none" strike="noStrike" cap="none" dirty="0">
                        <a:highlight>
                          <a:srgbClr val="70AD47"/>
                        </a:highlight>
                        <a:latin typeface="Aptos" panose="020B0004020202020204" pitchFamily="34" charset="0"/>
                        <a:ea typeface="Arial"/>
                        <a:cs typeface="Arial"/>
                        <a:sym typeface="Arial"/>
                      </a:endParaRPr>
                    </a:p>
                  </a:txBody>
                  <a:tcPr marL="87200" marR="87200" marT="12100" marB="0">
                    <a:lnL w="12700" cap="flat" cmpd="sng">
                      <a:solidFill>
                        <a:srgbClr val="70AD4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0AD47"/>
                      </a:solidFill>
                      <a:prstDash val="solid"/>
                      <a:round/>
                      <a:headEnd type="none" w="sm" len="sm"/>
                      <a:tailEnd type="none" w="sm" len="sm"/>
                    </a:lnT>
                    <a:lnB w="12700" cap="flat" cmpd="sng">
                      <a:solidFill>
                        <a:srgbClr val="70AD47"/>
                      </a:solidFill>
                      <a:prstDash val="solid"/>
                      <a:round/>
                      <a:headEnd type="none" w="sm" len="sm"/>
                      <a:tailEnd type="none" w="sm" len="sm"/>
                    </a:lnB>
                    <a:solidFill>
                      <a:srgbClr val="70AD47"/>
                    </a:solidFill>
                  </a:tcPr>
                </a:tc>
                <a:tc>
                  <a:txBody>
                    <a:bodyPr/>
                    <a:lstStyle/>
                    <a:p>
                      <a:pPr marL="0" marR="0" lvl="0" indent="0" algn="l" rtl="0">
                        <a:lnSpc>
                          <a:spcPct val="107000"/>
                        </a:lnSpc>
                        <a:spcBef>
                          <a:spcPts val="0"/>
                        </a:spcBef>
                        <a:spcAft>
                          <a:spcPts val="0"/>
                        </a:spcAft>
                        <a:buNone/>
                      </a:pPr>
                      <a:r>
                        <a:rPr lang="sv-SE" sz="1500" b="1" i="0" u="none" strike="noStrike" cap="none" dirty="0">
                          <a:solidFill>
                            <a:srgbClr val="FFFFFF"/>
                          </a:solidFill>
                          <a:highlight>
                            <a:srgbClr val="70AD47"/>
                          </a:highlight>
                          <a:latin typeface="Aptos" panose="020B0004020202020204" pitchFamily="34" charset="0"/>
                          <a:ea typeface="Calibri"/>
                          <a:cs typeface="Calibri"/>
                          <a:sym typeface="Calibri"/>
                        </a:rPr>
                        <a:t>Uppdrag</a:t>
                      </a:r>
                      <a:endParaRPr sz="2300" b="0" i="0" u="none" strike="noStrike" cap="none" dirty="0">
                        <a:highlight>
                          <a:srgbClr val="70AD47"/>
                        </a:highlight>
                        <a:latin typeface="Aptos" panose="020B0004020202020204" pitchFamily="34" charset="0"/>
                        <a:ea typeface="Arial"/>
                        <a:cs typeface="Arial"/>
                        <a:sym typeface="Arial"/>
                      </a:endParaRPr>
                    </a:p>
                  </a:txBody>
                  <a:tcPr marL="87200" marR="87200" marT="12100" marB="0">
                    <a:lnL w="9525" cap="flat" cmpd="sng">
                      <a:solidFill>
                        <a:srgbClr val="000000">
                          <a:alpha val="0"/>
                        </a:srgbClr>
                      </a:solidFill>
                      <a:prstDash val="solid"/>
                      <a:round/>
                      <a:headEnd type="none" w="sm" len="sm"/>
                      <a:tailEnd type="none" w="sm" len="sm"/>
                    </a:lnL>
                    <a:lnR w="12700" cap="flat" cmpd="sng">
                      <a:solidFill>
                        <a:srgbClr val="70AD47"/>
                      </a:solidFill>
                      <a:prstDash val="solid"/>
                      <a:round/>
                      <a:headEnd type="none" w="sm" len="sm"/>
                      <a:tailEnd type="none" w="sm" len="sm"/>
                    </a:lnR>
                    <a:lnT w="12700" cap="flat" cmpd="sng">
                      <a:solidFill>
                        <a:srgbClr val="70AD47"/>
                      </a:solidFill>
                      <a:prstDash val="solid"/>
                      <a:round/>
                      <a:headEnd type="none" w="sm" len="sm"/>
                      <a:tailEnd type="none" w="sm" len="sm"/>
                    </a:lnT>
                    <a:lnB w="12700" cap="flat" cmpd="sng">
                      <a:solidFill>
                        <a:srgbClr val="70AD47"/>
                      </a:solidFill>
                      <a:prstDash val="solid"/>
                      <a:round/>
                      <a:headEnd type="none" w="sm" len="sm"/>
                      <a:tailEnd type="none" w="sm" len="sm"/>
                    </a:lnB>
                    <a:solidFill>
                      <a:srgbClr val="70AD47"/>
                    </a:solidFill>
                  </a:tcPr>
                </a:tc>
                <a:extLst>
                  <a:ext uri="{0D108BD9-81ED-4DB2-BD59-A6C34878D82A}">
                    <a16:rowId xmlns:a16="http://schemas.microsoft.com/office/drawing/2014/main" val="10000"/>
                  </a:ext>
                </a:extLst>
              </a:tr>
              <a:tr h="735567">
                <a:tc>
                  <a:txBody>
                    <a:bodyPr/>
                    <a:lstStyle/>
                    <a:p>
                      <a:pPr marL="0" marR="0" lvl="0" indent="0" algn="l" rtl="0">
                        <a:lnSpc>
                          <a:spcPct val="107000"/>
                        </a:lnSpc>
                        <a:spcBef>
                          <a:spcPts val="0"/>
                        </a:spcBef>
                        <a:spcAft>
                          <a:spcPts val="0"/>
                        </a:spcAft>
                        <a:buNone/>
                      </a:pPr>
                      <a:r>
                        <a:rPr lang="sv-SE" sz="1500" b="1" i="0" u="none" strike="noStrike" cap="none" dirty="0">
                          <a:solidFill>
                            <a:srgbClr val="000000"/>
                          </a:solidFill>
                          <a:highlight>
                            <a:srgbClr val="E2EFD9"/>
                          </a:highlight>
                          <a:latin typeface="Aptos" panose="020B0004020202020204" pitchFamily="34" charset="0"/>
                          <a:ea typeface="Calibri"/>
                          <a:cs typeface="Calibri"/>
                          <a:sym typeface="Calibri"/>
                        </a:rPr>
                        <a:t>Kiosken</a:t>
                      </a:r>
                      <a:endParaRPr sz="2300" b="0" i="0" u="none" strike="noStrike" cap="none" dirty="0">
                        <a:highlight>
                          <a:srgbClr val="E2EFD9"/>
                        </a:highlight>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70AD47"/>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sv-SE" sz="1500" b="0" i="0" u="none" strike="noStrike" cap="none" dirty="0">
                          <a:solidFill>
                            <a:srgbClr val="000000"/>
                          </a:solidFill>
                          <a:highlight>
                            <a:srgbClr val="E2EFD9"/>
                          </a:highlight>
                          <a:latin typeface="Aptos" panose="020B0004020202020204" pitchFamily="34" charset="0"/>
                          <a:ea typeface="Calibri"/>
                          <a:cs typeface="Calibri"/>
                          <a:sym typeface="Calibri"/>
                        </a:rPr>
                        <a:t>Laget ska utse en förälder/ledare som ansvarig för bemanningsschema när laget är kioskansvariga.</a:t>
                      </a:r>
                      <a:endParaRPr sz="2300" b="0" i="0" u="none" strike="noStrike" cap="none" dirty="0">
                        <a:highlight>
                          <a:srgbClr val="E2EFD9"/>
                        </a:highlight>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70AD47"/>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extLst>
                  <a:ext uri="{0D108BD9-81ED-4DB2-BD59-A6C34878D82A}">
                    <a16:rowId xmlns:a16="http://schemas.microsoft.com/office/drawing/2014/main" val="10001"/>
                  </a:ext>
                </a:extLst>
              </a:tr>
              <a:tr h="990533">
                <a:tc>
                  <a:txBody>
                    <a:bodyPr/>
                    <a:lstStyle/>
                    <a:p>
                      <a:pPr marL="0" marR="0" lvl="0" indent="0" algn="l" rtl="0">
                        <a:lnSpc>
                          <a:spcPct val="107000"/>
                        </a:lnSpc>
                        <a:spcBef>
                          <a:spcPts val="0"/>
                        </a:spcBef>
                        <a:spcAft>
                          <a:spcPts val="0"/>
                        </a:spcAft>
                        <a:buNone/>
                      </a:pPr>
                      <a:r>
                        <a:rPr lang="sv-SE" sz="1500" b="1" i="0" u="none" strike="noStrike" cap="none" dirty="0" err="1">
                          <a:latin typeface="Aptos" panose="020B0004020202020204" pitchFamily="34" charset="0"/>
                          <a:ea typeface="Calibri"/>
                          <a:cs typeface="Calibri"/>
                          <a:sym typeface="Calibri"/>
                        </a:rPr>
                        <a:t>Hentorpsdagen</a:t>
                      </a:r>
                      <a:endParaRPr sz="2300" b="0" i="0" u="none" strike="noStrike" cap="none" dirty="0">
                        <a:latin typeface="Aptos" panose="020B0004020202020204" pitchFamily="34" charset="0"/>
                        <a:ea typeface="Arial"/>
                        <a:cs typeface="Arial"/>
                        <a:sym typeface="Arial"/>
                      </a:endParaRPr>
                    </a:p>
                    <a:p>
                      <a:pPr marL="0" marR="0" lvl="0" indent="0" algn="l" rtl="0">
                        <a:lnSpc>
                          <a:spcPct val="107000"/>
                        </a:lnSpc>
                        <a:spcBef>
                          <a:spcPts val="800"/>
                        </a:spcBef>
                        <a:spcAft>
                          <a:spcPts val="0"/>
                        </a:spcAft>
                        <a:buNone/>
                      </a:pPr>
                      <a:r>
                        <a:rPr lang="sv-SE" sz="1500" b="1" i="0" u="none" strike="noStrike" cap="none" dirty="0">
                          <a:latin typeface="Aptos" panose="020B0004020202020204" pitchFamily="34" charset="0"/>
                          <a:ea typeface="Calibri"/>
                          <a:cs typeface="Calibri"/>
                          <a:sym typeface="Calibri"/>
                        </a:rPr>
                        <a:t>September</a:t>
                      </a:r>
                      <a:endParaRPr sz="2300" b="0" i="0" u="none" strike="noStrike" cap="none" dirty="0">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sv-SE" sz="1500" b="0" i="0" u="none" strike="noStrike" cap="none" dirty="0">
                          <a:latin typeface="Aptos" panose="020B0004020202020204" pitchFamily="34" charset="0"/>
                          <a:ea typeface="Calibri"/>
                          <a:cs typeface="Calibri"/>
                          <a:sym typeface="Calibri"/>
                        </a:rPr>
                        <a:t>Laget hjälper till att bemanna olika stationer till exempel servering. Information kommer från evenemangsgruppen för </a:t>
                      </a:r>
                      <a:r>
                        <a:rPr lang="sv-SE" sz="1500" b="0" i="0" u="none" strike="noStrike" cap="none" dirty="0" err="1">
                          <a:latin typeface="Aptos" panose="020B0004020202020204" pitchFamily="34" charset="0"/>
                          <a:ea typeface="Calibri"/>
                          <a:cs typeface="Calibri"/>
                          <a:sym typeface="Calibri"/>
                        </a:rPr>
                        <a:t>Hentorpsdagen</a:t>
                      </a:r>
                      <a:r>
                        <a:rPr lang="sv-SE" sz="1500" b="0" i="0" u="none" strike="noStrike" cap="none" dirty="0">
                          <a:latin typeface="Aptos" panose="020B0004020202020204" pitchFamily="34" charset="0"/>
                          <a:ea typeface="Calibri"/>
                          <a:cs typeface="Calibri"/>
                          <a:sym typeface="Calibri"/>
                        </a:rPr>
                        <a:t>. Arbetstid 3-4h.</a:t>
                      </a:r>
                      <a:endParaRPr sz="2300" b="0" i="0" u="none" strike="noStrike" cap="none" dirty="0">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tcPr>
                </a:tc>
                <a:extLst>
                  <a:ext uri="{0D108BD9-81ED-4DB2-BD59-A6C34878D82A}">
                    <a16:rowId xmlns:a16="http://schemas.microsoft.com/office/drawing/2014/main" val="10002"/>
                  </a:ext>
                </a:extLst>
              </a:tr>
              <a:tr h="1235133">
                <a:tc>
                  <a:txBody>
                    <a:bodyPr/>
                    <a:lstStyle/>
                    <a:p>
                      <a:pPr marL="0" marR="0" lvl="0" indent="0" algn="l" rtl="0">
                        <a:lnSpc>
                          <a:spcPct val="107000"/>
                        </a:lnSpc>
                        <a:spcBef>
                          <a:spcPts val="0"/>
                        </a:spcBef>
                        <a:spcAft>
                          <a:spcPts val="0"/>
                        </a:spcAft>
                        <a:buNone/>
                      </a:pPr>
                      <a:r>
                        <a:rPr lang="sv-SE" sz="1500" b="1" i="0" u="none" strike="noStrike" cap="none" dirty="0">
                          <a:solidFill>
                            <a:srgbClr val="000000"/>
                          </a:solidFill>
                          <a:highlight>
                            <a:srgbClr val="E2EFD9"/>
                          </a:highlight>
                          <a:latin typeface="Aptos" panose="020B0004020202020204" pitchFamily="34" charset="0"/>
                          <a:ea typeface="Calibri"/>
                          <a:cs typeface="Calibri"/>
                          <a:sym typeface="Calibri"/>
                        </a:rPr>
                        <a:t>Claesborg</a:t>
                      </a:r>
                      <a:endParaRPr sz="2300" b="0" i="0" u="none" strike="noStrike" cap="none" dirty="0">
                        <a:highlight>
                          <a:srgbClr val="E2EFD9"/>
                        </a:highlight>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sv-SE" sz="1500" b="0" i="0" u="none" strike="noStrike" cap="none" dirty="0">
                          <a:solidFill>
                            <a:srgbClr val="000000"/>
                          </a:solidFill>
                          <a:highlight>
                            <a:srgbClr val="E2EFD9"/>
                          </a:highlight>
                          <a:latin typeface="Aptos" panose="020B0004020202020204" pitchFamily="34" charset="0"/>
                          <a:ea typeface="Calibri"/>
                          <a:cs typeface="Calibri"/>
                          <a:sym typeface="Calibri"/>
                        </a:rPr>
                        <a:t>Fixa/restaurera klubbstuga/kiosk + omgivning, tex målning, snickeri, städning. Vissa aktiviteter genomförs på särskilda fixardagar, men det kan också handla om att hjälpa till att hantera saker på vår nya Fixarlista.</a:t>
                      </a:r>
                      <a:endParaRPr sz="2300" b="0" i="0" u="none" strike="noStrike" cap="none" dirty="0">
                        <a:highlight>
                          <a:srgbClr val="E2EFD9"/>
                        </a:highlight>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extLst>
                  <a:ext uri="{0D108BD9-81ED-4DB2-BD59-A6C34878D82A}">
                    <a16:rowId xmlns:a16="http://schemas.microsoft.com/office/drawing/2014/main" val="10003"/>
                  </a:ext>
                </a:extLst>
              </a:tr>
              <a:tr h="626267">
                <a:tc>
                  <a:txBody>
                    <a:bodyPr/>
                    <a:lstStyle/>
                    <a:p>
                      <a:pPr marL="0" marR="0" lvl="0" indent="0" algn="l" rtl="0">
                        <a:lnSpc>
                          <a:spcPct val="107000"/>
                        </a:lnSpc>
                        <a:spcBef>
                          <a:spcPts val="0"/>
                        </a:spcBef>
                        <a:spcAft>
                          <a:spcPts val="0"/>
                        </a:spcAft>
                        <a:buNone/>
                      </a:pPr>
                      <a:r>
                        <a:rPr lang="sv-SE" sz="1500" b="1" i="0" u="none" strike="noStrike" cap="none" dirty="0" err="1">
                          <a:latin typeface="Aptos" panose="020B0004020202020204" pitchFamily="34" charset="0"/>
                          <a:ea typeface="Calibri"/>
                          <a:cs typeface="Calibri"/>
                          <a:sym typeface="Calibri"/>
                        </a:rPr>
                        <a:t>Futsalcupen</a:t>
                      </a:r>
                      <a:endParaRPr sz="2300" b="0" i="0" u="none" strike="noStrike" cap="none" dirty="0">
                        <a:latin typeface="Aptos" panose="020B0004020202020204" pitchFamily="34" charset="0"/>
                        <a:ea typeface="Arial"/>
                        <a:cs typeface="Arial"/>
                        <a:sym typeface="Arial"/>
                      </a:endParaRPr>
                    </a:p>
                    <a:p>
                      <a:pPr marL="0" marR="0" lvl="0" indent="0" algn="l" rtl="0">
                        <a:lnSpc>
                          <a:spcPct val="107000"/>
                        </a:lnSpc>
                        <a:spcBef>
                          <a:spcPts val="800"/>
                        </a:spcBef>
                        <a:spcAft>
                          <a:spcPts val="0"/>
                        </a:spcAft>
                        <a:buNone/>
                      </a:pPr>
                      <a:r>
                        <a:rPr lang="sv-SE" sz="1500" b="1" i="0" u="none" strike="noStrike" cap="none" dirty="0">
                          <a:latin typeface="Aptos" panose="020B0004020202020204" pitchFamily="34" charset="0"/>
                          <a:ea typeface="Calibri"/>
                          <a:cs typeface="Calibri"/>
                          <a:sym typeface="Calibri"/>
                        </a:rPr>
                        <a:t>November</a:t>
                      </a:r>
                      <a:endParaRPr sz="2300" b="0" i="0" u="none" strike="noStrike" cap="none" dirty="0">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sv-SE" sz="1500" b="0" i="0" u="none" strike="noStrike" cap="none" dirty="0">
                          <a:latin typeface="Aptos" panose="020B0004020202020204" pitchFamily="34" charset="0"/>
                          <a:ea typeface="Calibri"/>
                          <a:cs typeface="Calibri"/>
                          <a:sym typeface="Calibri"/>
                        </a:rPr>
                        <a:t>Arbetsuppgifter delas ut av </a:t>
                      </a:r>
                      <a:r>
                        <a:rPr lang="sv-SE" sz="1500" b="0" i="0" u="none" strike="noStrike" cap="none" dirty="0" err="1">
                          <a:latin typeface="Aptos" panose="020B0004020202020204" pitchFamily="34" charset="0"/>
                          <a:ea typeface="Calibri"/>
                          <a:cs typeface="Calibri"/>
                          <a:sym typeface="Calibri"/>
                        </a:rPr>
                        <a:t>futsalgruppen</a:t>
                      </a:r>
                      <a:r>
                        <a:rPr lang="sv-SE" sz="1500" b="0" i="0" u="none" strike="noStrike" cap="none" dirty="0">
                          <a:latin typeface="Aptos" panose="020B0004020202020204" pitchFamily="34" charset="0"/>
                          <a:ea typeface="Calibri"/>
                          <a:cs typeface="Calibri"/>
                          <a:sym typeface="Calibri"/>
                        </a:rPr>
                        <a:t> närmare cupdatum. Arbetstid 3-4h.</a:t>
                      </a:r>
                      <a:endParaRPr sz="2300" b="0" i="0" u="none" strike="noStrike" cap="none" dirty="0">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tcPr>
                </a:tc>
                <a:extLst>
                  <a:ext uri="{0D108BD9-81ED-4DB2-BD59-A6C34878D82A}">
                    <a16:rowId xmlns:a16="http://schemas.microsoft.com/office/drawing/2014/main" val="10004"/>
                  </a:ext>
                </a:extLst>
              </a:tr>
              <a:tr h="508233">
                <a:tc>
                  <a:txBody>
                    <a:bodyPr/>
                    <a:lstStyle/>
                    <a:p>
                      <a:pPr marL="0" marR="0" lvl="0" indent="0" algn="l" rtl="0">
                        <a:lnSpc>
                          <a:spcPct val="107000"/>
                        </a:lnSpc>
                        <a:spcBef>
                          <a:spcPts val="0"/>
                        </a:spcBef>
                        <a:spcAft>
                          <a:spcPts val="0"/>
                        </a:spcAft>
                        <a:buNone/>
                      </a:pPr>
                      <a:r>
                        <a:rPr lang="sv-SE" sz="1500" b="1" i="0" u="none" strike="noStrike" cap="none" dirty="0">
                          <a:solidFill>
                            <a:srgbClr val="000000"/>
                          </a:solidFill>
                          <a:highlight>
                            <a:srgbClr val="E2EFD9"/>
                          </a:highlight>
                          <a:latin typeface="Aptos" panose="020B0004020202020204" pitchFamily="34" charset="0"/>
                          <a:ea typeface="Calibri"/>
                          <a:cs typeface="Calibri"/>
                          <a:sym typeface="Calibri"/>
                        </a:rPr>
                        <a:t>Grön/vita- rabatten</a:t>
                      </a:r>
                      <a:endParaRPr sz="1500" b="1" i="0" u="none" strike="noStrike" cap="none" dirty="0">
                        <a:solidFill>
                          <a:srgbClr val="000000"/>
                        </a:solidFill>
                        <a:highlight>
                          <a:srgbClr val="E2EFD9"/>
                        </a:highlight>
                        <a:latin typeface="Aptos" panose="020B0004020202020204" pitchFamily="34" charset="0"/>
                        <a:ea typeface="Calibri"/>
                        <a:cs typeface="Calibri"/>
                        <a:sym typeface="Calibri"/>
                      </a:endParaRPr>
                    </a:p>
                    <a:p>
                      <a:pPr marL="0" marR="0" lvl="0" indent="0" algn="l" rtl="0">
                        <a:lnSpc>
                          <a:spcPct val="107000"/>
                        </a:lnSpc>
                        <a:spcBef>
                          <a:spcPts val="0"/>
                        </a:spcBef>
                        <a:spcAft>
                          <a:spcPts val="0"/>
                        </a:spcAft>
                        <a:buNone/>
                      </a:pPr>
                      <a:r>
                        <a:rPr lang="sv-SE" sz="1500" b="1" dirty="0" err="1">
                          <a:highlight>
                            <a:srgbClr val="E2EFD9"/>
                          </a:highlight>
                          <a:latin typeface="Aptos" panose="020B0004020202020204" pitchFamily="34" charset="0"/>
                          <a:ea typeface="Calibri"/>
                          <a:cs typeface="Calibri"/>
                          <a:sym typeface="Calibri"/>
                        </a:rPr>
                        <a:t>Bambusa</a:t>
                      </a:r>
                      <a:endParaRPr sz="1500" b="1" dirty="0">
                        <a:highlight>
                          <a:srgbClr val="E2EFD9"/>
                        </a:highlight>
                        <a:latin typeface="Aptos" panose="020B0004020202020204" pitchFamily="34" charset="0"/>
                        <a:ea typeface="Calibri"/>
                        <a:cs typeface="Calibri"/>
                        <a:sym typeface="Calibri"/>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sv-SE" sz="1500" b="0" i="0" u="none" strike="noStrike" cap="none" dirty="0">
                          <a:solidFill>
                            <a:srgbClr val="000000"/>
                          </a:solidFill>
                          <a:highlight>
                            <a:srgbClr val="E2EFD9"/>
                          </a:highlight>
                          <a:latin typeface="Aptos" panose="020B0004020202020204" pitchFamily="34" charset="0"/>
                          <a:ea typeface="Calibri"/>
                          <a:cs typeface="Calibri"/>
                          <a:sym typeface="Calibri"/>
                        </a:rPr>
                        <a:t>Laget utser en förälder/ledare som samlar in pengar och redovisar lagets försäljning.</a:t>
                      </a:r>
                      <a:endParaRPr sz="2300" b="0" i="0" u="none" strike="noStrike" cap="none" dirty="0">
                        <a:highlight>
                          <a:srgbClr val="E2EFD9"/>
                        </a:highlight>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011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33f900ed9d7_0_1"/>
          <p:cNvSpPr txBox="1">
            <a:spLocks noGrp="1"/>
          </p:cNvSpPr>
          <p:nvPr>
            <p:ph type="title" idx="4294967295"/>
          </p:nvPr>
        </p:nvSpPr>
        <p:spPr>
          <a:xfrm>
            <a:off x="598620" y="374900"/>
            <a:ext cx="10994800" cy="814400"/>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Frågor eller synpunkter</a:t>
            </a:r>
            <a:endParaRPr sz="4000" dirty="0">
              <a:solidFill>
                <a:schemeClr val="bg1"/>
              </a:solidFill>
              <a:latin typeface="Aptos" panose="020B0004020202020204" pitchFamily="34" charset="0"/>
            </a:endParaRPr>
          </a:p>
        </p:txBody>
      </p:sp>
      <p:sp>
        <p:nvSpPr>
          <p:cNvPr id="304" name="Google Shape;304;g33f900ed9d7_0_1"/>
          <p:cNvSpPr txBox="1">
            <a:spLocks noGrp="1"/>
          </p:cNvSpPr>
          <p:nvPr>
            <p:ph type="body" idx="1"/>
          </p:nvPr>
        </p:nvSpPr>
        <p:spPr>
          <a:xfrm>
            <a:off x="598621" y="1800148"/>
            <a:ext cx="10994800" cy="4682800"/>
          </a:xfrm>
          <a:prstGeom prst="rect">
            <a:avLst/>
          </a:prstGeom>
          <a:noFill/>
          <a:ln>
            <a:noFill/>
          </a:ln>
        </p:spPr>
        <p:txBody>
          <a:bodyPr spcFirstLastPara="1" wrap="square" lIns="121900" tIns="60933" rIns="121900" bIns="60933"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189" indent="-457189">
              <a:spcBef>
                <a:spcPts val="747"/>
              </a:spcBef>
            </a:pPr>
            <a:endParaRPr lang="sv-SE" sz="2400" dirty="0">
              <a:latin typeface="Aptos" panose="020B0004020202020204" pitchFamily="34" charset="0"/>
              <a:ea typeface="Calibri" panose="020F0502020204030204" pitchFamily="34" charset="0"/>
              <a:cs typeface="Calibri" panose="020F0502020204030204" pitchFamily="34" charset="0"/>
            </a:endParaRPr>
          </a:p>
          <a:p>
            <a:pPr marL="342900" indent="-342900">
              <a:lnSpc>
                <a:spcPct val="90000"/>
              </a:lnSpc>
              <a:spcBef>
                <a:spcPts val="1000"/>
              </a:spcBef>
              <a:buClr>
                <a:schemeClr val="dk1"/>
              </a:buClr>
              <a:buBlip>
                <a:blip r:embed="rId3"/>
              </a:buBlip>
            </a:pPr>
            <a:r>
              <a:rPr lang="sv-SE" sz="2400" dirty="0">
                <a:solidFill>
                  <a:schemeClr val="dk1"/>
                </a:solidFill>
                <a:latin typeface="Aptos" panose="020B0004020202020204" pitchFamily="34" charset="0"/>
                <a:ea typeface="Calibri"/>
                <a:cs typeface="Calibri"/>
                <a:sym typeface="Calibri"/>
              </a:rPr>
              <a:t>Vi tar gärna emot frågor, synpunkter och förbättringsförslag</a:t>
            </a:r>
            <a:endParaRPr sz="2400" dirty="0">
              <a:solidFill>
                <a:schemeClr val="dk1"/>
              </a:solidFill>
              <a:latin typeface="Aptos" panose="020B0004020202020204" pitchFamily="34" charset="0"/>
              <a:ea typeface="Calibri"/>
              <a:cs typeface="Calibri"/>
              <a:sym typeface="Calibri"/>
            </a:endParaRPr>
          </a:p>
          <a:p>
            <a:pPr marL="342900" indent="-342900">
              <a:lnSpc>
                <a:spcPct val="90000"/>
              </a:lnSpc>
              <a:spcBef>
                <a:spcPts val="1000"/>
              </a:spcBef>
              <a:buClr>
                <a:schemeClr val="dk1"/>
              </a:buClr>
              <a:buBlip>
                <a:blip r:embed="rId3"/>
              </a:buBlip>
            </a:pPr>
            <a:r>
              <a:rPr lang="sv-SE" sz="2400" dirty="0">
                <a:solidFill>
                  <a:schemeClr val="dk1"/>
                </a:solidFill>
                <a:latin typeface="Aptos" panose="020B0004020202020204" pitchFamily="34" charset="0"/>
                <a:ea typeface="Calibri"/>
                <a:cs typeface="Calibri"/>
                <a:sym typeface="Calibri"/>
              </a:rPr>
              <a:t>Styrelsens kontaktuppgifter finns på laget.se</a:t>
            </a:r>
            <a:endParaRPr sz="2400" dirty="0">
              <a:solidFill>
                <a:schemeClr val="dk1"/>
              </a:solidFill>
              <a:latin typeface="Aptos" panose="020B0004020202020204" pitchFamily="34" charset="0"/>
              <a:ea typeface="Calibri"/>
              <a:cs typeface="Calibri"/>
              <a:sym typeface="Calibri"/>
            </a:endParaRPr>
          </a:p>
        </p:txBody>
      </p:sp>
    </p:spTree>
    <p:extLst>
      <p:ext uri="{BB962C8B-B14F-4D97-AF65-F5344CB8AC3E}">
        <p14:creationId xmlns:p14="http://schemas.microsoft.com/office/powerpoint/2010/main" val="95636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Laget 2025</a:t>
            </a:r>
            <a:endParaRPr dirty="0"/>
          </a:p>
        </p:txBody>
      </p:sp>
      <p:sp>
        <p:nvSpPr>
          <p:cNvPr id="131" name="Google Shape;13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algn="l" rtl="0">
              <a:lnSpc>
                <a:spcPct val="90000"/>
              </a:lnSpc>
              <a:spcBef>
                <a:spcPts val="0"/>
              </a:spcBef>
              <a:spcAft>
                <a:spcPts val="0"/>
              </a:spcAft>
              <a:buClr>
                <a:schemeClr val="dk1"/>
              </a:buClr>
              <a:buSzPts val="2800"/>
              <a:buBlip>
                <a:blip r:embed="rId3"/>
              </a:buBlip>
            </a:pPr>
            <a:r>
              <a:rPr lang="sv-SE" sz="2400" dirty="0">
                <a:latin typeface="Aptos" panose="020B0004020202020204" pitchFamily="34" charset="0"/>
              </a:rPr>
              <a:t>Ledare: Johan F, John, Tobias, Christoffer och Johanna</a:t>
            </a:r>
            <a:endParaRPr sz="2400" dirty="0">
              <a:latin typeface="Aptos" panose="020B0004020202020204" pitchFamily="34" charset="0"/>
            </a:endParaRPr>
          </a:p>
          <a:p>
            <a:pPr marL="342900">
              <a:buSzPts val="2800"/>
              <a:buBlip>
                <a:blip r:embed="rId3"/>
              </a:buBlip>
            </a:pPr>
            <a:r>
              <a:rPr lang="sv-SE" sz="2400" dirty="0">
                <a:latin typeface="Aptos" panose="020B0004020202020204" pitchFamily="34" charset="0"/>
              </a:rPr>
              <a:t>16 barn inskrivna</a:t>
            </a:r>
            <a:endParaRPr sz="2400" dirty="0">
              <a:latin typeface="Aptos" panose="020B0004020202020204" pitchFamily="34" charset="0"/>
            </a:endParaRPr>
          </a:p>
          <a:p>
            <a:pPr marL="342900" lvl="0" algn="l" rtl="0">
              <a:lnSpc>
                <a:spcPct val="90000"/>
              </a:lnSpc>
              <a:spcBef>
                <a:spcPts val="1000"/>
              </a:spcBef>
              <a:spcAft>
                <a:spcPts val="0"/>
              </a:spcAft>
              <a:buClr>
                <a:schemeClr val="dk1"/>
              </a:buClr>
              <a:buSzPts val="2800"/>
              <a:buBlip>
                <a:blip r:embed="rId3"/>
              </a:buBlip>
            </a:pPr>
            <a:r>
              <a:rPr lang="sv-SE" sz="2400" dirty="0">
                <a:latin typeface="Aptos" panose="020B0004020202020204" pitchFamily="34" charset="0"/>
              </a:rPr>
              <a:t>Spelform 7 mot 7, </a:t>
            </a:r>
            <a:r>
              <a:rPr lang="sv-SE" sz="2400" dirty="0" err="1">
                <a:latin typeface="Aptos" panose="020B0004020202020204" pitchFamily="34" charset="0"/>
              </a:rPr>
              <a:t>bollstorlek</a:t>
            </a:r>
            <a:r>
              <a:rPr lang="sv-SE" sz="2400" dirty="0">
                <a:latin typeface="Aptos" panose="020B0004020202020204" pitchFamily="34" charset="0"/>
              </a:rPr>
              <a:t> 4</a:t>
            </a:r>
            <a:endParaRPr sz="2400" dirty="0">
              <a:latin typeface="Aptos" panose="020B0004020202020204" pitchFamily="34" charset="0"/>
            </a:endParaRPr>
          </a:p>
          <a:p>
            <a:pPr marL="342900" lvl="0" algn="l" rtl="0">
              <a:lnSpc>
                <a:spcPct val="90000"/>
              </a:lnSpc>
              <a:spcBef>
                <a:spcPts val="1000"/>
              </a:spcBef>
              <a:spcAft>
                <a:spcPts val="0"/>
              </a:spcAft>
              <a:buClr>
                <a:schemeClr val="dk1"/>
              </a:buClr>
              <a:buSzPts val="2800"/>
              <a:buBlip>
                <a:blip r:embed="rId3"/>
              </a:buBlip>
            </a:pPr>
            <a:r>
              <a:rPr lang="sv-SE" sz="2400" dirty="0">
                <a:latin typeface="Aptos" panose="020B0004020202020204" pitchFamily="34" charset="0"/>
              </a:rPr>
              <a:t>Ett lag i seriespel</a:t>
            </a:r>
            <a:endParaRPr sz="2400" dirty="0">
              <a:latin typeface="Aptos" panose="020B0004020202020204" pitchFamily="34" charset="0"/>
            </a:endParaRPr>
          </a:p>
          <a:p>
            <a:pPr marL="342900" lvl="0" algn="l" rtl="0">
              <a:lnSpc>
                <a:spcPct val="90000"/>
              </a:lnSpc>
              <a:spcBef>
                <a:spcPts val="1000"/>
              </a:spcBef>
              <a:spcAft>
                <a:spcPts val="0"/>
              </a:spcAft>
              <a:buClr>
                <a:schemeClr val="dk1"/>
              </a:buClr>
              <a:buSzPts val="2800"/>
              <a:buBlip>
                <a:blip r:embed="rId3"/>
              </a:buBlip>
            </a:pPr>
            <a:r>
              <a:rPr lang="sv-SE" sz="2400" dirty="0">
                <a:latin typeface="Aptos" panose="020B0004020202020204" pitchFamily="34" charset="0"/>
              </a:rPr>
              <a:t>Lagkassa 5 560 kr</a:t>
            </a:r>
            <a:endParaRPr sz="2400" dirty="0">
              <a:latin typeface="Aptos" panose="020B0004020202020204" pitchFamily="34" charset="0"/>
            </a:endParaRPr>
          </a:p>
          <a:p>
            <a:pPr marL="0" lvl="0" indent="0" algn="l" rtl="0">
              <a:lnSpc>
                <a:spcPct val="90000"/>
              </a:lnSpc>
              <a:spcBef>
                <a:spcPts val="1000"/>
              </a:spcBef>
              <a:spcAft>
                <a:spcPts val="0"/>
              </a:spcAft>
              <a:buClr>
                <a:schemeClr val="dk1"/>
              </a:buClr>
              <a:buSzPts val="2800"/>
              <a:buNone/>
            </a:pPr>
            <a:r>
              <a:rPr lang="sv-SE" dirty="0">
                <a:latin typeface="Aptos" panose="020B0004020202020204" pitchFamily="34" charset="0"/>
              </a:rPr>
              <a:t> </a:t>
            </a:r>
            <a:endParaRPr dirty="0">
              <a:latin typeface="Aptos" panose="020B00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4" name="Rektangel: fasad 3">
            <a:extLst>
              <a:ext uri="{FF2B5EF4-FFF2-40B4-BE49-F238E27FC236}">
                <a16:creationId xmlns:a16="http://schemas.microsoft.com/office/drawing/2014/main" id="{C6F7ED20-0FB2-0553-AC25-77C1C826ABD0}"/>
              </a:ext>
            </a:extLst>
          </p:cNvPr>
          <p:cNvSpPr/>
          <p:nvPr/>
        </p:nvSpPr>
        <p:spPr>
          <a:xfrm>
            <a:off x="7613104" y="1815668"/>
            <a:ext cx="4045816" cy="3725850"/>
          </a:xfrm>
          <a:prstGeom prst="bevel">
            <a:avLst/>
          </a:prstGeom>
          <a:solidFill>
            <a:srgbClr val="0099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2" name="Google Shape;1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Våra värderingar och förutsättningar</a:t>
            </a:r>
            <a:endParaRPr dirty="0">
              <a:latin typeface="Aptos" panose="020B0004020202020204" pitchFamily="34" charset="0"/>
            </a:endParaRPr>
          </a:p>
        </p:txBody>
      </p:sp>
      <p:sp>
        <p:nvSpPr>
          <p:cNvPr id="143" name="Google Shape;143;p7"/>
          <p:cNvSpPr txBox="1">
            <a:spLocks noGrp="1"/>
          </p:cNvSpPr>
          <p:nvPr>
            <p:ph type="body" idx="1"/>
          </p:nvPr>
        </p:nvSpPr>
        <p:spPr>
          <a:xfrm>
            <a:off x="838200" y="1654044"/>
            <a:ext cx="6200274" cy="4351338"/>
          </a:xfrm>
          <a:prstGeom prst="rect">
            <a:avLst/>
          </a:prstGeom>
          <a:noFill/>
          <a:ln>
            <a:noFill/>
          </a:ln>
        </p:spPr>
        <p:txBody>
          <a:bodyPr spcFirstLastPara="1" wrap="square" lIns="91425" tIns="45700" rIns="91425" bIns="45700" anchor="t" anchorCtr="0">
            <a:noAutofit/>
          </a:bodyPr>
          <a:lstStyle/>
          <a:p>
            <a:pPr marL="342900" lvl="0" algn="l" rtl="0">
              <a:lnSpc>
                <a:spcPct val="90000"/>
              </a:lnSpc>
              <a:spcBef>
                <a:spcPts val="0"/>
              </a:spcBef>
              <a:spcAft>
                <a:spcPts val="0"/>
              </a:spcAft>
              <a:buClr>
                <a:schemeClr val="dk1"/>
              </a:buClr>
              <a:buSzPts val="1600"/>
              <a:buBlip>
                <a:blip r:embed="rId3"/>
              </a:buBlip>
            </a:pPr>
            <a:r>
              <a:rPr lang="sv-SE" sz="2000" dirty="0">
                <a:latin typeface="Aptos" panose="020B0004020202020204" pitchFamily="34" charset="0"/>
              </a:rPr>
              <a:t>Vi jobbar efter föreningens värderingar</a:t>
            </a:r>
            <a:endParaRPr sz="2000" dirty="0">
              <a:latin typeface="Aptos" panose="020B0004020202020204" pitchFamily="34" charset="0"/>
            </a:endParaRPr>
          </a:p>
          <a:p>
            <a:pPr marL="342900" lvl="0" algn="l" rtl="0">
              <a:lnSpc>
                <a:spcPct val="90000"/>
              </a:lnSpc>
              <a:spcBef>
                <a:spcPts val="1000"/>
              </a:spcBef>
              <a:spcAft>
                <a:spcPts val="0"/>
              </a:spcAft>
              <a:buClr>
                <a:schemeClr val="dk1"/>
              </a:buClr>
              <a:buSzPts val="1600"/>
              <a:buBlip>
                <a:blip r:embed="rId3"/>
              </a:buBlip>
            </a:pPr>
            <a:r>
              <a:rPr lang="sv-SE" sz="2000" dirty="0">
                <a:latin typeface="Aptos" panose="020B0004020202020204" pitchFamily="34" charset="0"/>
              </a:rPr>
              <a:t>Det ska vara kul att spela i vårt lag</a:t>
            </a:r>
            <a:endParaRPr sz="2000" dirty="0">
              <a:latin typeface="Aptos" panose="020B0004020202020204" pitchFamily="34" charset="0"/>
            </a:endParaRPr>
          </a:p>
          <a:p>
            <a:pPr marL="342900" lvl="0" algn="l" rtl="0">
              <a:lnSpc>
                <a:spcPct val="90000"/>
              </a:lnSpc>
              <a:spcBef>
                <a:spcPts val="1000"/>
              </a:spcBef>
              <a:spcAft>
                <a:spcPts val="0"/>
              </a:spcAft>
              <a:buClr>
                <a:schemeClr val="dk1"/>
              </a:buClr>
              <a:buSzPts val="1600"/>
              <a:buBlip>
                <a:blip r:embed="rId3"/>
              </a:buBlip>
            </a:pPr>
            <a:r>
              <a:rPr lang="sv-SE" sz="2000" dirty="0">
                <a:latin typeface="Aptos" panose="020B0004020202020204" pitchFamily="34" charset="0"/>
              </a:rPr>
              <a:t>Målet är att så många som möjligt ska vilja vara med så länge som möjligt</a:t>
            </a:r>
            <a:endParaRPr sz="2000" dirty="0">
              <a:latin typeface="Aptos" panose="020B0004020202020204" pitchFamily="34" charset="0"/>
            </a:endParaRPr>
          </a:p>
          <a:p>
            <a:pPr marL="342900" lvl="0" algn="l" rtl="0">
              <a:lnSpc>
                <a:spcPct val="90000"/>
              </a:lnSpc>
              <a:spcBef>
                <a:spcPts val="1000"/>
              </a:spcBef>
              <a:spcAft>
                <a:spcPts val="0"/>
              </a:spcAft>
              <a:buClr>
                <a:schemeClr val="dk1"/>
              </a:buClr>
              <a:buSzPts val="1600"/>
              <a:buBlip>
                <a:blip r:embed="rId3"/>
              </a:buBlip>
            </a:pPr>
            <a:r>
              <a:rPr lang="sv-SE" sz="2000" dirty="0">
                <a:latin typeface="Aptos" panose="020B0004020202020204" pitchFamily="34" charset="0"/>
              </a:rPr>
              <a:t>Alla spelar lika mycket och vi kommer rotera positioner över säsongen</a:t>
            </a:r>
            <a:endParaRPr sz="2000" dirty="0">
              <a:latin typeface="Aptos" panose="020B0004020202020204" pitchFamily="34" charset="0"/>
            </a:endParaRPr>
          </a:p>
          <a:p>
            <a:pPr marL="342900">
              <a:buSzPts val="1600"/>
              <a:buBlip>
                <a:blip r:embed="rId3"/>
              </a:buBlip>
            </a:pPr>
            <a:r>
              <a:rPr lang="sv-SE" sz="2000" dirty="0">
                <a:latin typeface="Aptos" panose="020B0004020202020204" pitchFamily="34" charset="0"/>
              </a:rPr>
              <a:t>Det är individer som utvecklas olika men som spelar tillsammans i samma lag - alltid en utmaning (beroende på utvecklingskurva så kan det skilja uppemot 2 år biologiskt, det gör skillnad)</a:t>
            </a:r>
            <a:endParaRPr sz="2000" dirty="0">
              <a:latin typeface="Aptos" panose="020B0004020202020204" pitchFamily="34" charset="0"/>
            </a:endParaRPr>
          </a:p>
          <a:p>
            <a:pPr marL="342900" lvl="0" algn="l" rtl="0">
              <a:lnSpc>
                <a:spcPct val="90000"/>
              </a:lnSpc>
              <a:spcBef>
                <a:spcPts val="1000"/>
              </a:spcBef>
              <a:spcAft>
                <a:spcPts val="0"/>
              </a:spcAft>
              <a:buClr>
                <a:schemeClr val="dk1"/>
              </a:buClr>
              <a:buSzPts val="1600"/>
              <a:buBlip>
                <a:blip r:embed="rId3"/>
              </a:buBlip>
            </a:pPr>
            <a:r>
              <a:rPr lang="sv-SE" sz="2000" dirty="0">
                <a:latin typeface="Aptos" panose="020B0004020202020204" pitchFamily="34" charset="0"/>
              </a:rPr>
              <a:t>Spelare som har olika ambitionsnivåer</a:t>
            </a:r>
            <a:endParaRPr sz="2000" dirty="0">
              <a:latin typeface="Aptos" panose="020B0004020202020204" pitchFamily="34" charset="0"/>
            </a:endParaRPr>
          </a:p>
          <a:p>
            <a:pPr marL="0" lvl="0" indent="0" algn="l" rtl="0">
              <a:lnSpc>
                <a:spcPct val="90000"/>
              </a:lnSpc>
              <a:spcBef>
                <a:spcPts val="1000"/>
              </a:spcBef>
              <a:spcAft>
                <a:spcPts val="0"/>
              </a:spcAft>
              <a:buClr>
                <a:schemeClr val="dk1"/>
              </a:buClr>
              <a:buSzPts val="1600"/>
              <a:buNone/>
            </a:pPr>
            <a:endParaRPr lang="sv-SE" sz="2000" dirty="0">
              <a:latin typeface="Aptos" panose="020B0004020202020204" pitchFamily="34" charset="0"/>
            </a:endParaRPr>
          </a:p>
        </p:txBody>
      </p:sp>
      <p:sp>
        <p:nvSpPr>
          <p:cNvPr id="6" name="textruta 5">
            <a:extLst>
              <a:ext uri="{FF2B5EF4-FFF2-40B4-BE49-F238E27FC236}">
                <a16:creationId xmlns:a16="http://schemas.microsoft.com/office/drawing/2014/main" id="{2373577D-978C-4603-3928-3D6B568F496A}"/>
              </a:ext>
            </a:extLst>
          </p:cNvPr>
          <p:cNvSpPr txBox="1"/>
          <p:nvPr/>
        </p:nvSpPr>
        <p:spPr>
          <a:xfrm>
            <a:off x="8191549" y="2489935"/>
            <a:ext cx="2854411" cy="2769989"/>
          </a:xfrm>
          <a:prstGeom prst="rect">
            <a:avLst/>
          </a:prstGeom>
          <a:noFill/>
        </p:spPr>
        <p:txBody>
          <a:bodyPr wrap="square" rtlCol="0">
            <a:spAutoFit/>
          </a:bodyPr>
          <a:lstStyle/>
          <a:p>
            <a:r>
              <a:rPr lang="sv-SE" sz="1600" dirty="0">
                <a:solidFill>
                  <a:schemeClr val="bg1"/>
                </a:solidFill>
                <a:effectLst/>
                <a:latin typeface="Aptos" panose="020B0004020202020204" pitchFamily="34" charset="0"/>
                <a:ea typeface="Calibri" panose="020F0502020204030204" pitchFamily="34" charset="0"/>
                <a:cs typeface="Calibri" panose="020F0502020204030204" pitchFamily="34" charset="0"/>
              </a:rPr>
              <a:t>Våmbs IFs verksamhet kännetecknas av ett sportsligt såväl som socialt ansvarstagande, där fotbollen står i centrum. </a:t>
            </a:r>
          </a:p>
          <a:p>
            <a:endParaRPr lang="sv-SE" sz="1600" dirty="0">
              <a:solidFill>
                <a:schemeClr val="bg1"/>
              </a:solidFill>
              <a:latin typeface="Aptos" panose="020B0004020202020204" pitchFamily="34" charset="0"/>
              <a:ea typeface="Calibri" panose="020F0502020204030204" pitchFamily="34" charset="0"/>
              <a:cs typeface="Calibri" panose="020F0502020204030204" pitchFamily="34" charset="0"/>
            </a:endParaRPr>
          </a:p>
          <a:p>
            <a:r>
              <a:rPr lang="sv-SE" sz="1600" dirty="0">
                <a:solidFill>
                  <a:schemeClr val="bg1"/>
                </a:solidFill>
                <a:effectLst/>
                <a:latin typeface="Aptos" panose="020B0004020202020204" pitchFamily="34" charset="0"/>
                <a:ea typeface="Calibri" panose="020F0502020204030204" pitchFamily="34" charset="0"/>
                <a:cs typeface="Calibri" panose="020F0502020204030204" pitchFamily="34" charset="0"/>
              </a:rPr>
              <a:t>Vi sätter människan före resultaten och stänger inte ute någon som ställer upp på klubbens ideal och riktlinjer. </a:t>
            </a:r>
          </a:p>
          <a:p>
            <a:endParaRPr lang="sv-SE" dirty="0">
              <a:latin typeface="Aptos" panose="020B0004020202020204" pitchFamily="34" charset="0"/>
            </a:endParaRPr>
          </a:p>
        </p:txBody>
      </p:sp>
      <p:sp>
        <p:nvSpPr>
          <p:cNvPr id="2" name="textruta 1">
            <a:extLst>
              <a:ext uri="{FF2B5EF4-FFF2-40B4-BE49-F238E27FC236}">
                <a16:creationId xmlns:a16="http://schemas.microsoft.com/office/drawing/2014/main" id="{0566704D-A49A-A390-165D-D97EB1889D98}"/>
              </a:ext>
            </a:extLst>
          </p:cNvPr>
          <p:cNvSpPr txBox="1"/>
          <p:nvPr/>
        </p:nvSpPr>
        <p:spPr>
          <a:xfrm>
            <a:off x="838200" y="5855061"/>
            <a:ext cx="8797812" cy="830997"/>
          </a:xfrm>
          <a:prstGeom prst="rect">
            <a:avLst/>
          </a:prstGeom>
          <a:noFill/>
        </p:spPr>
        <p:txBody>
          <a:bodyPr wrap="square" rtlCol="0">
            <a:spAutoFit/>
          </a:bodyPr>
          <a:lstStyle/>
          <a:p>
            <a:r>
              <a:rPr lang="sv-SE" sz="2400" dirty="0">
                <a:solidFill>
                  <a:schemeClr val="accent6">
                    <a:lumMod val="75000"/>
                  </a:schemeClr>
                </a:solidFill>
                <a:latin typeface="Aptos" panose="020B0004020202020204" pitchFamily="34" charset="0"/>
                <a:ea typeface="Calibri" panose="020F0502020204030204" pitchFamily="34" charset="0"/>
                <a:cs typeface="Calibri" panose="020F0502020204030204" pitchFamily="34" charset="0"/>
              </a:rPr>
              <a:t>Glöm inte att det är barn vi har att göra med och fotboll är en lek! </a:t>
            </a:r>
          </a:p>
          <a:p>
            <a:endParaRPr lang="sv-SE" sz="2400" dirty="0">
              <a:latin typeface="Aptos" panose="020B000402020202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Från Gröna Tråden – Ungdom 10 år</a:t>
            </a:r>
            <a:endParaRPr dirty="0">
              <a:latin typeface="Aptos" panose="020B0004020202020204" pitchFamily="34" charset="0"/>
            </a:endParaRPr>
          </a:p>
        </p:txBody>
      </p:sp>
      <p:sp>
        <p:nvSpPr>
          <p:cNvPr id="149" name="Google Shape;149;p8"/>
          <p:cNvSpPr txBox="1">
            <a:spLocks noGrp="1"/>
          </p:cNvSpPr>
          <p:nvPr>
            <p:ph type="body" idx="1"/>
          </p:nvPr>
        </p:nvSpPr>
        <p:spPr>
          <a:xfrm>
            <a:off x="838200" y="1825624"/>
            <a:ext cx="10515600" cy="5032375"/>
          </a:xfrm>
          <a:prstGeom prst="rect">
            <a:avLst/>
          </a:prstGeom>
          <a:noFill/>
          <a:ln>
            <a:noFill/>
          </a:ln>
        </p:spPr>
        <p:txBody>
          <a:bodyPr spcFirstLastPara="1" wrap="square" lIns="91425" tIns="45700" rIns="91425" bIns="45700" anchor="t" anchorCtr="0">
            <a:noAutofit/>
          </a:bodyPr>
          <a:lstStyle/>
          <a:p>
            <a:pPr marL="342900">
              <a:buSzPts val="1600"/>
              <a:buBlip>
                <a:blip r:embed="rId3"/>
              </a:buBlip>
              <a:tabLst>
                <a:tab pos="36195" algn="l"/>
              </a:tabLst>
            </a:pPr>
            <a:r>
              <a:rPr lang="sv-SE" sz="2400" dirty="0">
                <a:latin typeface="Aptos" panose="020B0004020202020204" pitchFamily="34" charset="0"/>
              </a:rPr>
              <a:t>Träning sker 2 ggr/vecka.</a:t>
            </a:r>
          </a:p>
          <a:p>
            <a:pPr marL="342900">
              <a:buSzPts val="1600"/>
              <a:buBlip>
                <a:blip r:embed="rId3"/>
              </a:buBlip>
              <a:tabLst>
                <a:tab pos="36195" algn="l"/>
              </a:tabLst>
            </a:pPr>
            <a:r>
              <a:rPr lang="sv-SE" sz="2400" dirty="0">
                <a:latin typeface="Aptos" panose="020B0004020202020204" pitchFamily="34" charset="0"/>
              </a:rPr>
              <a:t>Vidareutbildning av ledare internt och externt.</a:t>
            </a:r>
          </a:p>
          <a:p>
            <a:pPr marL="342900">
              <a:buSzPts val="1600"/>
              <a:buBlip>
                <a:blip r:embed="rId3"/>
              </a:buBlip>
              <a:tabLst>
                <a:tab pos="36195" algn="l"/>
              </a:tabLst>
            </a:pPr>
            <a:r>
              <a:rPr lang="sv-SE" sz="2400" dirty="0">
                <a:latin typeface="Aptos" panose="020B0004020202020204" pitchFamily="34" charset="0"/>
              </a:rPr>
              <a:t>Ingen specialisering av positioner under träning och match. Alla ska få pröva på att spela alla positioner, inklusive målvakt för de som så önskar.</a:t>
            </a:r>
          </a:p>
          <a:p>
            <a:pPr marL="342900">
              <a:buSzPts val="1600"/>
              <a:buBlip>
                <a:blip r:embed="rId3"/>
              </a:buBlip>
              <a:tabLst>
                <a:tab pos="36195" algn="l"/>
              </a:tabLst>
            </a:pPr>
            <a:r>
              <a:rPr lang="sv-SE" sz="2400" dirty="0">
                <a:latin typeface="Aptos" panose="020B0004020202020204" pitchFamily="34" charset="0"/>
              </a:rPr>
              <a:t>Målsättningen är att anmäla så många lag som möjligt till seriespel, efter tillgång på ledare. </a:t>
            </a:r>
          </a:p>
          <a:p>
            <a:pPr marL="342900">
              <a:buSzPts val="1600"/>
              <a:buBlip>
                <a:blip r:embed="rId3"/>
              </a:buBlip>
              <a:tabLst>
                <a:tab pos="36195" algn="l"/>
              </a:tabLst>
            </a:pPr>
            <a:r>
              <a:rPr lang="sv-SE" sz="2400" dirty="0">
                <a:latin typeface="Aptos" panose="020B0004020202020204" pitchFamily="34" charset="0"/>
              </a:rPr>
              <a:t>Utnyttja möjligheten att använda fritt antal spelare i varje match.</a:t>
            </a:r>
          </a:p>
          <a:p>
            <a:pPr marL="342900">
              <a:buSzPts val="1600"/>
              <a:buBlip>
                <a:blip r:embed="rId3"/>
              </a:buBlip>
              <a:tabLst>
                <a:tab pos="36195" algn="l"/>
              </a:tabLst>
            </a:pPr>
            <a:r>
              <a:rPr lang="sv-SE" sz="2400" dirty="0">
                <a:latin typeface="Aptos" panose="020B0004020202020204" pitchFamily="34" charset="0"/>
              </a:rPr>
              <a:t>Föräldramöten, 1-2 per säsong.</a:t>
            </a:r>
          </a:p>
          <a:p>
            <a:pPr marL="228600" lvl="0" indent="-64135" algn="l" rtl="0">
              <a:lnSpc>
                <a:spcPct val="90000"/>
              </a:lnSpc>
              <a:spcBef>
                <a:spcPts val="1000"/>
              </a:spcBef>
              <a:spcAft>
                <a:spcPts val="0"/>
              </a:spcAft>
              <a:buClr>
                <a:schemeClr val="dk1"/>
              </a:buClr>
              <a:buSzPct val="100000"/>
              <a:buNone/>
            </a:pPr>
            <a:endParaRPr sz="2000" dirty="0">
              <a:latin typeface="Aptos" panose="020B00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Målvakt</a:t>
            </a:r>
            <a:endParaRPr dirty="0">
              <a:latin typeface="Aptos" panose="020B0004020202020204" pitchFamily="34" charset="0"/>
            </a:endParaRPr>
          </a:p>
        </p:txBody>
      </p:sp>
      <p:sp>
        <p:nvSpPr>
          <p:cNvPr id="167" name="Google Shape;16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a:buSzPts val="1600"/>
              <a:buBlip>
                <a:blip r:embed="rId3"/>
              </a:buBlip>
              <a:tabLst>
                <a:tab pos="36195" algn="l"/>
              </a:tabLst>
            </a:pPr>
            <a:r>
              <a:rPr lang="sv-SE" sz="2400" dirty="0">
                <a:latin typeface="Aptos" panose="020B0004020202020204" pitchFamily="34" charset="0"/>
              </a:rPr>
              <a:t>Alla som vill får prova men står man på träning ska man vara beredd att kunna stå på match, helst två-tre barn som vill</a:t>
            </a:r>
            <a:endParaRPr sz="2400" dirty="0">
              <a:latin typeface="Aptos" panose="020B0004020202020204" pitchFamily="34" charset="0"/>
            </a:endParaRPr>
          </a:p>
          <a:p>
            <a:pPr marL="342900" lvl="0">
              <a:buSzPts val="1600"/>
              <a:buBlip>
                <a:blip r:embed="rId3"/>
              </a:buBlip>
              <a:tabLst>
                <a:tab pos="36195" algn="l"/>
              </a:tabLst>
            </a:pPr>
            <a:r>
              <a:rPr lang="sv-SE" sz="2400" dirty="0">
                <a:latin typeface="Aptos" panose="020B0004020202020204" pitchFamily="34" charset="0"/>
              </a:rPr>
              <a:t>Viktigt att stötta de som vågar vara målvakt</a:t>
            </a:r>
          </a:p>
          <a:p>
            <a:pPr marL="342900" lvl="0">
              <a:buSzPts val="1600"/>
              <a:buBlip>
                <a:blip r:embed="rId3"/>
              </a:buBlip>
              <a:tabLst>
                <a:tab pos="36195" algn="l"/>
              </a:tabLst>
            </a:pPr>
            <a:r>
              <a:rPr lang="sv-SE" sz="2400" dirty="0">
                <a:latin typeface="Aptos" panose="020B0004020202020204" pitchFamily="34" charset="0"/>
              </a:rPr>
              <a:t>Målvaktsträning på träningen</a:t>
            </a:r>
            <a:endParaRPr sz="2400" dirty="0">
              <a:latin typeface="Aptos" panose="020B00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Träningar 1/5-30/9 </a:t>
            </a:r>
            <a:endParaRPr dirty="0">
              <a:latin typeface="Aptos" panose="020B0004020202020204" pitchFamily="34" charset="0"/>
            </a:endParaRPr>
          </a:p>
        </p:txBody>
      </p:sp>
      <p:sp>
        <p:nvSpPr>
          <p:cNvPr id="187" name="Google Shape;187;p14"/>
          <p:cNvSpPr txBox="1"/>
          <p:nvPr/>
        </p:nvSpPr>
        <p:spPr>
          <a:xfrm rot="10800000" flipV="1">
            <a:off x="8372328" y="5615828"/>
            <a:ext cx="2983075"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000" dirty="0">
                <a:solidFill>
                  <a:schemeClr val="dk1"/>
                </a:solidFill>
                <a:latin typeface="Calibri"/>
                <a:ea typeface="Calibri"/>
                <a:cs typeface="Calibri"/>
                <a:sym typeface="Calibri"/>
              </a:rPr>
              <a:t>Sommaruppehåll v 27-30</a:t>
            </a:r>
            <a:endParaRPr sz="1600" dirty="0"/>
          </a:p>
        </p:txBody>
      </p:sp>
      <p:sp>
        <p:nvSpPr>
          <p:cNvPr id="3" name="Platshållare för text 2">
            <a:extLst>
              <a:ext uri="{FF2B5EF4-FFF2-40B4-BE49-F238E27FC236}">
                <a16:creationId xmlns:a16="http://schemas.microsoft.com/office/drawing/2014/main" id="{B63C9B2C-905B-5007-9B7C-3231628696FB}"/>
              </a:ext>
            </a:extLst>
          </p:cNvPr>
          <p:cNvSpPr>
            <a:spLocks noGrp="1"/>
          </p:cNvSpPr>
          <p:nvPr>
            <p:ph type="body" idx="1"/>
          </p:nvPr>
        </p:nvSpPr>
        <p:spPr/>
        <p:txBody>
          <a:bodyPr/>
          <a:lstStyle/>
          <a:p>
            <a:pPr marL="114300" indent="0">
              <a:buNone/>
            </a:pPr>
            <a:endParaRPr lang="sv-SE" sz="2400" dirty="0">
              <a:latin typeface="Aptos" panose="020B0004020202020204" pitchFamily="34" charset="0"/>
            </a:endParaRPr>
          </a:p>
          <a:p>
            <a:pPr marL="342900">
              <a:lnSpc>
                <a:spcPct val="100000"/>
              </a:lnSpc>
              <a:buSzPts val="1600"/>
              <a:buBlip>
                <a:blip r:embed="rId3"/>
              </a:buBlip>
            </a:pPr>
            <a:r>
              <a:rPr lang="sv-SE" sz="2400" dirty="0">
                <a:latin typeface="Aptos" panose="020B0004020202020204" pitchFamily="34" charset="0"/>
              </a:rPr>
              <a:t>Tisdagar  	17.00-18.30  Södermalm</a:t>
            </a:r>
          </a:p>
          <a:p>
            <a:pPr marL="342900">
              <a:lnSpc>
                <a:spcPct val="100000"/>
              </a:lnSpc>
              <a:buSzPts val="1600"/>
              <a:buBlip>
                <a:blip r:embed="rId3"/>
              </a:buBlip>
            </a:pPr>
            <a:r>
              <a:rPr lang="sv-SE" sz="2400" dirty="0">
                <a:latin typeface="Aptos" panose="020B0004020202020204" pitchFamily="34" charset="0"/>
              </a:rPr>
              <a:t>Onsdagar 	17.30-19.00  Claesborg</a:t>
            </a:r>
          </a:p>
          <a:p>
            <a:pPr marL="114300" indent="0">
              <a:buNone/>
            </a:pPr>
            <a:endParaRPr lang="sv-SE" dirty="0">
              <a:latin typeface="Aptos" panose="020B0004020202020204" pitchFamily="34" charset="0"/>
            </a:endParaRPr>
          </a:p>
          <a:p>
            <a:pPr marL="114300" indent="0">
              <a:buNone/>
            </a:pPr>
            <a:endParaRPr lang="sv-SE" dirty="0">
              <a:latin typeface="Aptos" panose="020B0004020202020204" pitchFamily="34" charset="0"/>
            </a:endParaRPr>
          </a:p>
          <a:p>
            <a:pPr marL="114300" indent="0">
              <a:buNone/>
            </a:pPr>
            <a:endParaRPr lang="sv-SE" dirty="0">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Agenda (vi har 1 timme)</a:t>
            </a:r>
            <a:endParaRPr dirty="0">
              <a:latin typeface="Aptos" panose="020B0004020202020204" pitchFamily="34" charset="0"/>
            </a:endParaRPr>
          </a:p>
        </p:txBody>
      </p:sp>
      <p:sp>
        <p:nvSpPr>
          <p:cNvPr id="115" name="Google Shape;11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a:buSzPts val="2800"/>
              <a:buBlip>
                <a:blip r:embed="rId3"/>
              </a:buBlip>
            </a:pPr>
            <a:r>
              <a:rPr lang="sv-SE" sz="2400" dirty="0">
                <a:latin typeface="Aptos" panose="020B0004020202020204" pitchFamily="34" charset="0"/>
              </a:rPr>
              <a:t>Info från föreningen</a:t>
            </a:r>
          </a:p>
          <a:p>
            <a:pPr marL="342900" lvl="0">
              <a:spcBef>
                <a:spcPts val="1000"/>
              </a:spcBef>
              <a:buSzPts val="2800"/>
              <a:buBlip>
                <a:blip r:embed="rId3"/>
              </a:buBlip>
            </a:pPr>
            <a:r>
              <a:rPr lang="sv-SE" sz="2400" dirty="0">
                <a:latin typeface="Aptos" panose="020B0004020202020204" pitchFamily="34" charset="0"/>
              </a:rPr>
              <a:t>Laget 2025</a:t>
            </a:r>
            <a:endParaRPr sz="2400" dirty="0">
              <a:latin typeface="Aptos" panose="020B0004020202020204" pitchFamily="34" charset="0"/>
            </a:endParaRPr>
          </a:p>
          <a:p>
            <a:pPr marL="342900" lvl="0">
              <a:spcBef>
                <a:spcPts val="1000"/>
              </a:spcBef>
              <a:buSzPts val="2800"/>
              <a:buBlip>
                <a:blip r:embed="rId3"/>
              </a:buBlip>
            </a:pPr>
            <a:r>
              <a:rPr lang="sv-SE" sz="2400" dirty="0">
                <a:latin typeface="Aptos" panose="020B0004020202020204" pitchFamily="34" charset="0"/>
              </a:rPr>
              <a:t>Gröna tråden</a:t>
            </a:r>
          </a:p>
          <a:p>
            <a:pPr marL="342900" lvl="0">
              <a:spcBef>
                <a:spcPts val="1000"/>
              </a:spcBef>
              <a:buSzPts val="2800"/>
              <a:buBlip>
                <a:blip r:embed="rId3"/>
              </a:buBlip>
            </a:pPr>
            <a:r>
              <a:rPr lang="sv-SE" sz="2400" dirty="0">
                <a:latin typeface="Aptos" panose="020B0004020202020204" pitchFamily="34" charset="0"/>
              </a:rPr>
              <a:t>Träningar</a:t>
            </a:r>
            <a:endParaRPr sz="2400" dirty="0">
              <a:latin typeface="Aptos" panose="020B0004020202020204" pitchFamily="34" charset="0"/>
            </a:endParaRPr>
          </a:p>
          <a:p>
            <a:pPr marL="342900" lvl="0">
              <a:spcBef>
                <a:spcPts val="1000"/>
              </a:spcBef>
              <a:buSzPts val="2800"/>
              <a:buBlip>
                <a:blip r:embed="rId3"/>
              </a:buBlip>
            </a:pPr>
            <a:r>
              <a:rPr lang="sv-SE" sz="2400" dirty="0">
                <a:latin typeface="Aptos" panose="020B0004020202020204" pitchFamily="34" charset="0"/>
              </a:rPr>
              <a:t>Matchspel </a:t>
            </a:r>
          </a:p>
          <a:p>
            <a:pPr marL="342900" lvl="0">
              <a:spcBef>
                <a:spcPts val="1000"/>
              </a:spcBef>
              <a:buSzPts val="2800"/>
              <a:buBlip>
                <a:blip r:embed="rId3"/>
              </a:buBlip>
            </a:pPr>
            <a:r>
              <a:rPr lang="sv-SE" sz="2400" dirty="0">
                <a:latin typeface="Aptos" panose="020B0004020202020204" pitchFamily="34" charset="0"/>
              </a:rPr>
              <a:t>Förväntningar</a:t>
            </a:r>
            <a:endParaRPr sz="2400" dirty="0">
              <a:latin typeface="Aptos" panose="020B0004020202020204" pitchFamily="34" charset="0"/>
            </a:endParaRPr>
          </a:p>
          <a:p>
            <a:pPr marL="342900" lvl="0">
              <a:spcBef>
                <a:spcPts val="1000"/>
              </a:spcBef>
              <a:buSzPts val="2800"/>
              <a:buBlip>
                <a:blip r:embed="rId3"/>
              </a:buBlip>
            </a:pPr>
            <a:r>
              <a:rPr lang="sv-SE" sz="2400" dirty="0">
                <a:latin typeface="Aptos" panose="020B0004020202020204" pitchFamily="34" charset="0"/>
              </a:rPr>
              <a:t>Cuper</a:t>
            </a:r>
          </a:p>
          <a:p>
            <a:pPr marL="342900" lvl="0">
              <a:spcBef>
                <a:spcPts val="1000"/>
              </a:spcBef>
              <a:buSzPts val="2800"/>
              <a:buBlip>
                <a:blip r:embed="rId3"/>
              </a:buBlip>
            </a:pPr>
            <a:r>
              <a:rPr lang="sv-SE" sz="2400" dirty="0">
                <a:latin typeface="Aptos" panose="020B0004020202020204" pitchFamily="34" charset="0"/>
              </a:rPr>
              <a:t>Praktiskt</a:t>
            </a:r>
            <a:endParaRPr sz="2400" dirty="0">
              <a:latin typeface="Aptos" panose="020B0004020202020204" pitchFamily="34" charset="0"/>
            </a:endParaRPr>
          </a:p>
          <a:p>
            <a:pPr marL="342900" lvl="0">
              <a:spcBef>
                <a:spcPts val="1000"/>
              </a:spcBef>
              <a:buSzPts val="2800"/>
              <a:buBlip>
                <a:blip r:embed="rId3"/>
              </a:buBlip>
            </a:pPr>
            <a:r>
              <a:rPr lang="sv-SE" sz="2400" dirty="0">
                <a:latin typeface="Aptos" panose="020B0004020202020204" pitchFamily="34" charset="0"/>
              </a:rPr>
              <a:t>Föräldrauppgifter</a:t>
            </a:r>
            <a:endParaRPr sz="2400" dirty="0">
              <a:latin typeface="Aptos" panose="020B0004020202020204" pitchFamily="34" charset="0"/>
            </a:endParaRPr>
          </a:p>
          <a:p>
            <a:pPr marL="228600" lvl="0" indent="-77470" algn="l" rtl="0">
              <a:lnSpc>
                <a:spcPct val="90000"/>
              </a:lnSpc>
              <a:spcBef>
                <a:spcPts val="1000"/>
              </a:spcBef>
              <a:spcAft>
                <a:spcPts val="0"/>
              </a:spcAft>
              <a:buClr>
                <a:schemeClr val="dk1"/>
              </a:buClr>
              <a:buSzPct val="100000"/>
              <a:buNone/>
            </a:pPr>
            <a:endParaRPr dirty="0">
              <a:latin typeface="Aptos" panose="020B0004020202020204" pitchFamily="34" charset="0"/>
            </a:endParaRPr>
          </a:p>
          <a:p>
            <a:pPr marL="228600" lvl="0" indent="-77470" algn="l" rtl="0">
              <a:lnSpc>
                <a:spcPct val="90000"/>
              </a:lnSpc>
              <a:spcBef>
                <a:spcPts val="1000"/>
              </a:spcBef>
              <a:spcAft>
                <a:spcPts val="0"/>
              </a:spcAft>
              <a:buClr>
                <a:schemeClr val="dk1"/>
              </a:buClr>
              <a:buSzPct val="100000"/>
              <a:buNone/>
            </a:pPr>
            <a:endParaRPr dirty="0">
              <a:latin typeface="Aptos" panose="020B0004020202020204" pitchFamily="34" charset="0"/>
            </a:endParaRPr>
          </a:p>
        </p:txBody>
      </p:sp>
      <p:sp>
        <p:nvSpPr>
          <p:cNvPr id="116" name="Google Shape;116;p3"/>
          <p:cNvSpPr txBox="1"/>
          <p:nvPr/>
        </p:nvSpPr>
        <p:spPr>
          <a:xfrm>
            <a:off x="5739063" y="2828835"/>
            <a:ext cx="5125453" cy="1323399"/>
          </a:xfrm>
          <a:prstGeom prst="rect">
            <a:avLst/>
          </a:prstGeom>
          <a:solidFill>
            <a:schemeClr val="accent6">
              <a:lumMod val="60000"/>
              <a:lumOff val="4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2000" b="0" i="0" u="none" strike="noStrike" cap="none" dirty="0">
                <a:solidFill>
                  <a:schemeClr val="dk1"/>
                </a:solidFill>
                <a:latin typeface="Aptos" panose="020B0004020202020204" pitchFamily="34" charset="0"/>
                <a:ea typeface="Calibri"/>
                <a:cs typeface="Calibri"/>
                <a:sym typeface="Calibri"/>
              </a:rPr>
              <a:t>Varför föräldramöte? </a:t>
            </a:r>
          </a:p>
          <a:p>
            <a:pPr marL="0" marR="0" lvl="0" indent="0" algn="l" rtl="0">
              <a:spcBef>
                <a:spcPts val="0"/>
              </a:spcBef>
              <a:spcAft>
                <a:spcPts val="0"/>
              </a:spcAft>
              <a:buNone/>
            </a:pPr>
            <a:r>
              <a:rPr lang="sv-SE" sz="2000" dirty="0">
                <a:solidFill>
                  <a:schemeClr val="dk1"/>
                </a:solidFill>
                <a:latin typeface="Aptos" panose="020B0004020202020204" pitchFamily="34" charset="0"/>
                <a:ea typeface="Calibri"/>
                <a:cs typeface="Calibri"/>
                <a:sym typeface="Calibri"/>
              </a:rPr>
              <a:t>Gö</a:t>
            </a:r>
            <a:r>
              <a:rPr lang="sv-SE" sz="2000" b="0" i="0" u="none" strike="noStrike" cap="none" dirty="0">
                <a:solidFill>
                  <a:schemeClr val="dk1"/>
                </a:solidFill>
                <a:latin typeface="Aptos" panose="020B0004020202020204" pitchFamily="34" charset="0"/>
                <a:ea typeface="Calibri"/>
                <a:cs typeface="Calibri"/>
                <a:sym typeface="Calibri"/>
              </a:rPr>
              <a:t>ra er föräldrar delaktiga i våra tankar – skapa förståelse och samsyn, alla föräldrars delaktighet är viktig!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Från Gröna Tråden – Matchspel</a:t>
            </a:r>
            <a:endParaRPr dirty="0">
              <a:latin typeface="Aptos" panose="020B0004020202020204" pitchFamily="34" charset="0"/>
            </a:endParaRPr>
          </a:p>
        </p:txBody>
      </p:sp>
      <p:sp>
        <p:nvSpPr>
          <p:cNvPr id="155" name="Google Shape;155;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800"/>
              <a:buNone/>
            </a:pPr>
            <a:r>
              <a:rPr lang="sv-SE" sz="2000" dirty="0">
                <a:latin typeface="Aptos" panose="020B0004020202020204" pitchFamily="34" charset="0"/>
                <a:ea typeface="Calibri" panose="020F0502020204030204" pitchFamily="34" charset="0"/>
                <a:cs typeface="Calibri" panose="020F0502020204030204" pitchFamily="34" charset="0"/>
                <a:sym typeface="Arial"/>
              </a:rPr>
              <a:t>Matchspel ses som ett led i utbildningen, som ett extra träningstillfälle, därför spelar resultatet mindre roll.</a:t>
            </a:r>
            <a:endParaRPr sz="2000" dirty="0">
              <a:latin typeface="Aptos" panose="020B0004020202020204" pitchFamily="34" charset="0"/>
              <a:ea typeface="Calibri" panose="020F0502020204030204" pitchFamily="34" charset="0"/>
              <a:cs typeface="Calibri" panose="020F0502020204030204" pitchFamily="34" charset="0"/>
              <a:sym typeface="Times New Roman"/>
            </a:endParaRPr>
          </a:p>
          <a:p>
            <a:pPr marL="342900">
              <a:buSzPts val="1600"/>
              <a:buBlip>
                <a:blip r:embed="rId3"/>
              </a:buBlip>
            </a:pPr>
            <a:r>
              <a:rPr lang="sv-SE" sz="2000" dirty="0">
                <a:latin typeface="Aptos" panose="020B0004020202020204" pitchFamily="34" charset="0"/>
                <a:sym typeface="Arial"/>
              </a:rPr>
              <a:t>Alla deltar och provar på olika platser i laget</a:t>
            </a:r>
            <a:endParaRPr lang="sv-SE" sz="2000" dirty="0">
              <a:latin typeface="Aptos" panose="020B0004020202020204" pitchFamily="34" charset="0"/>
              <a:sym typeface="Times New Roman"/>
            </a:endParaRPr>
          </a:p>
          <a:p>
            <a:pPr marL="342900" lvl="0">
              <a:buSzPts val="1600"/>
              <a:buBlip>
                <a:blip r:embed="rId3"/>
              </a:buBlip>
              <a:tabLst>
                <a:tab pos="228600" algn="l"/>
              </a:tabLst>
            </a:pPr>
            <a:r>
              <a:rPr lang="sv-SE" sz="2000" dirty="0">
                <a:latin typeface="Aptos" panose="020B0004020202020204" pitchFamily="34" charset="0"/>
              </a:rPr>
              <a:t>Ingen toppning.</a:t>
            </a:r>
          </a:p>
          <a:p>
            <a:pPr marL="342900" lvl="0">
              <a:buSzPts val="1600"/>
              <a:buBlip>
                <a:blip r:embed="rId3"/>
              </a:buBlip>
              <a:tabLst>
                <a:tab pos="228600" algn="l"/>
              </a:tabLst>
            </a:pPr>
            <a:r>
              <a:rPr lang="sv-SE" sz="2000" dirty="0">
                <a:latin typeface="Aptos" panose="020B0004020202020204" pitchFamily="34" charset="0"/>
              </a:rPr>
              <a:t>Uppmuntra stor personlig kreativitet i spelet. Individen i centrum.</a:t>
            </a:r>
          </a:p>
          <a:p>
            <a:pPr marL="342900" lvl="0">
              <a:buSzPts val="1600"/>
              <a:buBlip>
                <a:blip r:embed="rId3"/>
              </a:buBlip>
              <a:tabLst>
                <a:tab pos="228600" algn="l"/>
              </a:tabLst>
            </a:pPr>
            <a:r>
              <a:rPr lang="sv-SE" sz="2000" dirty="0">
                <a:latin typeface="Aptos" panose="020B0004020202020204" pitchFamily="34" charset="0"/>
              </a:rPr>
              <a:t>Endast kortfattad, enkel instruktion före och efter match.</a:t>
            </a:r>
          </a:p>
          <a:p>
            <a:pPr marL="342900" lvl="0">
              <a:buSzPts val="1600"/>
              <a:buBlip>
                <a:blip r:embed="rId3"/>
              </a:buBlip>
              <a:tabLst>
                <a:tab pos="228600" algn="l"/>
              </a:tabLst>
            </a:pPr>
            <a:r>
              <a:rPr lang="sv-SE" sz="2000" dirty="0">
                <a:latin typeface="Aptos" panose="020B0004020202020204" pitchFamily="34" charset="0"/>
              </a:rPr>
              <a:t>Uppvärmning med boll.</a:t>
            </a:r>
          </a:p>
          <a:p>
            <a:pPr marL="342900" lvl="0">
              <a:buSzPts val="1600"/>
              <a:buBlip>
                <a:blip r:embed="rId3"/>
              </a:buBlip>
              <a:tabLst>
                <a:tab pos="228600" algn="l"/>
              </a:tabLst>
            </a:pPr>
            <a:r>
              <a:rPr lang="sv-SE" sz="2000" dirty="0">
                <a:latin typeface="Aptos" panose="020B0004020202020204" pitchFamily="34" charset="0"/>
              </a:rPr>
              <a:t>Delta i seriespel.</a:t>
            </a:r>
          </a:p>
          <a:p>
            <a:pPr marL="342900" lvl="0">
              <a:buSzPts val="1600"/>
              <a:buBlip>
                <a:blip r:embed="rId3"/>
              </a:buBlip>
              <a:tabLst>
                <a:tab pos="228600" algn="l"/>
              </a:tabLst>
            </a:pPr>
            <a:r>
              <a:rPr lang="sv-SE" sz="2000" dirty="0">
                <a:latin typeface="Aptos" panose="020B0004020202020204" pitchFamily="34" charset="0"/>
              </a:rPr>
              <a:t>Lära sig att ta med- och motgångar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Seriespel</a:t>
            </a:r>
            <a:endParaRPr dirty="0">
              <a:latin typeface="Aptos" panose="020B0004020202020204" pitchFamily="34" charset="0"/>
            </a:endParaRPr>
          </a:p>
        </p:txBody>
      </p:sp>
      <p:sp>
        <p:nvSpPr>
          <p:cNvPr id="193" name="Google Shape;19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fontAlgn="base">
              <a:lnSpc>
                <a:spcPct val="100000"/>
              </a:lnSpc>
              <a:buSzPts val="1600"/>
              <a:buBlip>
                <a:blip r:embed="rId3"/>
              </a:buBlip>
            </a:pPr>
            <a:r>
              <a:rPr lang="sv-SE" sz="2400" dirty="0">
                <a:latin typeface="Aptos" panose="020B0004020202020204" pitchFamily="34" charset="0"/>
              </a:rPr>
              <a:t>Ett lag anmält</a:t>
            </a:r>
            <a:r>
              <a:rPr lang="en-US" sz="2400" dirty="0">
                <a:latin typeface="Aptos" panose="020B0004020202020204" pitchFamily="34" charset="0"/>
              </a:rPr>
              <a:t>​</a:t>
            </a:r>
          </a:p>
          <a:p>
            <a:pPr marL="342900" fontAlgn="base">
              <a:lnSpc>
                <a:spcPct val="100000"/>
              </a:lnSpc>
              <a:buSzPts val="1600"/>
              <a:buBlip>
                <a:blip r:embed="rId3"/>
              </a:buBlip>
            </a:pPr>
            <a:r>
              <a:rPr lang="sv-SE" sz="2400" dirty="0">
                <a:latin typeface="Aptos" panose="020B0004020202020204" pitchFamily="34" charset="0"/>
              </a:rPr>
              <a:t>Gruppindelning 4 grupper, 3 grupper kallas per match = en grupp får stå över varje match = hejarklack 🤗</a:t>
            </a:r>
            <a:r>
              <a:rPr lang="en-US" sz="2400" dirty="0">
                <a:latin typeface="Aptos" panose="020B0004020202020204" pitchFamily="34" charset="0"/>
              </a:rPr>
              <a:t>​</a:t>
            </a:r>
          </a:p>
          <a:p>
            <a:pPr marL="342900" fontAlgn="base">
              <a:lnSpc>
                <a:spcPct val="100000"/>
              </a:lnSpc>
              <a:buSzPts val="1600"/>
              <a:buBlip>
                <a:blip r:embed="rId3"/>
              </a:buBlip>
            </a:pPr>
            <a:r>
              <a:rPr lang="sv-SE" sz="2400" dirty="0">
                <a:latin typeface="Aptos" panose="020B0004020202020204" pitchFamily="34" charset="0"/>
              </a:rPr>
              <a:t>Match varje helg</a:t>
            </a:r>
            <a:endParaRPr lang="sv-SE" sz="2000" dirty="0">
              <a:latin typeface="Aptos" panose="020B0004020202020204" pitchFamily="34" charset="0"/>
            </a:endParaRPr>
          </a:p>
          <a:p>
            <a:pPr marL="228600" lvl="0" indent="-228600" algn="l" rtl="0">
              <a:lnSpc>
                <a:spcPct val="90000"/>
              </a:lnSpc>
              <a:spcBef>
                <a:spcPts val="1000"/>
              </a:spcBef>
              <a:spcAft>
                <a:spcPts val="0"/>
              </a:spcAft>
              <a:buClr>
                <a:schemeClr val="dk1"/>
              </a:buClr>
              <a:buSzPts val="1600"/>
              <a:buChar char="•"/>
            </a:pPr>
            <a:endParaRPr sz="2000" dirty="0">
              <a:latin typeface="Aptos" panose="020B00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När vi spelar match</a:t>
            </a:r>
            <a:endParaRPr dirty="0">
              <a:latin typeface="Aptos" panose="020B0004020202020204" pitchFamily="34" charset="0"/>
            </a:endParaRPr>
          </a:p>
        </p:txBody>
      </p:sp>
      <p:sp>
        <p:nvSpPr>
          <p:cNvPr id="218" name="Google Shape;218;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342900">
              <a:lnSpc>
                <a:spcPct val="100000"/>
              </a:lnSpc>
              <a:buSzPts val="1600"/>
              <a:buBlip>
                <a:blip r:embed="rId3"/>
              </a:buBlip>
            </a:pPr>
            <a:r>
              <a:rPr lang="sv-SE" sz="2200" dirty="0">
                <a:latin typeface="Aptos" panose="020B0004020202020204" pitchFamily="34" charset="0"/>
              </a:rPr>
              <a:t>Vi förväntar oss att barnen alltid är förberedda med mat och fyllda med energi.</a:t>
            </a:r>
            <a:endParaRPr sz="2200"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Vi samlas 45 minuter före matchstart. Mobiler läggs undan.</a:t>
            </a:r>
            <a:endParaRPr sz="2200"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Vi har alltid ett pep-snack innan match. </a:t>
            </a:r>
            <a:endParaRPr sz="2200"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Vi sätter upp olika mål inför varje match – resultat inte alltid lika med vinst.</a:t>
            </a:r>
            <a:endParaRPr sz="2200"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Vi uppmuntrar till samåkning. Föräldrauppgift!</a:t>
            </a:r>
            <a:endParaRPr sz="2200"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Vi ledare ger instruktioner, föräldrar hejar.</a:t>
            </a:r>
          </a:p>
          <a:p>
            <a:pPr marL="342900">
              <a:lnSpc>
                <a:spcPct val="100000"/>
              </a:lnSpc>
              <a:buSzPts val="1600"/>
              <a:buBlip>
                <a:blip r:embed="rId3"/>
              </a:buBlip>
            </a:pPr>
            <a:r>
              <a:rPr lang="sv-SE" sz="2200" dirty="0">
                <a:latin typeface="Aptos" panose="020B0004020202020204" pitchFamily="34" charset="0"/>
              </a:rPr>
              <a:t>Vi hejar på båda lagen för att skapa en go stämning på planen – tänk på hur vi pratar om motståndarna.</a:t>
            </a:r>
            <a:endParaRPr sz="2200"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Vi sköter oss alltid mot domaren, finns det inga domare så </a:t>
            </a:r>
            <a:br>
              <a:rPr lang="sv-SE" sz="2200" dirty="0">
                <a:latin typeface="Aptos" panose="020B0004020202020204" pitchFamily="34" charset="0"/>
              </a:rPr>
            </a:br>
            <a:r>
              <a:rPr lang="sv-SE" sz="2200" dirty="0">
                <a:latin typeface="Aptos" panose="020B0004020202020204" pitchFamily="34" charset="0"/>
              </a:rPr>
              <a:t>kan vi inte spela fotboll.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Förväntningar på barnen</a:t>
            </a:r>
            <a:endParaRPr dirty="0">
              <a:latin typeface="Aptos" panose="020B0004020202020204" pitchFamily="34" charset="0"/>
            </a:endParaRPr>
          </a:p>
        </p:txBody>
      </p:sp>
      <p:sp>
        <p:nvSpPr>
          <p:cNvPr id="251" name="Google Shape;251;p24"/>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600"/>
              </a:spcAft>
              <a:buClr>
                <a:schemeClr val="dk1"/>
              </a:buClr>
              <a:buSzPts val="2800"/>
              <a:buNone/>
            </a:pPr>
            <a:r>
              <a:rPr lang="sv-SE" dirty="0">
                <a:latin typeface="Aptos" panose="020B0004020202020204" pitchFamily="34" charset="0"/>
              </a:rPr>
              <a:t>Man ska…</a:t>
            </a:r>
          </a:p>
          <a:p>
            <a:pPr marL="342900" lvl="0">
              <a:lnSpc>
                <a:spcPct val="100000"/>
              </a:lnSpc>
              <a:buSzPts val="1600"/>
              <a:buBlip>
                <a:blip r:embed="rId4"/>
              </a:buBlip>
            </a:pPr>
            <a:r>
              <a:rPr lang="sv-SE" sz="2200" dirty="0">
                <a:latin typeface="Aptos" panose="020B0004020202020204" pitchFamily="34" charset="0"/>
              </a:rPr>
              <a:t>vara redo för träning/match på utsatt tid</a:t>
            </a:r>
          </a:p>
          <a:p>
            <a:pPr marL="342900" lvl="0">
              <a:lnSpc>
                <a:spcPct val="100000"/>
              </a:lnSpc>
              <a:buSzPts val="1600"/>
              <a:buBlip>
                <a:blip r:embed="rId4"/>
              </a:buBlip>
            </a:pPr>
            <a:r>
              <a:rPr lang="sv-SE" sz="2200" dirty="0">
                <a:latin typeface="Aptos" panose="020B0004020202020204" pitchFamily="34" charset="0"/>
              </a:rPr>
              <a:t>ha rätt utrustning – benskydd, fotbollsskor, boll</a:t>
            </a:r>
          </a:p>
          <a:p>
            <a:pPr marL="342900" lvl="0">
              <a:lnSpc>
                <a:spcPct val="100000"/>
              </a:lnSpc>
              <a:buSzPts val="1600"/>
              <a:buBlip>
                <a:blip r:embed="rId4"/>
              </a:buBlip>
            </a:pPr>
            <a:r>
              <a:rPr lang="sv-SE" sz="2200" dirty="0">
                <a:latin typeface="Aptos" panose="020B0004020202020204" pitchFamily="34" charset="0"/>
              </a:rPr>
              <a:t>ha en pumpad boll</a:t>
            </a:r>
          </a:p>
          <a:p>
            <a:pPr marL="342900" lvl="0">
              <a:lnSpc>
                <a:spcPct val="100000"/>
              </a:lnSpc>
              <a:buSzPts val="1600"/>
              <a:buBlip>
                <a:blip r:embed="rId4"/>
              </a:buBlip>
            </a:pPr>
            <a:r>
              <a:rPr lang="sv-SE" sz="2200" dirty="0">
                <a:latin typeface="Aptos" panose="020B0004020202020204" pitchFamily="34" charset="0"/>
              </a:rPr>
              <a:t>vara påfylld med energi inför träning/match</a:t>
            </a:r>
          </a:p>
          <a:p>
            <a:pPr marL="342900" lvl="0">
              <a:lnSpc>
                <a:spcPct val="100000"/>
              </a:lnSpc>
              <a:buSzPts val="1600"/>
              <a:buBlip>
                <a:blip r:embed="rId4"/>
              </a:buBlip>
            </a:pPr>
            <a:r>
              <a:rPr lang="sv-SE" sz="2200" dirty="0">
                <a:latin typeface="Aptos" panose="020B0004020202020204" pitchFamily="34" charset="0"/>
              </a:rPr>
              <a:t>ha fokus på fotboll</a:t>
            </a:r>
          </a:p>
          <a:p>
            <a:pPr marL="342900" lvl="0">
              <a:lnSpc>
                <a:spcPct val="100000"/>
              </a:lnSpc>
              <a:buSzPts val="1600"/>
              <a:buBlip>
                <a:blip r:embed="rId4"/>
              </a:buBlip>
            </a:pPr>
            <a:r>
              <a:rPr lang="sv-SE" sz="2200" dirty="0">
                <a:latin typeface="Aptos" panose="020B0004020202020204" pitchFamily="34" charset="0"/>
              </a:rPr>
              <a:t>ha rätt inställning</a:t>
            </a:r>
          </a:p>
          <a:p>
            <a:pPr marL="342900" lvl="0">
              <a:lnSpc>
                <a:spcPct val="100000"/>
              </a:lnSpc>
              <a:buSzPts val="1600"/>
              <a:buBlip>
                <a:blip r:embed="rId4"/>
              </a:buBlip>
            </a:pPr>
            <a:r>
              <a:rPr lang="sv-SE" sz="2200" dirty="0">
                <a:latin typeface="Aptos" panose="020B0004020202020204" pitchFamily="34" charset="0"/>
              </a:rPr>
              <a:t>alltid tacka efter match</a:t>
            </a:r>
          </a:p>
          <a:p>
            <a:pPr marL="342900" lvl="0">
              <a:lnSpc>
                <a:spcPct val="100000"/>
              </a:lnSpc>
              <a:buSzPts val="1600"/>
              <a:buBlip>
                <a:blip r:embed="rId4"/>
              </a:buBlip>
            </a:pPr>
            <a:r>
              <a:rPr lang="sv-SE" sz="2200" dirty="0">
                <a:latin typeface="Aptos" panose="020B0004020202020204" pitchFamily="34" charset="0"/>
              </a:rPr>
              <a:t>alltid uppträda korrekt på planen mot motspelare, medspelare, domare, ledare (egna/motståndarnas), föräldrar (egna/motståndarnas)</a:t>
            </a:r>
          </a:p>
          <a:p>
            <a:pPr marL="342900" lvl="0">
              <a:lnSpc>
                <a:spcPct val="100000"/>
              </a:lnSpc>
              <a:buSzPts val="1600"/>
              <a:buBlip>
                <a:blip r:embed="rId4"/>
              </a:buBlip>
            </a:pPr>
            <a:endParaRPr lang="sv-SE" sz="2200" dirty="0">
              <a:latin typeface="Aptos" panose="020B0004020202020204" pitchFamily="34" charset="0"/>
            </a:endParaRPr>
          </a:p>
        </p:txBody>
      </p:sp>
    </p:spTree>
    <p:extLst>
      <p:ext uri="{BB962C8B-B14F-4D97-AF65-F5344CB8AC3E}">
        <p14:creationId xmlns:p14="http://schemas.microsoft.com/office/powerpoint/2010/main" val="890797541"/>
      </p:ext>
    </p:extLst>
  </p:cSld>
  <p:clrMapOvr>
    <a:overrideClrMapping bg1="lt1" tx1="dk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Matchställ</a:t>
            </a:r>
            <a:endParaRPr dirty="0">
              <a:latin typeface="Aptos" panose="020B0004020202020204" pitchFamily="34" charset="0"/>
            </a:endParaRPr>
          </a:p>
        </p:txBody>
      </p:sp>
      <p:sp>
        <p:nvSpPr>
          <p:cNvPr id="218" name="Google Shape;218;p19"/>
          <p:cNvSpPr txBox="1">
            <a:spLocks noGrp="1"/>
          </p:cNvSpPr>
          <p:nvPr>
            <p:ph type="body" idx="1"/>
          </p:nvPr>
        </p:nvSpPr>
        <p:spPr>
          <a:xfrm>
            <a:off x="838200" y="1825625"/>
            <a:ext cx="8478795" cy="4351338"/>
          </a:xfrm>
          <a:prstGeom prst="rect">
            <a:avLst/>
          </a:prstGeom>
          <a:noFill/>
          <a:ln>
            <a:noFill/>
          </a:ln>
        </p:spPr>
        <p:txBody>
          <a:bodyPr spcFirstLastPara="1" wrap="square" lIns="91425" tIns="45700" rIns="91425" bIns="45700" anchor="t" anchorCtr="0">
            <a:normAutofit/>
          </a:bodyPr>
          <a:lstStyle/>
          <a:p>
            <a:pPr marL="342900" lvl="0">
              <a:buSzPts val="1600"/>
              <a:buBlip>
                <a:blip r:embed="rId4"/>
              </a:buBlip>
            </a:pPr>
            <a:r>
              <a:rPr lang="sv-SE" sz="2000" dirty="0">
                <a:latin typeface="Aptos" panose="020B0004020202020204" pitchFamily="34" charset="0"/>
              </a:rPr>
              <a:t>Vi spelar i grön matchtröja (man ansvarar för matchtröjan hela säsongen)</a:t>
            </a:r>
          </a:p>
          <a:p>
            <a:pPr marL="342900" lvl="0">
              <a:buSzPts val="1600"/>
              <a:buBlip>
                <a:blip r:embed="rId4"/>
              </a:buBlip>
            </a:pPr>
            <a:r>
              <a:rPr lang="sv-SE" sz="2000" dirty="0">
                <a:latin typeface="Aptos" panose="020B0004020202020204" pitchFamily="34" charset="0"/>
              </a:rPr>
              <a:t>Svarta shorts.</a:t>
            </a:r>
          </a:p>
          <a:p>
            <a:pPr marL="342900" lvl="0">
              <a:buSzPts val="1600"/>
              <a:buBlip>
                <a:blip r:embed="rId4"/>
              </a:buBlip>
            </a:pPr>
            <a:r>
              <a:rPr lang="sv-SE" sz="2000" b="1" dirty="0">
                <a:latin typeface="Aptos" panose="020B0004020202020204" pitchFamily="34" charset="0"/>
              </a:rPr>
              <a:t>Gröna</a:t>
            </a:r>
            <a:r>
              <a:rPr lang="sv-SE" sz="2000" dirty="0">
                <a:latin typeface="Aptos" panose="020B0004020202020204" pitchFamily="34" charset="0"/>
              </a:rPr>
              <a:t> strumpor.</a:t>
            </a:r>
          </a:p>
        </p:txBody>
      </p:sp>
    </p:spTree>
    <p:extLst>
      <p:ext uri="{BB962C8B-B14F-4D97-AF65-F5344CB8AC3E}">
        <p14:creationId xmlns:p14="http://schemas.microsoft.com/office/powerpoint/2010/main" val="2086879363"/>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D5FC95-1CCE-CCAF-4201-A9D0326AAC52}"/>
              </a:ext>
            </a:extLst>
          </p:cNvPr>
          <p:cNvSpPr>
            <a:spLocks noGrp="1"/>
          </p:cNvSpPr>
          <p:nvPr>
            <p:ph type="title"/>
          </p:nvPr>
        </p:nvSpPr>
        <p:spPr/>
        <p:txBody>
          <a:bodyPr/>
          <a:lstStyle/>
          <a:p>
            <a:r>
              <a:rPr lang="sv-SE" dirty="0">
                <a:latin typeface="Aptos" panose="020B0004020202020204" pitchFamily="34" charset="0"/>
              </a:rPr>
              <a:t>Cuper</a:t>
            </a:r>
          </a:p>
        </p:txBody>
      </p:sp>
      <p:sp>
        <p:nvSpPr>
          <p:cNvPr id="3" name="Underrubrik 2">
            <a:extLst>
              <a:ext uri="{FF2B5EF4-FFF2-40B4-BE49-F238E27FC236}">
                <a16:creationId xmlns:a16="http://schemas.microsoft.com/office/drawing/2014/main" id="{340A4320-2A9D-4C38-7AF3-6F0630BA9965}"/>
              </a:ext>
            </a:extLst>
          </p:cNvPr>
          <p:cNvSpPr>
            <a:spLocks noGrp="1"/>
          </p:cNvSpPr>
          <p:nvPr>
            <p:ph type="body" idx="1"/>
          </p:nvPr>
        </p:nvSpPr>
        <p:spPr/>
        <p:txBody>
          <a:bodyPr>
            <a:normAutofit/>
          </a:bodyPr>
          <a:lstStyle/>
          <a:p>
            <a:pPr marL="342900">
              <a:lnSpc>
                <a:spcPct val="100000"/>
              </a:lnSpc>
              <a:buSzPts val="1600"/>
              <a:buBlip>
                <a:blip r:embed="rId2"/>
              </a:buBlip>
            </a:pPr>
            <a:r>
              <a:rPr lang="sv-SE" sz="2400" dirty="0" err="1">
                <a:latin typeface="Aptos" panose="020B0004020202020204" pitchFamily="34" charset="0"/>
              </a:rPr>
              <a:t>Ulvacupen</a:t>
            </a:r>
            <a:r>
              <a:rPr lang="sv-SE" sz="2400" dirty="0">
                <a:latin typeface="Aptos" panose="020B0004020202020204" pitchFamily="34" charset="0"/>
              </a:rPr>
              <a:t> 14-15 juni</a:t>
            </a:r>
          </a:p>
          <a:p>
            <a:pPr marL="342900">
              <a:lnSpc>
                <a:spcPct val="100000"/>
              </a:lnSpc>
              <a:buSzPts val="1600"/>
              <a:buBlip>
                <a:blip r:embed="rId2"/>
              </a:buBlip>
            </a:pPr>
            <a:r>
              <a:rPr lang="sv-SE" sz="2400" dirty="0">
                <a:latin typeface="Aptos" panose="020B0004020202020204" pitchFamily="34" charset="0"/>
              </a:rPr>
              <a:t>Nabben cup ??</a:t>
            </a:r>
          </a:p>
        </p:txBody>
      </p:sp>
    </p:spTree>
    <p:extLst>
      <p:ext uri="{BB962C8B-B14F-4D97-AF65-F5344CB8AC3E}">
        <p14:creationId xmlns:p14="http://schemas.microsoft.com/office/powerpoint/2010/main" val="56669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Praktiskt</a:t>
            </a:r>
            <a:endParaRPr dirty="0">
              <a:latin typeface="Aptos" panose="020B0004020202020204" pitchFamily="34" charset="0"/>
            </a:endParaRPr>
          </a:p>
        </p:txBody>
      </p:sp>
      <p:sp>
        <p:nvSpPr>
          <p:cNvPr id="251" name="Google Shape;251;p24"/>
          <p:cNvSpPr txBox="1">
            <a:spLocks noGrp="1"/>
          </p:cNvSpPr>
          <p:nvPr>
            <p:ph type="body" idx="1"/>
          </p:nvPr>
        </p:nvSpPr>
        <p:spPr>
          <a:xfrm>
            <a:off x="838200" y="2037147"/>
            <a:ext cx="10515600" cy="4351338"/>
          </a:xfrm>
          <a:prstGeom prst="rect">
            <a:avLst/>
          </a:prstGeom>
          <a:noFill/>
          <a:ln>
            <a:noFill/>
          </a:ln>
        </p:spPr>
        <p:txBody>
          <a:bodyPr spcFirstLastPara="1" wrap="square" lIns="91425" tIns="45700" rIns="91425" bIns="45700" anchor="t" anchorCtr="0">
            <a:normAutofit/>
          </a:bodyPr>
          <a:lstStyle/>
          <a:p>
            <a:pPr marL="342900" lvl="1">
              <a:spcBef>
                <a:spcPts val="1000"/>
              </a:spcBef>
              <a:buSzPts val="1600"/>
              <a:buBlip>
                <a:blip r:embed="rId3"/>
              </a:buBlip>
            </a:pPr>
            <a:r>
              <a:rPr lang="sv-SE" dirty="0">
                <a:latin typeface="Aptos" panose="020B0004020202020204" pitchFamily="34" charset="0"/>
              </a:rPr>
              <a:t>Svara på kallelser till träning och match.</a:t>
            </a:r>
            <a:endParaRPr dirty="0">
              <a:latin typeface="Aptos" panose="020B0004020202020204" pitchFamily="34" charset="0"/>
            </a:endParaRPr>
          </a:p>
          <a:p>
            <a:pPr marL="342900" lvl="1">
              <a:spcBef>
                <a:spcPts val="1000"/>
              </a:spcBef>
              <a:buSzPts val="1600"/>
              <a:buBlip>
                <a:blip r:embed="rId3"/>
              </a:buBlip>
            </a:pPr>
            <a:r>
              <a:rPr lang="sv-SE" dirty="0">
                <a:latin typeface="Aptos" panose="020B0004020202020204" pitchFamily="34" charset="0"/>
              </a:rPr>
              <a:t>Ta för vana att kolla kalendern på laget.se – prenumerera på den om ni inte redan gör det!</a:t>
            </a:r>
            <a:endParaRPr dirty="0">
              <a:latin typeface="Aptos" panose="020B0004020202020204" pitchFamily="34" charset="0"/>
            </a:endParaRPr>
          </a:p>
          <a:p>
            <a:pPr marL="342900" lvl="1">
              <a:spcBef>
                <a:spcPts val="1000"/>
              </a:spcBef>
              <a:buSzPts val="1600"/>
              <a:buBlip>
                <a:blip r:embed="rId3"/>
              </a:buBlip>
            </a:pPr>
            <a:r>
              <a:rPr lang="sv-SE" dirty="0">
                <a:latin typeface="Aptos" panose="020B0004020202020204" pitchFamily="34" charset="0"/>
              </a:rPr>
              <a:t>Vi kommunicerar främst via laget.se, kan även vara via </a:t>
            </a:r>
            <a:r>
              <a:rPr lang="sv-SE" dirty="0" err="1">
                <a:latin typeface="Aptos" panose="020B0004020202020204" pitchFamily="34" charset="0"/>
              </a:rPr>
              <a:t>Supertext</a:t>
            </a:r>
            <a:r>
              <a:rPr lang="sv-SE" dirty="0">
                <a:latin typeface="Aptos" panose="020B0004020202020204" pitchFamily="34" charset="0"/>
              </a:rPr>
              <a:t> om det gäller snabba ändringar.</a:t>
            </a:r>
            <a:endParaRPr dirty="0" err="1">
              <a:latin typeface="Aptos" panose="020B0004020202020204" pitchFamily="34" charset="0"/>
            </a:endParaRPr>
          </a:p>
          <a:p>
            <a:pPr marL="342900" lvl="1">
              <a:spcBef>
                <a:spcPts val="1000"/>
              </a:spcBef>
              <a:buSzPts val="1600"/>
              <a:buBlip>
                <a:blip r:embed="rId3"/>
              </a:buBlip>
            </a:pPr>
            <a:r>
              <a:rPr lang="sv-SE" dirty="0">
                <a:latin typeface="Aptos" panose="020B0004020202020204" pitchFamily="34" charset="0"/>
              </a:rPr>
              <a:t>Säg till oss om det är något, stort som smått.</a:t>
            </a:r>
            <a:endParaRPr dirty="0">
              <a:latin typeface="Aptos" panose="020B00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Föräldrauppgifter</a:t>
            </a:r>
            <a:endParaRPr dirty="0">
              <a:latin typeface="Aptos" panose="020B0004020202020204" pitchFamily="34" charset="0"/>
            </a:endParaRPr>
          </a:p>
        </p:txBody>
      </p:sp>
      <p:graphicFrame>
        <p:nvGraphicFramePr>
          <p:cNvPr id="4" name="Tabell 4">
            <a:extLst>
              <a:ext uri="{FF2B5EF4-FFF2-40B4-BE49-F238E27FC236}">
                <a16:creationId xmlns:a16="http://schemas.microsoft.com/office/drawing/2014/main" id="{CD160B6F-203C-78B7-4EE8-F17572349F09}"/>
              </a:ext>
            </a:extLst>
          </p:cNvPr>
          <p:cNvGraphicFramePr>
            <a:graphicFrameLocks noGrp="1"/>
          </p:cNvGraphicFramePr>
          <p:nvPr>
            <p:extLst>
              <p:ext uri="{D42A27DB-BD31-4B8C-83A1-F6EECF244321}">
                <p14:modId xmlns:p14="http://schemas.microsoft.com/office/powerpoint/2010/main" val="2159030691"/>
              </p:ext>
            </p:extLst>
          </p:nvPr>
        </p:nvGraphicFramePr>
        <p:xfrm>
          <a:off x="838200" y="2137072"/>
          <a:ext cx="10515600" cy="3182916"/>
        </p:xfrm>
        <a:graphic>
          <a:graphicData uri="http://schemas.openxmlformats.org/drawingml/2006/table">
            <a:tbl>
              <a:tblPr firstRow="1" bandRow="1">
                <a:tableStyleId>{10A1B5D5-9B99-4C35-A422-299274C87663}</a:tableStyleId>
              </a:tblPr>
              <a:tblGrid>
                <a:gridCol w="3505200">
                  <a:extLst>
                    <a:ext uri="{9D8B030D-6E8A-4147-A177-3AD203B41FA5}">
                      <a16:colId xmlns:a16="http://schemas.microsoft.com/office/drawing/2014/main" val="3126350495"/>
                    </a:ext>
                  </a:extLst>
                </a:gridCol>
                <a:gridCol w="3505200">
                  <a:extLst>
                    <a:ext uri="{9D8B030D-6E8A-4147-A177-3AD203B41FA5}">
                      <a16:colId xmlns:a16="http://schemas.microsoft.com/office/drawing/2014/main" val="2072737260"/>
                    </a:ext>
                  </a:extLst>
                </a:gridCol>
                <a:gridCol w="3505200">
                  <a:extLst>
                    <a:ext uri="{9D8B030D-6E8A-4147-A177-3AD203B41FA5}">
                      <a16:colId xmlns:a16="http://schemas.microsoft.com/office/drawing/2014/main" val="3963943379"/>
                    </a:ext>
                  </a:extLst>
                </a:gridCol>
              </a:tblGrid>
              <a:tr h="454286">
                <a:tc>
                  <a:txBody>
                    <a:bodyPr/>
                    <a:lstStyle/>
                    <a:p>
                      <a:r>
                        <a:rPr lang="sv-SE" sz="2400" dirty="0">
                          <a:latin typeface="Aptos" panose="020B0004020202020204" pitchFamily="34" charset="0"/>
                          <a:ea typeface="Calibri" panose="020F0502020204030204" pitchFamily="34" charset="0"/>
                          <a:cs typeface="Calibri" panose="020F0502020204030204" pitchFamily="34" charset="0"/>
                        </a:rPr>
                        <a:t>Uppdrag</a:t>
                      </a:r>
                    </a:p>
                  </a:txBody>
                  <a:tcPr anchor="ctr"/>
                </a:tc>
                <a:tc>
                  <a:txBody>
                    <a:bodyPr/>
                    <a:lstStyle/>
                    <a:p>
                      <a:r>
                        <a:rPr lang="sv-SE" sz="2400" dirty="0">
                          <a:latin typeface="Aptos" panose="020B0004020202020204" pitchFamily="34" charset="0"/>
                          <a:ea typeface="Calibri" panose="020F0502020204030204" pitchFamily="34" charset="0"/>
                          <a:cs typeface="Calibri" panose="020F0502020204030204" pitchFamily="34" charset="0"/>
                        </a:rPr>
                        <a:t>Datum</a:t>
                      </a:r>
                    </a:p>
                  </a:txBody>
                  <a:tcPr anchor="ctr"/>
                </a:tc>
                <a:tc>
                  <a:txBody>
                    <a:bodyPr/>
                    <a:lstStyle/>
                    <a:p>
                      <a:endParaRPr lang="sv-SE" sz="2400" b="1" i="0" u="none" strike="noStrike" cap="none" dirty="0">
                        <a:solidFill>
                          <a:schemeClr val="lt1"/>
                        </a:solidFill>
                        <a:latin typeface="Aptos" panose="020B0004020202020204" pitchFamily="34" charset="0"/>
                        <a:ea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1847709415"/>
                  </a:ext>
                </a:extLst>
              </a:tr>
              <a:tr h="454286">
                <a:tc>
                  <a:txBody>
                    <a:bodyPr/>
                    <a:lstStyle/>
                    <a:p>
                      <a:pPr marL="71755" algn="l" fontAlgn="ctr"/>
                      <a:r>
                        <a:rPr lang="sv-SE" sz="1800" b="1" i="0" u="none" strike="noStrike" dirty="0" err="1">
                          <a:solidFill>
                            <a:srgbClr val="000000"/>
                          </a:solidFill>
                          <a:effectLst/>
                          <a:latin typeface="Aptos" panose="020B0004020202020204" pitchFamily="34" charset="0"/>
                          <a:ea typeface="Calibri" panose="020F0502020204030204" pitchFamily="34" charset="0"/>
                          <a:cs typeface="Calibri" panose="020F0502020204030204" pitchFamily="34" charset="0"/>
                        </a:rPr>
                        <a:t>Hentorpsdagen</a:t>
                      </a:r>
                      <a:endPar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endParaRPr>
                    </a:p>
                  </a:txBody>
                  <a:tcPr marL="6350" marR="6350" marT="6350" marB="0" anchor="ctr"/>
                </a:tc>
                <a:tc>
                  <a:txBody>
                    <a:bodyPr/>
                    <a:lstStyle/>
                    <a:p>
                      <a:r>
                        <a:rPr lang="sv-SE" sz="1800" b="1" dirty="0">
                          <a:latin typeface="Aptos"/>
                          <a:ea typeface="Calibri"/>
                          <a:cs typeface="Calibri"/>
                        </a:rPr>
                        <a:t>13 september</a:t>
                      </a:r>
                    </a:p>
                  </a:txBody>
                  <a:tcPr anchor="ctr"/>
                </a:tc>
                <a:tc>
                  <a:txBody>
                    <a:bodyPr/>
                    <a:lstStyle/>
                    <a:p>
                      <a:r>
                        <a:rPr lang="sv-SE" sz="1800" b="1" dirty="0">
                          <a:latin typeface="Aptos"/>
                          <a:ea typeface="Calibri"/>
                          <a:cs typeface="Calibri"/>
                        </a:rPr>
                        <a:t>Ingrid och </a:t>
                      </a:r>
                      <a:r>
                        <a:rPr lang="sv-SE" sz="1800" b="1" dirty="0" err="1">
                          <a:latin typeface="Aptos"/>
                          <a:ea typeface="Calibri"/>
                          <a:cs typeface="Calibri"/>
                        </a:rPr>
                        <a:t>Lykke</a:t>
                      </a:r>
                      <a:endParaRPr lang="sv-SE" sz="1800" b="1" dirty="0" err="1">
                        <a:latin typeface="Aptos" panose="020B000402020202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67400007"/>
                  </a:ext>
                </a:extLst>
              </a:tr>
              <a:tr h="454286">
                <a:tc>
                  <a:txBody>
                    <a:bodyPr/>
                    <a:lstStyle/>
                    <a:p>
                      <a:pPr marL="71755" algn="l" fontAlgn="ctr"/>
                      <a:r>
                        <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rPr>
                        <a:t>Klubbförsäljning </a:t>
                      </a:r>
                      <a:r>
                        <a:rPr lang="sv-SE" sz="1800" b="1" i="0" u="none" strike="noStrike" dirty="0" err="1">
                          <a:solidFill>
                            <a:srgbClr val="000000"/>
                          </a:solidFill>
                          <a:effectLst/>
                          <a:latin typeface="Aptos" panose="020B0004020202020204" pitchFamily="34" charset="0"/>
                          <a:ea typeface="Calibri" panose="020F0502020204030204" pitchFamily="34" charset="0"/>
                          <a:cs typeface="Calibri" panose="020F0502020204030204" pitchFamily="34" charset="0"/>
                        </a:rPr>
                        <a:t>GrönVita</a:t>
                      </a:r>
                      <a:endPar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endParaRPr>
                    </a:p>
                  </a:txBody>
                  <a:tcPr marL="6350" marR="6350" marT="6350" marB="0"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Vår (senast vecka 25)</a:t>
                      </a:r>
                    </a:p>
                  </a:txBody>
                  <a:tcPr anchor="ctr"/>
                </a:tc>
                <a:tc>
                  <a:txBody>
                    <a:bodyPr/>
                    <a:lstStyle/>
                    <a:p>
                      <a:r>
                        <a:rPr lang="sv-SE" sz="1800" b="1" dirty="0">
                          <a:latin typeface="Aptos"/>
                          <a:ea typeface="Calibri"/>
                          <a:cs typeface="Calibri"/>
                        </a:rPr>
                        <a:t>Alicia</a:t>
                      </a:r>
                    </a:p>
                  </a:txBody>
                  <a:tcPr anchor="ctr"/>
                </a:tc>
                <a:extLst>
                  <a:ext uri="{0D108BD9-81ED-4DB2-BD59-A6C34878D82A}">
                    <a16:rowId xmlns:a16="http://schemas.microsoft.com/office/drawing/2014/main" val="1533598679"/>
                  </a:ext>
                </a:extLst>
              </a:tr>
              <a:tr h="454286">
                <a:tc>
                  <a:txBody>
                    <a:bodyPr/>
                    <a:lstStyle/>
                    <a:p>
                      <a:pPr marL="71755" algn="l" fontAlgn="ctr"/>
                      <a:r>
                        <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rPr>
                        <a:t>Klubbförsäljning </a:t>
                      </a:r>
                      <a:r>
                        <a:rPr lang="sv-SE" sz="1800" b="1" i="0" u="none" strike="noStrike" dirty="0" err="1">
                          <a:solidFill>
                            <a:srgbClr val="000000"/>
                          </a:solidFill>
                          <a:effectLst/>
                          <a:latin typeface="Aptos" panose="020B0004020202020204" pitchFamily="34" charset="0"/>
                          <a:ea typeface="Calibri" panose="020F0502020204030204" pitchFamily="34" charset="0"/>
                          <a:cs typeface="Calibri" panose="020F0502020204030204" pitchFamily="34" charset="0"/>
                        </a:rPr>
                        <a:t>Bambusa</a:t>
                      </a:r>
                      <a:endPar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endParaRPr>
                    </a:p>
                  </a:txBody>
                  <a:tcPr marL="6350" marR="6350" marT="6350" marB="0"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Vår/Höst</a:t>
                      </a:r>
                    </a:p>
                  </a:txBody>
                  <a:tcPr anchor="ctr"/>
                </a:tc>
                <a:tc>
                  <a:txBody>
                    <a:bodyPr/>
                    <a:lstStyle/>
                    <a:p>
                      <a:r>
                        <a:rPr lang="sv-SE" sz="1800" b="1" dirty="0">
                          <a:latin typeface="Aptos"/>
                          <a:ea typeface="Calibri"/>
                          <a:cs typeface="Calibri"/>
                        </a:rPr>
                        <a:t>Sally</a:t>
                      </a:r>
                      <a:endParaRPr lang="sv-SE" sz="1800" b="1" dirty="0">
                        <a:latin typeface="Aptos" panose="020B000402020202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120900905"/>
                  </a:ext>
                </a:extLst>
              </a:tr>
              <a:tr h="454286">
                <a:tc>
                  <a:txBody>
                    <a:bodyPr/>
                    <a:lstStyle/>
                    <a:p>
                      <a:pPr marL="72000" algn="l" fontAlgn="ctr"/>
                      <a:r>
                        <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rPr>
                        <a:t>Matchförälder</a:t>
                      </a:r>
                    </a:p>
                  </a:txBody>
                  <a:tcPr marL="6350" marR="6350" marT="6350" marB="0"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Säsong</a:t>
                      </a:r>
                    </a:p>
                  </a:txBody>
                  <a:tcPr anchor="ctr"/>
                </a:tc>
                <a:tc>
                  <a:txBody>
                    <a:bodyPr/>
                    <a:lstStyle/>
                    <a:p>
                      <a:r>
                        <a:rPr lang="sv-SE" sz="1800" b="1" dirty="0">
                          <a:latin typeface="Aptos"/>
                          <a:ea typeface="Calibri"/>
                          <a:cs typeface="Calibri"/>
                        </a:rPr>
                        <a:t>Återkommer vid behov</a:t>
                      </a:r>
                      <a:endParaRPr lang="sv-SE" sz="1800" b="1" dirty="0">
                        <a:latin typeface="Aptos" panose="020B000402020202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43287207"/>
                  </a:ext>
                </a:extLst>
              </a:tr>
              <a:tr h="454286">
                <a:tc>
                  <a:txBody>
                    <a:bodyPr/>
                    <a:lstStyle/>
                    <a:p>
                      <a:pPr marL="72000" algn="l" fontAlgn="ctr"/>
                      <a:r>
                        <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rPr>
                        <a:t>Lagförsäljning??</a:t>
                      </a:r>
                    </a:p>
                  </a:txBody>
                  <a:tcPr marL="6350" marR="6350" marT="6350" marB="0" anchor="ctr"/>
                </a:tc>
                <a:tc>
                  <a:txBody>
                    <a:bodyPr/>
                    <a:lstStyle/>
                    <a:p>
                      <a:endParaRPr lang="sv-SE" sz="1800" b="1" dirty="0">
                        <a:latin typeface="Aptos" panose="020B0004020202020204" pitchFamily="34" charset="0"/>
                        <a:ea typeface="Calibri" panose="020F0502020204030204" pitchFamily="34" charset="0"/>
                        <a:cs typeface="Calibri" panose="020F0502020204030204" pitchFamily="34" charset="0"/>
                      </a:endParaRPr>
                    </a:p>
                  </a:txBody>
                  <a:tcPr anchor="ctr"/>
                </a:tc>
                <a:tc>
                  <a:txBody>
                    <a:bodyPr/>
                    <a:lstStyle/>
                    <a:p>
                      <a:r>
                        <a:rPr lang="sv-SE" sz="1800" b="1" dirty="0">
                          <a:latin typeface="Aptos"/>
                          <a:ea typeface="Calibri"/>
                          <a:cs typeface="Calibri"/>
                        </a:rPr>
                        <a:t>Sally</a:t>
                      </a:r>
                    </a:p>
                  </a:txBody>
                  <a:tcPr anchor="ctr"/>
                </a:tc>
                <a:extLst>
                  <a:ext uri="{0D108BD9-81ED-4DB2-BD59-A6C34878D82A}">
                    <a16:rowId xmlns:a16="http://schemas.microsoft.com/office/drawing/2014/main" val="2000426907"/>
                  </a:ext>
                </a:extLst>
              </a:tr>
              <a:tr h="454286">
                <a:tc>
                  <a:txBody>
                    <a:bodyPr/>
                    <a:lstStyle/>
                    <a:p>
                      <a:pPr marL="72000" algn="l" fontAlgn="ctr"/>
                      <a:r>
                        <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rPr>
                        <a:t>Lagaktivitet??</a:t>
                      </a:r>
                    </a:p>
                  </a:txBody>
                  <a:tcPr marL="6350" marR="6350" marT="6350" marB="0"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Sommaravslutning</a:t>
                      </a:r>
                    </a:p>
                  </a:txBody>
                  <a:tcPr anchor="ctr"/>
                </a:tc>
                <a:tc>
                  <a:txBody>
                    <a:bodyPr/>
                    <a:lstStyle/>
                    <a:p>
                      <a:endParaRPr lang="sv-SE" sz="1800" b="1" dirty="0">
                        <a:latin typeface="Aptos" panose="020B000402020202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876900147"/>
                  </a:ext>
                </a:extLst>
              </a:tr>
            </a:tbl>
          </a:graphicData>
        </a:graphic>
      </p:graphicFrame>
      <p:sp>
        <p:nvSpPr>
          <p:cNvPr id="5" name="Google Shape;239;p22">
            <a:extLst>
              <a:ext uri="{FF2B5EF4-FFF2-40B4-BE49-F238E27FC236}">
                <a16:creationId xmlns:a16="http://schemas.microsoft.com/office/drawing/2014/main" id="{A7F59917-B556-72E7-3E31-E33BE21EA8E3}"/>
              </a:ext>
            </a:extLst>
          </p:cNvPr>
          <p:cNvSpPr txBox="1"/>
          <p:nvPr/>
        </p:nvSpPr>
        <p:spPr>
          <a:xfrm>
            <a:off x="5217694" y="427762"/>
            <a:ext cx="53340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Vi ledare lägger många timmar på ett år, vi behöver hjälp av er. Bidrar alla med x antal timmar var så underlättar det för alla, bonus på det – sammanhållningen ökar!</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Föräldrar har ordet</a:t>
            </a:r>
            <a:endParaRPr dirty="0">
              <a:latin typeface="Aptos" panose="020B0004020202020204" pitchFamily="34" charset="0"/>
            </a:endParaRPr>
          </a:p>
        </p:txBody>
      </p:sp>
      <p:sp>
        <p:nvSpPr>
          <p:cNvPr id="263" name="Google Shape;26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lang="sv-SE" dirty="0">
              <a:latin typeface="Aptos" panose="020B0004020202020204" pitchFamily="34" charset="0"/>
            </a:endParaRPr>
          </a:p>
          <a:p>
            <a:pPr marL="0" lvl="0" indent="0" algn="l" rtl="0">
              <a:lnSpc>
                <a:spcPct val="90000"/>
              </a:lnSpc>
              <a:spcBef>
                <a:spcPts val="0"/>
              </a:spcBef>
              <a:spcAft>
                <a:spcPts val="0"/>
              </a:spcAft>
              <a:buClr>
                <a:schemeClr val="dk1"/>
              </a:buClr>
              <a:buSzPts val="2800"/>
              <a:buNone/>
            </a:pPr>
            <a:endParaRPr lang="sv-SE" dirty="0">
              <a:latin typeface="Aptos" panose="020B0004020202020204" pitchFamily="34" charset="0"/>
            </a:endParaRPr>
          </a:p>
          <a:p>
            <a:pPr marL="0" lvl="0" indent="0" algn="l" rtl="0">
              <a:lnSpc>
                <a:spcPct val="90000"/>
              </a:lnSpc>
              <a:spcBef>
                <a:spcPts val="0"/>
              </a:spcBef>
              <a:spcAft>
                <a:spcPts val="0"/>
              </a:spcAft>
              <a:buClr>
                <a:schemeClr val="dk1"/>
              </a:buClr>
              <a:buSzPts val="2800"/>
              <a:buNone/>
            </a:pPr>
            <a:endParaRPr lang="sv-SE" dirty="0">
              <a:latin typeface="Aptos" panose="020B0004020202020204" pitchFamily="34" charset="0"/>
            </a:endParaRPr>
          </a:p>
          <a:p>
            <a:pPr marL="0" lvl="0" indent="0" algn="l" rtl="0">
              <a:lnSpc>
                <a:spcPct val="90000"/>
              </a:lnSpc>
              <a:spcBef>
                <a:spcPts val="0"/>
              </a:spcBef>
              <a:spcAft>
                <a:spcPts val="0"/>
              </a:spcAft>
              <a:buClr>
                <a:schemeClr val="dk1"/>
              </a:buClr>
              <a:buSzPts val="2800"/>
              <a:buNone/>
            </a:pPr>
            <a:endParaRPr lang="sv-SE" dirty="0">
              <a:latin typeface="Aptos" panose="020B0004020202020204" pitchFamily="34" charset="0"/>
            </a:endParaRPr>
          </a:p>
          <a:p>
            <a:pPr marL="0" lvl="0" indent="0" algn="l" rtl="0">
              <a:lnSpc>
                <a:spcPct val="90000"/>
              </a:lnSpc>
              <a:spcBef>
                <a:spcPts val="0"/>
              </a:spcBef>
              <a:spcAft>
                <a:spcPts val="0"/>
              </a:spcAft>
              <a:buClr>
                <a:schemeClr val="dk1"/>
              </a:buClr>
              <a:buSzPts val="2800"/>
              <a:buNone/>
            </a:pPr>
            <a:r>
              <a:rPr lang="sv-SE" dirty="0">
                <a:latin typeface="Aptos" panose="020B0004020202020204" pitchFamily="34" charset="0"/>
              </a:rPr>
              <a:t>Frågor, tankar, synpunkter?</a:t>
            </a:r>
            <a:endParaRPr dirty="0">
              <a:latin typeface="Aptos" panose="020B0004020202020204" pitchFamily="34" charset="0"/>
            </a:endParaRPr>
          </a:p>
          <a:p>
            <a:pPr marL="228600" lvl="0" indent="-50800" algn="l" rtl="0">
              <a:lnSpc>
                <a:spcPct val="90000"/>
              </a:lnSpc>
              <a:spcBef>
                <a:spcPts val="1000"/>
              </a:spcBef>
              <a:spcAft>
                <a:spcPts val="0"/>
              </a:spcAft>
              <a:buClr>
                <a:schemeClr val="dk1"/>
              </a:buClr>
              <a:buSzPts val="2800"/>
              <a:buNone/>
            </a:pPr>
            <a:endParaRPr dirty="0">
              <a:latin typeface="Aptos" panose="020B00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ctrTitle"/>
          </p:nvPr>
        </p:nvSpPr>
        <p:spPr>
          <a:xfrm>
            <a:off x="598621" y="2410967"/>
            <a:ext cx="7940657" cy="1781557"/>
          </a:xfrm>
          <a:prstGeom prst="rect">
            <a:avLst/>
          </a:prstGeom>
          <a:noFill/>
          <a:ln>
            <a:noFill/>
          </a:ln>
          <a:effectLst>
            <a:outerShdw blurRad="50800" dist="38100" dir="2700000" algn="tl" rotWithShape="0">
              <a:srgbClr val="000000">
                <a:alpha val="40000"/>
              </a:srgbClr>
            </a:outerShdw>
          </a:effectLst>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ts val="3600"/>
              <a:buFont typeface="Calibri"/>
              <a:buNone/>
            </a:pPr>
            <a:r>
              <a:rPr lang="sv-SE" sz="4000" dirty="0">
                <a:solidFill>
                  <a:schemeClr val="bg1"/>
                </a:solidFill>
                <a:latin typeface="Aptos" panose="020B0004020202020204" pitchFamily="34" charset="0"/>
              </a:rPr>
              <a:t>Föräldramöte 2025</a:t>
            </a:r>
            <a:br>
              <a:rPr lang="sv-SE" sz="4000" dirty="0">
                <a:solidFill>
                  <a:schemeClr val="bg1"/>
                </a:solidFill>
                <a:latin typeface="Aptos" panose="020B0004020202020204" pitchFamily="34" charset="0"/>
              </a:rPr>
            </a:br>
            <a:r>
              <a:rPr lang="sv-SE" sz="4000" dirty="0">
                <a:solidFill>
                  <a:schemeClr val="bg1"/>
                </a:solidFill>
                <a:latin typeface="Aptos" panose="020B0004020202020204" pitchFamily="34" charset="0"/>
              </a:rPr>
              <a:t>Våmbs IF</a:t>
            </a:r>
            <a:endParaRPr sz="4000" dirty="0">
              <a:solidFill>
                <a:schemeClr val="bg1"/>
              </a:solidFill>
              <a:latin typeface="Aptos" panose="020B0004020202020204" pitchFamily="34" charset="0"/>
            </a:endParaRPr>
          </a:p>
        </p:txBody>
      </p:sp>
    </p:spTree>
    <p:extLst>
      <p:ext uri="{BB962C8B-B14F-4D97-AF65-F5344CB8AC3E}">
        <p14:creationId xmlns:p14="http://schemas.microsoft.com/office/powerpoint/2010/main" val="63372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Våmbs</a:t>
            </a:r>
            <a:r>
              <a:rPr lang="sv-SE" sz="4000" dirty="0">
                <a:solidFill>
                  <a:schemeClr val="bg1"/>
                </a:solidFill>
              </a:rPr>
              <a:t> IF</a:t>
            </a:r>
            <a:endParaRPr sz="4000" dirty="0">
              <a:solidFill>
                <a:schemeClr val="bg1"/>
              </a:solidFill>
            </a:endParaRPr>
          </a:p>
        </p:txBody>
      </p:sp>
      <p:sp>
        <p:nvSpPr>
          <p:cNvPr id="158" name="Google Shape;158;p2"/>
          <p:cNvSpPr txBox="1">
            <a:spLocks noGrp="1"/>
          </p:cNvSpPr>
          <p:nvPr>
            <p:ph type="body" idx="1"/>
          </p:nvPr>
        </p:nvSpPr>
        <p:spPr>
          <a:xfrm>
            <a:off x="598621" y="1923718"/>
            <a:ext cx="10994760" cy="4682952"/>
          </a:xfrm>
          <a:prstGeom prst="rect">
            <a:avLst/>
          </a:prstGeom>
          <a:noFill/>
          <a:ln>
            <a:noFill/>
          </a:ln>
        </p:spPr>
        <p:txBody>
          <a:bodyPr spcFirstLastPara="1" wrap="square" lIns="121900" tIns="60933" rIns="121900" bIns="60933"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2000" dirty="0">
                <a:solidFill>
                  <a:schemeClr val="tx1"/>
                </a:solidFill>
                <a:latin typeface="Aptos" panose="020B0004020202020204" pitchFamily="34" charset="0"/>
              </a:rPr>
              <a:t>Våmbs IF är en av Skövdes äldre och mer anrika klubbar och bildades redan 1934.</a:t>
            </a:r>
            <a:endParaRPr sz="20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endParaRPr sz="20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2000" dirty="0">
                <a:solidFill>
                  <a:schemeClr val="tx1"/>
                </a:solidFill>
                <a:latin typeface="Aptos" panose="020B0004020202020204" pitchFamily="34" charset="0"/>
              </a:rPr>
              <a:t>År 1979 stod Våmbs IF:s nya klubbstuga klar vid Claesborgs fotbollsplaner och detta är än idag klubbens hem. En utbyggnad med fyra omklädningsrum genomfördes 2014 under ledning av Skövde kommun.</a:t>
            </a:r>
            <a:br>
              <a:rPr lang="sv-SE" sz="2000" dirty="0">
                <a:solidFill>
                  <a:schemeClr val="tx1"/>
                </a:solidFill>
                <a:latin typeface="Aptos" panose="020B0004020202020204" pitchFamily="34" charset="0"/>
              </a:rPr>
            </a:br>
            <a:br>
              <a:rPr lang="sv-SE" sz="2000" dirty="0">
                <a:solidFill>
                  <a:schemeClr val="tx1"/>
                </a:solidFill>
                <a:latin typeface="Aptos" panose="020B0004020202020204" pitchFamily="34" charset="0"/>
              </a:rPr>
            </a:br>
            <a:r>
              <a:rPr lang="sv-SE" sz="2000" dirty="0">
                <a:solidFill>
                  <a:schemeClr val="tx1"/>
                </a:solidFill>
                <a:latin typeface="Aptos" panose="020B0004020202020204" pitchFamily="34" charset="0"/>
              </a:rPr>
              <a:t>Under vintern 22/23 gjordes en större renovering av klubbstugan som idag har ett komplett kök och en större samlingsyta. Vi har också köpt in ett pingisbord och fotbollsbord. Förhoppningen är att klubbstugan blir en samlingsplats för våra medlemmar och under våren ett bokningssystem för att hyra lokalen för barnkalas och liknande arrangemang införas.</a:t>
            </a:r>
            <a:endParaRPr sz="20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endParaRPr sz="20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2000" dirty="0">
                <a:solidFill>
                  <a:schemeClr val="tx1"/>
                </a:solidFill>
                <a:latin typeface="Aptos" panose="020B0004020202020204" pitchFamily="34" charset="0"/>
              </a:rPr>
              <a:t>Föreningen </a:t>
            </a:r>
            <a:r>
              <a:rPr lang="sv-SE" sz="2000">
                <a:solidFill>
                  <a:schemeClr val="tx1"/>
                </a:solidFill>
                <a:latin typeface="Aptos" panose="020B0004020202020204" pitchFamily="34" charset="0"/>
              </a:rPr>
              <a:t>har idag cirka </a:t>
            </a:r>
            <a:r>
              <a:rPr lang="sv-SE" sz="2000" dirty="0">
                <a:solidFill>
                  <a:schemeClr val="tx1"/>
                </a:solidFill>
                <a:latin typeface="Aptos" panose="020B0004020202020204" pitchFamily="34" charset="0"/>
              </a:rPr>
              <a:t>500 aktiva spelare i 19 lag fördelat på Knatte, Ungdom, Junior och Senior.</a:t>
            </a:r>
            <a:endParaRPr sz="2000" dirty="0">
              <a:solidFill>
                <a:schemeClr val="tx1"/>
              </a:solidFill>
              <a:latin typeface="Aptos" panose="020B0004020202020204" pitchFamily="34" charset="0"/>
            </a:endParaRPr>
          </a:p>
          <a:p>
            <a:pPr marL="457189" lvl="0" indent="-331885" algn="l" rtl="0">
              <a:spcBef>
                <a:spcPts val="395"/>
              </a:spcBef>
              <a:spcAft>
                <a:spcPts val="0"/>
              </a:spcAft>
              <a:buClr>
                <a:schemeClr val="dk1"/>
              </a:buClr>
              <a:buSzPts val="1600"/>
              <a:buNone/>
            </a:pPr>
            <a:endParaRPr sz="2000" dirty="0">
              <a:solidFill>
                <a:srgbClr val="FF0000"/>
              </a:solidFill>
              <a:highlight>
                <a:srgbClr val="C0C0C0"/>
              </a:highlight>
              <a:latin typeface="Aptos" panose="020B0004020202020204" pitchFamily="34" charset="0"/>
            </a:endParaRPr>
          </a:p>
        </p:txBody>
      </p:sp>
    </p:spTree>
    <p:extLst>
      <p:ext uri="{BB962C8B-B14F-4D97-AF65-F5344CB8AC3E}">
        <p14:creationId xmlns:p14="http://schemas.microsoft.com/office/powerpoint/2010/main" val="202993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11"/>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ts val="2400"/>
              <a:buFont typeface="Calibri"/>
              <a:buNone/>
            </a:pPr>
            <a:r>
              <a:rPr lang="sv-SE" sz="3200" dirty="0">
                <a:solidFill>
                  <a:schemeClr val="bg1"/>
                </a:solidFill>
                <a:latin typeface="Aptos" panose="020B0004020202020204" pitchFamily="34" charset="0"/>
              </a:rPr>
              <a:t>Målbild 2027 enligt verksamhetsplanen</a:t>
            </a:r>
            <a:endParaRPr sz="1800" dirty="0">
              <a:solidFill>
                <a:schemeClr val="bg1"/>
              </a:solidFill>
              <a:latin typeface="Aptos" panose="020B0004020202020204" pitchFamily="34" charset="0"/>
            </a:endParaRPr>
          </a:p>
        </p:txBody>
      </p:sp>
      <p:sp>
        <p:nvSpPr>
          <p:cNvPr id="165" name="Google Shape;165;p11"/>
          <p:cNvSpPr txBox="1">
            <a:spLocks noGrp="1"/>
          </p:cNvSpPr>
          <p:nvPr>
            <p:ph type="body" idx="1"/>
          </p:nvPr>
        </p:nvSpPr>
        <p:spPr>
          <a:xfrm>
            <a:off x="699814" y="1853760"/>
            <a:ext cx="10486353" cy="4682952"/>
          </a:xfrm>
          <a:prstGeom prst="rect">
            <a:avLst/>
          </a:prstGeom>
          <a:noFill/>
          <a:ln>
            <a:noFill/>
          </a:ln>
        </p:spPr>
        <p:txBody>
          <a:bodyPr spcFirstLastPara="1" wrap="square" lIns="121900" tIns="60933" rIns="121900" bIns="60933"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ts val="1400"/>
              <a:buNone/>
            </a:pPr>
            <a:r>
              <a:rPr lang="sv-SE" sz="1800" b="1" dirty="0">
                <a:solidFill>
                  <a:schemeClr val="tx1"/>
                </a:solidFill>
                <a:latin typeface="Aptos" panose="020B0004020202020204" pitchFamily="34" charset="0"/>
              </a:rPr>
              <a:t>Vår förening:</a:t>
            </a:r>
            <a:endParaRPr sz="1800" b="1"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Vi har en tydlig och välkänd organisation med många som bidrar till verksamheten där Kansliet är tillgängligt och delaktigt i verksamheten</a:t>
            </a:r>
            <a:endParaRPr sz="18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Det ska alltid vara tryggt att träna och spela på Claesborg</a:t>
            </a:r>
            <a:endParaRPr sz="1800" dirty="0">
              <a:solidFill>
                <a:schemeClr val="tx1"/>
              </a:solidFill>
              <a:latin typeface="Aptos" panose="020B0004020202020204" pitchFamily="34" charset="0"/>
            </a:endParaRPr>
          </a:p>
          <a:p>
            <a:pPr marL="444500" lvl="0" indent="-379413" algn="l" rtl="0">
              <a:spcBef>
                <a:spcPts val="373"/>
              </a:spcBef>
              <a:spcAft>
                <a:spcPts val="0"/>
              </a:spcAft>
              <a:buClr>
                <a:schemeClr val="lt1"/>
              </a:buClr>
              <a:buSzPts val="1400"/>
              <a:buNone/>
            </a:pPr>
            <a:r>
              <a:rPr lang="sv-SE" sz="1800" b="1" dirty="0">
                <a:solidFill>
                  <a:schemeClr val="tx1"/>
                </a:solidFill>
                <a:latin typeface="Aptos" panose="020B0004020202020204" pitchFamily="34" charset="0"/>
              </a:rPr>
              <a:t>Våra ledare:</a:t>
            </a:r>
            <a:endParaRPr sz="1800" b="1"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Vi har en långsiktig ledarförsörjningsplan som säkerställer engagerade och utbildade ledare och domare</a:t>
            </a:r>
            <a:endParaRPr sz="1800" dirty="0">
              <a:solidFill>
                <a:schemeClr val="tx1"/>
              </a:solidFill>
              <a:latin typeface="Aptos" panose="020B0004020202020204" pitchFamily="34" charset="0"/>
            </a:endParaRPr>
          </a:p>
          <a:p>
            <a:pPr marL="444500" lvl="0" indent="-379413" algn="l" rtl="0">
              <a:spcBef>
                <a:spcPts val="373"/>
              </a:spcBef>
              <a:spcAft>
                <a:spcPts val="0"/>
              </a:spcAft>
              <a:buClr>
                <a:schemeClr val="lt1"/>
              </a:buClr>
              <a:buSzPts val="1400"/>
              <a:buNone/>
            </a:pPr>
            <a:r>
              <a:rPr lang="sv-SE" sz="1800" b="1" dirty="0">
                <a:solidFill>
                  <a:schemeClr val="tx1"/>
                </a:solidFill>
                <a:latin typeface="Aptos" panose="020B0004020202020204" pitchFamily="34" charset="0"/>
              </a:rPr>
              <a:t>Våra spelare:</a:t>
            </a:r>
            <a:endParaRPr sz="1800" b="1"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Vi erbjuder kvalitativ fotboll i alla åldrar, där våra spelare kan utvecklas och vill stanna kvar</a:t>
            </a:r>
            <a:endParaRPr sz="1800" dirty="0">
              <a:solidFill>
                <a:schemeClr val="tx1"/>
              </a:solidFill>
              <a:latin typeface="Aptos" panose="020B0004020202020204" pitchFamily="34" charset="0"/>
            </a:endParaRPr>
          </a:p>
          <a:p>
            <a:pPr marL="444500" lvl="0" indent="-379413" algn="l" rtl="0">
              <a:spcBef>
                <a:spcPts val="373"/>
              </a:spcBef>
              <a:spcAft>
                <a:spcPts val="0"/>
              </a:spcAft>
              <a:buClr>
                <a:schemeClr val="lt1"/>
              </a:buClr>
              <a:buSzPts val="1400"/>
              <a:buNone/>
            </a:pPr>
            <a:r>
              <a:rPr lang="sv-SE" sz="1800" b="1" dirty="0">
                <a:solidFill>
                  <a:schemeClr val="tx1"/>
                </a:solidFill>
                <a:latin typeface="Aptos" panose="020B0004020202020204" pitchFamily="34" charset="0"/>
              </a:rPr>
              <a:t>Våra resurser:</a:t>
            </a:r>
            <a:endParaRPr sz="1800" b="1" dirty="0">
              <a:solidFill>
                <a:schemeClr val="tx1"/>
              </a:solidFill>
              <a:latin typeface="Aptos" panose="020B0004020202020204" pitchFamily="34" charset="0"/>
            </a:endParaRPr>
          </a:p>
          <a:p>
            <a:pPr marL="444500" lvl="1" indent="-379413" algn="l" rtl="0">
              <a:spcBef>
                <a:spcPts val="373"/>
              </a:spcBef>
              <a:spcAft>
                <a:spcPts val="0"/>
              </a:spcAft>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Vi har en mångsidig anläggning som skapar förutsättningar för mer fotboll och aktiviteter året runt</a:t>
            </a:r>
            <a:endParaRPr sz="1800" dirty="0">
              <a:solidFill>
                <a:schemeClr val="tx1"/>
              </a:solidFill>
              <a:latin typeface="Aptos" panose="020B0004020202020204" pitchFamily="34" charset="0"/>
            </a:endParaRPr>
          </a:p>
          <a:p>
            <a:pPr marL="444500" lvl="1" indent="-379413" algn="l" rtl="0">
              <a:spcBef>
                <a:spcPts val="373"/>
              </a:spcBef>
              <a:spcAft>
                <a:spcPts val="0"/>
              </a:spcAft>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Fortsatt god ekonomi</a:t>
            </a:r>
            <a:endParaRPr sz="1800" dirty="0">
              <a:solidFill>
                <a:schemeClr val="tx1"/>
              </a:solidFill>
              <a:latin typeface="Aptos" panose="020B0004020202020204" pitchFamily="34" charset="0"/>
            </a:endParaRPr>
          </a:p>
          <a:p>
            <a:pPr marL="990575" lvl="1" indent="-262460" algn="l" rtl="0">
              <a:spcBef>
                <a:spcPts val="373"/>
              </a:spcBef>
              <a:spcAft>
                <a:spcPts val="0"/>
              </a:spcAft>
              <a:buClr>
                <a:schemeClr val="dk1"/>
              </a:buClr>
              <a:buSzPts val="1400"/>
              <a:buNone/>
            </a:pPr>
            <a:endParaRPr sz="1800" dirty="0">
              <a:latin typeface="Aptos" panose="020B0004020202020204" pitchFamily="34" charset="0"/>
            </a:endParaRPr>
          </a:p>
        </p:txBody>
      </p:sp>
    </p:spTree>
    <p:extLst>
      <p:ext uri="{BB962C8B-B14F-4D97-AF65-F5344CB8AC3E}">
        <p14:creationId xmlns:p14="http://schemas.microsoft.com/office/powerpoint/2010/main" val="244363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
          <p:cNvSpPr txBox="1">
            <a:spLocks noGrp="1"/>
          </p:cNvSpPr>
          <p:nvPr>
            <p:ph type="title" idx="4294967295"/>
          </p:nvPr>
        </p:nvSpPr>
        <p:spPr>
          <a:xfrm>
            <a:off x="395013"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Ny organisation från 2025</a:t>
            </a:r>
            <a:endParaRPr sz="4000" dirty="0">
              <a:solidFill>
                <a:schemeClr val="bg1"/>
              </a:solidFill>
              <a:latin typeface="Aptos" panose="020B0004020202020204" pitchFamily="34" charset="0"/>
            </a:endParaRPr>
          </a:p>
        </p:txBody>
      </p:sp>
      <p:sp>
        <p:nvSpPr>
          <p:cNvPr id="171" name="Google Shape;171;p3"/>
          <p:cNvSpPr txBox="1"/>
          <p:nvPr/>
        </p:nvSpPr>
        <p:spPr>
          <a:xfrm>
            <a:off x="8335674" y="2003754"/>
            <a:ext cx="3461313" cy="3282951"/>
          </a:xfrm>
          <a:prstGeom prst="rect">
            <a:avLst/>
          </a:prstGeom>
          <a:solidFill>
            <a:schemeClr val="lt1"/>
          </a:solid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80990" marR="0" lvl="0" indent="-380990" algn="l" rtl="0">
              <a:spcBef>
                <a:spcPts val="0"/>
              </a:spcBef>
              <a:spcAft>
                <a:spcPts val="0"/>
              </a:spcAft>
              <a:buClr>
                <a:schemeClr val="dk1"/>
              </a:buClr>
              <a:buSzPts val="1400"/>
              <a:buFont typeface="Arial"/>
              <a:buChar char="•"/>
            </a:pPr>
            <a:r>
              <a:rPr lang="sv-SE" sz="1867" dirty="0">
                <a:solidFill>
                  <a:schemeClr val="dk1"/>
                </a:solidFill>
                <a:latin typeface="Calibri"/>
                <a:ea typeface="Calibri"/>
                <a:cs typeface="Calibri"/>
                <a:sym typeface="Calibri"/>
              </a:rPr>
              <a:t>Vissa roller kommer att justeras vid årsmötet vid val av ny styrelse</a:t>
            </a:r>
            <a:endParaRPr sz="2489" dirty="0"/>
          </a:p>
          <a:p>
            <a:pPr marL="380990" marR="0" lvl="0" indent="-262460" algn="l" rtl="0">
              <a:spcBef>
                <a:spcPts val="0"/>
              </a:spcBef>
              <a:spcAft>
                <a:spcPts val="0"/>
              </a:spcAft>
              <a:buClr>
                <a:schemeClr val="dk1"/>
              </a:buClr>
              <a:buSzPts val="1400"/>
              <a:buFont typeface="Arial"/>
              <a:buNone/>
            </a:pPr>
            <a:endParaRPr sz="1867" dirty="0">
              <a:solidFill>
                <a:schemeClr val="dk1"/>
              </a:solidFill>
              <a:latin typeface="Calibri"/>
              <a:ea typeface="Calibri"/>
              <a:cs typeface="Calibri"/>
              <a:sym typeface="Calibri"/>
            </a:endParaRPr>
          </a:p>
          <a:p>
            <a:pPr marL="380990" marR="0" lvl="0" indent="-380990" algn="l" rtl="0">
              <a:spcBef>
                <a:spcPts val="0"/>
              </a:spcBef>
              <a:spcAft>
                <a:spcPts val="0"/>
              </a:spcAft>
              <a:buClr>
                <a:schemeClr val="dk1"/>
              </a:buClr>
              <a:buSzPts val="1400"/>
              <a:buFont typeface="Arial"/>
              <a:buChar char="•"/>
            </a:pPr>
            <a:r>
              <a:rPr lang="sv-SE" sz="1867" dirty="0">
                <a:solidFill>
                  <a:schemeClr val="dk1"/>
                </a:solidFill>
                <a:latin typeface="Calibri"/>
                <a:ea typeface="Calibri"/>
                <a:cs typeface="Calibri"/>
                <a:sym typeface="Calibri"/>
              </a:rPr>
              <a:t>Vi är en ideell organisation som bygger på att alla bidrar i verksamheten utifrån sina resurser och kunskap, vill du hjälpa till kontakta gärna ordförande eller någon av de ansvariga i organisationen!</a:t>
            </a:r>
            <a:endParaRPr sz="2489" dirty="0"/>
          </a:p>
        </p:txBody>
      </p:sp>
      <p:pic>
        <p:nvPicPr>
          <p:cNvPr id="172" name="Google Shape;172;p3"/>
          <p:cNvPicPr preferRelativeResize="0"/>
          <p:nvPr/>
        </p:nvPicPr>
        <p:blipFill rotWithShape="1">
          <a:blip r:embed="rId3">
            <a:alphaModFix/>
          </a:blip>
          <a:srcRect/>
          <a:stretch/>
        </p:blipFill>
        <p:spPr>
          <a:xfrm>
            <a:off x="191407" y="1596541"/>
            <a:ext cx="7897319" cy="4447033"/>
          </a:xfrm>
          <a:prstGeom prst="rect">
            <a:avLst/>
          </a:prstGeom>
          <a:noFill/>
          <a:ln>
            <a:noFill/>
          </a:ln>
        </p:spPr>
      </p:pic>
    </p:spTree>
    <p:extLst>
      <p:ext uri="{BB962C8B-B14F-4D97-AF65-F5344CB8AC3E}">
        <p14:creationId xmlns:p14="http://schemas.microsoft.com/office/powerpoint/2010/main" val="274211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Ekonomi</a:t>
            </a:r>
            <a:endParaRPr sz="4000" dirty="0">
              <a:solidFill>
                <a:schemeClr val="bg1"/>
              </a:solidFill>
              <a:latin typeface="Aptos" panose="020B0004020202020204" pitchFamily="34" charset="0"/>
            </a:endParaRPr>
          </a:p>
        </p:txBody>
      </p:sp>
      <p:sp>
        <p:nvSpPr>
          <p:cNvPr id="178" name="Google Shape;178;p4"/>
          <p:cNvSpPr txBox="1"/>
          <p:nvPr/>
        </p:nvSpPr>
        <p:spPr>
          <a:xfrm>
            <a:off x="6706980" y="2095667"/>
            <a:ext cx="4886400" cy="4278040"/>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sv-SE" sz="1800" b="1" dirty="0">
                <a:solidFill>
                  <a:schemeClr val="dk1"/>
                </a:solidFill>
                <a:latin typeface="Aptos" panose="020B0004020202020204" pitchFamily="34" charset="0"/>
                <a:ea typeface="Calibri"/>
                <a:cs typeface="Calibri"/>
                <a:sym typeface="Calibri"/>
              </a:rPr>
              <a:t>Övriga intäkter kommer bl.a. från:</a:t>
            </a:r>
            <a:endParaRPr sz="1800" dirty="0">
              <a:latin typeface="Aptos" panose="020B0004020202020204" pitchFamily="34" charset="0"/>
            </a:endParaRPr>
          </a:p>
          <a:p>
            <a:pPr marL="285750" marR="0" lvl="0" indent="-285750" algn="l" rtl="0">
              <a:spcBef>
                <a:spcPts val="0"/>
              </a:spcBef>
              <a:spcAft>
                <a:spcPts val="0"/>
              </a:spcAft>
              <a:buFont typeface="Arial" panose="020B0604020202020204" pitchFamily="34" charset="0"/>
              <a:buChar char="•"/>
            </a:pPr>
            <a:r>
              <a:rPr lang="sv-SE" sz="1800" dirty="0" err="1">
                <a:solidFill>
                  <a:schemeClr val="dk1"/>
                </a:solidFill>
                <a:latin typeface="Aptos" panose="020B0004020202020204" pitchFamily="34" charset="0"/>
                <a:ea typeface="Calibri"/>
                <a:cs typeface="Calibri"/>
                <a:sym typeface="Calibri"/>
              </a:rPr>
              <a:t>Futsalcupen</a:t>
            </a:r>
            <a:endParaRPr sz="1800" dirty="0">
              <a:solidFill>
                <a:schemeClr val="dk1"/>
              </a:solidFill>
              <a:latin typeface="Aptos" panose="020B0004020202020204" pitchFamily="34" charset="0"/>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sv-SE" sz="1800" dirty="0" err="1">
                <a:solidFill>
                  <a:schemeClr val="dk1"/>
                </a:solidFill>
                <a:latin typeface="Aptos" panose="020B0004020202020204" pitchFamily="34" charset="0"/>
                <a:ea typeface="Calibri"/>
                <a:cs typeface="Calibri"/>
                <a:sym typeface="Calibri"/>
              </a:rPr>
              <a:t>Hentorpsdagen</a:t>
            </a:r>
            <a:endParaRPr sz="1800" dirty="0">
              <a:solidFill>
                <a:schemeClr val="dk1"/>
              </a:solidFill>
              <a:latin typeface="Aptos" panose="020B0004020202020204" pitchFamily="34" charset="0"/>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Aptos" panose="020B0004020202020204" pitchFamily="34" charset="0"/>
                <a:ea typeface="Calibri"/>
                <a:cs typeface="Calibri"/>
                <a:sym typeface="Calibri"/>
              </a:rPr>
              <a:t>Kiosk</a:t>
            </a:r>
            <a:endParaRPr sz="1800" dirty="0">
              <a:latin typeface="Aptos" panose="020B0004020202020204" pitchFamily="34" charset="0"/>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Aptos" panose="020B0004020202020204" pitchFamily="34" charset="0"/>
                <a:ea typeface="Calibri"/>
                <a:cs typeface="Calibri"/>
                <a:sym typeface="Calibri"/>
              </a:rPr>
              <a:t>RF SISU</a:t>
            </a:r>
            <a:endParaRPr sz="1800" dirty="0">
              <a:latin typeface="Aptos" panose="020B0004020202020204" pitchFamily="34" charset="0"/>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Aptos" panose="020B0004020202020204" pitchFamily="34" charset="0"/>
                <a:ea typeface="Calibri"/>
                <a:cs typeface="Calibri"/>
                <a:sym typeface="Calibri"/>
              </a:rPr>
              <a:t>Försäljning godis</a:t>
            </a:r>
            <a:endParaRPr sz="1800" dirty="0">
              <a:latin typeface="Aptos" panose="020B0004020202020204" pitchFamily="34" charset="0"/>
            </a:endParaRPr>
          </a:p>
          <a:p>
            <a:pPr marL="0" marR="0" lvl="0" indent="0" algn="l" rtl="0">
              <a:spcBef>
                <a:spcPts val="0"/>
              </a:spcBef>
              <a:spcAft>
                <a:spcPts val="0"/>
              </a:spcAft>
              <a:buNone/>
            </a:pPr>
            <a:endParaRPr sz="1800"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r>
              <a:rPr lang="sv-SE" sz="1800" b="1" dirty="0">
                <a:solidFill>
                  <a:schemeClr val="dk1"/>
                </a:solidFill>
                <a:latin typeface="Aptos" panose="020B0004020202020204" pitchFamily="34" charset="0"/>
                <a:ea typeface="Calibri"/>
                <a:cs typeface="Calibri"/>
                <a:sym typeface="Calibri"/>
              </a:rPr>
              <a:t>Övriga kostnader som dessa intäkter ska täcka är bl.a.:</a:t>
            </a:r>
            <a:endParaRPr sz="1800" dirty="0">
              <a:solidFill>
                <a:schemeClr val="dk1"/>
              </a:solidFill>
              <a:latin typeface="Aptos" panose="020B0004020202020204" pitchFamily="34" charset="0"/>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Aptos" panose="020B0004020202020204" pitchFamily="34" charset="0"/>
                <a:ea typeface="Calibri"/>
                <a:cs typeface="Calibri"/>
                <a:sym typeface="Calibri"/>
              </a:rPr>
              <a:t>Drift av vår anläggning</a:t>
            </a:r>
            <a:endParaRPr sz="1800" dirty="0">
              <a:latin typeface="Aptos" panose="020B0004020202020204" pitchFamily="34" charset="0"/>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Aptos" panose="020B0004020202020204" pitchFamily="34" charset="0"/>
                <a:ea typeface="Calibri"/>
                <a:cs typeface="Calibri"/>
                <a:sym typeface="Calibri"/>
              </a:rPr>
              <a:t>Försäkringar för medlemmar, ledare och fastighet</a:t>
            </a:r>
            <a:endParaRPr sz="1800" dirty="0">
              <a:latin typeface="Aptos" panose="020B0004020202020204" pitchFamily="34" charset="0"/>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Aptos" panose="020B0004020202020204" pitchFamily="34" charset="0"/>
                <a:ea typeface="Calibri"/>
                <a:cs typeface="Calibri"/>
                <a:sym typeface="Calibri"/>
              </a:rPr>
              <a:t>Aktivitetsbidrag till lagen (till exempelvis cuper, lagaktiviteter, fika/pizza </a:t>
            </a:r>
            <a:r>
              <a:rPr lang="sv-SE" sz="1800" dirty="0" err="1">
                <a:solidFill>
                  <a:schemeClr val="dk1"/>
                </a:solidFill>
                <a:latin typeface="Aptos" panose="020B0004020202020204" pitchFamily="34" charset="0"/>
                <a:ea typeface="Calibri"/>
                <a:cs typeface="Calibri"/>
                <a:sym typeface="Calibri"/>
              </a:rPr>
              <a:t>etc</a:t>
            </a:r>
            <a:r>
              <a:rPr lang="sv-SE" sz="1800" dirty="0">
                <a:solidFill>
                  <a:schemeClr val="dk1"/>
                </a:solidFill>
                <a:latin typeface="Aptos" panose="020B0004020202020204" pitchFamily="34" charset="0"/>
                <a:ea typeface="Calibri"/>
                <a:cs typeface="Calibri"/>
                <a:sym typeface="Calibri"/>
              </a:rPr>
              <a:t>)</a:t>
            </a:r>
            <a:endParaRPr sz="1800" dirty="0">
              <a:latin typeface="Aptos" panose="020B0004020202020204" pitchFamily="34" charset="0"/>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9" name="Google Shape;179;p4"/>
          <p:cNvSpPr txBox="1"/>
          <p:nvPr/>
        </p:nvSpPr>
        <p:spPr>
          <a:xfrm>
            <a:off x="860067" y="2095667"/>
            <a:ext cx="4886400" cy="3847167"/>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sv-SE" sz="2000" b="1"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Total omsättning 2024 2,4 mkr</a:t>
            </a:r>
            <a:endParaRPr sz="2000" b="1"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sv-SE" sz="1800" b="1"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Största intäkterna</a:t>
            </a:r>
            <a:endParaRPr sz="1800" b="1"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Medlems och träningsavgifter	414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Grönvita                                          	342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Bidrag	250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Sponsring                                          	80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b="1"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Största kostnaderna</a:t>
            </a:r>
            <a:endParaRPr sz="1800" b="1"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Löner                                            	450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Plan och hallhyra                          	240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Domararvode                                  	60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Lag (cup)bidrag                             	110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919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3e99233251_0_0"/>
          <p:cNvSpPr txBox="1">
            <a:spLocks noGrp="1"/>
          </p:cNvSpPr>
          <p:nvPr>
            <p:ph type="title" idx="4294967295"/>
          </p:nvPr>
        </p:nvSpPr>
        <p:spPr>
          <a:xfrm>
            <a:off x="598620" y="374900"/>
            <a:ext cx="10994800" cy="814400"/>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Klubbförsäljning</a:t>
            </a:r>
            <a:endParaRPr dirty="0">
              <a:solidFill>
                <a:schemeClr val="bg1"/>
              </a:solidFill>
              <a:latin typeface="Aptos" panose="020B0004020202020204" pitchFamily="34" charset="0"/>
            </a:endParaRPr>
          </a:p>
        </p:txBody>
      </p:sp>
      <p:sp>
        <p:nvSpPr>
          <p:cNvPr id="185" name="Google Shape;185;g33e99233251_0_0"/>
          <p:cNvSpPr txBox="1"/>
          <p:nvPr/>
        </p:nvSpPr>
        <p:spPr>
          <a:xfrm>
            <a:off x="1006408" y="1488617"/>
            <a:ext cx="7334000" cy="1539200"/>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sv-SE" sz="2000" b="1" dirty="0">
                <a:solidFill>
                  <a:schemeClr val="dk1"/>
                </a:solidFill>
                <a:latin typeface="Aptos" panose="020B0004020202020204" pitchFamily="34" charset="0"/>
                <a:ea typeface="Calibri"/>
                <a:cs typeface="Calibri"/>
                <a:sym typeface="Calibri"/>
              </a:rPr>
              <a:t>Grönvita rabatten</a:t>
            </a:r>
            <a:endParaRPr sz="2000" b="1"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r>
              <a:rPr lang="sv-SE" sz="1600" dirty="0">
                <a:solidFill>
                  <a:schemeClr val="dk1"/>
                </a:solidFill>
                <a:latin typeface="Aptos" panose="020B0004020202020204" pitchFamily="34" charset="0"/>
                <a:ea typeface="Calibri"/>
                <a:cs typeface="Calibri"/>
                <a:sym typeface="Calibri"/>
              </a:rPr>
              <a:t>Obligatorisk försäljning för alla utom yngsta knattelagen.</a:t>
            </a:r>
            <a:endParaRPr sz="1600"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endParaRPr sz="2000"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endParaRPr sz="2000"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endParaRPr sz="1600" dirty="0">
              <a:solidFill>
                <a:schemeClr val="dk1"/>
              </a:solidFill>
              <a:latin typeface="Aptos" panose="020B0004020202020204" pitchFamily="34" charset="0"/>
              <a:ea typeface="Calibri"/>
              <a:cs typeface="Calibri"/>
              <a:sym typeface="Calibri"/>
            </a:endParaRPr>
          </a:p>
        </p:txBody>
      </p:sp>
      <p:pic>
        <p:nvPicPr>
          <p:cNvPr id="186" name="Google Shape;186;g33e99233251_0_0"/>
          <p:cNvPicPr preferRelativeResize="0"/>
          <p:nvPr/>
        </p:nvPicPr>
        <p:blipFill>
          <a:blip r:embed="rId3">
            <a:alphaModFix/>
          </a:blip>
          <a:stretch>
            <a:fillRect/>
          </a:stretch>
        </p:blipFill>
        <p:spPr>
          <a:xfrm>
            <a:off x="8048834" y="2398865"/>
            <a:ext cx="3923669" cy="2190899"/>
          </a:xfrm>
          <a:prstGeom prst="rect">
            <a:avLst/>
          </a:prstGeom>
          <a:noFill/>
          <a:ln>
            <a:noFill/>
          </a:ln>
        </p:spPr>
      </p:pic>
      <p:sp>
        <p:nvSpPr>
          <p:cNvPr id="187" name="Google Shape;187;g33e99233251_0_0"/>
          <p:cNvSpPr txBox="1"/>
          <p:nvPr/>
        </p:nvSpPr>
        <p:spPr>
          <a:xfrm>
            <a:off x="1006407" y="2278800"/>
            <a:ext cx="7129200" cy="4084012"/>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sv-SE" sz="2000" b="1" dirty="0" err="1">
                <a:solidFill>
                  <a:schemeClr val="dk1"/>
                </a:solidFill>
                <a:latin typeface="Aptos" panose="020B0004020202020204" pitchFamily="34" charset="0"/>
                <a:ea typeface="Calibri"/>
                <a:cs typeface="Calibri"/>
                <a:sym typeface="Calibri"/>
              </a:rPr>
              <a:t>Bambusa</a:t>
            </a:r>
            <a:endParaRPr sz="2000" b="1"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endParaRPr sz="1400" dirty="0">
              <a:solidFill>
                <a:srgbClr val="222222"/>
              </a:solidFill>
              <a:highlight>
                <a:srgbClr val="FFFFFF"/>
              </a:highlight>
              <a:latin typeface="Aptos" panose="020B0004020202020204" pitchFamily="34" charset="0"/>
              <a:ea typeface="Calibri"/>
              <a:cs typeface="Calibri"/>
              <a:sym typeface="Calibri"/>
            </a:endParaRPr>
          </a:p>
          <a:p>
            <a:pPr marL="0" marR="0" lvl="0" indent="0" algn="l" rtl="0">
              <a:spcBef>
                <a:spcPts val="0"/>
              </a:spcBef>
              <a:spcAft>
                <a:spcPts val="0"/>
              </a:spcAft>
              <a:buNone/>
            </a:pPr>
            <a:r>
              <a:rPr lang="sv-SE" sz="1600" dirty="0">
                <a:solidFill>
                  <a:srgbClr val="222222"/>
                </a:solidFill>
                <a:highlight>
                  <a:srgbClr val="FFFFFF"/>
                </a:highlight>
                <a:latin typeface="Aptos" panose="020B0004020202020204" pitchFamily="34" charset="0"/>
                <a:ea typeface="Calibri"/>
                <a:cs typeface="Calibri"/>
                <a:sym typeface="Calibri"/>
              </a:rPr>
              <a:t>Våmbs IF har ett treårigt avtal med </a:t>
            </a:r>
            <a:r>
              <a:rPr lang="sv-SE" sz="1600" dirty="0" err="1">
                <a:solidFill>
                  <a:srgbClr val="222222"/>
                </a:solidFill>
                <a:highlight>
                  <a:srgbClr val="FFFFFF"/>
                </a:highlight>
                <a:latin typeface="Aptos" panose="020B0004020202020204" pitchFamily="34" charset="0"/>
                <a:ea typeface="Calibri"/>
                <a:cs typeface="Calibri"/>
                <a:sym typeface="Calibri"/>
              </a:rPr>
              <a:t>Bambusa</a:t>
            </a:r>
            <a:r>
              <a:rPr lang="sv-SE" sz="1600" dirty="0">
                <a:solidFill>
                  <a:srgbClr val="222222"/>
                </a:solidFill>
                <a:highlight>
                  <a:srgbClr val="FFFFFF"/>
                </a:highlight>
                <a:latin typeface="Aptos" panose="020B0004020202020204" pitchFamily="34" charset="0"/>
                <a:ea typeface="Calibri"/>
                <a:cs typeface="Calibri"/>
                <a:sym typeface="Calibri"/>
              </a:rPr>
              <a:t>. Det finns inget försäljningstvång, utan vi ser detta som en fin möjlighet för lagen att kunna tjäna pengar till lagkassan.</a:t>
            </a:r>
            <a:endParaRPr sz="1600" dirty="0">
              <a:solidFill>
                <a:srgbClr val="222222"/>
              </a:solidFill>
              <a:highlight>
                <a:srgbClr val="FFFFFF"/>
              </a:highlight>
              <a:latin typeface="Aptos" panose="020B0004020202020204" pitchFamily="34" charset="0"/>
              <a:ea typeface="Calibri"/>
              <a:cs typeface="Calibri"/>
              <a:sym typeface="Calibri"/>
            </a:endParaRPr>
          </a:p>
          <a:p>
            <a:pPr marL="0" lvl="0" indent="0" algn="l" rtl="0">
              <a:lnSpc>
                <a:spcPct val="106999"/>
              </a:lnSpc>
              <a:spcBef>
                <a:spcPts val="0"/>
              </a:spcBef>
              <a:spcAft>
                <a:spcPts val="0"/>
              </a:spcAft>
              <a:buClr>
                <a:schemeClr val="dk1"/>
              </a:buClr>
              <a:buSzPts val="1100"/>
              <a:buFont typeface="Arial"/>
              <a:buNone/>
            </a:pPr>
            <a:r>
              <a:rPr lang="sv-SE" sz="1600" dirty="0">
                <a:solidFill>
                  <a:srgbClr val="222222"/>
                </a:solidFill>
                <a:highlight>
                  <a:srgbClr val="FFFFFF"/>
                </a:highlight>
                <a:latin typeface="Aptos" panose="020B0004020202020204" pitchFamily="34" charset="0"/>
                <a:ea typeface="Calibri"/>
                <a:cs typeface="Calibri"/>
                <a:sym typeface="Calibri"/>
              </a:rPr>
              <a:t>Med klubbförsäljning levereras ett avtalat antal färdigpackade "Familjepåsar" (5 paket/påse). Leverans sker 2 gånger per år, höst och vår, på bestämda veckor.</a:t>
            </a:r>
            <a:endParaRPr sz="1600" dirty="0">
              <a:solidFill>
                <a:srgbClr val="222222"/>
              </a:solidFill>
              <a:highlight>
                <a:srgbClr val="FFFFFF"/>
              </a:highlight>
              <a:latin typeface="Aptos" panose="020B0004020202020204" pitchFamily="34" charset="0"/>
              <a:ea typeface="Calibri"/>
              <a:cs typeface="Calibri"/>
              <a:sym typeface="Calibri"/>
            </a:endParaRPr>
          </a:p>
          <a:p>
            <a:pPr marL="609585" lvl="0" indent="-406390" algn="l" rtl="0">
              <a:lnSpc>
                <a:spcPct val="106999"/>
              </a:lnSpc>
              <a:spcBef>
                <a:spcPts val="1067"/>
              </a:spcBef>
              <a:spcAft>
                <a:spcPts val="0"/>
              </a:spcAft>
              <a:buClr>
                <a:srgbClr val="222222"/>
              </a:buClr>
              <a:buSzPts val="1200"/>
              <a:buFont typeface="Calibri"/>
              <a:buChar char="❖"/>
            </a:pPr>
            <a:r>
              <a:rPr lang="sv-SE" sz="1600" dirty="0">
                <a:solidFill>
                  <a:srgbClr val="222222"/>
                </a:solidFill>
                <a:highlight>
                  <a:srgbClr val="FFFFFF"/>
                </a:highlight>
                <a:latin typeface="Aptos" panose="020B0004020202020204" pitchFamily="34" charset="0"/>
                <a:ea typeface="Calibri"/>
                <a:cs typeface="Calibri"/>
                <a:sym typeface="Calibri"/>
              </a:rPr>
              <a:t>85% av överskottet från försäljningen går till laget, 15% till föreningen.</a:t>
            </a:r>
            <a:endParaRPr sz="1600" dirty="0">
              <a:solidFill>
                <a:srgbClr val="222222"/>
              </a:solidFill>
              <a:highlight>
                <a:srgbClr val="FFFFFF"/>
              </a:highlight>
              <a:latin typeface="Aptos" panose="020B0004020202020204" pitchFamily="34" charset="0"/>
              <a:ea typeface="Calibri"/>
              <a:cs typeface="Calibri"/>
              <a:sym typeface="Calibri"/>
            </a:endParaRPr>
          </a:p>
          <a:p>
            <a:pPr marL="0" lvl="0" indent="0" algn="l" rtl="0">
              <a:lnSpc>
                <a:spcPct val="106999"/>
              </a:lnSpc>
              <a:spcBef>
                <a:spcPts val="1067"/>
              </a:spcBef>
              <a:spcAft>
                <a:spcPts val="0"/>
              </a:spcAft>
              <a:buClr>
                <a:schemeClr val="dk1"/>
              </a:buClr>
              <a:buSzPts val="1100"/>
              <a:buFont typeface="Arial"/>
              <a:buNone/>
            </a:pPr>
            <a:r>
              <a:rPr lang="sv-SE" sz="1600" dirty="0">
                <a:solidFill>
                  <a:srgbClr val="222222"/>
                </a:solidFill>
                <a:highlight>
                  <a:srgbClr val="FFFFFF"/>
                </a:highlight>
                <a:latin typeface="Aptos" panose="020B0004020202020204" pitchFamily="34" charset="0"/>
                <a:ea typeface="Calibri"/>
                <a:cs typeface="Calibri"/>
                <a:sym typeface="Calibri"/>
              </a:rPr>
              <a:t>Ett räkneexempel:</a:t>
            </a:r>
            <a:endParaRPr sz="1600" dirty="0">
              <a:solidFill>
                <a:srgbClr val="222222"/>
              </a:solidFill>
              <a:highlight>
                <a:srgbClr val="FFFFFF"/>
              </a:highlight>
              <a:latin typeface="Aptos" panose="020B0004020202020204" pitchFamily="34" charset="0"/>
              <a:ea typeface="Calibri"/>
              <a:cs typeface="Calibri"/>
              <a:sym typeface="Calibri"/>
            </a:endParaRPr>
          </a:p>
          <a:p>
            <a:pPr marL="0" lvl="0" indent="0" algn="l" rtl="0">
              <a:lnSpc>
                <a:spcPct val="106999"/>
              </a:lnSpc>
              <a:spcBef>
                <a:spcPts val="1067"/>
              </a:spcBef>
              <a:spcAft>
                <a:spcPts val="0"/>
              </a:spcAft>
              <a:buClr>
                <a:schemeClr val="dk1"/>
              </a:buClr>
              <a:buSzPts val="1100"/>
              <a:buFont typeface="Arial"/>
              <a:buNone/>
            </a:pPr>
            <a:r>
              <a:rPr lang="sv-SE" sz="1600" dirty="0">
                <a:solidFill>
                  <a:srgbClr val="222222"/>
                </a:solidFill>
                <a:highlight>
                  <a:srgbClr val="FFFFFF"/>
                </a:highlight>
                <a:latin typeface="Aptos" panose="020B0004020202020204" pitchFamily="34" charset="0"/>
                <a:ea typeface="Calibri"/>
                <a:cs typeface="Calibri"/>
                <a:sym typeface="Calibri"/>
              </a:rPr>
              <a:t>Ett lag med 15 spelare, som säljer varsin påse tjänar på 3 år: 38 250 kr</a:t>
            </a:r>
            <a:endParaRPr sz="1600" dirty="0">
              <a:solidFill>
                <a:srgbClr val="222222"/>
              </a:solidFill>
              <a:highlight>
                <a:srgbClr val="FFFFFF"/>
              </a:highlight>
              <a:latin typeface="Aptos" panose="020B0004020202020204" pitchFamily="34" charset="0"/>
              <a:ea typeface="Calibri"/>
              <a:cs typeface="Calibri"/>
              <a:sym typeface="Calibri"/>
            </a:endParaRPr>
          </a:p>
          <a:p>
            <a:pPr marL="0" marR="0" lvl="0" indent="0" algn="l" rtl="0">
              <a:spcBef>
                <a:spcPts val="1067"/>
              </a:spcBef>
              <a:spcAft>
                <a:spcPts val="0"/>
              </a:spcAft>
              <a:buNone/>
            </a:pPr>
            <a:endParaRPr sz="2000" b="1"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endParaRPr sz="1600" dirty="0">
              <a:solidFill>
                <a:schemeClr val="dk1"/>
              </a:solidFill>
              <a:latin typeface="Aptos" panose="020B0004020202020204" pitchFamily="34" charset="0"/>
              <a:ea typeface="Calibri"/>
              <a:cs typeface="Calibri"/>
              <a:sym typeface="Calibri"/>
            </a:endParaRPr>
          </a:p>
        </p:txBody>
      </p:sp>
      <p:sp>
        <p:nvSpPr>
          <p:cNvPr id="188" name="Google Shape;188;g33e99233251_0_0"/>
          <p:cNvSpPr txBox="1"/>
          <p:nvPr/>
        </p:nvSpPr>
        <p:spPr>
          <a:xfrm>
            <a:off x="1019433" y="5543267"/>
            <a:ext cx="10153200" cy="8620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sv-SE" sz="2000" b="1">
                <a:solidFill>
                  <a:schemeClr val="dk1"/>
                </a:solidFill>
                <a:latin typeface="Calibri"/>
                <a:ea typeface="Calibri"/>
                <a:cs typeface="Calibri"/>
                <a:sym typeface="Calibri"/>
              </a:rPr>
              <a:t>Utöver dessa gemensamma klubbkampanjer får varje lag sälja valfria produkter för att tjäna pengar till lagkassan</a:t>
            </a:r>
            <a:endParaRPr sz="2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793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Ekonomihantering</a:t>
            </a:r>
            <a:endParaRPr dirty="0">
              <a:solidFill>
                <a:schemeClr val="bg1"/>
              </a:solidFill>
              <a:latin typeface="Aptos" panose="020B0004020202020204" pitchFamily="34" charset="0"/>
            </a:endParaRPr>
          </a:p>
        </p:txBody>
      </p:sp>
      <p:sp>
        <p:nvSpPr>
          <p:cNvPr id="194" name="Google Shape;194;p5"/>
          <p:cNvSpPr txBox="1">
            <a:spLocks noGrp="1"/>
          </p:cNvSpPr>
          <p:nvPr>
            <p:ph type="body" idx="1"/>
          </p:nvPr>
        </p:nvSpPr>
        <p:spPr>
          <a:xfrm>
            <a:off x="598620" y="1721353"/>
            <a:ext cx="4886163" cy="5034785"/>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2000"/>
              <a:buNone/>
            </a:pPr>
            <a:r>
              <a:rPr lang="sv-SE" sz="2667" dirty="0">
                <a:latin typeface="Aptos" panose="020B0004020202020204" pitchFamily="34" charset="0"/>
              </a:rPr>
              <a:t>Seniorlagen i Våmbs IF</a:t>
            </a:r>
            <a:endParaRPr dirty="0">
              <a:latin typeface="Aptos" panose="020B0004020202020204" pitchFamily="34" charset="0"/>
            </a:endParaRPr>
          </a:p>
          <a:p>
            <a:pPr marL="0" lvl="0" indent="0" algn="l" rtl="0">
              <a:spcBef>
                <a:spcPts val="320"/>
              </a:spcBef>
              <a:spcAft>
                <a:spcPts val="0"/>
              </a:spcAft>
              <a:buClr>
                <a:schemeClr val="dk1"/>
              </a:buClr>
              <a:buSzPts val="1200"/>
              <a:buNone/>
            </a:pPr>
            <a:r>
              <a:rPr lang="sv-SE" sz="1600" dirty="0">
                <a:latin typeface="Aptos" panose="020B0004020202020204" pitchFamily="34" charset="0"/>
              </a:rPr>
              <a:t>Vanliga frågor är om barn- och ungdomsverksamheten föder seniorverksamheten – så är det inte i Våmbs IF!</a:t>
            </a:r>
            <a:endParaRPr dirty="0">
              <a:latin typeface="Aptos" panose="020B0004020202020204" pitchFamily="34" charset="0"/>
            </a:endParaRPr>
          </a:p>
          <a:p>
            <a:pPr marL="0" lvl="0" indent="0" algn="l" rtl="0">
              <a:spcBef>
                <a:spcPts val="320"/>
              </a:spcBef>
              <a:spcAft>
                <a:spcPts val="0"/>
              </a:spcAft>
              <a:buClr>
                <a:schemeClr val="dk1"/>
              </a:buClr>
              <a:buSzPts val="1200"/>
              <a:buNone/>
            </a:pPr>
            <a:endParaRPr sz="1600" dirty="0">
              <a:latin typeface="Aptos" panose="020B0004020202020204" pitchFamily="34" charset="0"/>
            </a:endParaRPr>
          </a:p>
          <a:p>
            <a:pPr marL="0" lvl="0" indent="0" algn="l" rtl="0">
              <a:spcBef>
                <a:spcPts val="320"/>
              </a:spcBef>
              <a:spcAft>
                <a:spcPts val="0"/>
              </a:spcAft>
              <a:buClr>
                <a:schemeClr val="dk1"/>
              </a:buClr>
              <a:buSzPts val="1200"/>
              <a:buNone/>
            </a:pPr>
            <a:r>
              <a:rPr lang="sv-SE" sz="1600" dirty="0">
                <a:latin typeface="Aptos" panose="020B0004020202020204" pitchFamily="34" charset="0"/>
              </a:rPr>
              <a:t>Det som skiljer är att när man kommer upp i dessa åldrar är det inte längre föräldrar som är tränare utan att vi måste ta in utbildade ledare, ofta utan koppling till föreningen eller spelare. Dessa ledare får då ett mindre arvode/lön.</a:t>
            </a:r>
          </a:p>
          <a:p>
            <a:pPr marL="0" lvl="0" indent="0" algn="l" rtl="0">
              <a:spcBef>
                <a:spcPts val="320"/>
              </a:spcBef>
              <a:spcAft>
                <a:spcPts val="0"/>
              </a:spcAft>
              <a:buClr>
                <a:schemeClr val="dk1"/>
              </a:buClr>
              <a:buSzPts val="1200"/>
              <a:buNone/>
            </a:pPr>
            <a:endParaRPr dirty="0">
              <a:latin typeface="Aptos" panose="020B0004020202020204" pitchFamily="34" charset="0"/>
            </a:endParaRPr>
          </a:p>
          <a:p>
            <a:pPr marL="0" lvl="0" indent="0" algn="l" rtl="0">
              <a:spcBef>
                <a:spcPts val="320"/>
              </a:spcBef>
              <a:spcAft>
                <a:spcPts val="0"/>
              </a:spcAft>
              <a:buClr>
                <a:schemeClr val="dk1"/>
              </a:buClr>
              <a:buSzPts val="1200"/>
              <a:buNone/>
            </a:pPr>
            <a:r>
              <a:rPr lang="sv-SE" sz="1600" dirty="0">
                <a:latin typeface="Aptos" panose="020B0004020202020204" pitchFamily="34" charset="0"/>
              </a:rPr>
              <a:t>Seniorlagen måste precis som övriga lag bidra genom att:</a:t>
            </a:r>
            <a:endParaRPr dirty="0">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600" dirty="0">
                <a:solidFill>
                  <a:schemeClr val="tx1"/>
                </a:solidFill>
                <a:latin typeface="Aptos" panose="020B0004020202020204" pitchFamily="34" charset="0"/>
              </a:rPr>
              <a:t>betala medlems- och träningsavgift</a:t>
            </a: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600" dirty="0">
                <a:solidFill>
                  <a:schemeClr val="tx1"/>
                </a:solidFill>
                <a:latin typeface="Aptos" panose="020B0004020202020204" pitchFamily="34" charset="0"/>
              </a:rPr>
              <a:t>döma i ungdomsmatcher</a:t>
            </a:r>
            <a:endParaRPr sz="16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600" dirty="0">
                <a:solidFill>
                  <a:schemeClr val="tx1"/>
                </a:solidFill>
                <a:latin typeface="Aptos" panose="020B0004020202020204" pitchFamily="34" charset="0"/>
              </a:rPr>
              <a:t>sälja Grön/vita rabatten</a:t>
            </a:r>
            <a:endParaRPr sz="16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600" dirty="0">
                <a:solidFill>
                  <a:schemeClr val="tx1"/>
                </a:solidFill>
                <a:latin typeface="Aptos" panose="020B0004020202020204" pitchFamily="34" charset="0"/>
              </a:rPr>
              <a:t>jobba som värdar under Matfestivalen</a:t>
            </a:r>
            <a:endParaRPr sz="1600" dirty="0">
              <a:solidFill>
                <a:schemeClr val="tx1"/>
              </a:solidFill>
              <a:latin typeface="Aptos" panose="020B0004020202020204" pitchFamily="34" charset="0"/>
            </a:endParaRPr>
          </a:p>
        </p:txBody>
      </p:sp>
      <p:sp>
        <p:nvSpPr>
          <p:cNvPr id="195" name="Google Shape;195;p5"/>
          <p:cNvSpPr txBox="1"/>
          <p:nvPr/>
        </p:nvSpPr>
        <p:spPr>
          <a:xfrm>
            <a:off x="6478161" y="1721353"/>
            <a:ext cx="4886000" cy="5203999"/>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R="0" lvl="0" algn="l" rtl="0">
              <a:spcBef>
                <a:spcPts val="0"/>
              </a:spcBef>
              <a:spcAft>
                <a:spcPts val="0"/>
              </a:spcAft>
              <a:buClr>
                <a:schemeClr val="dk1"/>
              </a:buClr>
              <a:buSzPts val="2000"/>
            </a:pPr>
            <a:r>
              <a:rPr lang="sv-SE" sz="2667" dirty="0">
                <a:solidFill>
                  <a:schemeClr val="dk1"/>
                </a:solidFill>
                <a:latin typeface="Aptos" panose="020B0004020202020204" pitchFamily="34" charset="0"/>
                <a:ea typeface="Calibri"/>
                <a:cs typeface="Calibri"/>
                <a:sym typeface="Calibri"/>
              </a:rPr>
              <a:t>Lagkassor</a:t>
            </a:r>
            <a:endParaRPr sz="2489" dirty="0">
              <a:latin typeface="Aptos" panose="020B0004020202020204" pitchFamily="34" charset="0"/>
            </a:endParaRPr>
          </a:p>
          <a:p>
            <a:pPr marL="0" marR="0" lvl="0" indent="0" algn="l" rtl="0">
              <a:spcBef>
                <a:spcPts val="320"/>
              </a:spcBef>
              <a:spcAft>
                <a:spcPts val="0"/>
              </a:spcAft>
              <a:buClr>
                <a:schemeClr val="dk1"/>
              </a:buClr>
              <a:buSzPts val="1200"/>
              <a:buFont typeface="Arial"/>
              <a:buNone/>
            </a:pPr>
            <a:r>
              <a:rPr lang="sv-SE" sz="1600" dirty="0">
                <a:solidFill>
                  <a:schemeClr val="dk1"/>
                </a:solidFill>
                <a:latin typeface="Aptos" panose="020B0004020202020204" pitchFamily="34" charset="0"/>
                <a:ea typeface="Calibri"/>
                <a:cs typeface="Calibri"/>
                <a:sym typeface="Calibri"/>
              </a:rPr>
              <a:t>Varje lag har sin egen lagkassa som finns redovisad i föreningens balansräkning.</a:t>
            </a:r>
            <a:endParaRPr sz="2489" dirty="0">
              <a:latin typeface="Aptos" panose="020B0004020202020204" pitchFamily="34" charset="0"/>
            </a:endParaRPr>
          </a:p>
          <a:p>
            <a:pPr marL="0" marR="0" lvl="0" indent="0" algn="l" rtl="0">
              <a:spcBef>
                <a:spcPts val="320"/>
              </a:spcBef>
              <a:spcAft>
                <a:spcPts val="0"/>
              </a:spcAft>
              <a:buClr>
                <a:schemeClr val="dk1"/>
              </a:buClr>
              <a:buSzPts val="1200"/>
              <a:buFont typeface="Arial"/>
              <a:buNone/>
            </a:pPr>
            <a:r>
              <a:rPr lang="sv-SE" sz="1600" dirty="0">
                <a:solidFill>
                  <a:schemeClr val="dk1"/>
                </a:solidFill>
                <a:latin typeface="Aptos" panose="020B0004020202020204" pitchFamily="34" charset="0"/>
                <a:ea typeface="Calibri"/>
                <a:cs typeface="Calibri"/>
                <a:sym typeface="Calibri"/>
              </a:rPr>
              <a:t>Kapitalet på dessa lagkassor är säkerställda genom att pengarna finns på ett separat konto på banken och blandas inte ihop med föreningens löpande konto.</a:t>
            </a:r>
          </a:p>
          <a:p>
            <a:pPr marL="0" marR="0" lvl="0" indent="0" algn="l" rtl="0">
              <a:spcBef>
                <a:spcPts val="320"/>
              </a:spcBef>
              <a:spcAft>
                <a:spcPts val="0"/>
              </a:spcAft>
              <a:buClr>
                <a:schemeClr val="dk1"/>
              </a:buClr>
              <a:buSzPts val="1200"/>
              <a:buFont typeface="Arial"/>
              <a:buNone/>
            </a:pPr>
            <a:endParaRPr sz="1400" dirty="0">
              <a:latin typeface="Aptos" panose="020B0004020202020204" pitchFamily="34" charset="0"/>
            </a:endParaRPr>
          </a:p>
          <a:p>
            <a:pPr marL="0" marR="0" lvl="0" indent="0" algn="l" rtl="0">
              <a:spcBef>
                <a:spcPts val="320"/>
              </a:spcBef>
              <a:spcAft>
                <a:spcPts val="0"/>
              </a:spcAft>
              <a:buClr>
                <a:schemeClr val="dk1"/>
              </a:buClr>
              <a:buSzPts val="1200"/>
              <a:buFont typeface="Arial"/>
              <a:buNone/>
            </a:pPr>
            <a:r>
              <a:rPr lang="sv-SE" sz="1600" b="1" dirty="0">
                <a:solidFill>
                  <a:schemeClr val="dk1"/>
                </a:solidFill>
                <a:latin typeface="Aptos" panose="020B0004020202020204" pitchFamily="34" charset="0"/>
                <a:ea typeface="Calibri"/>
                <a:cs typeface="Calibri"/>
                <a:sym typeface="Calibri"/>
              </a:rPr>
              <a:t>Aktivitetsbidrag:</a:t>
            </a:r>
            <a:endParaRPr sz="2489" dirty="0">
              <a:latin typeface="Aptos" panose="020B0004020202020204" pitchFamily="34" charset="0"/>
            </a:endParaRPr>
          </a:p>
          <a:p>
            <a:pPr marL="0" marR="0" lvl="0" indent="0" algn="l" rtl="0">
              <a:spcBef>
                <a:spcPts val="320"/>
              </a:spcBef>
              <a:spcAft>
                <a:spcPts val="0"/>
              </a:spcAft>
              <a:buClr>
                <a:schemeClr val="dk1"/>
              </a:buClr>
              <a:buSzPts val="1200"/>
              <a:buFont typeface="Arial"/>
              <a:buNone/>
            </a:pPr>
            <a:r>
              <a:rPr lang="sv-SE" sz="1600" dirty="0">
                <a:solidFill>
                  <a:schemeClr val="dk1"/>
                </a:solidFill>
                <a:latin typeface="Aptos" panose="020B0004020202020204" pitchFamily="34" charset="0"/>
                <a:ea typeface="Calibri"/>
                <a:cs typeface="Calibri"/>
                <a:sym typeface="Calibri"/>
              </a:rPr>
              <a:t>Alla lag utom de två yngsta knattelagen får årligen ett aktivitetsbidrag. Detta bidrag är baserat på de kostnader för cuper varje lag brukar ha, samt lite extra för t.ex. avslutning.</a:t>
            </a:r>
            <a:endParaRPr sz="2489" dirty="0">
              <a:latin typeface="Aptos" panose="020B0004020202020204" pitchFamily="34" charset="0"/>
            </a:endParaRPr>
          </a:p>
          <a:p>
            <a:pPr marL="0" marR="0" lvl="0" indent="0" algn="l" rtl="0">
              <a:spcBef>
                <a:spcPts val="320"/>
              </a:spcBef>
              <a:spcAft>
                <a:spcPts val="0"/>
              </a:spcAft>
              <a:buClr>
                <a:schemeClr val="dk1"/>
              </a:buClr>
              <a:buSzPts val="1200"/>
              <a:buFont typeface="Arial"/>
              <a:buNone/>
            </a:pPr>
            <a:r>
              <a:rPr lang="sv-SE" sz="1600" dirty="0">
                <a:solidFill>
                  <a:schemeClr val="dk1"/>
                </a:solidFill>
                <a:latin typeface="Aptos" panose="020B0004020202020204" pitchFamily="34" charset="0"/>
                <a:ea typeface="Calibri"/>
                <a:cs typeface="Calibri"/>
                <a:sym typeface="Calibri"/>
              </a:rPr>
              <a:t>Överföring till lagkassor görs vid två tillfällen: hälften i början av mars, resterande efter redovisning av grön/vita rabatten </a:t>
            </a:r>
            <a:endParaRPr sz="2489" dirty="0">
              <a:latin typeface="Aptos" panose="020B0004020202020204" pitchFamily="34" charset="0"/>
            </a:endParaRPr>
          </a:p>
          <a:p>
            <a:pPr marL="0" marR="0" lvl="0" indent="0" algn="l" rtl="0">
              <a:spcBef>
                <a:spcPts val="320"/>
              </a:spcBef>
              <a:spcAft>
                <a:spcPts val="0"/>
              </a:spcAft>
              <a:buClr>
                <a:schemeClr val="dk1"/>
              </a:buClr>
              <a:buSzPts val="1200"/>
              <a:buFont typeface="Arial"/>
              <a:buNone/>
            </a:pPr>
            <a:r>
              <a:rPr lang="sv-SE" sz="1600" dirty="0">
                <a:solidFill>
                  <a:schemeClr val="dk1"/>
                </a:solidFill>
                <a:latin typeface="Aptos" panose="020B0004020202020204" pitchFamily="34" charset="0"/>
                <a:ea typeface="Calibri"/>
                <a:cs typeface="Calibri"/>
                <a:sym typeface="Calibri"/>
              </a:rPr>
              <a:t>Har laget som mål att åka på ett träningsläger eller större cup får laget komplettera sin ekonomi i lagkassan genom egna aktiviteter/försäljning. </a:t>
            </a:r>
            <a:endParaRPr sz="2489" dirty="0">
              <a:latin typeface="Aptos" panose="020B0004020202020204" pitchFamily="34" charset="0"/>
            </a:endParaRPr>
          </a:p>
        </p:txBody>
      </p:sp>
    </p:spTree>
    <p:extLst>
      <p:ext uri="{BB962C8B-B14F-4D97-AF65-F5344CB8AC3E}">
        <p14:creationId xmlns:p14="http://schemas.microsoft.com/office/powerpoint/2010/main" val="34274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412</TotalTime>
  <Words>2095</Words>
  <Application>Microsoft Office PowerPoint</Application>
  <PresentationFormat>Widescreen</PresentationFormat>
  <Paragraphs>257</Paragraphs>
  <Slides>28</Slides>
  <Notes>27</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Office-tema</vt:lpstr>
      <vt:lpstr>Office-tema</vt:lpstr>
      <vt:lpstr>Office Theme</vt:lpstr>
      <vt:lpstr>Våmbs IF F15 2025</vt:lpstr>
      <vt:lpstr>Agenda (vi har 1 timme)</vt:lpstr>
      <vt:lpstr>Föräldramöte 2025 Våmbs IF</vt:lpstr>
      <vt:lpstr>Våmbs IF</vt:lpstr>
      <vt:lpstr>Målbild 2027 enligt verksamhetsplanen</vt:lpstr>
      <vt:lpstr>Ny organisation från 2025</vt:lpstr>
      <vt:lpstr>Ekonomi</vt:lpstr>
      <vt:lpstr>Klubbförsäljning</vt:lpstr>
      <vt:lpstr>Ekonomihantering</vt:lpstr>
      <vt:lpstr>På gång med anläggningen</vt:lpstr>
      <vt:lpstr>Gröna tråden  Regler och riktlinjer  för Våmbs IF fotbollsutveckling </vt:lpstr>
      <vt:lpstr>Förälder i Våmbs IF</vt:lpstr>
      <vt:lpstr>Förälder i Våmbs IF</vt:lpstr>
      <vt:lpstr>Frågor eller synpunkter</vt:lpstr>
      <vt:lpstr>Laget 2025</vt:lpstr>
      <vt:lpstr>Våra värderingar och förutsättningar</vt:lpstr>
      <vt:lpstr>Från Gröna Tråden – Ungdom 10 år</vt:lpstr>
      <vt:lpstr>Målvakt</vt:lpstr>
      <vt:lpstr>Träningar 1/5-30/9 </vt:lpstr>
      <vt:lpstr>Från Gröna Tråden – Matchspel</vt:lpstr>
      <vt:lpstr>Seriespel</vt:lpstr>
      <vt:lpstr>När vi spelar match</vt:lpstr>
      <vt:lpstr>Förväntningar på barnen</vt:lpstr>
      <vt:lpstr>Matchställ</vt:lpstr>
      <vt:lpstr>Cuper</vt:lpstr>
      <vt:lpstr>Praktiskt</vt:lpstr>
      <vt:lpstr>Föräldrauppgifter</vt:lpstr>
      <vt:lpstr>Föräldrar har ordet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Våmbs IF P13</dc:title>
  <dc:creator>Otto Bogren</dc:creator>
  <cp:lastModifiedBy>Johanna Låstberg</cp:lastModifiedBy>
  <cp:revision>316</cp:revision>
  <dcterms:created xsi:type="dcterms:W3CDTF">2022-04-19T18:43:53Z</dcterms:created>
  <dcterms:modified xsi:type="dcterms:W3CDTF">2025-04-29T20:41:00Z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a2199f-8e61-4f5c-a479-edf3283e170d_Enabled">
    <vt:lpwstr>true</vt:lpwstr>
  </property>
  <property fmtid="{D5CDD505-2E9C-101B-9397-08002B2CF9AE}" pid="3" name="MSIP_Label_18a2199f-8e61-4f5c-a479-edf3283e170d_SetDate">
    <vt:lpwstr>2024-03-06T19:20:08Z</vt:lpwstr>
  </property>
  <property fmtid="{D5CDD505-2E9C-101B-9397-08002B2CF9AE}" pid="4" name="MSIP_Label_18a2199f-8e61-4f5c-a479-edf3283e170d_Method">
    <vt:lpwstr>Privileged</vt:lpwstr>
  </property>
  <property fmtid="{D5CDD505-2E9C-101B-9397-08002B2CF9AE}" pid="5" name="MSIP_Label_18a2199f-8e61-4f5c-a479-edf3283e170d_Name">
    <vt:lpwstr>Privat</vt:lpwstr>
  </property>
  <property fmtid="{D5CDD505-2E9C-101B-9397-08002B2CF9AE}" pid="6" name="MSIP_Label_18a2199f-8e61-4f5c-a479-edf3283e170d_SiteId">
    <vt:lpwstr>1e4e7cc6-7b26-46be-915e-cd1c8633e92f</vt:lpwstr>
  </property>
  <property fmtid="{D5CDD505-2E9C-101B-9397-08002B2CF9AE}" pid="7" name="MSIP_Label_18a2199f-8e61-4f5c-a479-edf3283e170d_ActionId">
    <vt:lpwstr>21f07f3d-d90a-48c1-88b9-24751c09a02a</vt:lpwstr>
  </property>
  <property fmtid="{D5CDD505-2E9C-101B-9397-08002B2CF9AE}" pid="8" name="MSIP_Label_18a2199f-8e61-4f5c-a479-edf3283e170d_ContentBits">
    <vt:lpwstr>2</vt:lpwstr>
  </property>
</Properties>
</file>