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83" r:id="rId4"/>
    <p:sldId id="284" r:id="rId5"/>
    <p:sldId id="285" r:id="rId6"/>
    <p:sldId id="287" r:id="rId7"/>
    <p:sldId id="288" r:id="rId8"/>
    <p:sldId id="289" r:id="rId9"/>
    <p:sldId id="290" r:id="rId10"/>
    <p:sldId id="291" r:id="rId11"/>
    <p:sldId id="292" r:id="rId12"/>
    <p:sldId id="293" r:id="rId13"/>
    <p:sldId id="294" r:id="rId14"/>
    <p:sldId id="295"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fe8941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fe8941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Lägg in bilder barn domare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72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fe8941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fe8941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Lägg in bilder barn domare</a:t>
            </a:r>
            <a:endParaRPr/>
          </a:p>
        </p:txBody>
      </p:sp>
    </p:spTree>
    <p:extLst>
      <p:ext uri="{BB962C8B-B14F-4D97-AF65-F5344CB8AC3E}">
        <p14:creationId xmlns:p14="http://schemas.microsoft.com/office/powerpoint/2010/main" val="85377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03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65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75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5fe89417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5fe89417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5fe89417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5fe89417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fe89417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fe89417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fe89417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fe89417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5fe89417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5fe89417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5fe89417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5fe89417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5fe8941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5fe8941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5fe89417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5fe89417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5fe89417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5fe89417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fe89417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5fe89417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5fe89417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5fe89417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5fe89417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5fe89417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fe89417d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5fe89417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5fe89417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5fe89417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5fe89417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5fe89417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fe8941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fe8941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Lägg in bilder barn domare</a:t>
            </a:r>
            <a:endParaRPr/>
          </a:p>
        </p:txBody>
      </p:sp>
    </p:spTree>
    <p:extLst>
      <p:ext uri="{BB962C8B-B14F-4D97-AF65-F5344CB8AC3E}">
        <p14:creationId xmlns:p14="http://schemas.microsoft.com/office/powerpoint/2010/main" val="132606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5fe89417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5fe89417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5fe8941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5fe8941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5fe89417d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5fe89417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5fe89417d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5fe89417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5fe89417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15fe89417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5fe89417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5fe89417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5fe89417d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5fe89417d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71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39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63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fe8941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fe8941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Lägg in bilder barn domare</a:t>
            </a:r>
            <a:endParaRPr/>
          </a:p>
        </p:txBody>
      </p:sp>
    </p:spTree>
    <p:extLst>
      <p:ext uri="{BB962C8B-B14F-4D97-AF65-F5344CB8AC3E}">
        <p14:creationId xmlns:p14="http://schemas.microsoft.com/office/powerpoint/2010/main" val="197372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2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fe8941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fe8941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00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
        <p:nvSpPr>
          <p:cNvPr id="3" name="TextBox 2">
            <a:extLst>
              <a:ext uri="{FF2B5EF4-FFF2-40B4-BE49-F238E27FC236}">
                <a16:creationId xmlns:a16="http://schemas.microsoft.com/office/drawing/2014/main" id="{451E20F1-F2BD-CE99-A577-E27E075C2D55}"/>
              </a:ext>
            </a:extLst>
          </p:cNvPr>
          <p:cNvSpPr txBox="1"/>
          <p:nvPr userDrawn="1">
            <p:extLst>
              <p:ext uri="{1162E1C5-73C7-4A58-AE30-91384D911F3F}">
                <p184:classification xmlns:p184="http://schemas.microsoft.com/office/powerpoint/2018/4/main" val="ftr"/>
              </p:ext>
            </p:extLst>
          </p:nvPr>
        </p:nvSpPr>
        <p:spPr>
          <a:xfrm>
            <a:off x="8121650" y="4942840"/>
            <a:ext cx="990600" cy="137160"/>
          </a:xfrm>
          <a:prstGeom prst="rect">
            <a:avLst/>
          </a:prstGeom>
        </p:spPr>
        <p:txBody>
          <a:bodyPr horzOverflow="overflow" lIns="0" tIns="0" rIns="0" bIns="0">
            <a:spAutoFit/>
          </a:bodyPr>
          <a:lstStyle/>
          <a:p>
            <a:pPr algn="l"/>
            <a:r>
              <a:rPr lang="sv-SE" sz="900">
                <a:solidFill>
                  <a:srgbClr val="737373">
                    <a:alpha val="50000"/>
                  </a:srgbClr>
                </a:solidFill>
                <a:latin typeface="Arial" panose="020B0604020202020204" pitchFamily="34" charset="0"/>
                <a:cs typeface="Arial" panose="020B0604020202020204" pitchFamily="34" charset="0"/>
              </a:rPr>
              <a:t>Sensitivity: Internal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596"/>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069925" y="1247988"/>
            <a:ext cx="6734700" cy="32624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4000" dirty="0">
                <a:solidFill>
                  <a:schemeClr val="lt1"/>
                </a:solidFill>
                <a:latin typeface="Impact"/>
                <a:ea typeface="Impact"/>
                <a:cs typeface="Impact"/>
                <a:sym typeface="Impact"/>
              </a:rPr>
              <a:t>Välkommen till</a:t>
            </a:r>
            <a:endParaRPr sz="4000" dirty="0">
              <a:solidFill>
                <a:schemeClr val="lt1"/>
              </a:solidFill>
              <a:latin typeface="Impact"/>
              <a:ea typeface="Impact"/>
              <a:cs typeface="Impact"/>
              <a:sym typeface="Impact"/>
            </a:endParaRPr>
          </a:p>
          <a:p>
            <a:pPr marL="0" lvl="0" indent="0" algn="ctr" rtl="0">
              <a:spcBef>
                <a:spcPts val="0"/>
              </a:spcBef>
              <a:spcAft>
                <a:spcPts val="0"/>
              </a:spcAft>
              <a:buNone/>
            </a:pPr>
            <a:r>
              <a:rPr lang="sv-SE" sz="4000" dirty="0">
                <a:solidFill>
                  <a:schemeClr val="lt1"/>
                </a:solidFill>
                <a:latin typeface="Impact"/>
                <a:ea typeface="Impact"/>
                <a:cs typeface="Impact"/>
                <a:sym typeface="Impact"/>
              </a:rPr>
              <a:t>r</a:t>
            </a:r>
            <a:r>
              <a:rPr lang="sv" sz="4000" dirty="0">
                <a:solidFill>
                  <a:schemeClr val="lt1"/>
                </a:solidFill>
                <a:latin typeface="Impact"/>
                <a:ea typeface="Impact"/>
                <a:cs typeface="Impact"/>
                <a:sym typeface="Impact"/>
              </a:rPr>
              <a:t>egelgenomgång inför Vallacupen 2026</a:t>
            </a:r>
            <a:endParaRPr sz="4000" dirty="0">
              <a:solidFill>
                <a:schemeClr val="lt1"/>
              </a:solidFill>
              <a:latin typeface="Impact"/>
              <a:ea typeface="Impact"/>
              <a:cs typeface="Impact"/>
              <a:sym typeface="Impact"/>
            </a:endParaRPr>
          </a:p>
          <a:p>
            <a:pPr marL="0" lvl="0" indent="0" algn="ctr" rtl="0">
              <a:spcBef>
                <a:spcPts val="0"/>
              </a:spcBef>
              <a:spcAft>
                <a:spcPts val="0"/>
              </a:spcAft>
              <a:buNone/>
            </a:pPr>
            <a:endParaRPr sz="4000" dirty="0">
              <a:solidFill>
                <a:schemeClr val="lt1"/>
              </a:solidFill>
              <a:latin typeface="Impact"/>
              <a:ea typeface="Impact"/>
              <a:cs typeface="Impact"/>
              <a:sym typeface="Impact"/>
            </a:endParaRPr>
          </a:p>
          <a:p>
            <a:pPr marL="0" lvl="0" indent="0" algn="ctr" rtl="0">
              <a:spcBef>
                <a:spcPts val="0"/>
              </a:spcBef>
              <a:spcAft>
                <a:spcPts val="0"/>
              </a:spcAft>
              <a:buNone/>
            </a:pPr>
            <a:r>
              <a:rPr lang="sv" sz="4000" dirty="0">
                <a:solidFill>
                  <a:schemeClr val="lt1"/>
                </a:solidFill>
                <a:latin typeface="Impact"/>
                <a:ea typeface="Impact"/>
                <a:cs typeface="Impact"/>
                <a:sym typeface="Impact"/>
              </a:rPr>
              <a:t>Futsal </a:t>
            </a:r>
            <a:endParaRPr sz="4000" dirty="0">
              <a:solidFill>
                <a:schemeClr val="lt1"/>
              </a:solidFill>
              <a:latin typeface="Impact"/>
              <a:ea typeface="Impact"/>
              <a:cs typeface="Impact"/>
              <a:sym typeface="Impact"/>
            </a:endParaRPr>
          </a:p>
        </p:txBody>
      </p:sp>
      <p:pic>
        <p:nvPicPr>
          <p:cNvPr id="2" name="Bild 1" descr="Tävlingar Bohuslän-Dalsland - Bohuslän-Dalsland">
            <a:extLst>
              <a:ext uri="{FF2B5EF4-FFF2-40B4-BE49-F238E27FC236}">
                <a16:creationId xmlns:a16="http://schemas.microsoft.com/office/drawing/2014/main" id="{92BE725B-DCD4-011B-5C0E-69EF893556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(2)</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8186032" cy="3735784"/>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Finns det ett befintligt straffområde används det. Finns det inget straffområde skall detta markeras och måttet är 4 meter. Här tillämpas straffspark.</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Grundregeln är att utvisning inte tillämpas. Däremot får domaren göra undantag. Ersätt i så fall den utvisade spelaren med en annan spelare.</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Vid underläge med fyra mål eller mer får laget som ligger under spela med en extra utespelare tills ställningen är lika igen.</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a:buClr>
                <a:schemeClr val="dk1"/>
              </a:buClr>
              <a:buFont typeface="Cambria"/>
              <a:buChar char="★"/>
            </a:pPr>
            <a:r>
              <a:rPr lang="sv" dirty="0">
                <a:solidFill>
                  <a:schemeClr val="dk1"/>
                </a:solidFill>
                <a:latin typeface="Cambria"/>
                <a:ea typeface="Cambria"/>
                <a:cs typeface="Cambria"/>
                <a:sym typeface="Cambria"/>
              </a:rPr>
              <a:t>Fyra-sekunders-regeln, ackumulerade frisparkar, byte med västar och time-out tillämpas inte.</a:t>
            </a:r>
          </a:p>
        </p:txBody>
      </p:sp>
      <p:pic>
        <p:nvPicPr>
          <p:cNvPr id="3" name="Bild 2" descr="Tävlingar Bohuslän-Dalsland - Bohuslän-Dalsland">
            <a:extLst>
              <a:ext uri="{FF2B5EF4-FFF2-40B4-BE49-F238E27FC236}">
                <a16:creationId xmlns:a16="http://schemas.microsoft.com/office/drawing/2014/main" id="{DB080B19-E8CC-E26C-2144-7FBBE450C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417416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4596"/>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069925" y="1247988"/>
            <a:ext cx="6734700"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4000" dirty="0">
                <a:solidFill>
                  <a:schemeClr val="lt1"/>
                </a:solidFill>
                <a:latin typeface="Impact"/>
                <a:ea typeface="Impact"/>
                <a:cs typeface="Impact"/>
                <a:sym typeface="Impact"/>
              </a:rPr>
              <a:t>5 mot 5</a:t>
            </a:r>
            <a:endParaRPr sz="4000" dirty="0">
              <a:solidFill>
                <a:schemeClr val="lt1"/>
              </a:solidFill>
              <a:latin typeface="Impact"/>
              <a:ea typeface="Impact"/>
              <a:cs typeface="Impact"/>
              <a:sym typeface="Impact"/>
            </a:endParaRPr>
          </a:p>
          <a:p>
            <a:pPr marL="0" lvl="0" indent="0" algn="ctr" rtl="0">
              <a:spcBef>
                <a:spcPts val="0"/>
              </a:spcBef>
              <a:spcAft>
                <a:spcPts val="0"/>
              </a:spcAft>
              <a:buNone/>
            </a:pPr>
            <a:endParaRPr sz="4000" dirty="0">
              <a:solidFill>
                <a:schemeClr val="lt1"/>
              </a:solidFill>
              <a:latin typeface="Impact"/>
              <a:ea typeface="Impact"/>
              <a:cs typeface="Impact"/>
              <a:sym typeface="Impact"/>
            </a:endParaRPr>
          </a:p>
          <a:p>
            <a:pPr marL="0" lvl="0" indent="0" algn="ctr" rtl="0">
              <a:spcBef>
                <a:spcPts val="0"/>
              </a:spcBef>
              <a:spcAft>
                <a:spcPts val="0"/>
              </a:spcAft>
              <a:buNone/>
            </a:pPr>
            <a:r>
              <a:rPr lang="sv" sz="4000" dirty="0">
                <a:solidFill>
                  <a:schemeClr val="lt1"/>
                </a:solidFill>
                <a:latin typeface="Impact"/>
                <a:ea typeface="Impact"/>
                <a:cs typeface="Impact"/>
                <a:sym typeface="Impact"/>
              </a:rPr>
              <a:t>13-14 år</a:t>
            </a:r>
            <a:endParaRPr sz="4000" dirty="0">
              <a:solidFill>
                <a:schemeClr val="lt1"/>
              </a:solidFill>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144F401F-2A47-D1A0-18AA-0115D9DB8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82148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Förutsättningar</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699" y="1152475"/>
            <a:ext cx="7381635"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planyta: 28-40 x 15-20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mål: 2,4 x 1,6 eller 3 x 2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boll: 3</a:t>
            </a:r>
          </a:p>
          <a:p>
            <a:pPr lvl="0">
              <a:buClr>
                <a:schemeClr val="dk1"/>
              </a:buClr>
              <a:buFont typeface="Cambria"/>
              <a:buChar char="★"/>
            </a:pPr>
            <a:r>
              <a:rPr lang="sv" dirty="0">
                <a:solidFill>
                  <a:schemeClr val="dk1"/>
                </a:solidFill>
                <a:latin typeface="Cambria"/>
                <a:ea typeface="Cambria"/>
                <a:cs typeface="Cambria"/>
                <a:sym typeface="Cambria"/>
              </a:rPr>
              <a:t>Speltid: 1x12 min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Antal spelare: 4 utespelare och 1 målvakt per lag</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Byten: Fria byten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Utrustning spelare: Tröja, byxor, strumpor, skor och benskydd</a:t>
            </a:r>
            <a:endParaRPr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219DE795-559D-61EC-65AE-2CEEAB0EF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79265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(1)</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699" y="1152475"/>
            <a:ext cx="8639795" cy="3735784"/>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Varje match leds av två domare som ser till att spelreglerna följs.</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Igångsättning vid fasta situationer (avspark, inspark, hörna, frispark) sker genom att spelaren passar eller skjuter bollen (förutom målvakten som får kasta).</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Vid målvaktsutkast eller när målvakten fångar bollen i spel ska det andra laget backa till retreatlinjen och stanna där tills bollen har lämnat målvaktens händer. Tillämpa retreatlinjen som markeras fem meter från straffområdesgränsen.</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Målvakten får ta emot bollen </a:t>
            </a:r>
            <a:r>
              <a:rPr lang="sv" u="sng" dirty="0">
                <a:solidFill>
                  <a:schemeClr val="dk1"/>
                </a:solidFill>
                <a:latin typeface="Cambria"/>
                <a:ea typeface="Cambria"/>
                <a:cs typeface="Cambria"/>
                <a:sym typeface="Cambria"/>
              </a:rPr>
              <a:t>med fötterna</a:t>
            </a:r>
            <a:r>
              <a:rPr lang="sv" dirty="0">
                <a:solidFill>
                  <a:schemeClr val="dk1"/>
                </a:solidFill>
                <a:latin typeface="Cambria"/>
                <a:ea typeface="Cambria"/>
                <a:cs typeface="Cambria"/>
                <a:sym typeface="Cambria"/>
              </a:rPr>
              <a:t> vid tillbakaspel, vid obegränsat antal tillfällen.</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2A8DDE0A-51F1-602A-59CF-A01756EF0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96126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(2)</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8186032" cy="3735784"/>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Finns det ett befintligt straffområde används det. Finns det inget befintligt straffområde ska detta markeras med två linjer i rät vinkel mot mållinjen, fem meter i sidled från stolparna och fem meter uppåt i planen. Linjerna binds samman med en linje som är parallell med mållinjen. Här tillämpas straffspark.</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En utvisad spelare får i 5 mot 5 ersättas av en annan spelare efter 2 minuter eller efter att motståndarna gjort mål inom dessa 2 minuter.</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Fyra-sekunders-regeln, ackumulerade frisparkar, byte med västar och time-out tillämpas inte.</a:t>
            </a:r>
          </a:p>
        </p:txBody>
      </p:sp>
      <p:pic>
        <p:nvPicPr>
          <p:cNvPr id="3" name="Bild 2" descr="Tävlingar Bohuslän-Dalsland - Bohuslän-Dalsland">
            <a:extLst>
              <a:ext uri="{FF2B5EF4-FFF2-40B4-BE49-F238E27FC236}">
                <a16:creationId xmlns:a16="http://schemas.microsoft.com/office/drawing/2014/main" id="{3258D51F-E6CC-CA31-0256-A81CA4801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402161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Spelplanen</a:t>
            </a:r>
            <a:endParaRPr sz="2820">
              <a:latin typeface="Impact"/>
              <a:ea typeface="Impact"/>
              <a:cs typeface="Impact"/>
              <a:sym typeface="Impact"/>
            </a:endParaRPr>
          </a:p>
        </p:txBody>
      </p:sp>
      <p:pic>
        <p:nvPicPr>
          <p:cNvPr id="69" name="Google Shape;69;p15"/>
          <p:cNvPicPr preferRelativeResize="0"/>
          <p:nvPr/>
        </p:nvPicPr>
        <p:blipFill>
          <a:blip r:embed="rId3">
            <a:alphaModFix/>
          </a:blip>
          <a:stretch>
            <a:fillRect/>
          </a:stretch>
        </p:blipFill>
        <p:spPr>
          <a:xfrm>
            <a:off x="311700" y="1017725"/>
            <a:ext cx="7426400" cy="4125775"/>
          </a:xfrm>
          <a:prstGeom prst="rect">
            <a:avLst/>
          </a:prstGeom>
          <a:noFill/>
          <a:ln>
            <a:noFill/>
          </a:ln>
        </p:spPr>
      </p:pic>
      <p:pic>
        <p:nvPicPr>
          <p:cNvPr id="3" name="Bild 2" descr="Tävlingar Bohuslän-Dalsland - Bohuslän-Dalsland">
            <a:extLst>
              <a:ext uri="{FF2B5EF4-FFF2-40B4-BE49-F238E27FC236}">
                <a16:creationId xmlns:a16="http://schemas.microsoft.com/office/drawing/2014/main" id="{A257E2E7-0E65-E700-57C8-1AE2E5C2C3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7612" y="57149"/>
            <a:ext cx="1297642" cy="13396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Bollen</a:t>
            </a:r>
            <a:endParaRPr sz="2820">
              <a:latin typeface="Impact"/>
              <a:ea typeface="Impact"/>
              <a:cs typeface="Impact"/>
              <a:sym typeface="Impact"/>
            </a:endParaRPr>
          </a:p>
        </p:txBody>
      </p:sp>
      <p:sp>
        <p:nvSpPr>
          <p:cNvPr id="75" name="Google Shape;75;p16"/>
          <p:cNvSpPr txBox="1">
            <a:spLocks noGrp="1"/>
          </p:cNvSpPr>
          <p:nvPr>
            <p:ph type="body" idx="1"/>
          </p:nvPr>
        </p:nvSpPr>
        <p:spPr>
          <a:xfrm>
            <a:off x="311700" y="1152475"/>
            <a:ext cx="7602300" cy="3416400"/>
          </a:xfrm>
          <a:prstGeom prst="rect">
            <a:avLst/>
          </a:prstGeom>
        </p:spPr>
        <p:txBody>
          <a:bodyPr spcFirstLastPara="1" wrap="square" lIns="91425" tIns="91425" rIns="91425" bIns="91425" anchor="t" anchorCtr="0">
            <a:normAutofit/>
          </a:bodyPr>
          <a:lstStyle/>
          <a:p>
            <a:pPr marL="457200" lvl="0" indent="-330200" algn="l" rtl="0">
              <a:spcBef>
                <a:spcPts val="500"/>
              </a:spcBef>
              <a:spcAft>
                <a:spcPts val="0"/>
              </a:spcAft>
              <a:buClr>
                <a:schemeClr val="dk1"/>
              </a:buClr>
              <a:buSzPts val="1600"/>
              <a:buFont typeface="Cambria"/>
              <a:buChar char="★"/>
            </a:pPr>
            <a:r>
              <a:rPr lang="sv">
                <a:solidFill>
                  <a:schemeClr val="dk1"/>
                </a:solidFill>
                <a:latin typeface="Cambria"/>
                <a:ea typeface="Cambria"/>
                <a:cs typeface="Cambria"/>
                <a:sym typeface="Cambria"/>
              </a:rPr>
              <a:t>Lågstudsande futsalboll, storlek 4 (omkrets mellan 62-64 cm)</a:t>
            </a:r>
            <a:br>
              <a:rPr lang="sv">
                <a:solidFill>
                  <a:schemeClr val="dk1"/>
                </a:solidFill>
                <a:latin typeface="Cambria"/>
                <a:ea typeface="Cambria"/>
                <a:cs typeface="Cambria"/>
                <a:sym typeface="Cambria"/>
              </a:rPr>
            </a:br>
            <a:endParaRPr>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a:solidFill>
                  <a:schemeClr val="dk1"/>
                </a:solidFill>
                <a:latin typeface="Cambria"/>
                <a:ea typeface="Cambria"/>
                <a:cs typeface="Cambria"/>
                <a:sym typeface="Cambria"/>
              </a:rPr>
              <a:t>Släpper man bollen från 2 m får den studsa minst 50 cm och max 65 cm.</a:t>
            </a:r>
            <a:endParaRPr sz="160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2FCF1CD4-52F0-3EF6-E7D4-D95C637D0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Antal spelare</a:t>
            </a:r>
            <a:endParaRPr sz="2820">
              <a:latin typeface="Impact"/>
              <a:ea typeface="Impact"/>
              <a:cs typeface="Impact"/>
              <a:sym typeface="Impact"/>
            </a:endParaRPr>
          </a:p>
        </p:txBody>
      </p:sp>
      <p:sp>
        <p:nvSpPr>
          <p:cNvPr id="82" name="Google Shape;82;p17"/>
          <p:cNvSpPr txBox="1">
            <a:spLocks noGrp="1"/>
          </p:cNvSpPr>
          <p:nvPr>
            <p:ph type="body" idx="1"/>
          </p:nvPr>
        </p:nvSpPr>
        <p:spPr>
          <a:xfrm>
            <a:off x="311700" y="1152475"/>
            <a:ext cx="6837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a:solidFill>
                  <a:schemeClr val="dk1"/>
                </a:solidFill>
                <a:latin typeface="Cambria"/>
                <a:ea typeface="Cambria"/>
                <a:cs typeface="Cambria"/>
                <a:sym typeface="Cambria"/>
              </a:rPr>
              <a:t>1 målvakt och 4 spelare på planen i varje lag.</a:t>
            </a:r>
            <a:br>
              <a:rPr lang="sv">
                <a:solidFill>
                  <a:schemeClr val="dk1"/>
                </a:solidFill>
                <a:latin typeface="Cambria"/>
                <a:ea typeface="Cambria"/>
                <a:cs typeface="Cambria"/>
                <a:sym typeface="Cambria"/>
              </a:rPr>
            </a:br>
            <a:endParaRPr>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a:solidFill>
                  <a:schemeClr val="dk1"/>
                </a:solidFill>
                <a:latin typeface="Cambria"/>
                <a:ea typeface="Cambria"/>
                <a:cs typeface="Cambria"/>
                <a:sym typeface="Cambria"/>
              </a:rPr>
              <a:t>Byte av spelare är obegränsat, får ske under hela matchen och detta görs som “flygande byten”.</a:t>
            </a:r>
            <a:endParaRPr>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A7BC6216-6FA6-DB84-EEDA-78D63F652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Spelarnas utrustning</a:t>
            </a:r>
            <a:endParaRPr sz="2820">
              <a:latin typeface="Impact"/>
              <a:ea typeface="Impact"/>
              <a:cs typeface="Impact"/>
              <a:sym typeface="Impact"/>
            </a:endParaRPr>
          </a:p>
        </p:txBody>
      </p:sp>
      <p:sp>
        <p:nvSpPr>
          <p:cNvPr id="89" name="Google Shape;89;p18"/>
          <p:cNvSpPr txBox="1">
            <a:spLocks noGrp="1"/>
          </p:cNvSpPr>
          <p:nvPr>
            <p:ph type="body" idx="1"/>
          </p:nvPr>
        </p:nvSpPr>
        <p:spPr>
          <a:xfrm>
            <a:off x="311700" y="1152475"/>
            <a:ext cx="6837600" cy="3891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En spelares obligatoriska utrustning är:</a:t>
            </a:r>
            <a:endParaRPr sz="1600">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Tröja</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Kortbyxor</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Strumpor</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Benskydd</a:t>
            </a:r>
            <a:endParaRPr>
              <a:solidFill>
                <a:schemeClr val="dk1"/>
              </a:solidFill>
              <a:latin typeface="Cambria"/>
              <a:ea typeface="Cambria"/>
              <a:cs typeface="Cambria"/>
              <a:sym typeface="Cambria"/>
            </a:endParaRPr>
          </a:p>
          <a:p>
            <a:pPr marL="914400" lvl="1" indent="-292100" algn="l" rtl="0">
              <a:spcBef>
                <a:spcPts val="0"/>
              </a:spcBef>
              <a:spcAft>
                <a:spcPts val="0"/>
              </a:spcAft>
              <a:buClr>
                <a:schemeClr val="dk1"/>
              </a:buClr>
              <a:buSzPts val="1000"/>
              <a:buFont typeface="Cambria"/>
              <a:buChar char="○"/>
            </a:pPr>
            <a:r>
              <a:rPr lang="sv">
                <a:solidFill>
                  <a:schemeClr val="dk1"/>
                </a:solidFill>
                <a:latin typeface="Cambria"/>
                <a:ea typeface="Cambria"/>
                <a:cs typeface="Cambria"/>
                <a:sym typeface="Cambria"/>
              </a:rPr>
              <a:t>Skor</a:t>
            </a:r>
            <a:br>
              <a:rPr lang="sv" sz="1000">
                <a:solidFill>
                  <a:schemeClr val="dk1"/>
                </a:solidFill>
                <a:latin typeface="Cambria"/>
                <a:ea typeface="Cambria"/>
                <a:cs typeface="Cambria"/>
                <a:sym typeface="Cambria"/>
              </a:rPr>
            </a:br>
            <a:endParaRPr sz="10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u="sng">
                <a:solidFill>
                  <a:schemeClr val="dk1"/>
                </a:solidFill>
                <a:latin typeface="Cambria"/>
                <a:ea typeface="Cambria"/>
                <a:cs typeface="Cambria"/>
                <a:sym typeface="Cambria"/>
              </a:rPr>
              <a:t>Spelarens utrustningen får inte vara farlig för honom själv eller motståndarna</a:t>
            </a:r>
            <a:br>
              <a:rPr lang="sv" sz="1600" u="sng">
                <a:solidFill>
                  <a:schemeClr val="dk1"/>
                </a:solidFill>
                <a:latin typeface="Cambria"/>
                <a:ea typeface="Cambria"/>
                <a:cs typeface="Cambria"/>
                <a:sym typeface="Cambria"/>
              </a:rPr>
            </a:br>
            <a:endParaRPr sz="1600" u="sng">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Smycken, tex ringar, örhängen, band av läder eller gummi skall tas av före match</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Att tejpa över smycken är </a:t>
            </a:r>
            <a:r>
              <a:rPr lang="sv" sz="1600" u="sng">
                <a:solidFill>
                  <a:schemeClr val="dk1"/>
                </a:solidFill>
                <a:latin typeface="Cambria"/>
                <a:ea typeface="Cambria"/>
                <a:cs typeface="Cambria"/>
                <a:sym typeface="Cambria"/>
              </a:rPr>
              <a:t>inte</a:t>
            </a:r>
            <a:r>
              <a:rPr lang="sv" sz="1600">
                <a:solidFill>
                  <a:schemeClr val="dk1"/>
                </a:solidFill>
                <a:latin typeface="Cambria"/>
                <a:ea typeface="Cambria"/>
                <a:cs typeface="Cambria"/>
                <a:sym typeface="Cambria"/>
              </a:rPr>
              <a:t> tillåtet</a:t>
            </a:r>
            <a:endParaRPr sz="1600">
              <a:solidFill>
                <a:schemeClr val="dk1"/>
              </a:solidFill>
              <a:latin typeface="Cambria"/>
              <a:ea typeface="Cambria"/>
              <a:cs typeface="Cambria"/>
              <a:sym typeface="Cambria"/>
            </a:endParaRPr>
          </a:p>
          <a:p>
            <a:pPr marL="0" lvl="0" indent="0" algn="l" rtl="0">
              <a:spcBef>
                <a:spcPts val="0"/>
              </a:spcBef>
              <a:spcAft>
                <a:spcPts val="1200"/>
              </a:spcAft>
              <a:buNone/>
            </a:pPr>
            <a:endParaRPr sz="160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10009023-B910-FA01-E126-E56CD2891A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Domarna</a:t>
            </a:r>
            <a:endParaRPr sz="2820">
              <a:latin typeface="Impact"/>
              <a:ea typeface="Impact"/>
              <a:cs typeface="Impact"/>
              <a:sym typeface="Impact"/>
            </a:endParaRPr>
          </a:p>
        </p:txBody>
      </p:sp>
      <p:sp>
        <p:nvSpPr>
          <p:cNvPr id="96" name="Google Shape;96;p19"/>
          <p:cNvSpPr txBox="1">
            <a:spLocks noGrp="1"/>
          </p:cNvSpPr>
          <p:nvPr>
            <p:ph type="body" idx="1"/>
          </p:nvPr>
        </p:nvSpPr>
        <p:spPr>
          <a:xfrm>
            <a:off x="311700" y="1152475"/>
            <a:ext cx="76023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Font typeface="Cambria"/>
              <a:buChar char="★"/>
            </a:pPr>
            <a:r>
              <a:rPr lang="sv" sz="1600">
                <a:solidFill>
                  <a:schemeClr val="dk1"/>
                </a:solidFill>
                <a:latin typeface="Cambria"/>
                <a:ea typeface="Cambria"/>
                <a:cs typeface="Cambria"/>
                <a:sym typeface="Cambria"/>
              </a:rPr>
              <a:t>Varje match leds av två domare som har full befogenhet att se till så att spelreglerna följs och de skall vara alltid klädd i domardräkt (från topp till tå)</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Domaren kan endast ändra ett beslut om han inser att  det är felaktigt, om inte spelet återupptagits igen.</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Domaren räknar 4 sekunder synligt vid:</a:t>
            </a:r>
            <a:endParaRPr sz="1600">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målkast </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inspark </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hörna </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Char char="○"/>
            </a:pPr>
            <a:r>
              <a:rPr lang="sv">
                <a:solidFill>
                  <a:schemeClr val="dk1"/>
                </a:solidFill>
                <a:latin typeface="Cambria"/>
                <a:ea typeface="Cambria"/>
                <a:cs typeface="Cambria"/>
                <a:sym typeface="Cambria"/>
              </a:rPr>
              <a:t>målvakten håller bollen under kontroll på egen planhalva</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alla frisparkar</a:t>
            </a:r>
            <a:endParaRPr>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D852D3C8-A1AA-1A3C-CFDF-0A23CF3B46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a:solidFill>
                  <a:srgbClr val="134596"/>
                </a:solidFill>
                <a:latin typeface="Impact"/>
                <a:ea typeface="Impact"/>
                <a:cs typeface="Impact"/>
                <a:sym typeface="Impact"/>
              </a:rPr>
              <a:t>Futsal</a:t>
            </a:r>
            <a:endParaRPr sz="2820">
              <a:latin typeface="Impact"/>
              <a:ea typeface="Impact"/>
              <a:cs typeface="Impact"/>
              <a:sym typeface="Impact"/>
            </a:endParaRPr>
          </a:p>
        </p:txBody>
      </p:sp>
      <p:sp>
        <p:nvSpPr>
          <p:cNvPr id="61" name="Google Shape;61;p14"/>
          <p:cNvSpPr txBox="1">
            <a:spLocks noGrp="1"/>
          </p:cNvSpPr>
          <p:nvPr>
            <p:ph type="body" idx="1"/>
          </p:nvPr>
        </p:nvSpPr>
        <p:spPr>
          <a:xfrm>
            <a:off x="311700" y="1152475"/>
            <a:ext cx="6837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Sporten grundades 1930 och har flest utövare i Brasilien, vilket anses vara en del av förklaringen till de brasilianska spelarnas tekniska skicklighet.</a:t>
            </a:r>
            <a:br>
              <a:rPr lang="sv" dirty="0">
                <a:solidFill>
                  <a:schemeClr val="dk1"/>
                </a:solidFill>
                <a:latin typeface="Cambria"/>
                <a:ea typeface="Cambria"/>
                <a:cs typeface="Cambria"/>
                <a:sym typeface="Cambria"/>
              </a:rPr>
            </a:br>
            <a:endParaRPr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Sedan 2006 har man i Sverige spelat inomhus enligt futsalens regelverk. </a:t>
            </a:r>
            <a:br>
              <a:rPr lang="sv" dirty="0">
                <a:solidFill>
                  <a:schemeClr val="dk1"/>
                </a:solidFill>
                <a:latin typeface="Cambria"/>
                <a:ea typeface="Cambria"/>
                <a:cs typeface="Cambria"/>
                <a:sym typeface="Cambria"/>
              </a:rPr>
            </a:br>
            <a:endParaRPr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Futsal betraktas som en egen sport</a:t>
            </a:r>
            <a:endParaRPr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07E4C6C7-A40B-DEAA-097D-AAD819B616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sv">
                <a:solidFill>
                  <a:schemeClr val="dk1"/>
                </a:solidFill>
                <a:latin typeface="Cambria"/>
                <a:ea typeface="Cambria"/>
                <a:cs typeface="Cambria"/>
                <a:sym typeface="Cambria"/>
              </a:rPr>
              <a:t>Domarens tecken vid räkning (4 sekunder)</a:t>
            </a:r>
            <a:endParaRPr>
              <a:solidFill>
                <a:schemeClr val="dk1"/>
              </a:solidFill>
              <a:latin typeface="Cambria"/>
              <a:ea typeface="Cambria"/>
              <a:cs typeface="Cambria"/>
              <a:sym typeface="Cambria"/>
            </a:endParaRPr>
          </a:p>
        </p:txBody>
      </p:sp>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Domarna</a:t>
            </a:r>
            <a:endParaRPr sz="2820">
              <a:latin typeface="Impact"/>
              <a:ea typeface="Impact"/>
              <a:cs typeface="Impact"/>
              <a:sym typeface="Impact"/>
            </a:endParaRPr>
          </a:p>
        </p:txBody>
      </p:sp>
      <p:pic>
        <p:nvPicPr>
          <p:cNvPr id="104" name="Google Shape;104;p20"/>
          <p:cNvPicPr preferRelativeResize="0"/>
          <p:nvPr/>
        </p:nvPicPr>
        <p:blipFill>
          <a:blip r:embed="rId3">
            <a:alphaModFix/>
          </a:blip>
          <a:stretch>
            <a:fillRect/>
          </a:stretch>
        </p:blipFill>
        <p:spPr>
          <a:xfrm>
            <a:off x="178725" y="2003575"/>
            <a:ext cx="1492725" cy="1809376"/>
          </a:xfrm>
          <a:prstGeom prst="rect">
            <a:avLst/>
          </a:prstGeom>
          <a:noFill/>
          <a:ln>
            <a:noFill/>
          </a:ln>
        </p:spPr>
      </p:pic>
      <p:pic>
        <p:nvPicPr>
          <p:cNvPr id="105" name="Google Shape;105;p20"/>
          <p:cNvPicPr preferRelativeResize="0"/>
          <p:nvPr/>
        </p:nvPicPr>
        <p:blipFill>
          <a:blip r:embed="rId4">
            <a:alphaModFix/>
          </a:blip>
          <a:stretch>
            <a:fillRect/>
          </a:stretch>
        </p:blipFill>
        <p:spPr>
          <a:xfrm>
            <a:off x="1992475" y="1987900"/>
            <a:ext cx="1492724" cy="1840736"/>
          </a:xfrm>
          <a:prstGeom prst="rect">
            <a:avLst/>
          </a:prstGeom>
          <a:noFill/>
          <a:ln>
            <a:noFill/>
          </a:ln>
        </p:spPr>
      </p:pic>
      <p:pic>
        <p:nvPicPr>
          <p:cNvPr id="106" name="Google Shape;106;p20"/>
          <p:cNvPicPr preferRelativeResize="0"/>
          <p:nvPr/>
        </p:nvPicPr>
        <p:blipFill>
          <a:blip r:embed="rId5">
            <a:alphaModFix/>
          </a:blip>
          <a:stretch>
            <a:fillRect/>
          </a:stretch>
        </p:blipFill>
        <p:spPr>
          <a:xfrm>
            <a:off x="3806237" y="1987900"/>
            <a:ext cx="1531534" cy="1840726"/>
          </a:xfrm>
          <a:prstGeom prst="rect">
            <a:avLst/>
          </a:prstGeom>
          <a:noFill/>
          <a:ln>
            <a:noFill/>
          </a:ln>
        </p:spPr>
      </p:pic>
      <p:pic>
        <p:nvPicPr>
          <p:cNvPr id="107" name="Google Shape;107;p20"/>
          <p:cNvPicPr preferRelativeResize="0"/>
          <p:nvPr/>
        </p:nvPicPr>
        <p:blipFill>
          <a:blip r:embed="rId6">
            <a:alphaModFix/>
          </a:blip>
          <a:stretch>
            <a:fillRect/>
          </a:stretch>
        </p:blipFill>
        <p:spPr>
          <a:xfrm>
            <a:off x="5658800" y="1972075"/>
            <a:ext cx="1531525" cy="1872362"/>
          </a:xfrm>
          <a:prstGeom prst="rect">
            <a:avLst/>
          </a:prstGeom>
          <a:noFill/>
          <a:ln>
            <a:noFill/>
          </a:ln>
        </p:spPr>
      </p:pic>
      <p:pic>
        <p:nvPicPr>
          <p:cNvPr id="108" name="Google Shape;108;p20"/>
          <p:cNvPicPr preferRelativeResize="0"/>
          <p:nvPr/>
        </p:nvPicPr>
        <p:blipFill>
          <a:blip r:embed="rId7">
            <a:alphaModFix/>
          </a:blip>
          <a:stretch>
            <a:fillRect/>
          </a:stretch>
        </p:blipFill>
        <p:spPr>
          <a:xfrm>
            <a:off x="7511350" y="1972076"/>
            <a:ext cx="1127800" cy="1872349"/>
          </a:xfrm>
          <a:prstGeom prst="rect">
            <a:avLst/>
          </a:prstGeom>
          <a:noFill/>
          <a:ln>
            <a:noFill/>
          </a:ln>
        </p:spPr>
      </p:pic>
      <p:pic>
        <p:nvPicPr>
          <p:cNvPr id="3" name="Bild 2" descr="Tävlingar Bohuslän-Dalsland - Bohuslän-Dalsland">
            <a:extLst>
              <a:ext uri="{FF2B5EF4-FFF2-40B4-BE49-F238E27FC236}">
                <a16:creationId xmlns:a16="http://schemas.microsoft.com/office/drawing/2014/main" id="{0B52ABE0-5D27-E20E-1854-34FFD02E9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97612" y="57149"/>
            <a:ext cx="1297642" cy="13396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311700" y="1152475"/>
            <a:ext cx="71355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Spelet ska vara mellan domarna</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Domarna springer längs sidlinjen, och kommer endast in på planen vid t.ex. frisparkar.</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Den generella placeringen är att en domare håller koll på den aktiva ytan (där bollen är), och den andra domaren håller koll på den passiva ytan (spelet utan boll).</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När spelet närmar sig ena målet måste domaren som har den passiva ytan hålla koll på mållinjen för att kunna avgöra om det är mål eller ej.</a:t>
            </a:r>
            <a:endParaRPr sz="1600">
              <a:solidFill>
                <a:schemeClr val="dk1"/>
              </a:solidFill>
              <a:latin typeface="Cambria"/>
              <a:ea typeface="Cambria"/>
              <a:cs typeface="Cambria"/>
              <a:sym typeface="Cambria"/>
            </a:endParaRPr>
          </a:p>
        </p:txBody>
      </p:sp>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Domarnas placering</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E3084733-CBD5-75CC-FAAA-E5332965C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En match spelas under två lika långa halvlekar, men halvtidsvila mellan halvlekarna.</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Effektiv tid: Klockan stoppas vid alla spelavbrott</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Rullande tid: Klockan stoppas för all tid som går förlorad, t.ex. skador eller fördröjning av spelets igångsättande.</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I cuper är det vanligt att sista minuten är effektiv.</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Tidstillägg ska endast göras vid straffspark eller “långstraff”, i alla andra tillfällen är matchen slut när den akustiska signalen ljuder.	</a:t>
            </a:r>
            <a:endParaRPr sz="1600">
              <a:solidFill>
                <a:schemeClr val="dk1"/>
              </a:solidFill>
              <a:latin typeface="Cambria"/>
              <a:ea typeface="Cambria"/>
              <a:cs typeface="Cambria"/>
              <a:sym typeface="Cambria"/>
            </a:endParaRPr>
          </a:p>
        </p:txBody>
      </p:sp>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Speltiden</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FBEFE83D-A3EE-7C38-9107-7F271A62EE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För allt igångsättande av spelet gäller att det måste göras inom 4 sekunder från det att laget har möjlighet att spela bollen (ej avspark).</a:t>
            </a: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Olika typer av igångsättande av spelet:</a:t>
            </a:r>
            <a:endParaRPr sz="1600">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avspark</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frispark (straffspark)</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målkast</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inspark</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hörnspark</a:t>
            </a:r>
            <a:r>
              <a:rPr lang="sv" sz="1600">
                <a:solidFill>
                  <a:schemeClr val="dk1"/>
                </a:solidFill>
                <a:latin typeface="Cambria"/>
                <a:ea typeface="Cambria"/>
                <a:cs typeface="Cambria"/>
                <a:sym typeface="Cambria"/>
              </a:rPr>
              <a:t>	</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OBS! Samma spelare får inte röra bollen igen, innan en annan spelare har vidrört den vid ovanstående situationer.</a:t>
            </a:r>
            <a:endParaRPr sz="1600">
              <a:solidFill>
                <a:schemeClr val="dk1"/>
              </a:solidFill>
              <a:latin typeface="Cambria"/>
              <a:ea typeface="Cambria"/>
              <a:cs typeface="Cambria"/>
              <a:sym typeface="Cambria"/>
            </a:endParaRPr>
          </a:p>
        </p:txBody>
      </p:sp>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Spelets start och återupptagande</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6BCFB208-9243-6C30-0D78-B86386C290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311700" y="1152475"/>
            <a:ext cx="7344000" cy="37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b="1">
                <a:solidFill>
                  <a:schemeClr val="dk1"/>
                </a:solidFill>
                <a:latin typeface="Cambria"/>
                <a:ea typeface="Cambria"/>
                <a:cs typeface="Cambria"/>
                <a:sym typeface="Cambria"/>
              </a:rPr>
              <a:t>Nedsläpp</a:t>
            </a:r>
            <a:endParaRPr sz="1600" b="1">
              <a:solidFill>
                <a:schemeClr val="dk1"/>
              </a:solidFill>
              <a:latin typeface="Cambria"/>
              <a:ea typeface="Cambria"/>
              <a:cs typeface="Cambria"/>
              <a:sym typeface="Cambria"/>
            </a:endParaRPr>
          </a:p>
          <a:p>
            <a:pPr marL="457200" lvl="0" indent="-323850" algn="l" rtl="0">
              <a:spcBef>
                <a:spcPts val="1200"/>
              </a:spcBef>
              <a:spcAft>
                <a:spcPts val="0"/>
              </a:spcAft>
              <a:buClr>
                <a:schemeClr val="dk1"/>
              </a:buClr>
              <a:buSzPts val="1500"/>
              <a:buFont typeface="Cambria"/>
              <a:buChar char="★"/>
            </a:pPr>
            <a:r>
              <a:rPr lang="sv" sz="1500">
                <a:solidFill>
                  <a:schemeClr val="dk1"/>
                </a:solidFill>
                <a:latin typeface="Cambria"/>
                <a:ea typeface="Cambria"/>
                <a:cs typeface="Cambria"/>
                <a:sym typeface="Cambria"/>
              </a:rPr>
              <a:t>Ett nedsläpp är ett spelåterupptagande när domaren stoppat spelet och spelreglerna inte kräver något av de föregående spelåterupptagandena.</a:t>
            </a:r>
            <a:br>
              <a:rPr lang="sv" sz="1500">
                <a:solidFill>
                  <a:schemeClr val="dk1"/>
                </a:solidFill>
                <a:latin typeface="Cambria"/>
                <a:ea typeface="Cambria"/>
                <a:cs typeface="Cambria"/>
                <a:sym typeface="Cambria"/>
              </a:rPr>
            </a:br>
            <a:endParaRPr sz="1100">
              <a:solidFill>
                <a:schemeClr val="dk1"/>
              </a:solidFill>
              <a:latin typeface="Cambria"/>
              <a:ea typeface="Cambria"/>
              <a:cs typeface="Cambria"/>
              <a:sym typeface="Cambria"/>
            </a:endParaRPr>
          </a:p>
          <a:p>
            <a:pPr marL="457200" lvl="0" indent="-323850" algn="l" rtl="0">
              <a:spcBef>
                <a:spcPts val="0"/>
              </a:spcBef>
              <a:spcAft>
                <a:spcPts val="0"/>
              </a:spcAft>
              <a:buClr>
                <a:schemeClr val="dk1"/>
              </a:buClr>
              <a:buSzPts val="1500"/>
              <a:buFont typeface="Cambria"/>
              <a:buChar char="★"/>
            </a:pPr>
            <a:r>
              <a:rPr lang="sv" sz="1500">
                <a:solidFill>
                  <a:schemeClr val="dk1"/>
                </a:solidFill>
                <a:latin typeface="Cambria"/>
                <a:ea typeface="Cambria"/>
                <a:cs typeface="Cambria"/>
                <a:sym typeface="Cambria"/>
              </a:rPr>
              <a:t>Nedsläpp görs till </a:t>
            </a:r>
            <a:r>
              <a:rPr lang="sv" sz="1500" u="sng">
                <a:solidFill>
                  <a:schemeClr val="dk1"/>
                </a:solidFill>
                <a:latin typeface="Cambria"/>
                <a:ea typeface="Cambria"/>
                <a:cs typeface="Cambria"/>
                <a:sym typeface="Cambria"/>
              </a:rPr>
              <a:t>EN</a:t>
            </a:r>
            <a:r>
              <a:rPr lang="sv" sz="1500">
                <a:solidFill>
                  <a:schemeClr val="dk1"/>
                </a:solidFill>
                <a:latin typeface="Cambria"/>
                <a:ea typeface="Cambria"/>
                <a:cs typeface="Cambria"/>
                <a:sym typeface="Cambria"/>
              </a:rPr>
              <a:t> spelare i det lag som sist vidrörde bollen på den plats där bollen befann sig eller där den sist vidrörde en spelare, en utomstående eller en matchfunktionär, om det inte sker i det försvarande lagets straffområde och det lag som sist vidrörde bollen var det anfallande laget. I det fallet ska nedsläppet genomföras åt det anfallande lagets spelare på straffområdeslinjen vid den punkten närmast bollens position när spelet stoppades eller där den sist vidrörde en spelare, en utomstående eller en matchfunktionär.</a:t>
            </a:r>
            <a:br>
              <a:rPr lang="sv" sz="1500">
                <a:solidFill>
                  <a:schemeClr val="dk1"/>
                </a:solidFill>
                <a:latin typeface="Cambria"/>
                <a:ea typeface="Cambria"/>
                <a:cs typeface="Cambria"/>
                <a:sym typeface="Cambria"/>
              </a:rPr>
            </a:br>
            <a:endParaRPr sz="1100">
              <a:solidFill>
                <a:schemeClr val="dk1"/>
              </a:solidFill>
              <a:latin typeface="Cambria"/>
              <a:ea typeface="Cambria"/>
              <a:cs typeface="Cambria"/>
              <a:sym typeface="Cambria"/>
            </a:endParaRPr>
          </a:p>
          <a:p>
            <a:pPr marL="457200" lvl="0" indent="-323850" algn="l" rtl="0">
              <a:spcBef>
                <a:spcPts val="0"/>
              </a:spcBef>
              <a:spcAft>
                <a:spcPts val="0"/>
              </a:spcAft>
              <a:buClr>
                <a:schemeClr val="dk1"/>
              </a:buClr>
              <a:buSzPts val="1500"/>
              <a:buFont typeface="Cambria"/>
              <a:buChar char="★"/>
            </a:pPr>
            <a:r>
              <a:rPr lang="sv" sz="1500">
                <a:solidFill>
                  <a:schemeClr val="dk1"/>
                </a:solidFill>
                <a:latin typeface="Cambria"/>
                <a:ea typeface="Cambria"/>
                <a:cs typeface="Cambria"/>
                <a:sym typeface="Cambria"/>
              </a:rPr>
              <a:t>ALLA andra spelare måste vara minst 2 meter från bollen. </a:t>
            </a:r>
            <a:endParaRPr sz="1500">
              <a:solidFill>
                <a:schemeClr val="dk1"/>
              </a:solidFill>
              <a:latin typeface="Cambria"/>
              <a:ea typeface="Cambria"/>
              <a:cs typeface="Cambria"/>
              <a:sym typeface="Cambria"/>
            </a:endParaRPr>
          </a:p>
          <a:p>
            <a:pPr marL="457200" lvl="0" indent="-323850" algn="l" rtl="0">
              <a:spcBef>
                <a:spcPts val="0"/>
              </a:spcBef>
              <a:spcAft>
                <a:spcPts val="0"/>
              </a:spcAft>
              <a:buClr>
                <a:schemeClr val="dk1"/>
              </a:buClr>
              <a:buSzPts val="1500"/>
              <a:buFont typeface="Cambria"/>
              <a:buChar char="★"/>
            </a:pPr>
            <a:r>
              <a:rPr lang="sv" sz="1500">
                <a:solidFill>
                  <a:schemeClr val="dk1"/>
                </a:solidFill>
                <a:latin typeface="Cambria"/>
                <a:ea typeface="Cambria"/>
                <a:cs typeface="Cambria"/>
                <a:sym typeface="Cambria"/>
              </a:rPr>
              <a:t>Bollen är i spel när den vidrör spelplanen, och då får alla spelare spela den.</a:t>
            </a:r>
            <a:endParaRPr sz="1500">
              <a:solidFill>
                <a:schemeClr val="dk1"/>
              </a:solidFill>
              <a:latin typeface="Cambria"/>
              <a:ea typeface="Cambria"/>
              <a:cs typeface="Cambria"/>
              <a:sym typeface="Cambria"/>
            </a:endParaRPr>
          </a:p>
        </p:txBody>
      </p:sp>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Spelets start och återupptagande</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A1B3AD53-7CC9-21A1-E8D4-F003AE610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25"/>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Bollen är ur spel när:</a:t>
            </a:r>
            <a:endParaRPr sz="1600">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den helt passerat över mållinjen eller sidlinjen på marken eller i luften</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spelet har stoppats av domarna</a:t>
            </a:r>
            <a:endParaRPr>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sv">
                <a:solidFill>
                  <a:schemeClr val="dk1"/>
                </a:solidFill>
                <a:latin typeface="Cambria"/>
                <a:ea typeface="Cambria"/>
                <a:cs typeface="Cambria"/>
                <a:sym typeface="Cambria"/>
              </a:rPr>
              <a:t>den träffar taket</a:t>
            </a:r>
            <a:br>
              <a:rPr lang="sv" sz="1600">
                <a:solidFill>
                  <a:schemeClr val="dk1"/>
                </a:solidFill>
                <a:latin typeface="Cambria"/>
                <a:ea typeface="Cambria"/>
                <a:cs typeface="Cambria"/>
                <a:sym typeface="Cambria"/>
              </a:rPr>
            </a:b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Bollen är även ur spel när den träffar en matchfunktionär (domare), blir kvar på spelplanen, och:</a:t>
            </a:r>
            <a:endParaRPr sz="1600">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ett lag startar ett lovande anfall</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bollen går direkt i mål</a:t>
            </a:r>
            <a:endParaRPr>
              <a:solidFill>
                <a:schemeClr val="dk1"/>
              </a:solidFill>
              <a:latin typeface="Cambria"/>
              <a:ea typeface="Cambria"/>
              <a:cs typeface="Cambria"/>
              <a:sym typeface="Cambria"/>
            </a:endParaRPr>
          </a:p>
          <a:p>
            <a:pPr marL="914400" lvl="1" indent="-317500" algn="l" rtl="0">
              <a:spcBef>
                <a:spcPts val="0"/>
              </a:spcBef>
              <a:spcAft>
                <a:spcPts val="0"/>
              </a:spcAft>
              <a:buClr>
                <a:schemeClr val="dk1"/>
              </a:buClr>
              <a:buSzPts val="1400"/>
              <a:buFont typeface="Cambria"/>
              <a:buChar char="○"/>
            </a:pPr>
            <a:r>
              <a:rPr lang="sv">
                <a:solidFill>
                  <a:schemeClr val="dk1"/>
                </a:solidFill>
                <a:latin typeface="Cambria"/>
                <a:ea typeface="Cambria"/>
                <a:cs typeface="Cambria"/>
                <a:sym typeface="Cambria"/>
              </a:rPr>
              <a:t>bollinnehavet byter lag</a:t>
            </a:r>
            <a:endParaRPr>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I dessa tre fall startar spelet med ett nedsläpp.	</a:t>
            </a:r>
            <a:endParaRPr sz="1600">
              <a:solidFill>
                <a:schemeClr val="dk1"/>
              </a:solidFill>
              <a:latin typeface="Cambria"/>
              <a:ea typeface="Cambria"/>
              <a:cs typeface="Cambria"/>
              <a:sym typeface="Cambria"/>
            </a:endParaRPr>
          </a:p>
        </p:txBody>
      </p:sp>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Bollen i och ur spel</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33578AE6-44A1-8BD8-4948-EE3ABA4F3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Ett mål är gjort när hela bollen passerat mållinjen, mellan stolparna och under ribban, förutsatt att inget regelbrott begåtts av det lag som gjort mål.</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Om målvakten kastar bollen direkt i motståndarnas mål ska ett målkast tilldelas.</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Om en domare signalerar för mål innan hela bollen har passerat mållinjen startar spelet med ett nedsläpp.	</a:t>
            </a:r>
            <a:endParaRPr sz="1600">
              <a:solidFill>
                <a:schemeClr val="dk1"/>
              </a:solidFill>
              <a:latin typeface="Cambria"/>
              <a:ea typeface="Cambria"/>
              <a:cs typeface="Cambria"/>
              <a:sym typeface="Cambria"/>
            </a:endParaRPr>
          </a:p>
        </p:txBody>
      </p:sp>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Fastställande av matchens resultat</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BCBF17AD-0381-3BCB-0977-43F67F1AB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311700" y="1152475"/>
            <a:ext cx="7492800" cy="3416400"/>
          </a:xfrm>
          <a:prstGeom prst="rect">
            <a:avLst/>
          </a:prstGeom>
        </p:spPr>
        <p:txBody>
          <a:bodyPr spcFirstLastPara="1" wrap="square" lIns="91425" tIns="91425" rIns="91425" bIns="91425" anchor="t" anchorCtr="0">
            <a:noAutofit/>
          </a:bodyPr>
          <a:lstStyle/>
          <a:p>
            <a:pPr marL="457200" lvl="0" indent="-330200" algn="l" rtl="0">
              <a:spcBef>
                <a:spcPts val="4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Otillåtet spel bestraffas med direkt frispark, straffspark, eller indirekt frispark, samt med varning om det är vårdslöst eller utvisning om det är våldsamt.</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Olämpligt uppträdande bestraffas med varning.</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Två varningar (= lindrig utvisning) </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Utvisad spelare får inte återinträda i spelet och får inte vara kvar i det tekniska området.</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u="sng" dirty="0">
                <a:solidFill>
                  <a:schemeClr val="dk1"/>
                </a:solidFill>
                <a:latin typeface="Cambria"/>
                <a:ea typeface="Cambria"/>
                <a:cs typeface="Cambria"/>
                <a:sym typeface="Cambria"/>
              </a:rPr>
              <a:t>Alltid anmälan vid grova utvisningar</a:t>
            </a:r>
            <a:r>
              <a:rPr lang="sv" sz="1600" dirty="0">
                <a:solidFill>
                  <a:schemeClr val="dk1"/>
                </a:solidFill>
                <a:latin typeface="Cambria"/>
                <a:ea typeface="Cambria"/>
                <a:cs typeface="Cambria"/>
                <a:sym typeface="Cambria"/>
              </a:rPr>
              <a:t>, måste skickas in till Bohusläns Fotbollförbund.</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Om en spelare förhindrar ett mål eller en uppenbar målchans genom ett regelbrott skall hen utvisas för målchansutvisning</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sv" sz="1600" dirty="0">
                <a:solidFill>
                  <a:schemeClr val="dk1"/>
                </a:solidFill>
                <a:latin typeface="Cambria"/>
                <a:ea typeface="Cambria"/>
                <a:cs typeface="Cambria"/>
                <a:sym typeface="Cambria"/>
              </a:rPr>
              <a:t>Om målvakten är precis framför sitt eget mål för att skydda det anses det som ICKE berättigat för målchansutvisning.</a:t>
            </a:r>
            <a:r>
              <a:rPr lang="sv"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p:txBody>
      </p:sp>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Otillåtet spel och olämpligt uppträdande</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30E29939-E201-B14A-2F2B-66B227054D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20">
                <a:solidFill>
                  <a:srgbClr val="134596"/>
                </a:solidFill>
                <a:latin typeface="Impact"/>
                <a:ea typeface="Impact"/>
                <a:cs typeface="Impact"/>
                <a:sym typeface="Impact"/>
              </a:rPr>
              <a:t>Anmälan</a:t>
            </a:r>
            <a:endParaRPr sz="3020">
              <a:solidFill>
                <a:srgbClr val="134596"/>
              </a:solidFill>
              <a:latin typeface="Impact"/>
              <a:ea typeface="Impact"/>
              <a:cs typeface="Impact"/>
              <a:sym typeface="Impact"/>
            </a:endParaRPr>
          </a:p>
        </p:txBody>
      </p:sp>
      <p:sp>
        <p:nvSpPr>
          <p:cNvPr id="164" name="Google Shape;164;p28"/>
          <p:cNvSpPr txBox="1">
            <a:spLocks noGrp="1"/>
          </p:cNvSpPr>
          <p:nvPr>
            <p:ph type="body" idx="1"/>
          </p:nvPr>
        </p:nvSpPr>
        <p:spPr>
          <a:xfrm>
            <a:off x="235500" y="1017725"/>
            <a:ext cx="4792200" cy="3416400"/>
          </a:xfrm>
          <a:prstGeom prst="rect">
            <a:avLst/>
          </a:prstGeom>
        </p:spPr>
        <p:txBody>
          <a:bodyPr spcFirstLastPara="1" wrap="square" lIns="91425" tIns="91425" rIns="91425" bIns="91425" anchor="t" anchorCtr="0">
            <a:normAutofit lnSpcReduction="10000"/>
          </a:bodyPr>
          <a:lstStyle/>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Domaren måste </a:t>
            </a:r>
            <a:r>
              <a:rPr lang="sv" sz="1565" u="sng">
                <a:solidFill>
                  <a:schemeClr val="dk1"/>
                </a:solidFill>
                <a:latin typeface="Cambria"/>
                <a:ea typeface="Cambria"/>
                <a:cs typeface="Cambria"/>
                <a:sym typeface="Cambria"/>
              </a:rPr>
              <a:t>ALLTID</a:t>
            </a:r>
            <a:r>
              <a:rPr lang="sv" sz="1565">
                <a:solidFill>
                  <a:schemeClr val="dk1"/>
                </a:solidFill>
                <a:latin typeface="Cambria"/>
                <a:ea typeface="Cambria"/>
                <a:cs typeface="Cambria"/>
                <a:sym typeface="Cambria"/>
              </a:rPr>
              <a:t> skriva en anmälan vid en grov utvisning</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Mallen är ett bra verktyg!</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Våga be om hjälp att skriva anmälan</a:t>
            </a:r>
            <a:endParaRPr sz="1565">
              <a:solidFill>
                <a:schemeClr val="dk1"/>
              </a:solidFill>
              <a:latin typeface="Cambria"/>
              <a:ea typeface="Cambria"/>
              <a:cs typeface="Cambria"/>
              <a:sym typeface="Cambria"/>
            </a:endParaRPr>
          </a:p>
          <a:p>
            <a:pPr marL="0" lvl="0" indent="0" algn="l" rtl="0">
              <a:lnSpc>
                <a:spcPct val="95000"/>
              </a:lnSpc>
              <a:spcBef>
                <a:spcPts val="1200"/>
              </a:spcBef>
              <a:spcAft>
                <a:spcPts val="0"/>
              </a:spcAft>
              <a:buSzPts val="1018"/>
              <a:buNone/>
            </a:pPr>
            <a:endParaRPr sz="1565">
              <a:solidFill>
                <a:schemeClr val="dk1"/>
              </a:solidFill>
              <a:latin typeface="Cambria"/>
              <a:ea typeface="Cambria"/>
              <a:cs typeface="Cambria"/>
              <a:sym typeface="Cambria"/>
            </a:endParaRPr>
          </a:p>
          <a:p>
            <a:pPr marL="0" lvl="0" indent="0" algn="l" rtl="0">
              <a:lnSpc>
                <a:spcPct val="95000"/>
              </a:lnSpc>
              <a:spcBef>
                <a:spcPts val="1200"/>
              </a:spcBef>
              <a:spcAft>
                <a:spcPts val="0"/>
              </a:spcAft>
              <a:buSzPts val="1018"/>
              <a:buNone/>
            </a:pPr>
            <a:r>
              <a:rPr lang="sv" sz="1565">
                <a:solidFill>
                  <a:schemeClr val="dk1"/>
                </a:solidFill>
                <a:latin typeface="Cambria"/>
                <a:ea typeface="Cambria"/>
                <a:cs typeface="Cambria"/>
                <a:sym typeface="Cambria"/>
              </a:rPr>
              <a:t>Vill du hellre skriva fritt utan mallen, tänk då på detta:</a:t>
            </a:r>
            <a:endParaRPr sz="1565">
              <a:solidFill>
                <a:schemeClr val="dk1"/>
              </a:solidFill>
              <a:latin typeface="Cambria"/>
              <a:ea typeface="Cambria"/>
              <a:cs typeface="Cambria"/>
              <a:sym typeface="Cambria"/>
            </a:endParaRPr>
          </a:p>
          <a:p>
            <a:pPr marL="457200" lvl="0" indent="-327977" algn="l" rtl="0">
              <a:lnSpc>
                <a:spcPct val="95000"/>
              </a:lnSpc>
              <a:spcBef>
                <a:spcPts val="120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Beskriv kort händelsen och dess bakgrund.</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Beskriv själva situationen i detalj.</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Beskriv spelarens uppträdande vid utvisningen.</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chemeClr val="dk1"/>
              </a:buClr>
              <a:buSzPts val="1565"/>
              <a:buFont typeface="Cambria"/>
              <a:buChar char="★"/>
            </a:pPr>
            <a:r>
              <a:rPr lang="sv" sz="1565">
                <a:solidFill>
                  <a:schemeClr val="dk1"/>
                </a:solidFill>
                <a:latin typeface="Cambria"/>
                <a:ea typeface="Cambria"/>
                <a:cs typeface="Cambria"/>
                <a:sym typeface="Cambria"/>
              </a:rPr>
              <a:t>Beskriv om någon blev skadad i samband med utvisningen och reaktionen bland övriga spelare och ledare.</a:t>
            </a:r>
            <a:endParaRPr sz="1565">
              <a:solidFill>
                <a:schemeClr val="dk1"/>
              </a:solidFill>
              <a:latin typeface="Cambria"/>
              <a:ea typeface="Cambria"/>
              <a:cs typeface="Cambria"/>
              <a:sym typeface="Cambria"/>
            </a:endParaRPr>
          </a:p>
          <a:p>
            <a:pPr marL="457200" lvl="0" indent="-327977" algn="l" rtl="0">
              <a:lnSpc>
                <a:spcPct val="95000"/>
              </a:lnSpc>
              <a:spcBef>
                <a:spcPts val="0"/>
              </a:spcBef>
              <a:spcAft>
                <a:spcPts val="0"/>
              </a:spcAft>
              <a:buClr>
                <a:srgbClr val="FF0000"/>
              </a:buClr>
              <a:buSzPts val="1565"/>
              <a:buFont typeface="Cambria"/>
              <a:buChar char="★"/>
            </a:pPr>
            <a:r>
              <a:rPr lang="sv" sz="1565">
                <a:solidFill>
                  <a:srgbClr val="FF0000"/>
                </a:solidFill>
                <a:latin typeface="Cambria"/>
                <a:ea typeface="Cambria"/>
                <a:cs typeface="Cambria"/>
                <a:sym typeface="Cambria"/>
              </a:rPr>
              <a:t>VIKTIGT! Anmälan skall skickas in till BFF</a:t>
            </a:r>
            <a:endParaRPr sz="1565">
              <a:solidFill>
                <a:srgbClr val="FF0000"/>
              </a:solidFill>
              <a:latin typeface="Cambria"/>
              <a:ea typeface="Cambria"/>
              <a:cs typeface="Cambria"/>
              <a:sym typeface="Cambria"/>
            </a:endParaRPr>
          </a:p>
        </p:txBody>
      </p:sp>
      <p:pic>
        <p:nvPicPr>
          <p:cNvPr id="166" name="Google Shape;166;p28"/>
          <p:cNvPicPr preferRelativeResize="0"/>
          <p:nvPr/>
        </p:nvPicPr>
        <p:blipFill>
          <a:blip r:embed="rId3">
            <a:alphaModFix/>
          </a:blip>
          <a:stretch>
            <a:fillRect/>
          </a:stretch>
        </p:blipFill>
        <p:spPr>
          <a:xfrm>
            <a:off x="4980575" y="941525"/>
            <a:ext cx="2886551" cy="3937125"/>
          </a:xfrm>
          <a:prstGeom prst="rect">
            <a:avLst/>
          </a:prstGeom>
          <a:noFill/>
          <a:ln>
            <a:noFill/>
          </a:ln>
        </p:spPr>
      </p:pic>
      <p:pic>
        <p:nvPicPr>
          <p:cNvPr id="3" name="Bild 2" descr="Tävlingar Bohuslän-Dalsland - Bohuslän-Dalsland">
            <a:extLst>
              <a:ext uri="{FF2B5EF4-FFF2-40B4-BE49-F238E27FC236}">
                <a16:creationId xmlns:a16="http://schemas.microsoft.com/office/drawing/2014/main" id="{CAA92A7F-E791-B5F2-2C01-477F7D4C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7612" y="57149"/>
            <a:ext cx="1297642" cy="13396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5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En direkt frispark (fysisk kontakt, fysiskt angrepp, hands).</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Indirekta frisparkar (ej kontakt, tekniska fel, olämpligt uppträdande)</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Försvarande lag får i eget straffområde lägga frisparkar från valfri plats och </a:t>
            </a:r>
            <a:r>
              <a:rPr lang="sv" sz="1600" u="sng" dirty="0">
                <a:solidFill>
                  <a:schemeClr val="dk1"/>
                </a:solidFill>
                <a:latin typeface="Cambria"/>
                <a:ea typeface="Cambria"/>
                <a:cs typeface="Cambria"/>
                <a:sym typeface="Cambria"/>
              </a:rPr>
              <a:t>bollen är i spel när den blivit sparkad och tydligt rör sig</a:t>
            </a:r>
            <a:r>
              <a:rPr lang="sv" sz="1600" dirty="0">
                <a:solidFill>
                  <a:schemeClr val="dk1"/>
                </a:solidFill>
                <a:latin typeface="Cambria"/>
                <a:ea typeface="Cambria"/>
                <a:cs typeface="Cambria"/>
                <a:sym typeface="Cambria"/>
              </a:rPr>
              <a:t>.</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Indirekta frisparkar till anfallande lag i offensivt straffområde flyttas rakt ut till straffområdeslinjen</a:t>
            </a: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Fördel kan lämnas om domaren anser att det skulle innebära ett bättre läge än frisparken.	</a:t>
            </a:r>
            <a:endParaRPr sz="1600" dirty="0">
              <a:solidFill>
                <a:schemeClr val="dk1"/>
              </a:solidFill>
              <a:latin typeface="Cambria"/>
              <a:ea typeface="Cambria"/>
              <a:cs typeface="Cambria"/>
              <a:sym typeface="Cambria"/>
            </a:endParaRPr>
          </a:p>
        </p:txBody>
      </p:sp>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Frispark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C9B55475-4CC5-1ED2-F74D-B22C5E253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4596"/>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069925" y="1247988"/>
            <a:ext cx="6734700" cy="264684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4000" dirty="0">
                <a:solidFill>
                  <a:schemeClr val="lt1"/>
                </a:solidFill>
                <a:latin typeface="Impact"/>
                <a:ea typeface="Impact"/>
                <a:cs typeface="Impact"/>
                <a:sym typeface="Impact"/>
              </a:rPr>
              <a:t>4 mot 4 </a:t>
            </a:r>
          </a:p>
          <a:p>
            <a:pPr marL="0" lvl="0" indent="0" algn="ctr" rtl="0">
              <a:spcBef>
                <a:spcPts val="0"/>
              </a:spcBef>
              <a:spcAft>
                <a:spcPts val="0"/>
              </a:spcAft>
              <a:buNone/>
            </a:pPr>
            <a:r>
              <a:rPr lang="sv" sz="4000" dirty="0">
                <a:solidFill>
                  <a:schemeClr val="lt1"/>
                </a:solidFill>
                <a:latin typeface="Impact"/>
                <a:ea typeface="Impact"/>
                <a:cs typeface="Impact"/>
                <a:sym typeface="Impact"/>
              </a:rPr>
              <a:t>med sarg</a:t>
            </a:r>
            <a:endParaRPr sz="4000" dirty="0">
              <a:solidFill>
                <a:schemeClr val="lt1"/>
              </a:solidFill>
              <a:latin typeface="Impact"/>
              <a:ea typeface="Impact"/>
              <a:cs typeface="Impact"/>
              <a:sym typeface="Impact"/>
            </a:endParaRPr>
          </a:p>
          <a:p>
            <a:pPr marL="0" lvl="0" indent="0" algn="ctr" rtl="0">
              <a:spcBef>
                <a:spcPts val="0"/>
              </a:spcBef>
              <a:spcAft>
                <a:spcPts val="0"/>
              </a:spcAft>
              <a:buNone/>
            </a:pPr>
            <a:endParaRPr sz="4000" dirty="0">
              <a:solidFill>
                <a:schemeClr val="lt1"/>
              </a:solidFill>
              <a:latin typeface="Impact"/>
              <a:ea typeface="Impact"/>
              <a:cs typeface="Impact"/>
              <a:sym typeface="Impact"/>
            </a:endParaRPr>
          </a:p>
          <a:p>
            <a:pPr marL="0" lvl="0" indent="0" algn="ctr" rtl="0">
              <a:spcBef>
                <a:spcPts val="0"/>
              </a:spcBef>
              <a:spcAft>
                <a:spcPts val="0"/>
              </a:spcAft>
              <a:buNone/>
            </a:pPr>
            <a:r>
              <a:rPr lang="sv" sz="4000" dirty="0">
                <a:solidFill>
                  <a:schemeClr val="lt1"/>
                </a:solidFill>
                <a:latin typeface="Impact"/>
                <a:ea typeface="Impact"/>
                <a:cs typeface="Impact"/>
                <a:sym typeface="Impact"/>
              </a:rPr>
              <a:t>9 år</a:t>
            </a:r>
            <a:endParaRPr sz="4000" dirty="0">
              <a:solidFill>
                <a:schemeClr val="lt1"/>
              </a:solidFill>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6FB3E8B7-40C7-81C6-701E-B1F13128F5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51904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50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Vid kamp om en boll som är inom spelhåll är skuldertackling tillåtet så länge den utförs korrekt och inte på ett oaktsamt eller vårdslöst sätt eller med överdriven kraft.</a:t>
            </a:r>
            <a:br>
              <a:rPr lang="sv" sz="1600">
                <a:solidFill>
                  <a:schemeClr val="dk1"/>
                </a:solidFill>
                <a:latin typeface="Cambria"/>
                <a:ea typeface="Cambria"/>
                <a:cs typeface="Cambria"/>
                <a:sym typeface="Cambria"/>
              </a:rPr>
            </a:br>
            <a:endParaRPr sz="160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u="sng">
                <a:solidFill>
                  <a:schemeClr val="dk1"/>
                </a:solidFill>
                <a:latin typeface="Cambria"/>
                <a:ea typeface="Cambria"/>
                <a:cs typeface="Cambria"/>
                <a:sym typeface="Cambria"/>
              </a:rPr>
              <a:t>Glidtacklingar för att ta bollen från en bollförande motståndare, tillåtet så länge den utförs korrekt och inte på ett oaktsamt eller vårdslöst sätt eller med överdriven kraft. </a:t>
            </a:r>
            <a:br>
              <a:rPr lang="sv" sz="1600" u="sng">
                <a:solidFill>
                  <a:schemeClr val="dk1"/>
                </a:solidFill>
                <a:latin typeface="Cambria"/>
                <a:ea typeface="Cambria"/>
                <a:cs typeface="Cambria"/>
                <a:sym typeface="Cambria"/>
              </a:rPr>
            </a:br>
            <a:endParaRPr sz="1600" u="sng">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a:solidFill>
                  <a:schemeClr val="dk1"/>
                </a:solidFill>
                <a:latin typeface="Cambria"/>
                <a:ea typeface="Cambria"/>
                <a:cs typeface="Cambria"/>
                <a:sym typeface="Cambria"/>
              </a:rPr>
              <a:t>Glidningar för att rädda bollen eller täcka skott är tillåtet och kallas blockering.	</a:t>
            </a:r>
            <a:endParaRPr sz="1600">
              <a:solidFill>
                <a:schemeClr val="dk1"/>
              </a:solidFill>
              <a:latin typeface="Cambria"/>
              <a:ea typeface="Cambria"/>
              <a:cs typeface="Cambria"/>
              <a:sym typeface="Cambria"/>
            </a:endParaRPr>
          </a:p>
        </p:txBody>
      </p:sp>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Frispark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45CD95E3-9B12-12C8-85AB-85CEC48C59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84"/>
        <p:cNvGrpSpPr/>
        <p:nvPr/>
      </p:nvGrpSpPr>
      <p:grpSpPr>
        <a:xfrm>
          <a:off x="0" y="0"/>
          <a:ext cx="0" cy="0"/>
          <a:chOff x="0" y="0"/>
          <a:chExt cx="0" cy="0"/>
        </a:xfrm>
      </p:grpSpPr>
      <p:sp>
        <p:nvSpPr>
          <p:cNvPr id="185" name="Google Shape;185;p31"/>
          <p:cNvSpPr txBox="1">
            <a:spLocks noGrp="1"/>
          </p:cNvSpPr>
          <p:nvPr>
            <p:ph type="body" idx="1"/>
          </p:nvPr>
        </p:nvSpPr>
        <p:spPr>
          <a:xfrm>
            <a:off x="311700" y="1152475"/>
            <a:ext cx="7602300" cy="3416400"/>
          </a:xfrm>
          <a:prstGeom prst="rect">
            <a:avLst/>
          </a:prstGeom>
        </p:spPr>
        <p:txBody>
          <a:bodyPr spcFirstLastPara="1" wrap="square" lIns="91425" tIns="91425" rIns="91425" bIns="91425" anchor="t" anchorCtr="0">
            <a:normAutofit/>
          </a:bodyPr>
          <a:lstStyle/>
          <a:p>
            <a:pPr marL="457200" lvl="0" indent="-330200" algn="l" rtl="0">
              <a:spcBef>
                <a:spcPts val="5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Från och med det sjätte (fjärde vid 1x12 min) och därpå följande ackumulerande regelbrott (direkt frispark) som ett lag tilldelas i varje halvlek, utdöms frispark från 10 m (utan att det försvarande laget får bilda mur).</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Målvakten ska placera sig inom sitt straffområde och minst 5 m från bollen.</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Om förseelsen sker närmare mål än 10 m kan det lag som fått frisparken välja om man vill lägga frisparken från 10 m eller från den plats där förseelsen inträffade.</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Frisparkskytten skall vara identifierad och alla de andra spelarna bakom eller i linje med bollen på minst 5 meters avstånd.</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Bollen måste skjutas mot mål i syfte att göra mål.</a:t>
            </a:r>
            <a:r>
              <a:rPr lang="sv" sz="2000" dirty="0">
                <a:solidFill>
                  <a:schemeClr val="dk1"/>
                </a:solidFill>
              </a:rPr>
              <a:t> </a:t>
            </a:r>
            <a:endParaRPr sz="2000" dirty="0">
              <a:solidFill>
                <a:schemeClr val="dk1"/>
              </a:solidFill>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Tiden stoppas vid frispark från 10 m.	</a:t>
            </a:r>
            <a:endParaRPr sz="1600" dirty="0">
              <a:solidFill>
                <a:schemeClr val="dk1"/>
              </a:solidFill>
              <a:latin typeface="Cambria"/>
              <a:ea typeface="Cambria"/>
              <a:cs typeface="Cambria"/>
              <a:sym typeface="Cambria"/>
            </a:endParaRPr>
          </a:p>
        </p:txBody>
      </p:sp>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Frispark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1EF63B88-B81F-78A7-EDE3-735CB006A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sp>
        <p:nvSpPr>
          <p:cNvPr id="192" name="Google Shape;192;p32"/>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5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Målvaktsräddning, målvakten anses ha bollen under kontroll när bollen är mellan hans händer eller någon annan yta, när hen håller den i sin utsträckta öppna hand, när hen studsar eller kastar upp den i luften.</a:t>
            </a:r>
            <a:endParaRPr sz="1600" dirty="0">
              <a:solidFill>
                <a:schemeClr val="dk1"/>
              </a:solidFill>
              <a:latin typeface="Cambria"/>
              <a:ea typeface="Cambria"/>
              <a:cs typeface="Cambria"/>
              <a:sym typeface="Cambria"/>
            </a:endParaRPr>
          </a:p>
          <a:p>
            <a:pPr marL="457200" lvl="0" indent="-330200" algn="l" rtl="0">
              <a:lnSpc>
                <a:spcPct val="95000"/>
              </a:lnSpc>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En målvakt som har bollen under kontroll får inte angripas.</a:t>
            </a:r>
            <a:endParaRPr sz="1600" dirty="0">
              <a:solidFill>
                <a:schemeClr val="dk1"/>
              </a:solidFill>
              <a:latin typeface="Cambria"/>
              <a:ea typeface="Cambria"/>
              <a:cs typeface="Cambria"/>
              <a:sym typeface="Cambria"/>
            </a:endParaRPr>
          </a:p>
          <a:p>
            <a:pPr marL="457200" lvl="0" indent="-330200" algn="l" rtl="0">
              <a:lnSpc>
                <a:spcPct val="95000"/>
              </a:lnSpc>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Vid avsiktligt spel till egen målvakt är det ej tillåtet att denne tar bollen med händerna.</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lnSpc>
                <a:spcPct val="95000"/>
              </a:lnSpc>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Målvakten får inte kontrollera bollen mer än 4 sek på egen planhalva, </a:t>
            </a:r>
            <a:r>
              <a:rPr lang="sv" sz="1600" u="sng" dirty="0">
                <a:solidFill>
                  <a:schemeClr val="dk1"/>
                </a:solidFill>
                <a:latin typeface="Cambria"/>
                <a:ea typeface="Cambria"/>
                <a:cs typeface="Cambria"/>
                <a:sym typeface="Cambria"/>
              </a:rPr>
              <a:t>detta gäller även med fötterna när bollen är i spel.</a:t>
            </a:r>
            <a:endParaRPr sz="1600" u="sng" dirty="0">
              <a:solidFill>
                <a:schemeClr val="dk1"/>
              </a:solidFill>
              <a:latin typeface="Cambria"/>
              <a:ea typeface="Cambria"/>
              <a:cs typeface="Cambria"/>
              <a:sym typeface="Cambria"/>
            </a:endParaRPr>
          </a:p>
          <a:p>
            <a:pPr marL="457200" lvl="0" indent="-330200" algn="l" rtl="0">
              <a:lnSpc>
                <a:spcPct val="95000"/>
              </a:lnSpc>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Har målvakten spelat bollen, får den inte spelas till målvakten igen förrän motståndaren vidrört bollen eller bollen gått ur spel.</a:t>
            </a:r>
            <a:endParaRPr sz="1600" dirty="0">
              <a:solidFill>
                <a:schemeClr val="dk1"/>
              </a:solidFill>
              <a:latin typeface="Cambria"/>
              <a:ea typeface="Cambria"/>
              <a:cs typeface="Cambria"/>
              <a:sym typeface="Cambria"/>
            </a:endParaRPr>
          </a:p>
          <a:p>
            <a:pPr marL="457200" lvl="0" indent="-330200" algn="l" rtl="0">
              <a:lnSpc>
                <a:spcPct val="95000"/>
              </a:lnSpc>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Målvakten får fritt delta i spelet med bollen på motståndarnas planhalva och där finns ingen tidsbegränsning.</a:t>
            </a:r>
            <a:endParaRPr sz="1260" dirty="0">
              <a:solidFill>
                <a:schemeClr val="dk1"/>
              </a:solidFill>
              <a:latin typeface="Cambria"/>
              <a:ea typeface="Cambria"/>
              <a:cs typeface="Cambria"/>
              <a:sym typeface="Cambria"/>
            </a:endParaRPr>
          </a:p>
        </p:txBody>
      </p:sp>
      <p:sp>
        <p:nvSpPr>
          <p:cNvPr id="193" name="Google Shape;1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Frispark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E75B5082-E7E1-D07E-8F34-82B7892DF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Målvakten får röra sig längs mållinjen innan straffen är slagen.</a:t>
            </a:r>
            <a:br>
              <a:rPr lang="sv" dirty="0">
                <a:solidFill>
                  <a:schemeClr val="dk1"/>
                </a:solidFill>
                <a:latin typeface="Cambria"/>
                <a:ea typeface="Cambria"/>
                <a:cs typeface="Cambria"/>
                <a:sym typeface="Cambria"/>
              </a:rPr>
            </a:br>
            <a:endParaRPr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Bollen skall ligga still på straffpunkten</a:t>
            </a:r>
            <a:br>
              <a:rPr lang="sv" dirty="0">
                <a:solidFill>
                  <a:schemeClr val="dk1"/>
                </a:solidFill>
                <a:latin typeface="Cambria"/>
                <a:ea typeface="Cambria"/>
                <a:cs typeface="Cambria"/>
                <a:sym typeface="Cambria"/>
              </a:rPr>
            </a:br>
            <a:endParaRPr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Straffskytten skall vara identifierad, och måste sparka bollen framåt.</a:t>
            </a:r>
            <a:br>
              <a:rPr lang="sv" dirty="0">
                <a:solidFill>
                  <a:schemeClr val="dk1"/>
                </a:solidFill>
                <a:latin typeface="Cambria"/>
                <a:ea typeface="Cambria"/>
                <a:cs typeface="Cambria"/>
                <a:sym typeface="Cambria"/>
              </a:rPr>
            </a:br>
            <a:endParaRPr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Övriga spelare ska befinna sig:</a:t>
            </a:r>
            <a:endParaRPr dirty="0">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på spelplanen</a:t>
            </a:r>
            <a:endParaRPr sz="1600" dirty="0">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minst 4 m från bollen</a:t>
            </a:r>
            <a:endParaRPr sz="1600" dirty="0">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bakom straffpunkten</a:t>
            </a:r>
            <a:endParaRPr sz="1600" dirty="0">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utanför straffområdet 	</a:t>
            </a:r>
            <a:endParaRPr sz="1600" dirty="0">
              <a:solidFill>
                <a:schemeClr val="dk1"/>
              </a:solidFill>
              <a:latin typeface="Cambria"/>
              <a:ea typeface="Cambria"/>
              <a:cs typeface="Cambria"/>
              <a:sym typeface="Cambria"/>
            </a:endParaRPr>
          </a:p>
        </p:txBody>
      </p:sp>
      <p:sp>
        <p:nvSpPr>
          <p:cNvPr id="200" name="Google Shape;20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Straffspark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FFC30D45-CA53-1123-AD3A-BDE89D8F9A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Autofit/>
          </a:bodyPr>
          <a:lstStyle/>
          <a:p>
            <a:pPr marL="457200" lvl="0" indent="-330200" algn="l" rtl="0">
              <a:spcBef>
                <a:spcPts val="5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När bollen passerat sidlinjen döms inspark.</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Bollen skall ligga still och vara placerad på sidlinjen.</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Bollen är i spel när det sparkats och tydligt rör sig.</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Motståndare skall befinna sig på minst 4 meters avstånd.</a:t>
            </a:r>
            <a:br>
              <a:rPr lang="sv" sz="1600" dirty="0">
                <a:solidFill>
                  <a:schemeClr val="dk1"/>
                </a:solidFill>
                <a:latin typeface="Cambria"/>
                <a:ea typeface="Cambria"/>
                <a:cs typeface="Cambria"/>
                <a:sym typeface="Cambria"/>
              </a:rPr>
            </a:br>
            <a:endParaRPr sz="12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Mål kan inte göras direkt på inspark. Går bollen direkt i eget mål döms hörnspark. Går bollen direkt i motståndarlagets mål döms målkast.	</a:t>
            </a:r>
            <a:endParaRPr sz="1600" dirty="0">
              <a:solidFill>
                <a:schemeClr val="dk1"/>
              </a:solidFill>
              <a:latin typeface="Cambria"/>
              <a:ea typeface="Cambria"/>
              <a:cs typeface="Cambria"/>
              <a:sym typeface="Cambria"/>
            </a:endParaRPr>
          </a:p>
        </p:txBody>
      </p:sp>
      <p:sp>
        <p:nvSpPr>
          <p:cNvPr id="207" name="Google Shape;20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Inspark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EB84359A-4669-AA15-7C11-E276FC11AE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30200" algn="l" rtl="0">
              <a:spcBef>
                <a:spcPts val="50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När bollen varit "död” (bakom mållinjen) ska målvakten kasta eller rulla ut bollen.</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Bollen är i spel när den har kastats eller släppts och tydligt rör sig.</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Motspelarna måste vara utanför straffområdet tills bollen är i spel.</a:t>
            </a:r>
            <a:endParaRPr sz="1600" dirty="0">
              <a:solidFill>
                <a:schemeClr val="dk1"/>
              </a:solidFill>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Om målvakten utför ett felaktigt målkast ska det göras om.</a:t>
            </a:r>
          </a:p>
          <a:p>
            <a:pPr marL="457200" lvl="0" indent="-330200" algn="l" rtl="0">
              <a:spcBef>
                <a:spcPts val="0"/>
              </a:spcBef>
              <a:spcAft>
                <a:spcPts val="0"/>
              </a:spcAft>
              <a:buClr>
                <a:schemeClr val="dk1"/>
              </a:buClr>
              <a:buSzPts val="1600"/>
              <a:buFont typeface="Cambria"/>
              <a:buChar char="★"/>
            </a:pPr>
            <a:r>
              <a:rPr lang="sv" sz="1600" dirty="0">
                <a:solidFill>
                  <a:schemeClr val="dk1"/>
                </a:solidFill>
                <a:latin typeface="Cambria"/>
                <a:ea typeface="Cambria"/>
                <a:cs typeface="Cambria"/>
                <a:sym typeface="Cambria"/>
              </a:rPr>
              <a:t>Bollen får inte kastas direkt i motståndarens mål.	</a:t>
            </a:r>
            <a:endParaRPr sz="1600" dirty="0">
              <a:solidFill>
                <a:schemeClr val="dk1"/>
              </a:solidFill>
              <a:latin typeface="Cambria"/>
              <a:ea typeface="Cambria"/>
              <a:cs typeface="Cambria"/>
              <a:sym typeface="Cambria"/>
            </a:endParaRPr>
          </a:p>
        </p:txBody>
      </p:sp>
      <p:sp>
        <p:nvSpPr>
          <p:cNvPr id="214" name="Google Shape;21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Målkast</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05F4E85B-D0FA-86AE-BB62-948E7FB17D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body" idx="1"/>
          </p:nvPr>
        </p:nvSpPr>
        <p:spPr>
          <a:xfrm>
            <a:off x="311700" y="1152475"/>
            <a:ext cx="7344000" cy="3416400"/>
          </a:xfrm>
          <a:prstGeom prst="rect">
            <a:avLst/>
          </a:prstGeom>
        </p:spPr>
        <p:txBody>
          <a:bodyPr spcFirstLastPara="1" wrap="square" lIns="91425" tIns="91425" rIns="91425" bIns="91425" anchor="t" anchorCtr="0">
            <a:normAutofit/>
          </a:bodyPr>
          <a:lstStyle/>
          <a:p>
            <a:pPr marL="457200" lvl="0" indent="-342900" algn="l" rtl="0">
              <a:spcBef>
                <a:spcPts val="50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Bollen skall placeras i eller på hörncirkeln och motspelarna måste vara minst 4 m från bollen till dess att bollen är i spel.</a:t>
            </a:r>
          </a:p>
          <a:p>
            <a:pPr marL="457200" lvl="0" indent="-342900" algn="l" rtl="0">
              <a:spcBef>
                <a:spcPts val="50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Om spelet sätts igång på ett felaktigt sätt ska hörnsparken göras om.</a:t>
            </a:r>
            <a:endParaRPr dirty="0">
              <a:solidFill>
                <a:schemeClr val="dk1"/>
              </a:solidFill>
              <a:latin typeface="Cambria"/>
              <a:ea typeface="Cambria"/>
              <a:cs typeface="Cambria"/>
              <a:sym typeface="Cambria"/>
            </a:endParaRPr>
          </a:p>
        </p:txBody>
      </p:sp>
      <p:sp>
        <p:nvSpPr>
          <p:cNvPr id="221" name="Google Shape;22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18">
                <a:solidFill>
                  <a:srgbClr val="134596"/>
                </a:solidFill>
                <a:latin typeface="Impact"/>
                <a:ea typeface="Impact"/>
                <a:cs typeface="Impact"/>
                <a:sym typeface="Impact"/>
              </a:rPr>
              <a:t>Hörnspark</a:t>
            </a:r>
            <a:endParaRPr sz="2820">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77F493E2-B207-10F9-2F36-6B3793FD9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Förutsättningar</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6837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planyta: 18-20 x 12-15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mål: 2,4 x 1,6 m eller 1,5-1,8 x 1,0-1,2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boll: 2</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Speltid: 1x12 min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Antal spelare: 3 utespelare och 1 målvakt per lag</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Byten: Fria byten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Utrustning spelare: Tröja, byxor, strumpor, skor och benskydd</a:t>
            </a:r>
            <a:endParaRPr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0A63685A-6BD4-DB73-2CD0-48272EEA1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07977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(1)</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7718520" cy="3735784"/>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Varje match leds av en domare som ser till att spelreglerna följs.</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Alla fasta situationer (avspark, inspark, hörna, frispark) startas genom att driva eller passa bollen efter marken. Målvakten rullar ut bollen. Avståndet är alltid fyra meter. Alla fasta situationer är indirekta (får ej skjutas direkt i mål). Straffspark tillämpas inte.</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När det är målvaktens boll eller när målvakten har fångat bollen i spel ska det andra laget backa till sin egen planhalva (mittlinjen = retreatlinje) och stanna där tills bollen har lämnat målvaktens händer.</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Målvakten får ta emot bollen med händer och fötter vid tillbakaspel.</a:t>
            </a:r>
          </a:p>
        </p:txBody>
      </p:sp>
      <p:pic>
        <p:nvPicPr>
          <p:cNvPr id="3" name="Bild 2" descr="Tävlingar Bohuslän-Dalsland - Bohuslän-Dalsland">
            <a:extLst>
              <a:ext uri="{FF2B5EF4-FFF2-40B4-BE49-F238E27FC236}">
                <a16:creationId xmlns:a16="http://schemas.microsoft.com/office/drawing/2014/main" id="{32AA8D2E-52D9-3D6A-491D-3B380C501E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313548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(2)</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7952276" cy="3735784"/>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Finns det ett befintligt straffområde används det. Finns det inget straffområde får målvakten ta bollen med händerna i närheten av sitt eget mål (ca 4 m).</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Gula och röda kort tillämpas inte. Vid olämpligt uppträdande ska spelaren byta med en annan spelare.</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Vid underläge med fyra mål eller mer får laget som ligger under spela med fyra spelare tills ställningen är lika igen.</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Fyra-sekunders-regeln, ackumulerade frisparkar, byte med västar och time-out tillämpas inte.</a:t>
            </a:r>
          </a:p>
        </p:txBody>
      </p:sp>
      <p:pic>
        <p:nvPicPr>
          <p:cNvPr id="3" name="Bild 2" descr="Tävlingar Bohuslän-Dalsland - Bohuslän-Dalsland">
            <a:extLst>
              <a:ext uri="{FF2B5EF4-FFF2-40B4-BE49-F238E27FC236}">
                <a16:creationId xmlns:a16="http://schemas.microsoft.com/office/drawing/2014/main" id="{BB501FDE-D3AA-EA23-90EE-8A9D28C03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91480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4596"/>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069925" y="1247988"/>
            <a:ext cx="6734700"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4000" dirty="0">
                <a:solidFill>
                  <a:schemeClr val="lt1"/>
                </a:solidFill>
                <a:latin typeface="Impact"/>
                <a:ea typeface="Impact"/>
                <a:cs typeface="Impact"/>
                <a:sym typeface="Impact"/>
              </a:rPr>
              <a:t>4 mot 4 </a:t>
            </a:r>
            <a:endParaRPr sz="4000" dirty="0">
              <a:solidFill>
                <a:schemeClr val="lt1"/>
              </a:solidFill>
              <a:latin typeface="Impact"/>
              <a:ea typeface="Impact"/>
              <a:cs typeface="Impact"/>
              <a:sym typeface="Impact"/>
            </a:endParaRPr>
          </a:p>
          <a:p>
            <a:pPr marL="0" lvl="0" indent="0" algn="ctr" rtl="0">
              <a:spcBef>
                <a:spcPts val="0"/>
              </a:spcBef>
              <a:spcAft>
                <a:spcPts val="0"/>
              </a:spcAft>
              <a:buNone/>
            </a:pPr>
            <a:endParaRPr sz="4000" dirty="0">
              <a:solidFill>
                <a:schemeClr val="lt1"/>
              </a:solidFill>
              <a:latin typeface="Impact"/>
              <a:ea typeface="Impact"/>
              <a:cs typeface="Impact"/>
              <a:sym typeface="Impact"/>
            </a:endParaRPr>
          </a:p>
          <a:p>
            <a:pPr marL="0" lvl="0" indent="0" algn="ctr" rtl="0">
              <a:spcBef>
                <a:spcPts val="0"/>
              </a:spcBef>
              <a:spcAft>
                <a:spcPts val="0"/>
              </a:spcAft>
              <a:buNone/>
            </a:pPr>
            <a:r>
              <a:rPr lang="sv" sz="4000" dirty="0">
                <a:solidFill>
                  <a:schemeClr val="lt1"/>
                </a:solidFill>
                <a:latin typeface="Impact"/>
                <a:ea typeface="Impact"/>
                <a:cs typeface="Impact"/>
                <a:sym typeface="Impact"/>
              </a:rPr>
              <a:t>10-12 år</a:t>
            </a:r>
            <a:endParaRPr sz="4000" dirty="0">
              <a:solidFill>
                <a:schemeClr val="lt1"/>
              </a:solidFill>
              <a:latin typeface="Impact"/>
              <a:ea typeface="Impact"/>
              <a:cs typeface="Impact"/>
              <a:sym typeface="Impact"/>
            </a:endParaRPr>
          </a:p>
        </p:txBody>
      </p:sp>
      <p:pic>
        <p:nvPicPr>
          <p:cNvPr id="3" name="Bild 2" descr="Tävlingar Bohuslän-Dalsland - Bohuslän-Dalsland">
            <a:extLst>
              <a:ext uri="{FF2B5EF4-FFF2-40B4-BE49-F238E27FC236}">
                <a16:creationId xmlns:a16="http://schemas.microsoft.com/office/drawing/2014/main" id="{F076BF5B-9D64-F6A2-B0C6-DF8E21D3F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332090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Förutsättningar</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700" y="1152475"/>
            <a:ext cx="6837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planyta: 20-28 x 12-18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mål: 2,4 x 1,6 m eller 3 x 2 m</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Storlek boll: 3</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Speltid: 1x12 min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Antal spelare: 3 utespelare och 1 målvakt per lag</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Byten: Fria byten</a:t>
            </a: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Utrustning spelare: Tröja, byxor, strumpor, skor och benskydd</a:t>
            </a:r>
            <a:endParaRPr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6FCEDDD9-135A-35A1-DEEF-B779BC703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104670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sv" sz="3018" dirty="0">
                <a:solidFill>
                  <a:srgbClr val="134596"/>
                </a:solidFill>
                <a:latin typeface="Impact"/>
                <a:ea typeface="Impact"/>
                <a:cs typeface="Impact"/>
                <a:sym typeface="Impact"/>
              </a:rPr>
              <a:t>Regler (1)</a:t>
            </a:r>
            <a:endParaRPr sz="2820" dirty="0">
              <a:latin typeface="Impact"/>
              <a:ea typeface="Impact"/>
              <a:cs typeface="Impact"/>
              <a:sym typeface="Impact"/>
            </a:endParaRPr>
          </a:p>
        </p:txBody>
      </p:sp>
      <p:sp>
        <p:nvSpPr>
          <p:cNvPr id="61" name="Google Shape;61;p14"/>
          <p:cNvSpPr txBox="1">
            <a:spLocks noGrp="1"/>
          </p:cNvSpPr>
          <p:nvPr>
            <p:ph type="body" idx="1"/>
          </p:nvPr>
        </p:nvSpPr>
        <p:spPr>
          <a:xfrm>
            <a:off x="311699" y="1152475"/>
            <a:ext cx="8639795" cy="3735784"/>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Varje match leds av en domare som ser till att spelreglerna följs.</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Igångsättning vid fasta situationer (avspark, inspark, hörna, frispark) sker genom att spelaren passar eller skjuter bollen (förutom målvakten som får kasta).</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När det är målvaktens boll eller när målvakten har fångat bollen i spel ska det andra laget backa till sin egen planhalva (mittlinjen=retreatlinje) och stanna där tills bollen har lämnat målvaktens händer.</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r>
              <a:rPr lang="sv" dirty="0">
                <a:solidFill>
                  <a:schemeClr val="dk1"/>
                </a:solidFill>
                <a:latin typeface="Cambria"/>
                <a:ea typeface="Cambria"/>
                <a:cs typeface="Cambria"/>
                <a:sym typeface="Cambria"/>
              </a:rPr>
              <a:t>Målvakten får ta emot bollen </a:t>
            </a:r>
            <a:r>
              <a:rPr lang="sv" u="sng" dirty="0">
                <a:solidFill>
                  <a:schemeClr val="dk1"/>
                </a:solidFill>
                <a:latin typeface="Cambria"/>
                <a:ea typeface="Cambria"/>
                <a:cs typeface="Cambria"/>
                <a:sym typeface="Cambria"/>
              </a:rPr>
              <a:t>med fötterna </a:t>
            </a:r>
            <a:r>
              <a:rPr lang="sv" dirty="0">
                <a:solidFill>
                  <a:schemeClr val="dk1"/>
                </a:solidFill>
                <a:latin typeface="Cambria"/>
                <a:ea typeface="Cambria"/>
                <a:cs typeface="Cambria"/>
                <a:sym typeface="Cambria"/>
              </a:rPr>
              <a:t>vid tillbakaspel vid obegränsat antal tillfällen.</a:t>
            </a: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a:p>
            <a:pPr marL="457200" lvl="0" indent="-342900" algn="l" rtl="0">
              <a:spcBef>
                <a:spcPts val="0"/>
              </a:spcBef>
              <a:spcAft>
                <a:spcPts val="0"/>
              </a:spcAft>
              <a:buClr>
                <a:schemeClr val="dk1"/>
              </a:buClr>
              <a:buSzPts val="1800"/>
              <a:buFont typeface="Cambria"/>
              <a:buChar char="★"/>
            </a:pPr>
            <a:endParaRPr lang="sv" dirty="0">
              <a:solidFill>
                <a:schemeClr val="dk1"/>
              </a:solidFill>
              <a:latin typeface="Cambria"/>
              <a:ea typeface="Cambria"/>
              <a:cs typeface="Cambria"/>
              <a:sym typeface="Cambria"/>
            </a:endParaRPr>
          </a:p>
        </p:txBody>
      </p:sp>
      <p:pic>
        <p:nvPicPr>
          <p:cNvPr id="3" name="Bild 2" descr="Tävlingar Bohuslän-Dalsland - Bohuslän-Dalsland">
            <a:extLst>
              <a:ext uri="{FF2B5EF4-FFF2-40B4-BE49-F238E27FC236}">
                <a16:creationId xmlns:a16="http://schemas.microsoft.com/office/drawing/2014/main" id="{A052BB60-1724-A28C-0ADF-8BFB828E72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7612" y="57149"/>
            <a:ext cx="1297642" cy="1339664"/>
          </a:xfrm>
          <a:prstGeom prst="rect">
            <a:avLst/>
          </a:prstGeom>
        </p:spPr>
      </p:pic>
    </p:spTree>
    <p:extLst>
      <p:ext uri="{BB962C8B-B14F-4D97-AF65-F5344CB8AC3E}">
        <p14:creationId xmlns:p14="http://schemas.microsoft.com/office/powerpoint/2010/main" val="20068069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2394</Words>
  <Application>Microsoft Office PowerPoint</Application>
  <PresentationFormat>On-screen Show (16:9)</PresentationFormat>
  <Paragraphs>227</Paragraphs>
  <Slides>36</Slides>
  <Notes>36</Notes>
  <HiddenSlides>11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Cambria</vt:lpstr>
      <vt:lpstr>Impact</vt:lpstr>
      <vt:lpstr>Simple Light</vt:lpstr>
      <vt:lpstr>PowerPoint Presentation</vt:lpstr>
      <vt:lpstr>Futsal</vt:lpstr>
      <vt:lpstr>PowerPoint Presentation</vt:lpstr>
      <vt:lpstr>Förutsättningar</vt:lpstr>
      <vt:lpstr>Regler (1)</vt:lpstr>
      <vt:lpstr>Regler (2)</vt:lpstr>
      <vt:lpstr>PowerPoint Presentation</vt:lpstr>
      <vt:lpstr>Förutsättningar</vt:lpstr>
      <vt:lpstr>Regler (1)</vt:lpstr>
      <vt:lpstr>Regler (2)</vt:lpstr>
      <vt:lpstr>PowerPoint Presentation</vt:lpstr>
      <vt:lpstr>Förutsättningar</vt:lpstr>
      <vt:lpstr>Regler (1)</vt:lpstr>
      <vt:lpstr>Regler (2)</vt:lpstr>
      <vt:lpstr>Spelplanen</vt:lpstr>
      <vt:lpstr>Bollen</vt:lpstr>
      <vt:lpstr>Antal spelare</vt:lpstr>
      <vt:lpstr>Spelarnas utrustning</vt:lpstr>
      <vt:lpstr>Domarna</vt:lpstr>
      <vt:lpstr>Domarna</vt:lpstr>
      <vt:lpstr>Domarnas placering</vt:lpstr>
      <vt:lpstr>Speltiden</vt:lpstr>
      <vt:lpstr>Spelets start och återupptagande</vt:lpstr>
      <vt:lpstr>Spelets start och återupptagande</vt:lpstr>
      <vt:lpstr>Bollen i och ur spel</vt:lpstr>
      <vt:lpstr>Fastställande av matchens resultat</vt:lpstr>
      <vt:lpstr>Otillåtet spel och olämpligt uppträdande</vt:lpstr>
      <vt:lpstr>Anmälan</vt:lpstr>
      <vt:lpstr>Frispark</vt:lpstr>
      <vt:lpstr>Frispark</vt:lpstr>
      <vt:lpstr>Frispark</vt:lpstr>
      <vt:lpstr>Frispark</vt:lpstr>
      <vt:lpstr>Straffspark</vt:lpstr>
      <vt:lpstr>Inspark</vt:lpstr>
      <vt:lpstr>Målkast</vt:lpstr>
      <vt:lpstr>Hörnspark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Samuel Fredgren</dc:creator>
  <cp:lastModifiedBy>Almefjord, Jonas</cp:lastModifiedBy>
  <cp:revision>106</cp:revision>
  <dcterms:modified xsi:type="dcterms:W3CDTF">2026-01-12T10:44:53Z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3959b5-6a7c-48cb-9049-5554bd26f854_Enabled">
    <vt:lpwstr>true</vt:lpwstr>
  </property>
  <property fmtid="{D5CDD505-2E9C-101B-9397-08002B2CF9AE}" pid="3" name="MSIP_Label_283959b5-6a7c-48cb-9049-5554bd26f854_SetDate">
    <vt:lpwstr>2026-01-12T10:14:44Z</vt:lpwstr>
  </property>
  <property fmtid="{D5CDD505-2E9C-101B-9397-08002B2CF9AE}" pid="4" name="MSIP_Label_283959b5-6a7c-48cb-9049-5554bd26f854_Method">
    <vt:lpwstr>Standard</vt:lpwstr>
  </property>
  <property fmtid="{D5CDD505-2E9C-101B-9397-08002B2CF9AE}" pid="5" name="MSIP_Label_283959b5-6a7c-48cb-9049-5554bd26f854_Name">
    <vt:lpwstr>283959b5-6a7c-48cb-9049-5554bd26f854</vt:lpwstr>
  </property>
  <property fmtid="{D5CDD505-2E9C-101B-9397-08002B2CF9AE}" pid="6" name="MSIP_Label_283959b5-6a7c-48cb-9049-5554bd26f854_SiteId">
    <vt:lpwstr>ce5330fc-da76-4db0-8b83-9dfdd963f09a</vt:lpwstr>
  </property>
  <property fmtid="{D5CDD505-2E9C-101B-9397-08002B2CF9AE}" pid="7" name="MSIP_Label_283959b5-6a7c-48cb-9049-5554bd26f854_ActionId">
    <vt:lpwstr>98fee7ae-ca93-45ea-81e8-436db959fc14</vt:lpwstr>
  </property>
  <property fmtid="{D5CDD505-2E9C-101B-9397-08002B2CF9AE}" pid="8" name="MSIP_Label_283959b5-6a7c-48cb-9049-5554bd26f854_ContentBits">
    <vt:lpwstr>2</vt:lpwstr>
  </property>
  <property fmtid="{D5CDD505-2E9C-101B-9397-08002B2CF9AE}" pid="9" name="MSIP_Label_283959b5-6a7c-48cb-9049-5554bd26f854_Tag">
    <vt:lpwstr>10, 3, 0, 1</vt:lpwstr>
  </property>
  <property fmtid="{D5CDD505-2E9C-101B-9397-08002B2CF9AE}" pid="10" name="ClassificationContentMarkingFooterLocations">
    <vt:lpwstr>Simple Light:3</vt:lpwstr>
  </property>
  <property fmtid="{D5CDD505-2E9C-101B-9397-08002B2CF9AE}" pid="11" name="ClassificationContentMarkingFooterText">
    <vt:lpwstr>Sensitivity: Internal</vt:lpwstr>
  </property>
</Properties>
</file>