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72" r:id="rId2"/>
    <p:sldId id="269" r:id="rId3"/>
    <p:sldId id="273" r:id="rId4"/>
    <p:sldId id="286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7" r:id="rId15"/>
    <p:sldId id="285" r:id="rId16"/>
    <p:sldId id="288" r:id="rId17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0900"/>
    <a:srgbClr val="7F1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50" d="100"/>
          <a:sy n="150" d="100"/>
        </p:scale>
        <p:origin x="510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15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471DB-B463-4138-B557-DDCEE6EA1C90}" type="datetimeFigureOut">
              <a:rPr lang="sv-SE" smtClean="0"/>
              <a:pPr/>
              <a:t>2023-09-19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8D18B-DEA0-4FA7-9201-3F2DF621C67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8579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bild - Vi gör varandra bät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584" y="1203598"/>
            <a:ext cx="7488000" cy="110251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585" y="2499742"/>
            <a:ext cx="74880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4" name="Bildobjekt 3" descr="Sandvikens kommuns logotyp" title="Sandvikens Kommu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75410"/>
            <a:ext cx="2196000" cy="560637"/>
          </a:xfrm>
          <a:prstGeom prst="rect">
            <a:avLst/>
          </a:prstGeom>
        </p:spPr>
      </p:pic>
      <p:pic>
        <p:nvPicPr>
          <p:cNvPr id="5" name="Bildobjekt 4" descr="Logotyp - Vi gör varandra bättre" title="Vi gör varandra bättr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323810"/>
            <a:ext cx="2250116" cy="46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52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mal text med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5C8FF04-0387-AD43-BD8D-602C99CE5BB9}"/>
              </a:ext>
            </a:extLst>
          </p:cNvPr>
          <p:cNvSpPr/>
          <p:nvPr userDrawn="1"/>
        </p:nvSpPr>
        <p:spPr>
          <a:xfrm>
            <a:off x="1" y="0"/>
            <a:ext cx="3059112" cy="46599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851" y="987425"/>
            <a:ext cx="2447948" cy="10081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400" spc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23528" y="1851024"/>
            <a:ext cx="2448271" cy="252095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11816120-28B2-9E41-BD74-8F0A16D32E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1566" y="411163"/>
            <a:ext cx="2447949" cy="217101"/>
          </a:xfrm>
        </p:spPr>
        <p:txBody>
          <a:bodyPr wrap="none">
            <a:noAutofit/>
          </a:bodyPr>
          <a:lstStyle>
            <a:lvl1pPr marL="0" indent="0">
              <a:buNone/>
              <a:defRPr sz="800" b="1" spc="3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v-SE"/>
              <a:t>KAPITEL</a:t>
            </a:r>
          </a:p>
        </p:txBody>
      </p:sp>
    </p:spTree>
    <p:extLst>
      <p:ext uri="{BB962C8B-B14F-4D97-AF65-F5344CB8AC3E}">
        <p14:creationId xmlns:p14="http://schemas.microsoft.com/office/powerpoint/2010/main" val="277235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5C8FF04-0387-AD43-BD8D-602C99CE5BB9}"/>
              </a:ext>
            </a:extLst>
          </p:cNvPr>
          <p:cNvSpPr/>
          <p:nvPr userDrawn="1"/>
        </p:nvSpPr>
        <p:spPr>
          <a:xfrm>
            <a:off x="6082008" y="0"/>
            <a:ext cx="3059112" cy="4659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05858" y="987425"/>
            <a:ext cx="2447948" cy="10081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400" spc="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405535" y="1851024"/>
            <a:ext cx="2448271" cy="252095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11816120-28B2-9E41-BD74-8F0A16D32E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3573" y="411163"/>
            <a:ext cx="3816351" cy="217101"/>
          </a:xfrm>
        </p:spPr>
        <p:txBody>
          <a:bodyPr wrap="none">
            <a:noAutofit/>
          </a:bodyPr>
          <a:lstStyle>
            <a:lvl1pPr marL="0" indent="0">
              <a:buNone/>
              <a:defRPr sz="800" b="1" spc="3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v-SE"/>
              <a:t>KAPITEL</a:t>
            </a:r>
          </a:p>
        </p:txBody>
      </p:sp>
    </p:spTree>
    <p:extLst>
      <p:ext uri="{BB962C8B-B14F-4D97-AF65-F5344CB8AC3E}">
        <p14:creationId xmlns:p14="http://schemas.microsoft.com/office/powerpoint/2010/main" val="2072497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6651C6-7E56-2042-AE55-0D7467808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7" y="987425"/>
            <a:ext cx="7921625" cy="857250"/>
          </a:xfrm>
          <a:prstGeom prst="rect">
            <a:avLst/>
          </a:prstGeom>
        </p:spPr>
        <p:txBody>
          <a:bodyPr anchor="t"/>
          <a:lstStyle>
            <a:lvl1pPr>
              <a:defRPr spc="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7">
            <a:extLst>
              <a:ext uri="{FF2B5EF4-FFF2-40B4-BE49-F238E27FC236}">
                <a16:creationId xmlns:a16="http://schemas.microsoft.com/office/drawing/2014/main" id="{151395E6-6A17-A84C-802A-88663D297E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187" y="416641"/>
            <a:ext cx="3816351" cy="217101"/>
          </a:xfrm>
        </p:spPr>
        <p:txBody>
          <a:bodyPr wrap="none">
            <a:noAutofit/>
          </a:bodyPr>
          <a:lstStyle>
            <a:lvl1pPr marL="0" indent="0">
              <a:buNone/>
              <a:defRPr sz="800" b="1" spc="3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v-SE"/>
              <a:t>KAPITEL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B74CFFD8-ECA7-0440-8D16-805226E995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571750"/>
            <a:ext cx="9144000" cy="2087563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A2FB522F-5CCA-3543-A645-834076D890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1188" y="1844675"/>
            <a:ext cx="7921625" cy="50482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78073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6651C6-7E56-2042-AE55-0D7467808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7" y="987425"/>
            <a:ext cx="7921625" cy="857250"/>
          </a:xfrm>
          <a:prstGeom prst="rect">
            <a:avLst/>
          </a:prstGeom>
        </p:spPr>
        <p:txBody>
          <a:bodyPr anchor="t"/>
          <a:lstStyle>
            <a:lvl1pPr>
              <a:defRPr spc="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7">
            <a:extLst>
              <a:ext uri="{FF2B5EF4-FFF2-40B4-BE49-F238E27FC236}">
                <a16:creationId xmlns:a16="http://schemas.microsoft.com/office/drawing/2014/main" id="{151395E6-6A17-A84C-802A-88663D297E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187" y="416641"/>
            <a:ext cx="3816351" cy="217101"/>
          </a:xfrm>
        </p:spPr>
        <p:txBody>
          <a:bodyPr wrap="none">
            <a:noAutofit/>
          </a:bodyPr>
          <a:lstStyle>
            <a:lvl1pPr marL="0" indent="0">
              <a:buNone/>
              <a:defRPr sz="800" b="1" spc="3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v-SE"/>
              <a:t>KAPITEL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7B03CB-ACE4-1041-BF21-625894AFB30F}"/>
              </a:ext>
            </a:extLst>
          </p:cNvPr>
          <p:cNvSpPr/>
          <p:nvPr userDrawn="1"/>
        </p:nvSpPr>
        <p:spPr>
          <a:xfrm>
            <a:off x="0" y="2571750"/>
            <a:ext cx="9144000" cy="20676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2C7CB4B6-06EE-6145-8F42-654E73AAB3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1188" y="1851025"/>
            <a:ext cx="7921625" cy="50482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596342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B74CFFD8-ECA7-0440-8D16-805226E995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257175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16651C6-7E56-2042-AE55-0D7467808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7" y="2932113"/>
            <a:ext cx="7921625" cy="857250"/>
          </a:xfrm>
          <a:prstGeom prst="rect">
            <a:avLst/>
          </a:prstGeom>
        </p:spPr>
        <p:txBody>
          <a:bodyPr anchor="t"/>
          <a:lstStyle>
            <a:lvl1pPr>
              <a:defRPr spc="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7">
            <a:extLst>
              <a:ext uri="{FF2B5EF4-FFF2-40B4-BE49-F238E27FC236}">
                <a16:creationId xmlns:a16="http://schemas.microsoft.com/office/drawing/2014/main" id="{151395E6-6A17-A84C-802A-88663D297E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187" y="416641"/>
            <a:ext cx="3816351" cy="217101"/>
          </a:xfrm>
        </p:spPr>
        <p:txBody>
          <a:bodyPr wrap="none">
            <a:noAutofit/>
          </a:bodyPr>
          <a:lstStyle>
            <a:lvl1pPr marL="0" indent="0">
              <a:buNone/>
              <a:defRPr sz="800" b="1" spc="3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v-SE"/>
              <a:t>KAPITEL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44AF764-E352-C74E-836C-EA27CB9AB3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1188" y="3651250"/>
            <a:ext cx="7921625" cy="50482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3678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8000" y="1200151"/>
            <a:ext cx="7488000" cy="331581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828000" y="205979"/>
            <a:ext cx="7488000" cy="8572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stående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205979"/>
            <a:ext cx="4536504" cy="8572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27584" y="1200151"/>
            <a:ext cx="4536504" cy="3315815"/>
          </a:xfrm>
        </p:spPr>
        <p:txBody>
          <a:bodyPr/>
          <a:lstStyle>
            <a:lvl1pPr marL="0" indent="0">
              <a:buNone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5508104" y="0"/>
            <a:ext cx="3635896" cy="4659982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liggande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05979"/>
            <a:ext cx="7488000" cy="8572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28000" y="1200151"/>
            <a:ext cx="4536088" cy="3315815"/>
          </a:xfrm>
        </p:spPr>
        <p:txBody>
          <a:bodyPr/>
          <a:lstStyle>
            <a:lvl1pPr marL="0" indent="0">
              <a:buNone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5508104" y="1200150"/>
            <a:ext cx="3635896" cy="3459831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91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704278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ed stående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5C8FF04-0387-AD43-BD8D-602C99CE5BB9}"/>
              </a:ext>
            </a:extLst>
          </p:cNvPr>
          <p:cNvSpPr/>
          <p:nvPr userDrawn="1"/>
        </p:nvSpPr>
        <p:spPr>
          <a:xfrm>
            <a:off x="1" y="0"/>
            <a:ext cx="4572000" cy="4659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5468" y="987425"/>
            <a:ext cx="3816350" cy="1008137"/>
          </a:xfrm>
          <a:prstGeom prst="rect">
            <a:avLst/>
          </a:prstGeom>
        </p:spPr>
        <p:txBody>
          <a:bodyPr anchor="t"/>
          <a:lstStyle>
            <a:lvl1pPr>
              <a:defRPr spc="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25468" y="1851025"/>
            <a:ext cx="3816350" cy="252095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4572001" y="0"/>
            <a:ext cx="4572000" cy="4659982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11816120-28B2-9E41-BD74-8F0A16D32E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467" y="416641"/>
            <a:ext cx="3816351" cy="217101"/>
          </a:xfrm>
        </p:spPr>
        <p:txBody>
          <a:bodyPr wrap="none">
            <a:noAutofit/>
          </a:bodyPr>
          <a:lstStyle>
            <a:lvl1pPr marL="0" indent="0">
              <a:buNone/>
              <a:defRPr sz="800" b="1" spc="3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v-SE"/>
              <a:t>KAPITEL</a:t>
            </a:r>
          </a:p>
        </p:txBody>
      </p:sp>
    </p:spTree>
    <p:extLst>
      <p:ext uri="{BB962C8B-B14F-4D97-AF65-F5344CB8AC3E}">
        <p14:creationId xmlns:p14="http://schemas.microsoft.com/office/powerpoint/2010/main" val="100573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stående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5C8FF04-0387-AD43-BD8D-602C99CE5BB9}"/>
              </a:ext>
            </a:extLst>
          </p:cNvPr>
          <p:cNvSpPr/>
          <p:nvPr userDrawn="1"/>
        </p:nvSpPr>
        <p:spPr>
          <a:xfrm>
            <a:off x="4572001" y="0"/>
            <a:ext cx="4572000" cy="4659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86083" y="987425"/>
            <a:ext cx="3816350" cy="1008137"/>
          </a:xfrm>
          <a:prstGeom prst="rect">
            <a:avLst/>
          </a:prstGeom>
        </p:spPr>
        <p:txBody>
          <a:bodyPr anchor="t"/>
          <a:lstStyle>
            <a:lvl1pPr>
              <a:defRPr spc="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986083" y="1851025"/>
            <a:ext cx="3816350" cy="252095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4659982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11816120-28B2-9E41-BD74-8F0A16D32E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86082" y="416641"/>
            <a:ext cx="3816351" cy="217101"/>
          </a:xfrm>
        </p:spPr>
        <p:txBody>
          <a:bodyPr wrap="none">
            <a:noAutofit/>
          </a:bodyPr>
          <a:lstStyle>
            <a:lvl1pPr marL="0" indent="0">
              <a:buNone/>
              <a:defRPr sz="800" b="1" spc="3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v-SE"/>
              <a:t>KAPITEL</a:t>
            </a:r>
          </a:p>
        </p:txBody>
      </p:sp>
    </p:spTree>
    <p:extLst>
      <p:ext uri="{BB962C8B-B14F-4D97-AF65-F5344CB8AC3E}">
        <p14:creationId xmlns:p14="http://schemas.microsoft.com/office/powerpoint/2010/main" val="190180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 text med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5C8FF04-0387-AD43-BD8D-602C99CE5BB9}"/>
              </a:ext>
            </a:extLst>
          </p:cNvPr>
          <p:cNvSpPr/>
          <p:nvPr userDrawn="1"/>
        </p:nvSpPr>
        <p:spPr>
          <a:xfrm>
            <a:off x="1" y="0"/>
            <a:ext cx="3059112" cy="4659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851" y="987425"/>
            <a:ext cx="2447948" cy="10081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400" spc="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23528" y="1851024"/>
            <a:ext cx="2448271" cy="252095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11816120-28B2-9E41-BD74-8F0A16D32E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1566" y="411163"/>
            <a:ext cx="2430233" cy="217101"/>
          </a:xfrm>
        </p:spPr>
        <p:txBody>
          <a:bodyPr wrap="none">
            <a:noAutofit/>
          </a:bodyPr>
          <a:lstStyle>
            <a:lvl1pPr marL="0" indent="0">
              <a:buNone/>
              <a:defRPr sz="800" b="1" spc="3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v-SE"/>
              <a:t>KAPITEL</a:t>
            </a:r>
          </a:p>
        </p:txBody>
      </p:sp>
    </p:spTree>
    <p:extLst>
      <p:ext uri="{BB962C8B-B14F-4D97-AF65-F5344CB8AC3E}">
        <p14:creationId xmlns:p14="http://schemas.microsoft.com/office/powerpoint/2010/main" val="37091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4659982"/>
            <a:ext cx="9144000" cy="48351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28000" y="205979"/>
            <a:ext cx="7488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28000" y="1200151"/>
            <a:ext cx="7488000" cy="3315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136000" y="4890195"/>
            <a:ext cx="1008000" cy="1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7B8C782-2B85-427F-87EE-2B562690B968}" type="datetime1">
              <a:rPr lang="sv-SE" smtClean="0"/>
              <a:pPr algn="r"/>
              <a:t>2023-09-19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249742" y="4767263"/>
            <a:ext cx="4644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136000" y="4732008"/>
            <a:ext cx="1008112" cy="1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sv-SE"/>
              <a:t>Sida </a:t>
            </a:r>
            <a:fld id="{442FF2AC-5952-4A76-A4C8-7FBE2B124180}" type="slidenum">
              <a:rPr lang="sv-SE" smtClean="0"/>
              <a:pPr algn="r"/>
              <a:t>‹#›</a:t>
            </a:fld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17905"/>
            <a:ext cx="1440160" cy="3676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2" r:id="rId3"/>
    <p:sldLayoutId id="2147483663" r:id="rId4"/>
    <p:sldLayoutId id="2147483655" r:id="rId5"/>
    <p:sldLayoutId id="2147483664" r:id="rId6"/>
    <p:sldLayoutId id="2147483666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6.xml"/><Relationship Id="rId4" Type="http://schemas.openxmlformats.org/officeDocument/2006/relationships/hyperlink" Target="https://www.kakservice.se/Kontaktperson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intersport.se/guider/hockeyguider/hur-skoter-jag-min-utrustnin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58372" y="2265412"/>
            <a:ext cx="7488000" cy="1314450"/>
          </a:xfrm>
        </p:spPr>
        <p:txBody>
          <a:bodyPr/>
          <a:lstStyle/>
          <a:p>
            <a:r>
              <a:rPr lang="sv-SE" sz="3200" dirty="0"/>
              <a:t>Inför säsongen 2023/2024</a:t>
            </a:r>
          </a:p>
          <a:p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C51922A-4DE5-D872-CE3F-B60D371E59E9}"/>
              </a:ext>
            </a:extLst>
          </p:cNvPr>
          <p:cNvSpPr/>
          <p:nvPr/>
        </p:nvSpPr>
        <p:spPr>
          <a:xfrm>
            <a:off x="251520" y="4083918"/>
            <a:ext cx="8640960" cy="7920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C6B409-365C-2D66-22E1-9554AC77F99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27881" y="604341"/>
            <a:ext cx="7488237" cy="11033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sv-SE" sz="4400" dirty="0">
                <a:solidFill>
                  <a:schemeClr val="bg1"/>
                </a:solidFill>
              </a:rPr>
              <a:t>Föräldramöte</a:t>
            </a:r>
          </a:p>
          <a:p>
            <a:pPr algn="l">
              <a:lnSpc>
                <a:spcPct val="100000"/>
              </a:lnSpc>
            </a:pPr>
            <a:r>
              <a:rPr lang="sv-SE" sz="4400" dirty="0">
                <a:solidFill>
                  <a:schemeClr val="bg1"/>
                </a:solidFill>
              </a:rPr>
              <a:t>U-9</a:t>
            </a:r>
          </a:p>
        </p:txBody>
      </p:sp>
      <p:pic>
        <p:nvPicPr>
          <p:cNvPr id="6" name="Bildobjekt 1" descr="C:\Users\Valbo HC Kontor\Desktop\Nya loggan 2018.png">
            <a:extLst>
              <a:ext uri="{FF2B5EF4-FFF2-40B4-BE49-F238E27FC236}">
                <a16:creationId xmlns:a16="http://schemas.microsoft.com/office/drawing/2014/main" id="{FEF6749C-26FC-C93E-7935-D085339BD5D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489" y="136523"/>
            <a:ext cx="1200647" cy="1176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30472568-5FC4-57B9-C4DB-B170DFCD5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343" y="2211710"/>
            <a:ext cx="2344291" cy="255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2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585" y="141371"/>
            <a:ext cx="7488000" cy="1102519"/>
          </a:xfrm>
        </p:spPr>
        <p:txBody>
          <a:bodyPr/>
          <a:lstStyle/>
          <a:p>
            <a:r>
              <a:rPr lang="sv-SE" dirty="0"/>
              <a:t>Planstorlek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C51922A-4DE5-D872-CE3F-B60D371E59E9}"/>
              </a:ext>
            </a:extLst>
          </p:cNvPr>
          <p:cNvSpPr/>
          <p:nvPr/>
        </p:nvSpPr>
        <p:spPr>
          <a:xfrm>
            <a:off x="251520" y="4083918"/>
            <a:ext cx="8640960" cy="7920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1" descr="C:\Users\Valbo HC Kontor\Desktop\Nya loggan 2018.png">
            <a:extLst>
              <a:ext uri="{FF2B5EF4-FFF2-40B4-BE49-F238E27FC236}">
                <a16:creationId xmlns:a16="http://schemas.microsoft.com/office/drawing/2014/main" id="{61EAF3AC-B68A-34D6-CFBE-EEDF82C341F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60" y="123478"/>
            <a:ext cx="1200647" cy="1176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628DDB-5291-33C6-7476-CA19302BB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95005"/>
            <a:ext cx="2741555" cy="390959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30C077E-C851-17B5-8B31-CE1676264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8173" y="1973977"/>
            <a:ext cx="5801491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37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55576" y="123478"/>
            <a:ext cx="7488000" cy="1102519"/>
          </a:xfrm>
        </p:spPr>
        <p:txBody>
          <a:bodyPr/>
          <a:lstStyle/>
          <a:p>
            <a:r>
              <a:rPr lang="sv-SE" dirty="0"/>
              <a:t>Träning och matcher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55576" y="987574"/>
            <a:ext cx="7488000" cy="1314450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sv-SE" sz="4800" b="1" dirty="0"/>
              <a:t>Träningstider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4800" dirty="0">
                <a:solidFill>
                  <a:schemeClr val="bg1"/>
                </a:solidFill>
              </a:rPr>
              <a:t>2 träningar i veckan, tisdag </a:t>
            </a:r>
            <a:r>
              <a:rPr lang="sv-SE" sz="4800" dirty="0" err="1">
                <a:solidFill>
                  <a:schemeClr val="bg1"/>
                </a:solidFill>
              </a:rPr>
              <a:t>kl</a:t>
            </a:r>
            <a:r>
              <a:rPr lang="sv-SE" sz="4800" dirty="0">
                <a:solidFill>
                  <a:schemeClr val="bg1"/>
                </a:solidFill>
              </a:rPr>
              <a:t> 16 och söndag </a:t>
            </a:r>
            <a:r>
              <a:rPr lang="sv-SE" sz="4800" dirty="0" err="1">
                <a:solidFill>
                  <a:schemeClr val="bg1"/>
                </a:solidFill>
              </a:rPr>
              <a:t>kl</a:t>
            </a:r>
            <a:r>
              <a:rPr lang="sv-SE" sz="4800" dirty="0">
                <a:solidFill>
                  <a:schemeClr val="bg1"/>
                </a:solidFill>
              </a:rPr>
              <a:t> 8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4800" dirty="0">
                <a:solidFill>
                  <a:schemeClr val="bg1"/>
                </a:solidFill>
              </a:rPr>
              <a:t>Eventuellt strö-tider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4800" dirty="0">
                <a:solidFill>
                  <a:schemeClr val="bg1"/>
                </a:solidFill>
              </a:rPr>
              <a:t>Ombytt och klar 10 minuter innan träning börjar.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sv-SE" sz="4800" dirty="0">
              <a:solidFill>
                <a:schemeClr val="bg1"/>
              </a:solidFill>
            </a:endParaRPr>
          </a:p>
          <a:p>
            <a:r>
              <a:rPr lang="sv-SE" sz="4800" b="1" dirty="0"/>
              <a:t> Träningsupplägg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4800" dirty="0">
                <a:solidFill>
                  <a:schemeClr val="bg1"/>
                </a:solidFill>
              </a:rPr>
              <a:t>Skridskoteknik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4800" dirty="0">
                <a:solidFill>
                  <a:schemeClr val="bg1"/>
                </a:solidFill>
              </a:rPr>
              <a:t>Puckkontroll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4800" dirty="0">
                <a:solidFill>
                  <a:schemeClr val="bg1"/>
                </a:solidFill>
              </a:rPr>
              <a:t>Passningar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4800" dirty="0">
                <a:solidFill>
                  <a:schemeClr val="bg1"/>
                </a:solidFill>
              </a:rPr>
              <a:t>Skott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4800" dirty="0">
                <a:solidFill>
                  <a:schemeClr val="bg1"/>
                </a:solidFill>
              </a:rPr>
              <a:t>Fokus på att tävla på grupp och individnivå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4800" dirty="0">
                <a:solidFill>
                  <a:schemeClr val="bg1"/>
                </a:solidFill>
              </a:rPr>
              <a:t>Grunder i spelsystem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sv-SE" sz="4800" dirty="0">
              <a:solidFill>
                <a:schemeClr val="bg1"/>
              </a:solidFill>
            </a:endParaRPr>
          </a:p>
          <a:p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C51922A-4DE5-D872-CE3F-B60D371E59E9}"/>
              </a:ext>
            </a:extLst>
          </p:cNvPr>
          <p:cNvSpPr/>
          <p:nvPr/>
        </p:nvSpPr>
        <p:spPr>
          <a:xfrm>
            <a:off x="251520" y="4083918"/>
            <a:ext cx="8640960" cy="7920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D3141D41-5220-BEC8-41FF-63336E24F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629767"/>
            <a:ext cx="3405955" cy="2211710"/>
          </a:xfrm>
          <a:prstGeom prst="rect">
            <a:avLst/>
          </a:prstGeom>
        </p:spPr>
      </p:pic>
      <p:sp>
        <p:nvSpPr>
          <p:cNvPr id="14" name="TextBox 12">
            <a:extLst>
              <a:ext uri="{FF2B5EF4-FFF2-40B4-BE49-F238E27FC236}">
                <a16:creationId xmlns:a16="http://schemas.microsoft.com/office/drawing/2014/main" id="{C99497AD-44A4-70CB-B15E-BDDAA67A6333}"/>
              </a:ext>
            </a:extLst>
          </p:cNvPr>
          <p:cNvSpPr txBox="1"/>
          <p:nvPr/>
        </p:nvSpPr>
        <p:spPr>
          <a:xfrm>
            <a:off x="755576" y="3199284"/>
            <a:ext cx="655272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Riktlinjer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Matchschema och träningar, se laget.se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 som vill får prova på att stå i mål.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 målvaktsutrustning som är lätt att ta av och på. Finns även ”riktig” utrustning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 spelare ska i möjligaste mån spela lika mycket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Kallelser skickas ut inför varje träning och match (ca 1 v i förväg).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Svara på kallelserna i god tid (24 timmars regel).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sz="14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3953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583" y="160615"/>
            <a:ext cx="7488000" cy="1102519"/>
          </a:xfrm>
        </p:spPr>
        <p:txBody>
          <a:bodyPr/>
          <a:lstStyle/>
          <a:p>
            <a:r>
              <a:rPr lang="sv-SE" dirty="0"/>
              <a:t>Träning och matcher fortsättning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C51922A-4DE5-D872-CE3F-B60D371E59E9}"/>
              </a:ext>
            </a:extLst>
          </p:cNvPr>
          <p:cNvSpPr/>
          <p:nvPr/>
        </p:nvSpPr>
        <p:spPr>
          <a:xfrm>
            <a:off x="251520" y="4083918"/>
            <a:ext cx="8640960" cy="7920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1" descr="C:\Users\Valbo HC Kontor\Desktop\Nya loggan 2018.png">
            <a:extLst>
              <a:ext uri="{FF2B5EF4-FFF2-40B4-BE49-F238E27FC236}">
                <a16:creationId xmlns:a16="http://schemas.microsoft.com/office/drawing/2014/main" id="{61EAF3AC-B68A-34D6-CFBE-EEDF82C341F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60" y="123478"/>
            <a:ext cx="1200647" cy="11767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4E11ABC9-6472-05E4-30EA-239496C35528}"/>
              </a:ext>
            </a:extLst>
          </p:cNvPr>
          <p:cNvSpPr txBox="1"/>
          <p:nvPr/>
        </p:nvSpPr>
        <p:spPr>
          <a:xfrm>
            <a:off x="971600" y="1226919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Cuper/sammandrag/poolspel</a:t>
            </a:r>
          </a:p>
          <a:p>
            <a:pPr lvl="1"/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NB Cup (30 september </a:t>
            </a: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7-19)</a:t>
            </a:r>
          </a:p>
          <a:p>
            <a:pPr lvl="1"/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Poolspel</a:t>
            </a:r>
          </a:p>
          <a:p>
            <a:pPr lvl="1"/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X antal sammandrag och cuper</a:t>
            </a:r>
          </a:p>
          <a:p>
            <a:pPr lvl="1"/>
            <a:endParaRPr lang="sv-SE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B38ADFF-8EEF-D247-8299-B93DB836CC72}"/>
              </a:ext>
            </a:extLst>
          </p:cNvPr>
          <p:cNvSpPr/>
          <p:nvPr/>
        </p:nvSpPr>
        <p:spPr>
          <a:xfrm>
            <a:off x="820540" y="247304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Övrigt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Träna flera idrotter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Träna skridskoåkning på exempelvis friåkning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Öva skott (skottplatta finns exempelvis vid utanför </a:t>
            </a: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NickBack</a:t>
            </a: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Valbo-overaller finns att köpa på NOBO Sport i Gävle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CF18DC77-54E9-EDAB-11D6-1F22E4B56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892" y="1923678"/>
            <a:ext cx="1652588" cy="240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89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583" y="142512"/>
            <a:ext cx="7488000" cy="1102519"/>
          </a:xfrm>
        </p:spPr>
        <p:txBody>
          <a:bodyPr/>
          <a:lstStyle/>
          <a:p>
            <a:r>
              <a:rPr lang="sv-SE" dirty="0"/>
              <a:t>Praktiska detaljer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C51922A-4DE5-D872-CE3F-B60D371E59E9}"/>
              </a:ext>
            </a:extLst>
          </p:cNvPr>
          <p:cNvSpPr/>
          <p:nvPr/>
        </p:nvSpPr>
        <p:spPr>
          <a:xfrm>
            <a:off x="251520" y="4083918"/>
            <a:ext cx="8640960" cy="7920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1" descr="C:\Users\Valbo HC Kontor\Desktop\Nya loggan 2018.png">
            <a:extLst>
              <a:ext uri="{FF2B5EF4-FFF2-40B4-BE49-F238E27FC236}">
                <a16:creationId xmlns:a16="http://schemas.microsoft.com/office/drawing/2014/main" id="{61EAF3AC-B68A-34D6-CFBE-EEDF82C341F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60" y="123478"/>
            <a:ext cx="1200647" cy="11767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Vertical Text Placeholder 2">
            <a:extLst>
              <a:ext uri="{FF2B5EF4-FFF2-40B4-BE49-F238E27FC236}">
                <a16:creationId xmlns:a16="http://schemas.microsoft.com/office/drawing/2014/main" id="{10ABE9A8-06ED-1519-07F3-7469E9BC15E4}"/>
              </a:ext>
            </a:extLst>
          </p:cNvPr>
          <p:cNvSpPr txBox="1">
            <a:spLocks/>
          </p:cNvSpPr>
          <p:nvPr/>
        </p:nvSpPr>
        <p:spPr>
          <a:xfrm>
            <a:off x="467544" y="1021266"/>
            <a:ext cx="3456384" cy="3007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b="1" dirty="0"/>
              <a:t>Avgifter 2023-2024 </a:t>
            </a:r>
          </a:p>
          <a:p>
            <a:pPr lvl="1" algn="l"/>
            <a:r>
              <a:rPr lang="sv-SE" sz="1200" dirty="0">
                <a:solidFill>
                  <a:schemeClr val="bg1"/>
                </a:solidFill>
              </a:rPr>
              <a:t>- Medlemsavgift: 350 sek per spelare alternativt 500 SEK familjemedlemskap </a:t>
            </a:r>
          </a:p>
          <a:p>
            <a:pPr lvl="1" algn="l"/>
            <a:r>
              <a:rPr lang="sv-SE" sz="1200" dirty="0">
                <a:solidFill>
                  <a:schemeClr val="bg1"/>
                </a:solidFill>
              </a:rPr>
              <a:t>- Deltagaravgift 1 250 SEK. </a:t>
            </a:r>
          </a:p>
          <a:p>
            <a:pPr lvl="1" algn="l"/>
            <a:r>
              <a:rPr lang="sv-SE" sz="1200" dirty="0">
                <a:solidFill>
                  <a:schemeClr val="bg1"/>
                </a:solidFill>
              </a:rPr>
              <a:t>- Beting – 0 kr</a:t>
            </a:r>
          </a:p>
          <a:p>
            <a:pPr lvl="1" algn="l"/>
            <a:endParaRPr lang="sv-SE" sz="1200" dirty="0">
              <a:solidFill>
                <a:schemeClr val="bg1"/>
              </a:solidFill>
            </a:endParaRPr>
          </a:p>
          <a:p>
            <a:pPr lvl="1" algn="l"/>
            <a:r>
              <a:rPr lang="sv-SE" sz="1200" b="1" dirty="0">
                <a:solidFill>
                  <a:schemeClr val="bg1"/>
                </a:solidFill>
              </a:rPr>
              <a:t>Lotter Och lagkassa</a:t>
            </a:r>
          </a:p>
          <a:p>
            <a:pPr lvl="1" algn="l"/>
            <a:r>
              <a:rPr lang="sv-SE" sz="1200" dirty="0">
                <a:solidFill>
                  <a:schemeClr val="bg1"/>
                </a:solidFill>
              </a:rPr>
              <a:t>- Inget krav från oss att ni ska sälja</a:t>
            </a:r>
          </a:p>
          <a:p>
            <a:pPr lvl="1" algn="l"/>
            <a:r>
              <a:rPr lang="sv-SE" sz="1200" dirty="0">
                <a:solidFill>
                  <a:schemeClr val="bg1"/>
                </a:solidFill>
                <a:hlinkClick r:id="rId3" action="ppaction://hlinksldjump"/>
              </a:rPr>
              <a:t>- Kakservice </a:t>
            </a:r>
            <a:r>
              <a:rPr lang="sv-SE" sz="1200" dirty="0">
                <a:hlinkClick r:id="rId4"/>
              </a:rPr>
              <a:t>KP: Hockeyskolan Valbo HC 2022/2023, - Markus Arnemark (kakservice.se)</a:t>
            </a:r>
            <a:r>
              <a:rPr lang="sv-SE" sz="1200" dirty="0"/>
              <a:t> </a:t>
            </a:r>
            <a:r>
              <a:rPr lang="sv-SE" sz="1200" dirty="0">
                <a:solidFill>
                  <a:schemeClr val="bg1"/>
                </a:solidFill>
              </a:rPr>
              <a:t>Lätt att sälja! Kataloger och inbjudningslänk finns att hämta nu.</a:t>
            </a:r>
          </a:p>
          <a:p>
            <a:pPr lvl="1" algn="l"/>
            <a:r>
              <a:rPr lang="sv-SE" sz="1200" dirty="0">
                <a:solidFill>
                  <a:schemeClr val="bg1"/>
                </a:solidFill>
              </a:rPr>
              <a:t>- Sponsorer: Cramo, </a:t>
            </a:r>
            <a:r>
              <a:rPr lang="sv-SE" sz="1200" dirty="0" err="1">
                <a:solidFill>
                  <a:schemeClr val="bg1"/>
                </a:solidFill>
              </a:rPr>
              <a:t>MineBe</a:t>
            </a:r>
            <a:r>
              <a:rPr lang="sv-SE" sz="1200" dirty="0">
                <a:solidFill>
                  <a:schemeClr val="bg1"/>
                </a:solidFill>
              </a:rPr>
              <a:t> AB…….</a:t>
            </a:r>
          </a:p>
          <a:p>
            <a:pPr lvl="1" algn="l"/>
            <a:r>
              <a:rPr lang="sv-SE" sz="1200" dirty="0">
                <a:solidFill>
                  <a:schemeClr val="bg1"/>
                </a:solidFill>
                <a:hlinkClick r:id="rId5" action="ppaction://hlinksldjump"/>
              </a:rPr>
              <a:t>- Köttlotteri</a:t>
            </a:r>
            <a:endParaRPr lang="sv-SE" sz="1200" dirty="0"/>
          </a:p>
          <a:p>
            <a:pPr lvl="1" algn="l"/>
            <a:r>
              <a:rPr lang="sv-SE" sz="1200" dirty="0">
                <a:solidFill>
                  <a:schemeClr val="bg1"/>
                </a:solidFill>
              </a:rPr>
              <a:t>- Övrig försäljning till lagkassan? Idéer?</a:t>
            </a:r>
          </a:p>
          <a:p>
            <a:pPr lvl="1" algn="l"/>
            <a:r>
              <a:rPr lang="sv-SE" sz="1200" dirty="0">
                <a:solidFill>
                  <a:schemeClr val="bg1"/>
                </a:solidFill>
              </a:rPr>
              <a:t>- </a:t>
            </a:r>
            <a:r>
              <a:rPr lang="sv-SE" sz="1200" dirty="0">
                <a:solidFill>
                  <a:schemeClr val="bg2"/>
                </a:solidFill>
              </a:rPr>
              <a:t>Lagkassan – 21 000 kr. Inköpt, kaffebryggare, första hjälpen och en högtalare</a:t>
            </a:r>
            <a:endParaRPr lang="sv-SE" sz="1200" dirty="0">
              <a:solidFill>
                <a:schemeClr val="bg1"/>
              </a:solidFill>
            </a:endParaRPr>
          </a:p>
          <a:p>
            <a:pPr lvl="1" algn="l"/>
            <a:endParaRPr lang="sv-SE" sz="1000" b="1" dirty="0">
              <a:solidFill>
                <a:schemeClr val="bg1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779FAE5-7186-4C04-215D-BDC8C60B2A7A}"/>
              </a:ext>
            </a:extLst>
          </p:cNvPr>
          <p:cNvSpPr txBox="1"/>
          <p:nvPr/>
        </p:nvSpPr>
        <p:spPr>
          <a:xfrm>
            <a:off x="4979789" y="1245031"/>
            <a:ext cx="27354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Kioskuppdrag, Sekretariat </a:t>
            </a:r>
            <a:r>
              <a:rPr lang="sv-SE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m.m</a:t>
            </a:r>
            <a:endParaRPr lang="sv-SE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 Nicklas Bäckström cup kommer vi att tillsätta grupper som tillsammans är ansvariga för speaker, matchklocka, musik, tävlingar och kiosk. Vid förhinder byter föräldrar med varandra dag/fixar. Detta ligger inte på ledarnas ansvar. </a:t>
            </a:r>
          </a:p>
        </p:txBody>
      </p:sp>
    </p:spTree>
    <p:extLst>
      <p:ext uri="{BB962C8B-B14F-4D97-AF65-F5344CB8AC3E}">
        <p14:creationId xmlns:p14="http://schemas.microsoft.com/office/powerpoint/2010/main" val="21963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0D9CD55-1A59-1F99-0CEC-5A4B284F1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3848" y="261938"/>
            <a:ext cx="4896543" cy="576064"/>
          </a:xfrm>
        </p:spPr>
        <p:txBody>
          <a:bodyPr>
            <a:normAutofit lnSpcReduction="10000"/>
          </a:bodyPr>
          <a:lstStyle/>
          <a:p>
            <a:r>
              <a:rPr lang="sv-SE" dirty="0"/>
              <a:t>Övrigt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36C4F18-346C-E068-10BC-BBBE5E230227}"/>
              </a:ext>
            </a:extLst>
          </p:cNvPr>
          <p:cNvSpPr/>
          <p:nvPr/>
        </p:nvSpPr>
        <p:spPr>
          <a:xfrm>
            <a:off x="323528" y="4227934"/>
            <a:ext cx="8568952" cy="6480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5C32309-7410-85A6-B2D3-01DDF893F13E}"/>
              </a:ext>
            </a:extLst>
          </p:cNvPr>
          <p:cNvSpPr txBox="1"/>
          <p:nvPr/>
        </p:nvSpPr>
        <p:spPr>
          <a:xfrm>
            <a:off x="539552" y="1059582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2"/>
                </a:solidFill>
              </a:rPr>
              <a:t>- Sponsorer: Cramo, </a:t>
            </a:r>
          </a:p>
          <a:p>
            <a:r>
              <a:rPr lang="sv-SE" dirty="0">
                <a:solidFill>
                  <a:schemeClr val="bg2"/>
                </a:solidFill>
              </a:rPr>
              <a:t>- Träning/match med U-10</a:t>
            </a:r>
          </a:p>
          <a:p>
            <a:r>
              <a:rPr lang="sv-SE" dirty="0">
                <a:solidFill>
                  <a:schemeClr val="bg2"/>
                </a:solidFill>
              </a:rPr>
              <a:t>- NB Cup:</a:t>
            </a:r>
          </a:p>
          <a:p>
            <a:r>
              <a:rPr lang="sv-SE" dirty="0">
                <a:solidFill>
                  <a:schemeClr val="bg2"/>
                </a:solidFill>
              </a:rPr>
              <a:t>	24 lag – 168 spelare och 48 ledare</a:t>
            </a:r>
          </a:p>
          <a:p>
            <a:r>
              <a:rPr lang="sv-SE" dirty="0">
                <a:solidFill>
                  <a:schemeClr val="bg2"/>
                </a:solidFill>
              </a:rPr>
              <a:t>	Spel på 6 </a:t>
            </a:r>
            <a:r>
              <a:rPr lang="sv-SE" dirty="0" err="1">
                <a:solidFill>
                  <a:schemeClr val="bg2"/>
                </a:solidFill>
              </a:rPr>
              <a:t>st</a:t>
            </a:r>
            <a:r>
              <a:rPr lang="sv-SE" dirty="0">
                <a:solidFill>
                  <a:schemeClr val="bg2"/>
                </a:solidFill>
              </a:rPr>
              <a:t> planer</a:t>
            </a:r>
          </a:p>
          <a:p>
            <a:r>
              <a:rPr lang="sv-SE" dirty="0">
                <a:solidFill>
                  <a:schemeClr val="bg2"/>
                </a:solidFill>
              </a:rPr>
              <a:t>	Hamburgare – försäljning – stor </a:t>
            </a:r>
            <a:r>
              <a:rPr lang="sv-SE" dirty="0" err="1">
                <a:solidFill>
                  <a:schemeClr val="bg2"/>
                </a:solidFill>
              </a:rPr>
              <a:t>murrika</a:t>
            </a:r>
            <a:endParaRPr lang="sv-SE" dirty="0">
              <a:solidFill>
                <a:schemeClr val="bg2"/>
              </a:solidFill>
            </a:endParaRPr>
          </a:p>
          <a:p>
            <a:r>
              <a:rPr lang="sv-SE" dirty="0">
                <a:solidFill>
                  <a:schemeClr val="bg2"/>
                </a:solidFill>
              </a:rPr>
              <a:t>	</a:t>
            </a:r>
            <a:r>
              <a:rPr lang="sv-SE" dirty="0">
                <a:solidFill>
                  <a:schemeClr val="bg2"/>
                </a:solidFill>
                <a:hlinkClick r:id="rId2" action="ppaction://hlinksldjump"/>
              </a:rPr>
              <a:t>Köttlotteri</a:t>
            </a:r>
            <a:endParaRPr lang="sv-SE" dirty="0">
              <a:solidFill>
                <a:schemeClr val="bg2"/>
              </a:solidFill>
            </a:endParaRPr>
          </a:p>
          <a:p>
            <a:r>
              <a:rPr lang="sv-SE" dirty="0">
                <a:solidFill>
                  <a:schemeClr val="bg2"/>
                </a:solidFill>
              </a:rPr>
              <a:t>	Lotteri</a:t>
            </a:r>
          </a:p>
          <a:p>
            <a:r>
              <a:rPr lang="sv-SE" dirty="0">
                <a:solidFill>
                  <a:schemeClr val="bg2"/>
                </a:solidFill>
              </a:rPr>
              <a:t>	Puckkastning</a:t>
            </a:r>
          </a:p>
          <a:p>
            <a:r>
              <a:rPr lang="sv-SE" dirty="0">
                <a:solidFill>
                  <a:schemeClr val="bg2"/>
                </a:solidFill>
              </a:rPr>
              <a:t>	Bakning till ledarfika</a:t>
            </a:r>
          </a:p>
          <a:p>
            <a:r>
              <a:rPr lang="sv-SE" dirty="0">
                <a:solidFill>
                  <a:schemeClr val="bg2"/>
                </a:solidFill>
              </a:rPr>
              <a:t>	Arbetsschema</a:t>
            </a:r>
          </a:p>
          <a:p>
            <a:r>
              <a:rPr lang="sv-SE" dirty="0">
                <a:solidFill>
                  <a:schemeClr val="bg2"/>
                </a:solidFill>
              </a:rPr>
              <a:t>	Spolning – få av sarger och skyddsnät </a:t>
            </a:r>
          </a:p>
          <a:p>
            <a:endParaRPr lang="sv-SE" dirty="0">
              <a:solidFill>
                <a:schemeClr val="bg2"/>
              </a:solidFill>
            </a:endParaRPr>
          </a:p>
          <a:p>
            <a:r>
              <a:rPr lang="sv-SE" dirty="0">
                <a:solidFill>
                  <a:schemeClr val="bg2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30785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3568" y="843558"/>
            <a:ext cx="7488000" cy="1102519"/>
          </a:xfrm>
        </p:spPr>
        <p:txBody>
          <a:bodyPr>
            <a:noAutofit/>
          </a:bodyPr>
          <a:lstStyle/>
          <a:p>
            <a:r>
              <a:rPr lang="sv-SE" sz="2800" b="1" dirty="0"/>
              <a:t>Tack för visat intresse</a:t>
            </a:r>
            <a:br>
              <a:rPr lang="sv-SE" sz="2800" b="1" dirty="0"/>
            </a:br>
            <a:br>
              <a:rPr lang="sv-SE" sz="2800" b="1" dirty="0"/>
            </a:br>
            <a:r>
              <a:rPr lang="sv-SE" sz="2800" b="1" dirty="0"/>
              <a:t>och</a:t>
            </a:r>
            <a:br>
              <a:rPr lang="sv-SE" sz="2800" b="1" dirty="0"/>
            </a:br>
            <a:br>
              <a:rPr lang="sv-SE" sz="2800" b="1" dirty="0"/>
            </a:br>
            <a:r>
              <a:rPr lang="sv-SE" sz="2800" b="1" dirty="0"/>
              <a:t>Välkomna till säsong 2023/2024</a:t>
            </a:r>
            <a:endParaRPr lang="sv-SE" sz="28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C51922A-4DE5-D872-CE3F-B60D371E59E9}"/>
              </a:ext>
            </a:extLst>
          </p:cNvPr>
          <p:cNvSpPr/>
          <p:nvPr/>
        </p:nvSpPr>
        <p:spPr>
          <a:xfrm>
            <a:off x="251520" y="4083918"/>
            <a:ext cx="8640960" cy="7920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1" descr="C:\Users\Valbo HC Kontor\Desktop\Nya loggan 2018.png">
            <a:extLst>
              <a:ext uri="{FF2B5EF4-FFF2-40B4-BE49-F238E27FC236}">
                <a16:creationId xmlns:a16="http://schemas.microsoft.com/office/drawing/2014/main" id="{61EAF3AC-B68A-34D6-CFBE-EEDF82C341F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60" y="123478"/>
            <a:ext cx="1200647" cy="1176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C39D694-EFCE-7BA6-E26B-0F1C4BF18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668" y="2579407"/>
            <a:ext cx="3556239" cy="233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85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0D9CD55-1A59-1F99-0CEC-5A4B284F1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9833" y="267494"/>
            <a:ext cx="4896543" cy="576064"/>
          </a:xfrm>
        </p:spPr>
        <p:txBody>
          <a:bodyPr>
            <a:normAutofit lnSpcReduction="10000"/>
          </a:bodyPr>
          <a:lstStyle/>
          <a:p>
            <a:r>
              <a:rPr lang="sv-SE" dirty="0">
                <a:hlinkClick r:id="rId2" action="ppaction://hlinksldjump"/>
              </a:rPr>
              <a:t>Köttlotteri</a:t>
            </a:r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36C4F18-346C-E068-10BC-BBBE5E230227}"/>
              </a:ext>
            </a:extLst>
          </p:cNvPr>
          <p:cNvSpPr/>
          <p:nvPr/>
        </p:nvSpPr>
        <p:spPr>
          <a:xfrm>
            <a:off x="323528" y="4227934"/>
            <a:ext cx="8568952" cy="6480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5C32309-7410-85A6-B2D3-01DDF893F13E}"/>
              </a:ext>
            </a:extLst>
          </p:cNvPr>
          <p:cNvSpPr txBox="1"/>
          <p:nvPr/>
        </p:nvSpPr>
        <p:spPr>
          <a:xfrm>
            <a:off x="539552" y="105958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>
              <a:solidFill>
                <a:schemeClr val="bg2"/>
              </a:solidFill>
            </a:endParaRPr>
          </a:p>
          <a:p>
            <a:r>
              <a:rPr lang="sv-SE" dirty="0">
                <a:solidFill>
                  <a:schemeClr val="bg2"/>
                </a:solidFill>
              </a:rPr>
              <a:t>	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998EB9F-6836-CAD0-5A6D-C4544CB40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9" y="718172"/>
            <a:ext cx="3024336" cy="432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1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585" y="125604"/>
            <a:ext cx="2088232" cy="538927"/>
          </a:xfrm>
        </p:spPr>
        <p:txBody>
          <a:bodyPr>
            <a:normAutofit fontScale="90000"/>
          </a:bodyPr>
          <a:lstStyle/>
          <a:p>
            <a:r>
              <a:rPr lang="sv-SE" dirty="0"/>
              <a:t>Agenda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31640" y="953416"/>
            <a:ext cx="6911935" cy="2842470"/>
          </a:xfrm>
        </p:spPr>
        <p:txBody>
          <a:bodyPr>
            <a:normAutofit fontScale="32500" lnSpcReduction="20000"/>
          </a:bodyPr>
          <a:lstStyle/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sv-SE" sz="3800" dirty="0"/>
              <a:t>Information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sv-SE" sz="3800" dirty="0"/>
              <a:t>Spelartruppen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sv-SE" sz="3800" dirty="0"/>
              <a:t>Vad fokuserar vi på?!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sv-SE" sz="3800" dirty="0"/>
              <a:t>Föräldrainformation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sv-SE" sz="3800" dirty="0" err="1"/>
              <a:t>Föräldrarvettsregler</a:t>
            </a:r>
            <a:endParaRPr lang="sv-SE" sz="38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sv-SE" sz="3800" dirty="0"/>
              <a:t>Lagregler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sv-SE" sz="3800" dirty="0"/>
              <a:t>Laget.se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sv-SE" sz="3800" dirty="0"/>
              <a:t>Utrustning och vård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sv-SE" sz="3800" dirty="0"/>
              <a:t>Spelformer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sv-SE" sz="3800" dirty="0"/>
              <a:t>Träning och matcher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sv-SE" sz="3800" dirty="0"/>
              <a:t>NB Cup</a:t>
            </a:r>
          </a:p>
          <a:p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C51922A-4DE5-D872-CE3F-B60D371E59E9}"/>
              </a:ext>
            </a:extLst>
          </p:cNvPr>
          <p:cNvSpPr/>
          <p:nvPr/>
        </p:nvSpPr>
        <p:spPr>
          <a:xfrm>
            <a:off x="251105" y="4225808"/>
            <a:ext cx="8640960" cy="7920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1" descr="C:\Users\Valbo HC Kontor\Desktop\Nya loggan 2018.png">
            <a:extLst>
              <a:ext uri="{FF2B5EF4-FFF2-40B4-BE49-F238E27FC236}">
                <a16:creationId xmlns:a16="http://schemas.microsoft.com/office/drawing/2014/main" id="{61EAF3AC-B68A-34D6-CFBE-EEDF82C341F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60" y="123478"/>
            <a:ext cx="1200647" cy="1176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22E8124-DC1E-B9D7-7299-7A443FBF7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599" y="2381233"/>
            <a:ext cx="2953147" cy="170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04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7611" y="123478"/>
            <a:ext cx="7488000" cy="1102519"/>
          </a:xfrm>
        </p:spPr>
        <p:txBody>
          <a:bodyPr/>
          <a:lstStyle/>
          <a:p>
            <a:r>
              <a:rPr lang="sv-SE" dirty="0"/>
              <a:t>Hockeyskolan 2022/2023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97407" y="1209935"/>
            <a:ext cx="7488000" cy="1314450"/>
          </a:xfrm>
        </p:spPr>
        <p:txBody>
          <a:bodyPr>
            <a:normAutofit fontScale="25000" lnSpcReduction="20000"/>
          </a:bodyPr>
          <a:lstStyle/>
          <a:p>
            <a:r>
              <a:rPr lang="sv-SE" sz="8000" dirty="0"/>
              <a:t>Spelartruppen</a:t>
            </a:r>
          </a:p>
          <a:p>
            <a:pPr lvl="1" algn="l"/>
            <a:r>
              <a:rPr lang="sv-SE" sz="8000" dirty="0">
                <a:solidFill>
                  <a:schemeClr val="bg1"/>
                </a:solidFill>
              </a:rPr>
              <a:t>34 spelare i truppen</a:t>
            </a:r>
          </a:p>
          <a:p>
            <a:pPr lvl="1" algn="l"/>
            <a:r>
              <a:rPr lang="sv-SE" sz="8000" dirty="0">
                <a:solidFill>
                  <a:schemeClr val="bg1"/>
                </a:solidFill>
              </a:rPr>
              <a:t>Tränare/Ledare: Markus Arnemark, Mathias Lundin, Marcus Skoglund &amp; Sebastian Sundin</a:t>
            </a:r>
          </a:p>
          <a:p>
            <a:pPr lvl="1" algn="l"/>
            <a:r>
              <a:rPr lang="sv-SE" sz="8000" dirty="0">
                <a:solidFill>
                  <a:schemeClr val="bg1"/>
                </a:solidFill>
              </a:rPr>
              <a:t>Hjälptränare: Stefan Österberg, Henrik Glaas, Alexander Larsson, Patrik Ek. Ibland behövs det flera…..</a:t>
            </a:r>
          </a:p>
          <a:p>
            <a:pPr lvl="1" algn="l"/>
            <a:r>
              <a:rPr lang="sv-SE" sz="8000" dirty="0">
                <a:solidFill>
                  <a:schemeClr val="bg1"/>
                </a:solidFill>
              </a:rPr>
              <a:t>Teamledare: Helena Thorgren</a:t>
            </a:r>
          </a:p>
          <a:p>
            <a:pPr lvl="1" algn="l"/>
            <a:r>
              <a:rPr lang="sv-SE" sz="8000" dirty="0">
                <a:solidFill>
                  <a:schemeClr val="bg1"/>
                </a:solidFill>
              </a:rPr>
              <a:t>Slipansvariga/</a:t>
            </a:r>
            <a:r>
              <a:rPr lang="sv-SE" sz="8000" dirty="0" err="1">
                <a:solidFill>
                  <a:schemeClr val="bg1"/>
                </a:solidFill>
              </a:rPr>
              <a:t>materialare</a:t>
            </a:r>
            <a:r>
              <a:rPr lang="sv-SE" sz="8000" dirty="0">
                <a:solidFill>
                  <a:schemeClr val="bg1"/>
                </a:solidFill>
              </a:rPr>
              <a:t>: ?</a:t>
            </a:r>
          </a:p>
          <a:p>
            <a:pPr lvl="1" algn="l"/>
            <a:r>
              <a:rPr lang="sv-SE" sz="8000" dirty="0">
                <a:solidFill>
                  <a:schemeClr val="bg1"/>
                </a:solidFill>
              </a:rPr>
              <a:t>Målvaktstränare: ?</a:t>
            </a:r>
          </a:p>
          <a:p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C51922A-4DE5-D872-CE3F-B60D371E59E9}"/>
              </a:ext>
            </a:extLst>
          </p:cNvPr>
          <p:cNvSpPr/>
          <p:nvPr/>
        </p:nvSpPr>
        <p:spPr>
          <a:xfrm>
            <a:off x="251520" y="4227934"/>
            <a:ext cx="8640960" cy="6480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1" descr="C:\Users\Valbo HC Kontor\Desktop\Nya loggan 2018.png">
            <a:extLst>
              <a:ext uri="{FF2B5EF4-FFF2-40B4-BE49-F238E27FC236}">
                <a16:creationId xmlns:a16="http://schemas.microsoft.com/office/drawing/2014/main" id="{61EAF3AC-B68A-34D6-CFBE-EEDF82C341F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60" y="123478"/>
            <a:ext cx="1200647" cy="1176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7452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7611" y="123478"/>
            <a:ext cx="7488000" cy="1102519"/>
          </a:xfrm>
        </p:spPr>
        <p:txBody>
          <a:bodyPr/>
          <a:lstStyle/>
          <a:p>
            <a:r>
              <a:rPr lang="sv-SE" dirty="0"/>
              <a:t>U-9 2022/2023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99475" y="1059582"/>
            <a:ext cx="7735033" cy="3738079"/>
          </a:xfrm>
        </p:spPr>
        <p:txBody>
          <a:bodyPr>
            <a:normAutofit fontScale="25000" lnSpcReduction="20000"/>
          </a:bodyPr>
          <a:lstStyle/>
          <a:p>
            <a:r>
              <a:rPr lang="sv-SE" sz="7200" dirty="0"/>
              <a:t>Fokus</a:t>
            </a:r>
          </a:p>
          <a:p>
            <a:pPr marL="1600200" lvl="1" indent="-1143000" algn="l">
              <a:buFontTx/>
              <a:buChar char="-"/>
            </a:pPr>
            <a:r>
              <a:rPr lang="sv-SE" sz="7200" dirty="0">
                <a:solidFill>
                  <a:schemeClr val="bg1"/>
                </a:solidFill>
              </a:rPr>
              <a:t>Ha kul! Börjar med grunder i ”spelsystem”</a:t>
            </a:r>
          </a:p>
          <a:p>
            <a:pPr marL="1600200" lvl="1" indent="-1143000" algn="l">
              <a:buFontTx/>
              <a:buChar char="-"/>
            </a:pPr>
            <a:r>
              <a:rPr lang="sv-SE" sz="7200" dirty="0">
                <a:solidFill>
                  <a:schemeClr val="bg1"/>
                </a:solidFill>
              </a:rPr>
              <a:t>Vara en bra kompis. Inte OK att säga att någon är dålig</a:t>
            </a:r>
          </a:p>
          <a:p>
            <a:pPr marL="1600200" lvl="1" indent="-1143000" algn="l">
              <a:buFontTx/>
              <a:buChar char="-"/>
            </a:pPr>
            <a:r>
              <a:rPr lang="sv-SE" sz="7200" dirty="0">
                <a:solidFill>
                  <a:schemeClr val="bg1"/>
                </a:solidFill>
              </a:rPr>
              <a:t>Alla ska känna sig välkomna</a:t>
            </a:r>
          </a:p>
          <a:p>
            <a:pPr marL="1600200" lvl="1" indent="-1143000" algn="l">
              <a:buFontTx/>
              <a:buChar char="-"/>
            </a:pPr>
            <a:r>
              <a:rPr lang="sv-SE" sz="7200" dirty="0">
                <a:solidFill>
                  <a:schemeClr val="bg1"/>
                </a:solidFill>
              </a:rPr>
              <a:t>Möjlighet för ALLA att vara med oavsett kön, etnisk ursprung, sexuell läggning eller ekonomiska förutsättningar.</a:t>
            </a:r>
          </a:p>
          <a:p>
            <a:pPr marL="1600200" lvl="1" indent="-1143000" algn="l">
              <a:buFontTx/>
              <a:buChar char="-"/>
            </a:pPr>
            <a:r>
              <a:rPr lang="sv-SE" sz="7200" dirty="0">
                <a:solidFill>
                  <a:schemeClr val="bg1"/>
                </a:solidFill>
              </a:rPr>
              <a:t>Låneutrustning finns. Kontakta Markus Arnemark om ni vill låna eller vet någon som behöver låna.</a:t>
            </a:r>
          </a:p>
          <a:p>
            <a:pPr marL="1600200" lvl="1" indent="-1143000" algn="l">
              <a:buFontTx/>
              <a:buChar char="-"/>
            </a:pPr>
            <a:r>
              <a:rPr lang="sv-SE" sz="7200" dirty="0">
                <a:solidFill>
                  <a:schemeClr val="bg1"/>
                </a:solidFill>
              </a:rPr>
              <a:t>Disciplin – lika som i skolan</a:t>
            </a:r>
          </a:p>
          <a:p>
            <a:pPr marL="1600200" lvl="1" indent="-1143000" algn="l">
              <a:buFontTx/>
              <a:buChar char="-"/>
            </a:pPr>
            <a:r>
              <a:rPr lang="sv-SE" sz="7200" dirty="0">
                <a:solidFill>
                  <a:schemeClr val="bg1"/>
                </a:solidFill>
              </a:rPr>
              <a:t>Bjud gärna med en kompis</a:t>
            </a:r>
          </a:p>
          <a:p>
            <a:pPr marL="1600200" lvl="1" indent="-1143000" algn="l">
              <a:buFontTx/>
              <a:buChar char="-"/>
            </a:pPr>
            <a:r>
              <a:rPr lang="sv-SE" sz="7200" dirty="0">
                <a:solidFill>
                  <a:schemeClr val="bg1"/>
                </a:solidFill>
              </a:rPr>
              <a:t>Nya spelare - Svenska Kyrkan kan hjälpa till</a:t>
            </a:r>
          </a:p>
          <a:p>
            <a:pPr lvl="1" algn="l"/>
            <a:endParaRPr lang="sv-SE" sz="7200" dirty="0">
              <a:solidFill>
                <a:schemeClr val="bg1"/>
              </a:solidFill>
            </a:endParaRPr>
          </a:p>
          <a:p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C51922A-4DE5-D872-CE3F-B60D371E59E9}"/>
              </a:ext>
            </a:extLst>
          </p:cNvPr>
          <p:cNvSpPr/>
          <p:nvPr/>
        </p:nvSpPr>
        <p:spPr>
          <a:xfrm>
            <a:off x="251520" y="4227934"/>
            <a:ext cx="8496944" cy="6480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1" descr="C:\Users\Valbo HC Kontor\Desktop\Nya loggan 2018.png">
            <a:extLst>
              <a:ext uri="{FF2B5EF4-FFF2-40B4-BE49-F238E27FC236}">
                <a16:creationId xmlns:a16="http://schemas.microsoft.com/office/drawing/2014/main" id="{61EAF3AC-B68A-34D6-CFBE-EEDF82C341F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60" y="123478"/>
            <a:ext cx="1200647" cy="1176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7721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3568" y="117464"/>
            <a:ext cx="7332104" cy="798101"/>
          </a:xfrm>
        </p:spPr>
        <p:txBody>
          <a:bodyPr>
            <a:normAutofit/>
          </a:bodyPr>
          <a:lstStyle/>
          <a:p>
            <a:r>
              <a:rPr lang="sv-SE" dirty="0"/>
              <a:t>Föräldrainformation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58178" y="1008099"/>
            <a:ext cx="7487999" cy="3512007"/>
          </a:xfrm>
        </p:spPr>
        <p:txBody>
          <a:bodyPr>
            <a:normAutofit fontScale="25000" lnSpcReduction="20000"/>
          </a:bodyPr>
          <a:lstStyle/>
          <a:p>
            <a:r>
              <a:rPr lang="sv-SE" sz="6400" dirty="0"/>
              <a:t>- Vi driver en seriös satsning på ishockey i Valbo. Vår främsta målsättning är att barnen ska få roligt på träningen hos oss och utvecklas till en bra lagkamrat och ishockeyspelare med goda lagegenskaper. </a:t>
            </a:r>
          </a:p>
          <a:p>
            <a:r>
              <a:rPr lang="sv-SE" sz="6400" dirty="0"/>
              <a:t>- Att vinna eller förlora har mindre betydelse i de lägre åldrarna; viktigt är att vi gör det med hänsyn, fair-play och ödmjukhet.</a:t>
            </a:r>
          </a:p>
          <a:p>
            <a:r>
              <a:rPr lang="sv-SE" sz="6400" dirty="0"/>
              <a:t>- Vi kommer att träna 2 ggr i veckan. </a:t>
            </a:r>
          </a:p>
          <a:p>
            <a:r>
              <a:rPr lang="sv-SE" sz="6400" dirty="0"/>
              <a:t>- Vi kommer att försöka vara med på x antal sammandrag</a:t>
            </a:r>
          </a:p>
          <a:p>
            <a:r>
              <a:rPr lang="sv-SE" sz="6400" dirty="0"/>
              <a:t>- Vi kommer att åka på ett x antal cuper i närliggande område. </a:t>
            </a:r>
          </a:p>
          <a:p>
            <a:r>
              <a:rPr lang="sv-SE" sz="6400" dirty="0"/>
              <a:t>- Till vår hjälp att genomföra detta har vi våra viktiga ledare. De gör barnens ishockeyträning så rolig och lärorik som möjligt. Vi hjälper till med utbildning för ledare etc. I genomsnitt lägger en ledare mellan 5-30 timmar av sin tid varje vecka på att planera, förbereda, genomföra träningar och matcher.</a:t>
            </a:r>
          </a:p>
          <a:p>
            <a:r>
              <a:rPr lang="sv-SE" sz="6400" dirty="0"/>
              <a:t>- Lag-/träningsindelning efter varje individs utveckling. Diskussion?</a:t>
            </a:r>
          </a:p>
          <a:p>
            <a:r>
              <a:rPr lang="sv-SE" sz="6400" dirty="0"/>
              <a:t>- Behöver vi veta något speciellt om ditt barn? Meddela oss ledare.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C51922A-4DE5-D872-CE3F-B60D371E59E9}"/>
              </a:ext>
            </a:extLst>
          </p:cNvPr>
          <p:cNvSpPr/>
          <p:nvPr/>
        </p:nvSpPr>
        <p:spPr>
          <a:xfrm>
            <a:off x="323527" y="4227933"/>
            <a:ext cx="8568537" cy="7712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1" descr="C:\Users\Valbo HC Kontor\Desktop\Nya loggan 2018.png">
            <a:extLst>
              <a:ext uri="{FF2B5EF4-FFF2-40B4-BE49-F238E27FC236}">
                <a16:creationId xmlns:a16="http://schemas.microsoft.com/office/drawing/2014/main" id="{61EAF3AC-B68A-34D6-CFBE-EEDF82C341F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60" y="123478"/>
            <a:ext cx="1200647" cy="1176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726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4243" y="123478"/>
            <a:ext cx="7488000" cy="1102519"/>
          </a:xfrm>
        </p:spPr>
        <p:txBody>
          <a:bodyPr/>
          <a:lstStyle/>
          <a:p>
            <a:r>
              <a:rPr lang="sv-SE" dirty="0"/>
              <a:t>Föräldravettsregler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94381" y="1185292"/>
            <a:ext cx="4896543" cy="1314450"/>
          </a:xfrm>
        </p:spPr>
        <p:txBody>
          <a:bodyPr>
            <a:normAutofit fontScale="25000" lnSpcReduction="20000"/>
          </a:bodyPr>
          <a:lstStyle/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sv-SE" sz="4800" dirty="0"/>
              <a:t>Inga föräldrar i båsen under träning eller match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sv-SE" sz="4800" dirty="0"/>
              <a:t>Ställ upp vid match och träning - barnen vill det.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sv-SE" sz="4800" dirty="0"/>
              <a:t>Uppmuntra alla spelare under träning och match - inte bara din son eller dotter.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sv-SE" sz="4800" dirty="0"/>
              <a:t>Uppmuntra i både medgång och motgång - kritisera inte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sv-SE" sz="4800" dirty="0"/>
              <a:t>Respektera ledarnas matchning av laget. Försök inte påverka dem under matchen.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sv-SE" sz="4800" dirty="0"/>
              <a:t>Se domaren som vägledare - kritisera aldrig hans/hennes bedömningar. 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sv-SE" sz="4800" dirty="0"/>
              <a:t>Hjälp ditt barn att tåla både seger och förlust.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sv-SE" sz="4800" dirty="0"/>
              <a:t>Stimulera och uppmuntra ditt barn att deltaga - pressa inte.</a:t>
            </a:r>
          </a:p>
          <a:p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C51922A-4DE5-D872-CE3F-B60D371E59E9}"/>
              </a:ext>
            </a:extLst>
          </p:cNvPr>
          <p:cNvSpPr/>
          <p:nvPr/>
        </p:nvSpPr>
        <p:spPr>
          <a:xfrm>
            <a:off x="251520" y="4083918"/>
            <a:ext cx="8640960" cy="7920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1" descr="C:\Users\Valbo HC Kontor\Desktop\Nya loggan 2018.png">
            <a:extLst>
              <a:ext uri="{FF2B5EF4-FFF2-40B4-BE49-F238E27FC236}">
                <a16:creationId xmlns:a16="http://schemas.microsoft.com/office/drawing/2014/main" id="{61EAF3AC-B68A-34D6-CFBE-EEDF82C341F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60" y="123478"/>
            <a:ext cx="1200647" cy="11767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Underrubrik 2">
            <a:extLst>
              <a:ext uri="{FF2B5EF4-FFF2-40B4-BE49-F238E27FC236}">
                <a16:creationId xmlns:a16="http://schemas.microsoft.com/office/drawing/2014/main" id="{A430C23C-C420-D832-214B-46F0B7D29EB1}"/>
              </a:ext>
            </a:extLst>
          </p:cNvPr>
          <p:cNvSpPr txBox="1">
            <a:spLocks/>
          </p:cNvSpPr>
          <p:nvPr/>
        </p:nvSpPr>
        <p:spPr>
          <a:xfrm>
            <a:off x="3995937" y="3075806"/>
            <a:ext cx="4896543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D034CC5-F745-5300-608D-D257EC17424C}"/>
              </a:ext>
            </a:extLst>
          </p:cNvPr>
          <p:cNvSpPr txBox="1"/>
          <p:nvPr/>
        </p:nvSpPr>
        <p:spPr>
          <a:xfrm>
            <a:off x="794381" y="3072031"/>
            <a:ext cx="80162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Fråga om matchen var skojig och spännande - inte bara om resultatet.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Se till att ditt barn har riktig och förnuftig utrustning - överdriv inte.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Visa respekt för det arbete som klubben och ledarna/tränarna lägger ned. Vi behöver hjälp och stöd.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Tänk på, att det är ditt barn som spelar ishockey, inte du.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Kom ihåg, att det viktigaste av allt, är att ditt barn trivs och har roligt tillsammans med kompisarna.</a:t>
            </a:r>
          </a:p>
        </p:txBody>
      </p:sp>
    </p:spTree>
    <p:extLst>
      <p:ext uri="{BB962C8B-B14F-4D97-AF65-F5344CB8AC3E}">
        <p14:creationId xmlns:p14="http://schemas.microsoft.com/office/powerpoint/2010/main" val="3277042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19329" y="160615"/>
            <a:ext cx="7488000" cy="1102519"/>
          </a:xfrm>
        </p:spPr>
        <p:txBody>
          <a:bodyPr/>
          <a:lstStyle/>
          <a:p>
            <a:r>
              <a:rPr lang="sv-SE" dirty="0"/>
              <a:t>Lagregler U-9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6189" y="1401839"/>
            <a:ext cx="8640960" cy="2542958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sv-SE" sz="5600" dirty="0"/>
              <a:t>- Mobilförbud vid träningar och matcher.</a:t>
            </a:r>
          </a:p>
          <a:p>
            <a:pPr lvl="0"/>
            <a:r>
              <a:rPr lang="sv-SE" sz="5600" dirty="0"/>
              <a:t>- Vi är snälla och omtänksamma mot varandra och lämnar aldrig en kamrat utanför – alla får vara med.</a:t>
            </a:r>
          </a:p>
          <a:p>
            <a:pPr lvl="0"/>
            <a:r>
              <a:rPr lang="sv-SE" sz="5600" dirty="0"/>
              <a:t>- Vi är positiva mot varandra och ger varandra beröm när bra saker görs. </a:t>
            </a:r>
          </a:p>
          <a:p>
            <a:pPr lvl="0"/>
            <a:r>
              <a:rPr lang="sv-SE" sz="5600" dirty="0"/>
              <a:t>- Vi ifrågasätter inte andra spelares kunskaper och klagar inte på andras misstag.</a:t>
            </a:r>
          </a:p>
          <a:p>
            <a:pPr lvl="0"/>
            <a:r>
              <a:rPr lang="sv-SE" sz="5600" dirty="0"/>
              <a:t>- Vi uppträder alltid sportsligt och vänligt gentemot medspelare, motståndare, domare, ledare och föräldrar.</a:t>
            </a:r>
          </a:p>
          <a:p>
            <a:pPr lvl="0"/>
            <a:r>
              <a:rPr lang="sv-SE" sz="5600" dirty="0"/>
              <a:t>- När ledare och spelare pratar till laget så lyssnar vi alla koncentrerat. </a:t>
            </a:r>
          </a:p>
          <a:p>
            <a:pPr lvl="0"/>
            <a:r>
              <a:rPr lang="sv-SE" sz="5600" i="1" dirty="0"/>
              <a:t>- </a:t>
            </a:r>
            <a:r>
              <a:rPr lang="sv-SE" sz="5600" dirty="0"/>
              <a:t>När ledarna blåser låter jag puckarna ligga och kommer till samlingen.</a:t>
            </a:r>
          </a:p>
          <a:p>
            <a:pPr lvl="0"/>
            <a:r>
              <a:rPr lang="sv-SE" sz="5600" dirty="0"/>
              <a:t>- Jag sätter laget före jaget och gör alltid mitt bästa på både träning och match.</a:t>
            </a:r>
          </a:p>
          <a:p>
            <a:pPr lvl="0"/>
            <a:r>
              <a:rPr lang="sv-SE" sz="5600" dirty="0"/>
              <a:t>- Vi håller ordning på vår utrustning såsom klubba, vattenflaska, Ishockeyutrustning och kläder. MÄRK!</a:t>
            </a:r>
          </a:p>
          <a:p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C51922A-4DE5-D872-CE3F-B60D371E59E9}"/>
              </a:ext>
            </a:extLst>
          </p:cNvPr>
          <p:cNvSpPr/>
          <p:nvPr/>
        </p:nvSpPr>
        <p:spPr>
          <a:xfrm>
            <a:off x="251520" y="4083918"/>
            <a:ext cx="8640960" cy="7920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1" descr="C:\Users\Valbo HC Kontor\Desktop\Nya loggan 2018.png">
            <a:extLst>
              <a:ext uri="{FF2B5EF4-FFF2-40B4-BE49-F238E27FC236}">
                <a16:creationId xmlns:a16="http://schemas.microsoft.com/office/drawing/2014/main" id="{61EAF3AC-B68A-34D6-CFBE-EEDF82C341F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60" y="123478"/>
            <a:ext cx="1200647" cy="1176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9154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4419" y="123478"/>
            <a:ext cx="7488000" cy="1102519"/>
          </a:xfrm>
        </p:spPr>
        <p:txBody>
          <a:bodyPr/>
          <a:lstStyle/>
          <a:p>
            <a:r>
              <a:rPr lang="sv-SE" dirty="0"/>
              <a:t>Laget.se inloggning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90997" y="1059582"/>
            <a:ext cx="6120679" cy="2178546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sv-SE" sz="4800" b="1" dirty="0" err="1"/>
              <a:t>Lagsidan</a:t>
            </a:r>
            <a:endParaRPr lang="sv-SE" sz="4800" b="1" dirty="0"/>
          </a:p>
          <a:p>
            <a:pPr lvl="1" algn="l"/>
            <a:r>
              <a:rPr lang="sv-SE" sz="4800" dirty="0">
                <a:solidFill>
                  <a:schemeClr val="bg1"/>
                </a:solidFill>
              </a:rPr>
              <a:t>- Laget.se </a:t>
            </a:r>
          </a:p>
          <a:p>
            <a:pPr lvl="1" algn="l"/>
            <a:r>
              <a:rPr lang="sv-SE" sz="4800" dirty="0">
                <a:solidFill>
                  <a:schemeClr val="bg1"/>
                </a:solidFill>
              </a:rPr>
              <a:t>- All kommunikation sker från laget.se</a:t>
            </a:r>
          </a:p>
          <a:p>
            <a:pPr lvl="1" algn="l"/>
            <a:r>
              <a:rPr lang="sv-SE" sz="4800" dirty="0">
                <a:solidFill>
                  <a:schemeClr val="bg1"/>
                </a:solidFill>
              </a:rPr>
              <a:t>- Uppdatera era kontaktuppgifter på </a:t>
            </a:r>
            <a:r>
              <a:rPr lang="sv-SE" sz="4800" dirty="0" err="1">
                <a:solidFill>
                  <a:schemeClr val="bg1"/>
                </a:solidFill>
              </a:rPr>
              <a:t>lagsidan</a:t>
            </a:r>
            <a:endParaRPr lang="sv-SE" sz="4800" dirty="0">
              <a:solidFill>
                <a:schemeClr val="bg1"/>
              </a:solidFill>
            </a:endParaRPr>
          </a:p>
          <a:p>
            <a:pPr lvl="2" algn="l"/>
            <a:r>
              <a:rPr lang="sv-SE" sz="4800" dirty="0">
                <a:solidFill>
                  <a:schemeClr val="bg1"/>
                </a:solidFill>
              </a:rPr>
              <a:t>E-post</a:t>
            </a:r>
          </a:p>
          <a:p>
            <a:pPr lvl="2" algn="l"/>
            <a:r>
              <a:rPr lang="sv-SE" sz="4800" dirty="0">
                <a:solidFill>
                  <a:schemeClr val="bg1"/>
                </a:solidFill>
              </a:rPr>
              <a:t>Mobilnummer</a:t>
            </a:r>
          </a:p>
          <a:p>
            <a:pPr lvl="1" algn="l"/>
            <a:r>
              <a:rPr lang="sv-SE" sz="4800" dirty="0">
                <a:solidFill>
                  <a:schemeClr val="bg1"/>
                </a:solidFill>
              </a:rPr>
              <a:t>- Vill man inte förekomma på bild, markera detta i er profil på </a:t>
            </a:r>
            <a:r>
              <a:rPr lang="sv-SE" sz="4800" dirty="0" err="1">
                <a:solidFill>
                  <a:schemeClr val="bg1"/>
                </a:solidFill>
              </a:rPr>
              <a:t>lagsidan</a:t>
            </a:r>
            <a:r>
              <a:rPr lang="sv-SE" sz="4800" dirty="0">
                <a:solidFill>
                  <a:schemeClr val="bg1"/>
                </a:solidFill>
              </a:rPr>
              <a:t>.</a:t>
            </a:r>
          </a:p>
          <a:p>
            <a:pPr lvl="1" algn="l"/>
            <a:r>
              <a:rPr lang="sv-SE" sz="4800" dirty="0">
                <a:solidFill>
                  <a:schemeClr val="bg1"/>
                </a:solidFill>
              </a:rPr>
              <a:t>- Svara på kallelser i god tid</a:t>
            </a:r>
          </a:p>
          <a:p>
            <a:pPr lvl="1" algn="l"/>
            <a:r>
              <a:rPr lang="sv-SE" sz="4800" dirty="0">
                <a:solidFill>
                  <a:schemeClr val="bg1"/>
                </a:solidFill>
              </a:rPr>
              <a:t>- Kolla skräpkorgen</a:t>
            </a:r>
          </a:p>
          <a:p>
            <a:pPr lvl="1" algn="l"/>
            <a:r>
              <a:rPr lang="sv-SE" sz="4800" dirty="0">
                <a:solidFill>
                  <a:schemeClr val="bg1"/>
                </a:solidFill>
              </a:rPr>
              <a:t>- Vid problem eller funderingar kontakta: Markus Arnemark</a:t>
            </a:r>
          </a:p>
          <a:p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C51922A-4DE5-D872-CE3F-B60D371E59E9}"/>
              </a:ext>
            </a:extLst>
          </p:cNvPr>
          <p:cNvSpPr/>
          <p:nvPr/>
        </p:nvSpPr>
        <p:spPr>
          <a:xfrm>
            <a:off x="251520" y="4044501"/>
            <a:ext cx="8640960" cy="7920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1" descr="C:\Users\Valbo HC Kontor\Desktop\Nya loggan 2018.png">
            <a:extLst>
              <a:ext uri="{FF2B5EF4-FFF2-40B4-BE49-F238E27FC236}">
                <a16:creationId xmlns:a16="http://schemas.microsoft.com/office/drawing/2014/main" id="{61EAF3AC-B68A-34D6-CFBE-EEDF82C341F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60" y="123478"/>
            <a:ext cx="1200647" cy="11767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760F6D31-FEE8-D9AE-5346-2F511B2DE578}"/>
              </a:ext>
            </a:extLst>
          </p:cNvPr>
          <p:cNvSpPr/>
          <p:nvPr/>
        </p:nvSpPr>
        <p:spPr>
          <a:xfrm>
            <a:off x="971600" y="3353709"/>
            <a:ext cx="34466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Valbo HC hemsida (Valbo HC.se)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Valbo HC-köp och sälj begagnad 	hockeyutrustning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Istider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Hemmaplansmodellen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Marketplace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102546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41128" y="123478"/>
            <a:ext cx="7488000" cy="1102519"/>
          </a:xfrm>
        </p:spPr>
        <p:txBody>
          <a:bodyPr/>
          <a:lstStyle/>
          <a:p>
            <a:r>
              <a:rPr lang="sv-SE" dirty="0"/>
              <a:t>Utrustning och vård 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0" y="883438"/>
            <a:ext cx="8808402" cy="1512168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sv-SE" sz="5600" dirty="0"/>
          </a:p>
          <a:p>
            <a:pPr marL="0" indent="0">
              <a:buNone/>
            </a:pPr>
            <a:r>
              <a:rPr lang="sv-SE" sz="5600" b="1" dirty="0"/>
              <a:t>        Vad behöver jag för utrustning</a:t>
            </a:r>
          </a:p>
          <a:p>
            <a:pPr lvl="1" algn="l"/>
            <a:r>
              <a:rPr lang="sv-SE" sz="5600" dirty="0">
                <a:solidFill>
                  <a:schemeClr val="bg1"/>
                </a:solidFill>
              </a:rPr>
              <a:t>Hjälm med galler, Halsskydd, axelskydd, armbågsskydd, suspensoar, byxor, knäskydd, skridskor, handskar och klubba. </a:t>
            </a:r>
          </a:p>
          <a:p>
            <a:pPr lvl="1" algn="l"/>
            <a:r>
              <a:rPr lang="sv-SE" sz="5600" dirty="0">
                <a:solidFill>
                  <a:schemeClr val="bg1"/>
                </a:solidFill>
              </a:rPr>
              <a:t>Märk utrustningen</a:t>
            </a:r>
          </a:p>
          <a:p>
            <a:pPr lvl="1" algn="l"/>
            <a:r>
              <a:rPr lang="sv-SE" sz="5600" dirty="0">
                <a:solidFill>
                  <a:schemeClr val="bg1"/>
                </a:solidFill>
              </a:rPr>
              <a:t>Kan vara bra att ha extra skridskosnören, tejp i back/väska</a:t>
            </a:r>
          </a:p>
          <a:p>
            <a:pPr lvl="1" algn="l"/>
            <a:endParaRPr lang="sv-SE" sz="5600" dirty="0">
              <a:solidFill>
                <a:schemeClr val="bg1"/>
              </a:solidFill>
            </a:endParaRPr>
          </a:p>
          <a:p>
            <a:pPr lvl="1" algn="l"/>
            <a:r>
              <a:rPr lang="sv-SE" sz="5600" b="1" dirty="0">
                <a:solidFill>
                  <a:schemeClr val="bg1"/>
                </a:solidFill>
              </a:rPr>
              <a:t>Förråd – nu har vi ett eget. OK att lämna utrustning. KOD – bara inom laget</a:t>
            </a:r>
          </a:p>
          <a:p>
            <a:pPr marL="457200" lvl="1" indent="0" algn="l">
              <a:buNone/>
            </a:pPr>
            <a:endParaRPr lang="sv-SE" sz="5600" b="1" dirty="0">
              <a:solidFill>
                <a:schemeClr val="bg1"/>
              </a:solidFill>
            </a:endParaRPr>
          </a:p>
          <a:p>
            <a:pPr marL="457200" lvl="1" indent="0" algn="l">
              <a:buNone/>
            </a:pPr>
            <a:r>
              <a:rPr lang="sv-SE" sz="5600" b="1" dirty="0">
                <a:solidFill>
                  <a:schemeClr val="bg1"/>
                </a:solidFill>
              </a:rPr>
              <a:t>Krav (Ingen träning eller match om detta saknas)</a:t>
            </a:r>
          </a:p>
          <a:p>
            <a:pPr lvl="1" algn="l"/>
            <a:r>
              <a:rPr lang="sv-SE" sz="5600" dirty="0">
                <a:solidFill>
                  <a:schemeClr val="bg1"/>
                </a:solidFill>
              </a:rPr>
              <a:t>Halsskydd</a:t>
            </a:r>
          </a:p>
          <a:p>
            <a:pPr lvl="1" algn="l"/>
            <a:r>
              <a:rPr lang="sv-SE" sz="5600" dirty="0">
                <a:solidFill>
                  <a:schemeClr val="bg1"/>
                </a:solidFill>
              </a:rPr>
              <a:t>Hjälm med galler </a:t>
            </a:r>
          </a:p>
          <a:p>
            <a:pPr lvl="1" algn="l"/>
            <a:r>
              <a:rPr lang="sv-SE" sz="5600" dirty="0">
                <a:solidFill>
                  <a:schemeClr val="bg1"/>
                </a:solidFill>
              </a:rPr>
              <a:t>Skridskor</a:t>
            </a:r>
          </a:p>
          <a:p>
            <a:pPr marL="457200" lvl="1" indent="0" algn="l">
              <a:lnSpc>
                <a:spcPct val="100000"/>
              </a:lnSpc>
              <a:buNone/>
            </a:pPr>
            <a:r>
              <a:rPr lang="sv-SE" sz="5600" b="1" dirty="0">
                <a:solidFill>
                  <a:schemeClr val="bg1"/>
                </a:solidFill>
              </a:rPr>
              <a:t>Hur sköter jag om mina hockeygrejor</a:t>
            </a:r>
          </a:p>
          <a:p>
            <a:pPr lvl="1" algn="l"/>
            <a:r>
              <a:rPr lang="sv-SE" sz="5600" dirty="0">
                <a:solidFill>
                  <a:schemeClr val="bg1"/>
                </a:solidFill>
              </a:rPr>
              <a:t>Vårda och tvätta utrustningen regelbundet </a:t>
            </a:r>
            <a:r>
              <a:rPr lang="sv-SE" sz="5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https://www.intersport.se/guider/hockeyguider/hur-skoter-jag-min-utrustning</a:t>
            </a:r>
            <a:endParaRPr lang="sv-SE" sz="5600" dirty="0">
              <a:solidFill>
                <a:schemeClr val="bg1"/>
              </a:solidFill>
            </a:endParaRPr>
          </a:p>
          <a:p>
            <a:pPr lvl="1" algn="l"/>
            <a:r>
              <a:rPr lang="sv-SE" sz="5600" dirty="0">
                <a:solidFill>
                  <a:schemeClr val="bg1"/>
                </a:solidFill>
              </a:rPr>
              <a:t>Kontrollera skruvar och skölj skridskoskydden.</a:t>
            </a:r>
          </a:p>
          <a:p>
            <a:pPr lvl="1" algn="l"/>
            <a:r>
              <a:rPr lang="sv-SE" sz="5600" dirty="0">
                <a:solidFill>
                  <a:schemeClr val="bg1"/>
                </a:solidFill>
              </a:rPr>
              <a:t>Mjuka skridskoskydd vid förvaring.</a:t>
            </a:r>
          </a:p>
          <a:p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C51922A-4DE5-D872-CE3F-B60D371E59E9}"/>
              </a:ext>
            </a:extLst>
          </p:cNvPr>
          <p:cNvSpPr/>
          <p:nvPr/>
        </p:nvSpPr>
        <p:spPr>
          <a:xfrm>
            <a:off x="228093" y="4260062"/>
            <a:ext cx="8687814" cy="7290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1" descr="C:\Users\Valbo HC Kontor\Desktop\Nya loggan 2018.png">
            <a:extLst>
              <a:ext uri="{FF2B5EF4-FFF2-40B4-BE49-F238E27FC236}">
                <a16:creationId xmlns:a16="http://schemas.microsoft.com/office/drawing/2014/main" id="{61EAF3AC-B68A-34D6-CFBE-EEDF82C341F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60" y="123478"/>
            <a:ext cx="1200647" cy="1176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6238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andvik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6E8F"/>
      </a:accent1>
      <a:accent2>
        <a:srgbClr val="8B0F04"/>
      </a:accent2>
      <a:accent3>
        <a:srgbClr val="D1D3D4"/>
      </a:accent3>
      <a:accent4>
        <a:srgbClr val="231F2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 [Skrivskyddad]" id="{A4016D73-F081-449F-BC81-96AB73533489}" vid="{EE72B80A-6178-41E5-BDCE-12D613741F9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699</TotalTime>
  <Words>1254</Words>
  <Application>Microsoft Office PowerPoint</Application>
  <PresentationFormat>Bildspel på skärmen (16:9)</PresentationFormat>
  <Paragraphs>166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Office-tema</vt:lpstr>
      <vt:lpstr>Föräldramöte U-9</vt:lpstr>
      <vt:lpstr>Agenda</vt:lpstr>
      <vt:lpstr>Hockeyskolan 2022/2023</vt:lpstr>
      <vt:lpstr>U-9 2022/2023</vt:lpstr>
      <vt:lpstr>Föräldrainformation</vt:lpstr>
      <vt:lpstr>Föräldravettsregler</vt:lpstr>
      <vt:lpstr>Lagregler U-9</vt:lpstr>
      <vt:lpstr>Laget.se inloggning</vt:lpstr>
      <vt:lpstr>Utrustning och vård </vt:lpstr>
      <vt:lpstr>Planstorlek</vt:lpstr>
      <vt:lpstr>Träning och matcher</vt:lpstr>
      <vt:lpstr>Träning och matcher fortsättning</vt:lpstr>
      <vt:lpstr>Praktiska detaljer</vt:lpstr>
      <vt:lpstr>PowerPoint-presentation</vt:lpstr>
      <vt:lpstr>Tack för visat intresse  och  Välkomna till säsong 2023/2024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Valbo U11/ Team12</dc:title>
  <dc:creator>Fredrik Gottby</dc:creator>
  <cp:lastModifiedBy>Arnemark Markus</cp:lastModifiedBy>
  <cp:revision>21</cp:revision>
  <dcterms:created xsi:type="dcterms:W3CDTF">2022-08-27T16:21:28Z</dcterms:created>
  <dcterms:modified xsi:type="dcterms:W3CDTF">2023-09-19T07:10:53Z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b2f7c6c-37b8-473c-923a-8867ae0a6401_Enabled">
    <vt:lpwstr>true</vt:lpwstr>
  </property>
  <property fmtid="{D5CDD505-2E9C-101B-9397-08002B2CF9AE}" pid="3" name="MSIP_Label_3b2f7c6c-37b8-473c-923a-8867ae0a6401_SetDate">
    <vt:lpwstr>2022-08-27T17:39:01Z</vt:lpwstr>
  </property>
  <property fmtid="{D5CDD505-2E9C-101B-9397-08002B2CF9AE}" pid="4" name="MSIP_Label_3b2f7c6c-37b8-473c-923a-8867ae0a6401_Method">
    <vt:lpwstr>Standard</vt:lpwstr>
  </property>
  <property fmtid="{D5CDD505-2E9C-101B-9397-08002B2CF9AE}" pid="5" name="MSIP_Label_3b2f7c6c-37b8-473c-923a-8867ae0a6401_Name">
    <vt:lpwstr>Internal Use (i2)</vt:lpwstr>
  </property>
  <property fmtid="{D5CDD505-2E9C-101B-9397-08002B2CF9AE}" pid="6" name="MSIP_Label_3b2f7c6c-37b8-473c-923a-8867ae0a6401_SiteId">
    <vt:lpwstr>9c154401-de1a-4637-a76e-2a56754909bf</vt:lpwstr>
  </property>
  <property fmtid="{D5CDD505-2E9C-101B-9397-08002B2CF9AE}" pid="7" name="MSIP_Label_3b2f7c6c-37b8-473c-923a-8867ae0a6401_ActionId">
    <vt:lpwstr>26cf5fd0-5988-4e48-991f-67e7d8285204</vt:lpwstr>
  </property>
  <property fmtid="{D5CDD505-2E9C-101B-9397-08002B2CF9AE}" pid="8" name="MSIP_Label_3b2f7c6c-37b8-473c-923a-8867ae0a6401_ContentBits">
    <vt:lpwstr>0</vt:lpwstr>
  </property>
</Properties>
</file>