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2" r:id="rId3"/>
    <p:sldId id="259" r:id="rId4"/>
    <p:sldId id="260" r:id="rId5"/>
    <p:sldId id="267" r:id="rId6"/>
    <p:sldId id="278" r:id="rId7"/>
    <p:sldId id="261" r:id="rId8"/>
    <p:sldId id="273" r:id="rId9"/>
    <p:sldId id="263" r:id="rId10"/>
    <p:sldId id="262" r:id="rId11"/>
    <p:sldId id="275" r:id="rId12"/>
    <p:sldId id="276" r:id="rId13"/>
    <p:sldId id="277" r:id="rId14"/>
    <p:sldId id="268" r:id="rId15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1321C"/>
    <a:srgbClr val="17240E"/>
    <a:srgbClr val="2A421A"/>
    <a:srgbClr val="20321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59" d="100"/>
          <a:sy n="59" d="100"/>
        </p:scale>
        <p:origin x="86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EBF796B-DD80-7381-D646-4FC380529BA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791CC14A-ED16-7351-CE62-FC7205BC581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044EFAC0-6FA6-335C-8A27-E928C28E00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A6EBB3-1A18-45F5-9D7D-8D00D109D108}" type="datetimeFigureOut">
              <a:rPr lang="sv-SE" smtClean="0"/>
              <a:t>2022-10-18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64071EA1-CA8A-D5BE-9532-60836A4430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970B90BB-48A2-AA11-1CD0-3885C9E28E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B670D3-89BE-4D15-AA2A-40FEB78801E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754357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A5E979D-8FD6-44E9-FC2C-F70C6CA8C5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89996839-56BC-F8ED-6666-D3119D8CFE9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F52C4590-23AB-A5BF-D436-2FA41B80CB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A6EBB3-1A18-45F5-9D7D-8D00D109D108}" type="datetimeFigureOut">
              <a:rPr lang="sv-SE" smtClean="0"/>
              <a:t>2022-10-18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4E6FC522-8F56-EBBC-74E3-1C1E4E93B4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FA9A48EE-F639-D122-977F-7870A04360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B670D3-89BE-4D15-AA2A-40FEB78801E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185580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>
            <a:extLst>
              <a:ext uri="{FF2B5EF4-FFF2-40B4-BE49-F238E27FC236}">
                <a16:creationId xmlns:a16="http://schemas.microsoft.com/office/drawing/2014/main" id="{4F261B8B-6E3E-FFD6-F15D-C58BF72BD6D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0BA67C1A-F2B3-8592-1310-5A9E59295A2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ED725A0E-8E52-E521-D9D3-81AAC761F5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A6EBB3-1A18-45F5-9D7D-8D00D109D108}" type="datetimeFigureOut">
              <a:rPr lang="sv-SE" smtClean="0"/>
              <a:t>2022-10-18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AE74E3CD-817A-C97F-A18E-87BC44BCDE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AA1744BE-F0C0-21E2-80BE-6421C5181D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B670D3-89BE-4D15-AA2A-40FEB78801E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674112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92EE754-A1F2-A4D1-2B3D-D7B8BFD3C5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798513F7-250A-1BD3-F8E0-8B70BBA8B8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AFAF95C4-46DC-3861-E963-42C746D913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A6EBB3-1A18-45F5-9D7D-8D00D109D108}" type="datetimeFigureOut">
              <a:rPr lang="sv-SE" smtClean="0"/>
              <a:t>2022-10-18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86B3B2E0-5184-151F-0F86-8AC7D8FAAA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276556C1-F934-2DBE-7194-2EE44CB8ED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B670D3-89BE-4D15-AA2A-40FEB78801E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7706145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0D17E95-251C-7679-6B6C-AD9BFBD1A4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4C9B51D9-796A-A163-DCE6-4F557E8D88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BF63A7AE-746D-9D6E-40D3-101D393252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A6EBB3-1A18-45F5-9D7D-8D00D109D108}" type="datetimeFigureOut">
              <a:rPr lang="sv-SE" smtClean="0"/>
              <a:t>2022-10-18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3CC967FE-3070-46FB-D22B-17EFABD11D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A85D4790-1E28-CFD7-5292-59AE31A032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B670D3-89BE-4D15-AA2A-40FEB78801E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4297584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2CFD694-F8EB-08EC-0EA4-F0F02FCC37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E761BF9E-8B8A-C877-C080-356B9E6325A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B6A57239-05D2-F8DC-4400-013EF392470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5B4EF79A-21FF-1F42-F503-75752535D1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A6EBB3-1A18-45F5-9D7D-8D00D109D108}" type="datetimeFigureOut">
              <a:rPr lang="sv-SE" smtClean="0"/>
              <a:t>2022-10-18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3B40F500-4B93-D1B2-3F66-C37E73E43E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B1C1FEE0-BE24-3F0E-75A0-DA54B97E95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B670D3-89BE-4D15-AA2A-40FEB78801E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1206463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7738D27-90D4-764E-C48E-6500298946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C4C19F14-7BA8-F46B-7590-F8D1EFBB1F1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27431FCB-12FF-FD52-6DBD-1B6C2D244A5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BF7A6A28-7702-19FF-B998-97C153404E0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2B55B2A1-3CC7-5D9A-4345-0B503A1DFCA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18679D4F-5ED7-4524-61BD-2939096685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A6EBB3-1A18-45F5-9D7D-8D00D109D108}" type="datetimeFigureOut">
              <a:rPr lang="sv-SE" smtClean="0"/>
              <a:t>2022-10-18</a:t>
            </a:fld>
            <a:endParaRPr lang="sv-SE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45A7B674-F5AB-1796-C988-56B0409D4D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0A94C9D8-BB64-1F69-C603-91F444B525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B670D3-89BE-4D15-AA2A-40FEB78801E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124319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FBAC3AA-6EEB-A01B-3656-C19DF0776C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1862F0D2-C3FA-155F-19D9-5B973773A7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A6EBB3-1A18-45F5-9D7D-8D00D109D108}" type="datetimeFigureOut">
              <a:rPr lang="sv-SE" smtClean="0"/>
              <a:t>2022-10-18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1E0EF29A-679E-104A-98B4-5822686005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34128888-075A-AB22-480D-13B32C282F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B670D3-89BE-4D15-AA2A-40FEB78801E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6894143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B07AFF52-8839-AE65-3F31-6FB61170A3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A6EBB3-1A18-45F5-9D7D-8D00D109D108}" type="datetimeFigureOut">
              <a:rPr lang="sv-SE" smtClean="0"/>
              <a:t>2022-10-18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DA110454-044C-BCBF-F8B2-13BB3DFF27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127C5318-BF2D-0610-8738-7DBE730B9E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B670D3-89BE-4D15-AA2A-40FEB78801E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0715490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6EE8886-39BA-9974-AEE9-415E516597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D47CF6A8-445F-5E14-5C74-538C6D6910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972A5D8A-E45B-9A13-0665-C69975D945B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FDEC7688-9DF6-874D-FF36-BB18999306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A6EBB3-1A18-45F5-9D7D-8D00D109D108}" type="datetimeFigureOut">
              <a:rPr lang="sv-SE" smtClean="0"/>
              <a:t>2022-10-18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B7196670-7E60-0676-0FF7-3B27F2B355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AC369491-BD4F-D922-F41A-8523AE5DB8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B670D3-89BE-4D15-AA2A-40FEB78801E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540854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158AA4E-F16E-71A0-B2B1-5F323AEE6B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C2C2DB86-29EC-277C-DEA2-EE2A29DD3C5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7CE66BDA-05F8-FCA5-10D4-0717C4E3069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C41E353E-3C0A-948B-D0FC-960E31BC14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A6EBB3-1A18-45F5-9D7D-8D00D109D108}" type="datetimeFigureOut">
              <a:rPr lang="sv-SE" smtClean="0"/>
              <a:t>2022-10-18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4A143C4D-80FC-E184-BF39-236E618FA7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F709DF3F-D85B-7C07-8C36-502CFA2038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B670D3-89BE-4D15-AA2A-40FEB78801E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204604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E888524E-C84F-1ADB-A733-390109EE24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3A480ABB-5283-AFEF-CB55-A2A82BC90C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BEAE10A6-BCC9-A57E-2EDE-66462AFD3F0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A6EBB3-1A18-45F5-9D7D-8D00D109D108}" type="datetimeFigureOut">
              <a:rPr lang="sv-SE" smtClean="0"/>
              <a:t>2022-10-18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D86852E3-EBEC-F903-6C55-8B0837DB41B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AE144144-6B94-3E66-C281-E17BA7B9B29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B670D3-89BE-4D15-AA2A-40FEB78801E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7382678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astrikehockey.com/forening/Evenemang/spelprogramresultatochtabeller/" TargetMode="Externa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 3">
            <a:extLst>
              <a:ext uri="{FF2B5EF4-FFF2-40B4-BE49-F238E27FC236}">
                <a16:creationId xmlns:a16="http://schemas.microsoft.com/office/drawing/2014/main" id="{FDE1717C-7BC2-C583-AD97-03006E44B31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SE" dirty="0">
                <a:solidFill>
                  <a:schemeClr val="bg1"/>
                </a:solidFill>
              </a:rPr>
              <a:t>Föräldramöte Säsongen 2022/2023</a:t>
            </a:r>
          </a:p>
        </p:txBody>
      </p:sp>
      <p:sp>
        <p:nvSpPr>
          <p:cNvPr id="5" name="Platshållare för innehåll 4">
            <a:extLst>
              <a:ext uri="{FF2B5EF4-FFF2-40B4-BE49-F238E27FC236}">
                <a16:creationId xmlns:a16="http://schemas.microsoft.com/office/drawing/2014/main" id="{50D80352-E353-A8E9-C1DA-A033219F7CA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sv-SE" sz="15400" dirty="0">
                <a:solidFill>
                  <a:schemeClr val="bg1"/>
                </a:solidFill>
              </a:rPr>
              <a:t>Välkommen</a:t>
            </a:r>
          </a:p>
        </p:txBody>
      </p:sp>
    </p:spTree>
    <p:extLst>
      <p:ext uri="{BB962C8B-B14F-4D97-AF65-F5344CB8AC3E}">
        <p14:creationId xmlns:p14="http://schemas.microsoft.com/office/powerpoint/2010/main" val="50620140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 3">
            <a:extLst>
              <a:ext uri="{FF2B5EF4-FFF2-40B4-BE49-F238E27FC236}">
                <a16:creationId xmlns:a16="http://schemas.microsoft.com/office/drawing/2014/main" id="{FDE1717C-7BC2-C583-AD97-03006E44B3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>
                <a:solidFill>
                  <a:schemeClr val="bg1"/>
                </a:solidFill>
              </a:rPr>
              <a:t>Ekonomi</a:t>
            </a:r>
          </a:p>
        </p:txBody>
      </p:sp>
      <p:sp>
        <p:nvSpPr>
          <p:cNvPr id="8" name="Platshållare för innehåll 7">
            <a:extLst>
              <a:ext uri="{FF2B5EF4-FFF2-40B4-BE49-F238E27FC236}">
                <a16:creationId xmlns:a16="http://schemas.microsoft.com/office/drawing/2014/main" id="{E1A944E9-7D61-4655-4AA1-F984F0492978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sv-SE" dirty="0">
                <a:solidFill>
                  <a:schemeClr val="bg1"/>
                </a:solidFill>
              </a:rPr>
              <a:t>Lag kassa: 51 908,59 kr</a:t>
            </a:r>
          </a:p>
          <a:p>
            <a:endParaRPr lang="sv-SE" dirty="0">
              <a:solidFill>
                <a:schemeClr val="bg1"/>
              </a:solidFill>
            </a:endParaRPr>
          </a:p>
          <a:p>
            <a:r>
              <a:rPr lang="sv-SE" dirty="0">
                <a:solidFill>
                  <a:schemeClr val="bg1"/>
                </a:solidFill>
              </a:rPr>
              <a:t>Intäkter:</a:t>
            </a:r>
          </a:p>
          <a:p>
            <a:pPr lvl="1"/>
            <a:r>
              <a:rPr lang="sv-SE" dirty="0">
                <a:solidFill>
                  <a:schemeClr val="bg1"/>
                </a:solidFill>
              </a:rPr>
              <a:t>NB-Cup: 6 600 kr</a:t>
            </a:r>
          </a:p>
          <a:p>
            <a:pPr lvl="1"/>
            <a:r>
              <a:rPr lang="sv-SE" dirty="0">
                <a:solidFill>
                  <a:schemeClr val="bg1"/>
                </a:solidFill>
              </a:rPr>
              <a:t>Försäljning: Mål 45 000 kr</a:t>
            </a:r>
          </a:p>
          <a:p>
            <a:pPr lvl="1"/>
            <a:endParaRPr lang="sv-SE" dirty="0">
              <a:solidFill>
                <a:schemeClr val="bg1"/>
              </a:solidFill>
            </a:endParaRPr>
          </a:p>
          <a:p>
            <a:r>
              <a:rPr lang="sv-SE" dirty="0">
                <a:solidFill>
                  <a:schemeClr val="bg1"/>
                </a:solidFill>
              </a:rPr>
              <a:t>Utgifter 25 000 – 30 000 kr</a:t>
            </a:r>
          </a:p>
          <a:p>
            <a:pPr lvl="1"/>
            <a:r>
              <a:rPr lang="sv-SE" dirty="0">
                <a:solidFill>
                  <a:schemeClr val="bg1"/>
                </a:solidFill>
              </a:rPr>
              <a:t>Beting: 15 000 kr</a:t>
            </a:r>
          </a:p>
          <a:p>
            <a:pPr lvl="1"/>
            <a:r>
              <a:rPr lang="sv-SE" dirty="0">
                <a:solidFill>
                  <a:schemeClr val="bg1"/>
                </a:solidFill>
              </a:rPr>
              <a:t>Cuper: ca 10 000</a:t>
            </a:r>
          </a:p>
          <a:p>
            <a:pPr lvl="1"/>
            <a:r>
              <a:rPr lang="sv-SE" dirty="0">
                <a:solidFill>
                  <a:schemeClr val="bg1"/>
                </a:solidFill>
              </a:rPr>
              <a:t>Aktivitet: avslutning, A-lagsmatch</a:t>
            </a:r>
          </a:p>
          <a:p>
            <a:pPr lvl="1"/>
            <a:r>
              <a:rPr lang="sv-SE" dirty="0">
                <a:solidFill>
                  <a:schemeClr val="bg1"/>
                </a:solidFill>
              </a:rPr>
              <a:t>Material: Komplettering av målvaktsutrustning</a:t>
            </a:r>
          </a:p>
          <a:p>
            <a:endParaRPr lang="sv-SE" dirty="0">
              <a:solidFill>
                <a:schemeClr val="bg1"/>
              </a:solidFill>
            </a:endParaRPr>
          </a:p>
        </p:txBody>
      </p:sp>
      <p:sp>
        <p:nvSpPr>
          <p:cNvPr id="9" name="Platshållare för innehåll 8">
            <a:extLst>
              <a:ext uri="{FF2B5EF4-FFF2-40B4-BE49-F238E27FC236}">
                <a16:creationId xmlns:a16="http://schemas.microsoft.com/office/drawing/2014/main" id="{89CCF4F1-0625-F485-F986-9FFD1BA6E407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10000"/>
          </a:bodyPr>
          <a:lstStyle/>
          <a:p>
            <a:r>
              <a:rPr lang="sv-SE" dirty="0">
                <a:solidFill>
                  <a:schemeClr val="bg1"/>
                </a:solidFill>
              </a:rPr>
              <a:t>Sponsring</a:t>
            </a:r>
          </a:p>
          <a:p>
            <a:pPr lvl="1"/>
            <a:r>
              <a:rPr lang="sv-SE" dirty="0">
                <a:solidFill>
                  <a:schemeClr val="bg1"/>
                </a:solidFill>
              </a:rPr>
              <a:t>Mottages gärna</a:t>
            </a:r>
          </a:p>
          <a:p>
            <a:pPr lvl="1"/>
            <a:r>
              <a:rPr lang="sv-SE" dirty="0">
                <a:solidFill>
                  <a:schemeClr val="bg1"/>
                </a:solidFill>
              </a:rPr>
              <a:t>Plock och stöt</a:t>
            </a:r>
          </a:p>
        </p:txBody>
      </p:sp>
    </p:spTree>
    <p:extLst>
      <p:ext uri="{BB962C8B-B14F-4D97-AF65-F5344CB8AC3E}">
        <p14:creationId xmlns:p14="http://schemas.microsoft.com/office/powerpoint/2010/main" val="416904254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 3">
            <a:extLst>
              <a:ext uri="{FF2B5EF4-FFF2-40B4-BE49-F238E27FC236}">
                <a16:creationId xmlns:a16="http://schemas.microsoft.com/office/drawing/2014/main" id="{FDE1717C-7BC2-C583-AD97-03006E44B3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>
                <a:solidFill>
                  <a:schemeClr val="bg1"/>
                </a:solidFill>
              </a:rPr>
              <a:t>Avgifter</a:t>
            </a:r>
          </a:p>
        </p:txBody>
      </p:sp>
      <p:sp>
        <p:nvSpPr>
          <p:cNvPr id="8" name="Platshållare för innehåll 7">
            <a:extLst>
              <a:ext uri="{FF2B5EF4-FFF2-40B4-BE49-F238E27FC236}">
                <a16:creationId xmlns:a16="http://schemas.microsoft.com/office/drawing/2014/main" id="{E1A944E9-7D61-4655-4AA1-F984F04929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>
                <a:solidFill>
                  <a:schemeClr val="bg1"/>
                </a:solidFill>
              </a:rPr>
              <a:t>Medlemskap: 350 kr eller familj medlemskap 500</a:t>
            </a:r>
          </a:p>
          <a:p>
            <a:r>
              <a:rPr lang="sv-SE" dirty="0">
                <a:solidFill>
                  <a:schemeClr val="bg1"/>
                </a:solidFill>
              </a:rPr>
              <a:t>Spelaravgift: 2050 kr</a:t>
            </a:r>
          </a:p>
          <a:p>
            <a:endParaRPr lang="sv-SE" dirty="0">
              <a:solidFill>
                <a:schemeClr val="bg1"/>
              </a:solidFill>
            </a:endParaRPr>
          </a:p>
          <a:p>
            <a:r>
              <a:rPr lang="sv-SE" dirty="0">
                <a:solidFill>
                  <a:schemeClr val="bg1"/>
                </a:solidFill>
              </a:rPr>
              <a:t>Faktura kommer i oktober?</a:t>
            </a:r>
          </a:p>
          <a:p>
            <a:endParaRPr lang="sv-SE" dirty="0">
              <a:solidFill>
                <a:schemeClr val="bg1"/>
              </a:solidFill>
            </a:endParaRPr>
          </a:p>
          <a:p>
            <a:endParaRPr lang="sv-SE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350996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 3">
            <a:extLst>
              <a:ext uri="{FF2B5EF4-FFF2-40B4-BE49-F238E27FC236}">
                <a16:creationId xmlns:a16="http://schemas.microsoft.com/office/drawing/2014/main" id="{FDE1717C-7BC2-C583-AD97-03006E44B3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>
                <a:solidFill>
                  <a:schemeClr val="bg1"/>
                </a:solidFill>
              </a:rPr>
              <a:t>Försäljning</a:t>
            </a:r>
          </a:p>
        </p:txBody>
      </p:sp>
      <p:sp>
        <p:nvSpPr>
          <p:cNvPr id="5" name="Platshållare för innehåll 4">
            <a:extLst>
              <a:ext uri="{FF2B5EF4-FFF2-40B4-BE49-F238E27FC236}">
                <a16:creationId xmlns:a16="http://schemas.microsoft.com/office/drawing/2014/main" id="{50D80352-E353-A8E9-C1DA-A033219F7CA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v-SE" dirty="0">
                <a:solidFill>
                  <a:schemeClr val="bg1"/>
                </a:solidFill>
              </a:rPr>
              <a:t>Mål 45 000</a:t>
            </a:r>
          </a:p>
          <a:p>
            <a:endParaRPr lang="sv-SE" dirty="0">
              <a:solidFill>
                <a:schemeClr val="bg1"/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lang="sv-SE" dirty="0">
                <a:solidFill>
                  <a:schemeClr val="bg1"/>
                </a:solidFill>
              </a:rPr>
              <a:t>Delikatesskungen: 5 </a:t>
            </a:r>
            <a:r>
              <a:rPr lang="sv-SE" dirty="0" err="1">
                <a:solidFill>
                  <a:schemeClr val="bg1"/>
                </a:solidFill>
              </a:rPr>
              <a:t>st</a:t>
            </a:r>
            <a:r>
              <a:rPr lang="sv-SE" dirty="0">
                <a:solidFill>
                  <a:schemeClr val="bg1"/>
                </a:solidFill>
              </a:rPr>
              <a:t> </a:t>
            </a:r>
          </a:p>
          <a:p>
            <a:pPr marL="514350" indent="-514350">
              <a:buFont typeface="+mj-lt"/>
              <a:buAutoNum type="arabicPeriod"/>
            </a:pPr>
            <a:r>
              <a:rPr lang="sv-SE" dirty="0">
                <a:solidFill>
                  <a:schemeClr val="bg1"/>
                </a:solidFill>
              </a:rPr>
              <a:t>Bingolotter uppesittarkväll: 10 </a:t>
            </a:r>
            <a:r>
              <a:rPr lang="sv-SE" dirty="0" err="1">
                <a:solidFill>
                  <a:schemeClr val="bg1"/>
                </a:solidFill>
              </a:rPr>
              <a:t>st</a:t>
            </a:r>
            <a:endParaRPr lang="sv-SE" dirty="0">
              <a:solidFill>
                <a:schemeClr val="bg1"/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lang="sv-SE" dirty="0">
                <a:solidFill>
                  <a:schemeClr val="bg1"/>
                </a:solidFill>
              </a:rPr>
              <a:t>Bingolotto Julkalender: 2 </a:t>
            </a:r>
            <a:r>
              <a:rPr lang="sv-SE" dirty="0" err="1">
                <a:solidFill>
                  <a:schemeClr val="bg1"/>
                </a:solidFill>
              </a:rPr>
              <a:t>st</a:t>
            </a:r>
            <a:endParaRPr lang="sv-SE" dirty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sv-SE" dirty="0">
              <a:solidFill>
                <a:schemeClr val="bg1"/>
              </a:solidFill>
            </a:endParaRPr>
          </a:p>
          <a:p>
            <a:pPr marL="514350" indent="-514350">
              <a:buFont typeface="+mj-lt"/>
              <a:buAutoNum type="arabicPeriod"/>
            </a:pPr>
            <a:endParaRPr lang="sv-SE" dirty="0">
              <a:solidFill>
                <a:schemeClr val="bg1"/>
              </a:solidFill>
            </a:endParaRPr>
          </a:p>
          <a:p>
            <a:endParaRPr lang="sv-SE" dirty="0">
              <a:solidFill>
                <a:schemeClr val="bg1"/>
              </a:solidFill>
            </a:endParaRPr>
          </a:p>
          <a:p>
            <a:endParaRPr lang="sv-SE" dirty="0">
              <a:solidFill>
                <a:schemeClr val="bg1"/>
              </a:solidFill>
            </a:endParaRPr>
          </a:p>
          <a:p>
            <a:endParaRPr lang="sv-SE" dirty="0">
              <a:solidFill>
                <a:schemeClr val="bg1"/>
              </a:solidFill>
            </a:endParaRPr>
          </a:p>
          <a:p>
            <a:endParaRPr lang="sv-SE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2757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 3">
            <a:extLst>
              <a:ext uri="{FF2B5EF4-FFF2-40B4-BE49-F238E27FC236}">
                <a16:creationId xmlns:a16="http://schemas.microsoft.com/office/drawing/2014/main" id="{FDE1717C-7BC2-C583-AD97-03006E44B3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78040"/>
            <a:ext cx="10515600" cy="1325563"/>
          </a:xfrm>
        </p:spPr>
        <p:txBody>
          <a:bodyPr/>
          <a:lstStyle/>
          <a:p>
            <a:r>
              <a:rPr lang="sv-SE" dirty="0">
                <a:solidFill>
                  <a:schemeClr val="bg1"/>
                </a:solidFill>
              </a:rPr>
              <a:t>Bemanning </a:t>
            </a:r>
          </a:p>
        </p:txBody>
      </p:sp>
      <p:sp>
        <p:nvSpPr>
          <p:cNvPr id="7" name="Platshållare för innehåll 6">
            <a:extLst>
              <a:ext uri="{FF2B5EF4-FFF2-40B4-BE49-F238E27FC236}">
                <a16:creationId xmlns:a16="http://schemas.microsoft.com/office/drawing/2014/main" id="{A94A9BB7-EEDE-9448-26B5-07ADFE12E982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sv-SE" dirty="0">
                <a:solidFill>
                  <a:schemeClr val="bg1"/>
                </a:solidFill>
              </a:rPr>
              <a:t>Planeras av föräldragruppen</a:t>
            </a:r>
          </a:p>
          <a:p>
            <a:r>
              <a:rPr lang="sv-SE" dirty="0">
                <a:solidFill>
                  <a:schemeClr val="bg1"/>
                </a:solidFill>
              </a:rPr>
              <a:t>Bemanningsplan kommer att ligga under dokument på laget.se</a:t>
            </a:r>
          </a:p>
          <a:p>
            <a:r>
              <a:rPr lang="sv-SE" dirty="0">
                <a:solidFill>
                  <a:schemeClr val="bg1"/>
                </a:solidFill>
              </a:rPr>
              <a:t>Byt sinsemellan om ni inte kan</a:t>
            </a:r>
          </a:p>
          <a:p>
            <a:pPr marL="0" indent="0">
              <a:buNone/>
            </a:pPr>
            <a:endParaRPr lang="sv-SE" dirty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sv-SE" dirty="0">
              <a:solidFill>
                <a:schemeClr val="bg1"/>
              </a:solidFill>
            </a:endParaRPr>
          </a:p>
          <a:p>
            <a:endParaRPr lang="sv-SE" dirty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sv-SE" dirty="0">
              <a:solidFill>
                <a:schemeClr val="bg1"/>
              </a:solidFill>
            </a:endParaRPr>
          </a:p>
        </p:txBody>
      </p:sp>
      <p:sp>
        <p:nvSpPr>
          <p:cNvPr id="9" name="Platshållare för innehåll 8">
            <a:extLst>
              <a:ext uri="{FF2B5EF4-FFF2-40B4-BE49-F238E27FC236}">
                <a16:creationId xmlns:a16="http://schemas.microsoft.com/office/drawing/2014/main" id="{B0570EB4-EFBB-D354-8A85-3FA86DDF5D64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sv-SE" dirty="0">
                <a:solidFill>
                  <a:schemeClr val="bg1"/>
                </a:solidFill>
              </a:rPr>
              <a:t>Kafeteria</a:t>
            </a:r>
          </a:p>
          <a:p>
            <a:r>
              <a:rPr lang="sv-SE" dirty="0">
                <a:solidFill>
                  <a:schemeClr val="bg1"/>
                </a:solidFill>
              </a:rPr>
              <a:t>Vi har v 47</a:t>
            </a:r>
          </a:p>
          <a:p>
            <a:r>
              <a:rPr lang="sv-SE" dirty="0">
                <a:solidFill>
                  <a:schemeClr val="bg1"/>
                </a:solidFill>
              </a:rPr>
              <a:t>Samt stötta vid våra hemmamatcher</a:t>
            </a:r>
          </a:p>
          <a:p>
            <a:pPr marL="0" indent="0">
              <a:buNone/>
            </a:pPr>
            <a:r>
              <a:rPr lang="sv-SE" dirty="0">
                <a:solidFill>
                  <a:schemeClr val="bg1"/>
                </a:solidFill>
              </a:rPr>
              <a:t>Sekretariat</a:t>
            </a:r>
          </a:p>
          <a:p>
            <a:r>
              <a:rPr lang="sv-SE" dirty="0">
                <a:solidFill>
                  <a:schemeClr val="bg1"/>
                </a:solidFill>
              </a:rPr>
              <a:t>Våra hemmamatcher</a:t>
            </a:r>
          </a:p>
          <a:p>
            <a:r>
              <a:rPr lang="sv-SE" dirty="0">
                <a:solidFill>
                  <a:schemeClr val="bg1"/>
                </a:solidFill>
              </a:rPr>
              <a:t>2 personer klocka och musik</a:t>
            </a:r>
          </a:p>
          <a:p>
            <a:r>
              <a:rPr lang="sv-SE" dirty="0" err="1">
                <a:solidFill>
                  <a:schemeClr val="bg1"/>
                </a:solidFill>
              </a:rPr>
              <a:t>Ev</a:t>
            </a:r>
            <a:r>
              <a:rPr lang="sv-SE" dirty="0">
                <a:solidFill>
                  <a:schemeClr val="bg1"/>
                </a:solidFill>
              </a:rPr>
              <a:t> annan aktivitet</a:t>
            </a:r>
          </a:p>
          <a:p>
            <a:endParaRPr lang="sv-SE" dirty="0">
              <a:solidFill>
                <a:schemeClr val="bg1"/>
              </a:solidFill>
            </a:endParaRPr>
          </a:p>
          <a:p>
            <a:endParaRPr lang="sv-SE" dirty="0">
              <a:solidFill>
                <a:schemeClr val="bg1"/>
              </a:solidFill>
            </a:endParaRPr>
          </a:p>
          <a:p>
            <a:endParaRPr lang="sv-SE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625730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 3">
            <a:extLst>
              <a:ext uri="{FF2B5EF4-FFF2-40B4-BE49-F238E27FC236}">
                <a16:creationId xmlns:a16="http://schemas.microsoft.com/office/drawing/2014/main" id="{FDE1717C-7BC2-C583-AD97-03006E44B3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>
                <a:solidFill>
                  <a:schemeClr val="bg1"/>
                </a:solidFill>
              </a:rPr>
              <a:t>Övrigt</a:t>
            </a:r>
          </a:p>
        </p:txBody>
      </p:sp>
      <p:sp>
        <p:nvSpPr>
          <p:cNvPr id="5" name="Platshållare för innehåll 4">
            <a:extLst>
              <a:ext uri="{FF2B5EF4-FFF2-40B4-BE49-F238E27FC236}">
                <a16:creationId xmlns:a16="http://schemas.microsoft.com/office/drawing/2014/main" id="{50D80352-E353-A8E9-C1DA-A033219F7CA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>
                <a:solidFill>
                  <a:schemeClr val="bg1"/>
                </a:solidFill>
              </a:rPr>
              <a:t>Fotografering Troligtvis torsdag v 45</a:t>
            </a:r>
          </a:p>
        </p:txBody>
      </p:sp>
    </p:spTree>
    <p:extLst>
      <p:ext uri="{BB962C8B-B14F-4D97-AF65-F5344CB8AC3E}">
        <p14:creationId xmlns:p14="http://schemas.microsoft.com/office/powerpoint/2010/main" val="33915794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 3">
            <a:extLst>
              <a:ext uri="{FF2B5EF4-FFF2-40B4-BE49-F238E27FC236}">
                <a16:creationId xmlns:a16="http://schemas.microsoft.com/office/drawing/2014/main" id="{FDE1717C-7BC2-C583-AD97-03006E44B3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>
                <a:solidFill>
                  <a:schemeClr val="bg1"/>
                </a:solidFill>
              </a:rPr>
              <a:t>Agenda</a:t>
            </a:r>
          </a:p>
        </p:txBody>
      </p:sp>
      <p:sp>
        <p:nvSpPr>
          <p:cNvPr id="5" name="Platshållare för innehåll 4">
            <a:extLst>
              <a:ext uri="{FF2B5EF4-FFF2-40B4-BE49-F238E27FC236}">
                <a16:creationId xmlns:a16="http://schemas.microsoft.com/office/drawing/2014/main" id="{50D80352-E353-A8E9-C1DA-A033219F7CA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v-SE" dirty="0">
                <a:solidFill>
                  <a:schemeClr val="bg1"/>
                </a:solidFill>
              </a:rPr>
              <a:t>Värdegrund</a:t>
            </a:r>
          </a:p>
          <a:p>
            <a:r>
              <a:rPr lang="sv-SE" dirty="0">
                <a:solidFill>
                  <a:schemeClr val="bg1"/>
                </a:solidFill>
              </a:rPr>
              <a:t>Ledarstaben / Föräldragruppen</a:t>
            </a:r>
          </a:p>
          <a:p>
            <a:r>
              <a:rPr lang="sv-SE" dirty="0">
                <a:solidFill>
                  <a:schemeClr val="bg1"/>
                </a:solidFill>
              </a:rPr>
              <a:t>Laget</a:t>
            </a:r>
          </a:p>
          <a:p>
            <a:r>
              <a:rPr lang="sv-SE" dirty="0">
                <a:solidFill>
                  <a:schemeClr val="bg1"/>
                </a:solidFill>
              </a:rPr>
              <a:t>Träningsupplägg</a:t>
            </a:r>
          </a:p>
          <a:p>
            <a:r>
              <a:rPr lang="sv-SE" dirty="0">
                <a:solidFill>
                  <a:schemeClr val="bg1"/>
                </a:solidFill>
              </a:rPr>
              <a:t>Matcher och Cuper</a:t>
            </a:r>
          </a:p>
          <a:p>
            <a:r>
              <a:rPr lang="sv-SE" dirty="0">
                <a:solidFill>
                  <a:schemeClr val="bg1"/>
                </a:solidFill>
              </a:rPr>
              <a:t>Ekonomi &amp; Avgifter</a:t>
            </a:r>
          </a:p>
          <a:p>
            <a:r>
              <a:rPr lang="sv-SE" dirty="0">
                <a:solidFill>
                  <a:schemeClr val="bg1"/>
                </a:solidFill>
              </a:rPr>
              <a:t>Försäljning</a:t>
            </a:r>
          </a:p>
          <a:p>
            <a:r>
              <a:rPr lang="sv-SE" dirty="0">
                <a:solidFill>
                  <a:schemeClr val="bg1"/>
                </a:solidFill>
              </a:rPr>
              <a:t>Bemanning</a:t>
            </a:r>
          </a:p>
          <a:p>
            <a:r>
              <a:rPr lang="sv-SE" dirty="0">
                <a:solidFill>
                  <a:schemeClr val="bg1"/>
                </a:solidFill>
              </a:rPr>
              <a:t>Övrigt</a:t>
            </a:r>
          </a:p>
          <a:p>
            <a:endParaRPr lang="sv-SE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2919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 3">
            <a:extLst>
              <a:ext uri="{FF2B5EF4-FFF2-40B4-BE49-F238E27FC236}">
                <a16:creationId xmlns:a16="http://schemas.microsoft.com/office/drawing/2014/main" id="{FDE1717C-7BC2-C583-AD97-03006E44B3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v-SE" sz="6000" dirty="0">
                <a:solidFill>
                  <a:schemeClr val="bg1"/>
                </a:solidFill>
              </a:rPr>
              <a:t>Värdegrund: </a:t>
            </a:r>
            <a:r>
              <a:rPr lang="sv-SE" sz="8000" b="1" dirty="0">
                <a:solidFill>
                  <a:schemeClr val="bg1"/>
                </a:solidFill>
              </a:rPr>
              <a:t>Bra  kompis</a:t>
            </a:r>
            <a:endParaRPr lang="sv-SE" sz="6000" b="1" dirty="0">
              <a:solidFill>
                <a:schemeClr val="bg1"/>
              </a:solidFill>
            </a:endParaRPr>
          </a:p>
        </p:txBody>
      </p:sp>
      <p:sp>
        <p:nvSpPr>
          <p:cNvPr id="5" name="Platshållare för innehåll 4">
            <a:extLst>
              <a:ext uri="{FF2B5EF4-FFF2-40B4-BE49-F238E27FC236}">
                <a16:creationId xmlns:a16="http://schemas.microsoft.com/office/drawing/2014/main" id="{50D80352-E353-A8E9-C1DA-A033219F7CA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sv-SE" sz="2400">
                <a:solidFill>
                  <a:schemeClr val="bg1"/>
                </a:solidFill>
              </a:rPr>
              <a:t>Mot</a:t>
            </a:r>
          </a:p>
          <a:p>
            <a:r>
              <a:rPr lang="sv-SE" sz="2400" dirty="0">
                <a:solidFill>
                  <a:schemeClr val="bg1"/>
                </a:solidFill>
              </a:rPr>
              <a:t>Lagkamrater</a:t>
            </a:r>
          </a:p>
          <a:p>
            <a:r>
              <a:rPr lang="sv-SE" sz="2400" dirty="0">
                <a:solidFill>
                  <a:schemeClr val="bg1"/>
                </a:solidFill>
              </a:rPr>
              <a:t>Ledare</a:t>
            </a:r>
          </a:p>
          <a:p>
            <a:r>
              <a:rPr lang="sv-SE" sz="2400" dirty="0">
                <a:solidFill>
                  <a:schemeClr val="bg1"/>
                </a:solidFill>
              </a:rPr>
              <a:t>Motståndare</a:t>
            </a:r>
          </a:p>
          <a:p>
            <a:r>
              <a:rPr lang="sv-SE" sz="2400" dirty="0">
                <a:solidFill>
                  <a:schemeClr val="bg1"/>
                </a:solidFill>
              </a:rPr>
              <a:t>Domare</a:t>
            </a:r>
          </a:p>
          <a:p>
            <a:r>
              <a:rPr lang="sv-SE" sz="2400" dirty="0">
                <a:solidFill>
                  <a:schemeClr val="bg1"/>
                </a:solidFill>
              </a:rPr>
              <a:t>I medgång </a:t>
            </a:r>
          </a:p>
          <a:p>
            <a:r>
              <a:rPr lang="sv-SE" sz="2400" dirty="0">
                <a:solidFill>
                  <a:schemeClr val="bg1"/>
                </a:solidFill>
              </a:rPr>
              <a:t>I motgång</a:t>
            </a:r>
          </a:p>
          <a:p>
            <a:pPr lvl="0"/>
            <a:r>
              <a:rPr lang="sv-SE" sz="2400" dirty="0">
                <a:solidFill>
                  <a:schemeClr val="bg1"/>
                </a:solidFill>
              </a:rPr>
              <a:t>När vi gör något bra</a:t>
            </a:r>
          </a:p>
          <a:p>
            <a:pPr lvl="0">
              <a:spcAft>
                <a:spcPts val="800"/>
              </a:spcAft>
            </a:pPr>
            <a:r>
              <a:rPr lang="sv-SE" sz="2400" dirty="0">
                <a:solidFill>
                  <a:schemeClr val="bg1"/>
                </a:solidFill>
              </a:rPr>
              <a:t>När vi gör ett misstag</a:t>
            </a:r>
          </a:p>
          <a:p>
            <a:pPr lvl="0">
              <a:spcAft>
                <a:spcPts val="800"/>
              </a:spcAft>
            </a:pPr>
            <a:endParaRPr lang="sv-SE" sz="2400" dirty="0">
              <a:solidFill>
                <a:schemeClr val="bg1"/>
              </a:solidFill>
            </a:endParaRPr>
          </a:p>
          <a:p>
            <a:pPr marL="0" lvl="0" indent="0">
              <a:spcAft>
                <a:spcPts val="800"/>
              </a:spcAft>
              <a:buNone/>
            </a:pPr>
            <a:r>
              <a:rPr lang="sv-SE" sz="2400" dirty="0">
                <a:solidFill>
                  <a:schemeClr val="bg1"/>
                </a:solidFill>
              </a:rPr>
              <a:t>Gäller även föräldrar</a:t>
            </a:r>
          </a:p>
          <a:p>
            <a:endParaRPr lang="sv-SE" sz="2400" dirty="0">
              <a:solidFill>
                <a:schemeClr val="bg1"/>
              </a:solidFill>
            </a:endParaRPr>
          </a:p>
          <a:p>
            <a:endParaRPr lang="sv-SE" sz="2400" dirty="0">
              <a:solidFill>
                <a:schemeClr val="bg1"/>
              </a:solidFill>
            </a:endParaRPr>
          </a:p>
          <a:p>
            <a:endParaRPr lang="sv-SE" sz="6600" dirty="0">
              <a:solidFill>
                <a:schemeClr val="bg1"/>
              </a:solidFill>
            </a:endParaRPr>
          </a:p>
          <a:p>
            <a:endParaRPr lang="sv-SE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99924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 3">
            <a:extLst>
              <a:ext uri="{FF2B5EF4-FFF2-40B4-BE49-F238E27FC236}">
                <a16:creationId xmlns:a16="http://schemas.microsoft.com/office/drawing/2014/main" id="{FDE1717C-7BC2-C583-AD97-03006E44B3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>
                <a:solidFill>
                  <a:schemeClr val="bg1"/>
                </a:solidFill>
              </a:rPr>
              <a:t>Ledarstaben</a:t>
            </a:r>
          </a:p>
        </p:txBody>
      </p:sp>
      <p:sp>
        <p:nvSpPr>
          <p:cNvPr id="5" name="Platshållare för innehåll 4">
            <a:extLst>
              <a:ext uri="{FF2B5EF4-FFF2-40B4-BE49-F238E27FC236}">
                <a16:creationId xmlns:a16="http://schemas.microsoft.com/office/drawing/2014/main" id="{45C4B0DF-7406-D4B7-17C4-E2E21200610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v-SE" sz="2400" dirty="0">
                <a:solidFill>
                  <a:schemeClr val="bg1"/>
                </a:solidFill>
              </a:rPr>
              <a:t>Martin: lagledare/tränare</a:t>
            </a:r>
          </a:p>
          <a:p>
            <a:r>
              <a:rPr lang="sv-SE" sz="2400" dirty="0">
                <a:solidFill>
                  <a:schemeClr val="bg1"/>
                </a:solidFill>
              </a:rPr>
              <a:t>Mats: tränare</a:t>
            </a:r>
          </a:p>
          <a:p>
            <a:r>
              <a:rPr lang="sv-SE" sz="2400" dirty="0">
                <a:solidFill>
                  <a:schemeClr val="bg1"/>
                </a:solidFill>
              </a:rPr>
              <a:t>Andreas: tränare</a:t>
            </a:r>
          </a:p>
          <a:p>
            <a:r>
              <a:rPr lang="sv-SE" sz="2400" dirty="0">
                <a:solidFill>
                  <a:schemeClr val="bg1"/>
                </a:solidFill>
              </a:rPr>
              <a:t>Foppa: tränare</a:t>
            </a:r>
          </a:p>
          <a:p>
            <a:r>
              <a:rPr lang="sv-SE" sz="2400" dirty="0">
                <a:solidFill>
                  <a:schemeClr val="bg1"/>
                </a:solidFill>
              </a:rPr>
              <a:t>Johan: tränare/laget.se</a:t>
            </a:r>
          </a:p>
          <a:p>
            <a:r>
              <a:rPr lang="sv-SE" sz="2400" dirty="0">
                <a:solidFill>
                  <a:schemeClr val="bg1"/>
                </a:solidFill>
              </a:rPr>
              <a:t>Mattias Gilberg: tränare/laget.se</a:t>
            </a:r>
          </a:p>
          <a:p>
            <a:r>
              <a:rPr lang="sv-SE" sz="2400" dirty="0">
                <a:solidFill>
                  <a:schemeClr val="bg1"/>
                </a:solidFill>
              </a:rPr>
              <a:t>Mattias </a:t>
            </a:r>
            <a:r>
              <a:rPr lang="sv-SE" sz="2400" dirty="0" err="1">
                <a:solidFill>
                  <a:schemeClr val="bg1"/>
                </a:solidFill>
              </a:rPr>
              <a:t>Gävert</a:t>
            </a:r>
            <a:r>
              <a:rPr lang="sv-SE" sz="2400" dirty="0">
                <a:solidFill>
                  <a:schemeClr val="bg1"/>
                </a:solidFill>
              </a:rPr>
              <a:t>: tränare/material</a:t>
            </a:r>
          </a:p>
        </p:txBody>
      </p:sp>
    </p:spTree>
    <p:extLst>
      <p:ext uri="{BB962C8B-B14F-4D97-AF65-F5344CB8AC3E}">
        <p14:creationId xmlns:p14="http://schemas.microsoft.com/office/powerpoint/2010/main" val="824762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 3">
            <a:extLst>
              <a:ext uri="{FF2B5EF4-FFF2-40B4-BE49-F238E27FC236}">
                <a16:creationId xmlns:a16="http://schemas.microsoft.com/office/drawing/2014/main" id="{FDE1717C-7BC2-C583-AD97-03006E44B3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>
                <a:solidFill>
                  <a:schemeClr val="bg1"/>
                </a:solidFill>
              </a:rPr>
              <a:t>Föräldragrupp</a:t>
            </a:r>
          </a:p>
        </p:txBody>
      </p:sp>
      <p:sp>
        <p:nvSpPr>
          <p:cNvPr id="5" name="Platshållare för innehåll 4">
            <a:extLst>
              <a:ext uri="{FF2B5EF4-FFF2-40B4-BE49-F238E27FC236}">
                <a16:creationId xmlns:a16="http://schemas.microsoft.com/office/drawing/2014/main" id="{50D80352-E353-A8E9-C1DA-A033219F7CA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v-SE" dirty="0">
                <a:solidFill>
                  <a:schemeClr val="bg1"/>
                </a:solidFill>
              </a:rPr>
              <a:t>Josefin: Försäljning</a:t>
            </a:r>
          </a:p>
          <a:p>
            <a:r>
              <a:rPr lang="sv-SE" dirty="0">
                <a:solidFill>
                  <a:schemeClr val="bg1"/>
                </a:solidFill>
              </a:rPr>
              <a:t>Hanna &amp; Malin: Kafé och Sekretariat</a:t>
            </a:r>
          </a:p>
          <a:p>
            <a:endParaRPr lang="sv-SE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982201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 3">
            <a:extLst>
              <a:ext uri="{FF2B5EF4-FFF2-40B4-BE49-F238E27FC236}">
                <a16:creationId xmlns:a16="http://schemas.microsoft.com/office/drawing/2014/main" id="{FDE1717C-7BC2-C583-AD97-03006E44B3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>
                <a:solidFill>
                  <a:schemeClr val="bg1"/>
                </a:solidFill>
              </a:rPr>
              <a:t>Laget</a:t>
            </a:r>
          </a:p>
        </p:txBody>
      </p:sp>
      <p:sp>
        <p:nvSpPr>
          <p:cNvPr id="5" name="Platshållare för innehåll 4">
            <a:extLst>
              <a:ext uri="{FF2B5EF4-FFF2-40B4-BE49-F238E27FC236}">
                <a16:creationId xmlns:a16="http://schemas.microsoft.com/office/drawing/2014/main" id="{45C4B0DF-7406-D4B7-17C4-E2E21200610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v-SE" sz="2400" dirty="0">
                <a:solidFill>
                  <a:schemeClr val="bg1"/>
                </a:solidFill>
              </a:rPr>
              <a:t>Totalt 22 </a:t>
            </a:r>
            <a:r>
              <a:rPr lang="sv-SE" sz="2400" dirty="0" err="1">
                <a:solidFill>
                  <a:schemeClr val="bg1"/>
                </a:solidFill>
              </a:rPr>
              <a:t>st</a:t>
            </a:r>
            <a:endParaRPr lang="sv-SE" sz="2400" dirty="0">
              <a:solidFill>
                <a:schemeClr val="bg1"/>
              </a:solidFill>
            </a:endParaRPr>
          </a:p>
          <a:p>
            <a:pPr lvl="1"/>
            <a:r>
              <a:rPr lang="sv-SE" sz="2000" dirty="0">
                <a:solidFill>
                  <a:schemeClr val="bg1"/>
                </a:solidFill>
              </a:rPr>
              <a:t>5 nya i år</a:t>
            </a:r>
          </a:p>
          <a:p>
            <a:pPr lvl="1"/>
            <a:r>
              <a:rPr lang="sv-SE" sz="2000" dirty="0">
                <a:solidFill>
                  <a:schemeClr val="bg1"/>
                </a:solidFill>
              </a:rPr>
              <a:t>1 som slutat</a:t>
            </a:r>
          </a:p>
          <a:p>
            <a:r>
              <a:rPr lang="sv-SE" sz="2400" dirty="0">
                <a:solidFill>
                  <a:schemeClr val="bg1"/>
                </a:solidFill>
              </a:rPr>
              <a:t>Alla ska få spela på alla positioner om man vill.</a:t>
            </a:r>
          </a:p>
          <a:p>
            <a:pPr marL="457200" lvl="1" indent="0">
              <a:buNone/>
            </a:pPr>
            <a:endParaRPr lang="sv-SE" sz="2000" dirty="0">
              <a:solidFill>
                <a:schemeClr val="bg1"/>
              </a:solidFill>
            </a:endParaRPr>
          </a:p>
          <a:p>
            <a:pPr lvl="1"/>
            <a:endParaRPr lang="sv-SE" sz="2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09320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 3">
            <a:extLst>
              <a:ext uri="{FF2B5EF4-FFF2-40B4-BE49-F238E27FC236}">
                <a16:creationId xmlns:a16="http://schemas.microsoft.com/office/drawing/2014/main" id="{FDE1717C-7BC2-C583-AD97-03006E44B3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>
                <a:solidFill>
                  <a:schemeClr val="bg1"/>
                </a:solidFill>
              </a:rPr>
              <a:t>Träningsupplägg</a:t>
            </a:r>
          </a:p>
        </p:txBody>
      </p:sp>
      <p:sp>
        <p:nvSpPr>
          <p:cNvPr id="5" name="Platshållare för innehåll 4">
            <a:extLst>
              <a:ext uri="{FF2B5EF4-FFF2-40B4-BE49-F238E27FC236}">
                <a16:creationId xmlns:a16="http://schemas.microsoft.com/office/drawing/2014/main" id="{50D80352-E353-A8E9-C1DA-A033219F7CA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v-SE" dirty="0">
                <a:solidFill>
                  <a:schemeClr val="bg1"/>
                </a:solidFill>
              </a:rPr>
              <a:t>Tisdag och fredag 16:00 (fredag delas med U9)</a:t>
            </a:r>
          </a:p>
          <a:p>
            <a:endParaRPr lang="sv-SE" dirty="0">
              <a:solidFill>
                <a:schemeClr val="bg1"/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lang="sv-SE" dirty="0">
                <a:solidFill>
                  <a:schemeClr val="bg1"/>
                </a:solidFill>
              </a:rPr>
              <a:t>Ha kul</a:t>
            </a:r>
          </a:p>
          <a:p>
            <a:pPr marL="514350" indent="-514350">
              <a:buFont typeface="+mj-lt"/>
              <a:buAutoNum type="arabicPeriod"/>
            </a:pPr>
            <a:r>
              <a:rPr lang="sv-SE" dirty="0">
                <a:solidFill>
                  <a:schemeClr val="bg1"/>
                </a:solidFill>
              </a:rPr>
              <a:t>Skridskoåkning</a:t>
            </a:r>
          </a:p>
          <a:p>
            <a:pPr marL="514350" indent="-514350">
              <a:buFont typeface="+mj-lt"/>
              <a:buAutoNum type="arabicPeriod"/>
            </a:pPr>
            <a:r>
              <a:rPr lang="sv-SE" dirty="0">
                <a:solidFill>
                  <a:schemeClr val="bg1"/>
                </a:solidFill>
              </a:rPr>
              <a:t>Uppspel och passning</a:t>
            </a:r>
          </a:p>
          <a:p>
            <a:endParaRPr lang="sv-SE" dirty="0">
              <a:solidFill>
                <a:schemeClr val="bg1"/>
              </a:solidFill>
            </a:endParaRPr>
          </a:p>
          <a:p>
            <a:endParaRPr lang="sv-SE" dirty="0">
              <a:solidFill>
                <a:schemeClr val="bg1"/>
              </a:solidFill>
            </a:endParaRPr>
          </a:p>
          <a:p>
            <a:endParaRPr lang="sv-SE" dirty="0">
              <a:solidFill>
                <a:schemeClr val="bg1"/>
              </a:solidFill>
            </a:endParaRPr>
          </a:p>
          <a:p>
            <a:endParaRPr lang="sv-SE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06406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 3">
            <a:extLst>
              <a:ext uri="{FF2B5EF4-FFF2-40B4-BE49-F238E27FC236}">
                <a16:creationId xmlns:a16="http://schemas.microsoft.com/office/drawing/2014/main" id="{FDE1717C-7BC2-C583-AD97-03006E44B3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>
                <a:solidFill>
                  <a:schemeClr val="bg1"/>
                </a:solidFill>
              </a:rPr>
              <a:t>Matcher Cuper</a:t>
            </a:r>
          </a:p>
        </p:txBody>
      </p:sp>
      <p:sp>
        <p:nvSpPr>
          <p:cNvPr id="5" name="Platshållare för innehåll 4">
            <a:extLst>
              <a:ext uri="{FF2B5EF4-FFF2-40B4-BE49-F238E27FC236}">
                <a16:creationId xmlns:a16="http://schemas.microsoft.com/office/drawing/2014/main" id="{45C4B0DF-7406-D4B7-17C4-E2E21200610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v-SE" sz="2400" dirty="0">
                <a:solidFill>
                  <a:schemeClr val="bg1"/>
                </a:solidFill>
              </a:rPr>
              <a:t>Lördagar</a:t>
            </a:r>
          </a:p>
          <a:p>
            <a:r>
              <a:rPr lang="sv-SE" sz="2400" dirty="0">
                <a:solidFill>
                  <a:schemeClr val="bg1"/>
                </a:solidFill>
              </a:rPr>
              <a:t>Totalt 18 tillfällen. Från 15 oktober till 18 mars.</a:t>
            </a:r>
          </a:p>
          <a:p>
            <a:pPr lvl="1"/>
            <a:r>
              <a:rPr lang="sv-SE" sz="2000" dirty="0">
                <a:solidFill>
                  <a:schemeClr val="bg1"/>
                </a:solidFill>
                <a:hlinkClick r:id="rId3"/>
              </a:rPr>
              <a:t>https://www.gastrikehockey.com/forening/Evenemang/spelprogramresultatochtabeller/</a:t>
            </a:r>
            <a:endParaRPr lang="sv-SE" sz="2000" dirty="0">
              <a:solidFill>
                <a:schemeClr val="bg1"/>
              </a:solidFill>
            </a:endParaRPr>
          </a:p>
          <a:p>
            <a:r>
              <a:rPr lang="sv-SE" sz="2400" dirty="0">
                <a:solidFill>
                  <a:schemeClr val="bg1"/>
                </a:solidFill>
              </a:rPr>
              <a:t>2 matcher om 2x15 min</a:t>
            </a:r>
          </a:p>
          <a:p>
            <a:r>
              <a:rPr lang="sv-SE" sz="2400" dirty="0">
                <a:solidFill>
                  <a:schemeClr val="bg1"/>
                </a:solidFill>
              </a:rPr>
              <a:t>Spelar 1 målvakt och 3 utespelare.</a:t>
            </a:r>
          </a:p>
          <a:p>
            <a:r>
              <a:rPr lang="sv-SE" sz="2400" dirty="0">
                <a:solidFill>
                  <a:schemeClr val="bg1"/>
                </a:solidFill>
              </a:rPr>
              <a:t>Vi kommer kalla alla till matcher. </a:t>
            </a:r>
          </a:p>
          <a:p>
            <a:pPr lvl="1"/>
            <a:r>
              <a:rPr lang="sv-SE" sz="2000" dirty="0">
                <a:solidFill>
                  <a:schemeClr val="bg1"/>
                </a:solidFill>
              </a:rPr>
              <a:t>Sista anmälningsdag tisdag.</a:t>
            </a:r>
          </a:p>
          <a:p>
            <a:pPr lvl="1"/>
            <a:r>
              <a:rPr lang="sv-SE" sz="2000" dirty="0">
                <a:solidFill>
                  <a:schemeClr val="bg1"/>
                </a:solidFill>
              </a:rPr>
              <a:t>Lagindelning kommer på fredag.</a:t>
            </a:r>
          </a:p>
          <a:p>
            <a:pPr lvl="1"/>
            <a:r>
              <a:rPr lang="sv-SE" sz="2000" dirty="0">
                <a:solidFill>
                  <a:schemeClr val="bg1"/>
                </a:solidFill>
              </a:rPr>
              <a:t>Meddela om ni blir sjuk.</a:t>
            </a:r>
          </a:p>
          <a:p>
            <a:r>
              <a:rPr lang="sv-SE" sz="2400" dirty="0">
                <a:solidFill>
                  <a:schemeClr val="bg1"/>
                </a:solidFill>
              </a:rPr>
              <a:t>Cuper:</a:t>
            </a:r>
          </a:p>
          <a:p>
            <a:pPr lvl="1"/>
            <a:r>
              <a:rPr lang="sv-SE" sz="2000" dirty="0">
                <a:solidFill>
                  <a:schemeClr val="bg1"/>
                </a:solidFill>
              </a:rPr>
              <a:t>Knattefesten Januari</a:t>
            </a:r>
          </a:p>
          <a:p>
            <a:pPr lvl="1"/>
            <a:r>
              <a:rPr lang="sv-SE" sz="2000" dirty="0">
                <a:solidFill>
                  <a:schemeClr val="bg1"/>
                </a:solidFill>
              </a:rPr>
              <a:t>Planer på en Cup slutet av säsongen</a:t>
            </a:r>
          </a:p>
        </p:txBody>
      </p:sp>
    </p:spTree>
    <p:extLst>
      <p:ext uri="{BB962C8B-B14F-4D97-AF65-F5344CB8AC3E}">
        <p14:creationId xmlns:p14="http://schemas.microsoft.com/office/powerpoint/2010/main" val="113779676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 3">
            <a:extLst>
              <a:ext uri="{FF2B5EF4-FFF2-40B4-BE49-F238E27FC236}">
                <a16:creationId xmlns:a16="http://schemas.microsoft.com/office/drawing/2014/main" id="{FDE1717C-7BC2-C583-AD97-03006E44B3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>
                <a:solidFill>
                  <a:schemeClr val="bg1"/>
                </a:solidFill>
              </a:rPr>
              <a:t>Storlek plan</a:t>
            </a:r>
          </a:p>
        </p:txBody>
      </p:sp>
      <p:pic>
        <p:nvPicPr>
          <p:cNvPr id="7" name="Bildobjekt 6">
            <a:extLst>
              <a:ext uri="{FF2B5EF4-FFF2-40B4-BE49-F238E27FC236}">
                <a16:creationId xmlns:a16="http://schemas.microsoft.com/office/drawing/2014/main" id="{5E3F8046-7787-BAB7-5993-C8ABB04AE92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5400000">
            <a:off x="3528664" y="-672326"/>
            <a:ext cx="5134672" cy="91957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42252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444</TotalTime>
  <Words>343</Words>
  <Application>Microsoft Office PowerPoint</Application>
  <PresentationFormat>Bredbild</PresentationFormat>
  <Paragraphs>110</Paragraphs>
  <Slides>14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14</vt:i4>
      </vt:variant>
    </vt:vector>
  </HeadingPairs>
  <TitlesOfParts>
    <vt:vector size="18" baseType="lpstr">
      <vt:lpstr>Arial</vt:lpstr>
      <vt:lpstr>Calibri</vt:lpstr>
      <vt:lpstr>Calibri Light</vt:lpstr>
      <vt:lpstr>Office-tema</vt:lpstr>
      <vt:lpstr>Föräldramöte Säsongen 2022/2023</vt:lpstr>
      <vt:lpstr>Agenda</vt:lpstr>
      <vt:lpstr>Värdegrund: Bra  kompis</vt:lpstr>
      <vt:lpstr>Ledarstaben</vt:lpstr>
      <vt:lpstr>Föräldragrupp</vt:lpstr>
      <vt:lpstr>Laget</vt:lpstr>
      <vt:lpstr>Träningsupplägg</vt:lpstr>
      <vt:lpstr>Matcher Cuper</vt:lpstr>
      <vt:lpstr>Storlek plan</vt:lpstr>
      <vt:lpstr>Ekonomi</vt:lpstr>
      <vt:lpstr>Avgifter</vt:lpstr>
      <vt:lpstr>Försäljning</vt:lpstr>
      <vt:lpstr>Bemanning </vt:lpstr>
      <vt:lpstr>Övrigt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Agenda Föräldramöte Nicklas Bäckström Cup</dc:title>
  <dc:creator>Martin Olsson Saebö</dc:creator>
  <cp:lastModifiedBy>Martin Olsson Saebö</cp:lastModifiedBy>
  <cp:revision>5</cp:revision>
  <dcterms:created xsi:type="dcterms:W3CDTF">2022-08-30T10:29:40Z</dcterms:created>
  <dcterms:modified xsi:type="dcterms:W3CDTF">2022-10-18T18:00:03Z</dcterms:modified>
</cp:coreProperties>
</file>