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83" r:id="rId5"/>
    <p:sldId id="279" r:id="rId6"/>
    <p:sldId id="257" r:id="rId7"/>
    <p:sldId id="300" r:id="rId8"/>
    <p:sldId id="301" r:id="rId9"/>
    <p:sldId id="299" r:id="rId10"/>
    <p:sldId id="298" r:id="rId11"/>
    <p:sldId id="258" r:id="rId12"/>
    <p:sldId id="293" r:id="rId13"/>
    <p:sldId id="284" r:id="rId14"/>
    <p:sldId id="297" r:id="rId15"/>
    <p:sldId id="296" r:id="rId16"/>
    <p:sldId id="295" r:id="rId17"/>
    <p:sldId id="260" r:id="rId18"/>
    <p:sldId id="266" r:id="rId19"/>
    <p:sldId id="282" r:id="rId20"/>
    <p:sldId id="267" r:id="rId21"/>
    <p:sldId id="286" r:id="rId22"/>
    <p:sldId id="269" r:id="rId23"/>
    <p:sldId id="281" r:id="rId24"/>
    <p:sldId id="274" r:id="rId25"/>
  </p:sldIdLst>
  <p:sldSz cx="12192000" cy="6858000"/>
  <p:notesSz cx="6858000" cy="9144000"/>
  <p:custDataLst>
    <p:tags r:id="rId27"/>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20DF5C-B348-4C23-8D3A-010E540E3A8F}" type="datetimeFigureOut">
              <a:rPr lang="sv-SE" smtClean="0"/>
              <a:t>2020-08-30</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D48BD-B5E7-40D1-9E72-19E250EA9EA0}" type="slidenum">
              <a:rPr lang="sv-SE" smtClean="0"/>
              <a:t>‹#›</a:t>
            </a:fld>
            <a:endParaRPr lang="sv-SE"/>
          </a:p>
        </p:txBody>
      </p:sp>
    </p:spTree>
    <p:extLst>
      <p:ext uri="{BB962C8B-B14F-4D97-AF65-F5344CB8AC3E}">
        <p14:creationId xmlns:p14="http://schemas.microsoft.com/office/powerpoint/2010/main" val="568631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713">
              <a:defRPr/>
            </a:pPr>
            <a:r>
              <a:rPr lang="sv" dirty="0"/>
              <a:t>Sandviks målsättning är att våra medarbetare, miljön vi arbetar i, våra kunder och våra leverantörer inte ska komma till skada. </a:t>
            </a:r>
            <a:br>
              <a:rPr lang="sv" dirty="0"/>
            </a:br>
            <a:br>
              <a:rPr lang="sv" dirty="0"/>
            </a:br>
            <a:r>
              <a:rPr lang="sv" dirty="0"/>
              <a:t>(Gå igenom säkerhetsanvisningarna)</a:t>
            </a:r>
          </a:p>
          <a:p>
            <a:endParaRPr lang="sv" dirty="0"/>
          </a:p>
        </p:txBody>
      </p:sp>
      <p:sp>
        <p:nvSpPr>
          <p:cNvPr id="4" name="Slide Number Placeholder 3"/>
          <p:cNvSpPr>
            <a:spLocks noGrp="1"/>
          </p:cNvSpPr>
          <p:nvPr>
            <p:ph type="sldNum" sz="quarter" idx="10"/>
          </p:nvPr>
        </p:nvSpPr>
        <p:spPr/>
        <p:txBody>
          <a:bodyPr/>
          <a:lstStyle/>
          <a:p>
            <a:pPr algn="l" rtl="0"/>
            <a:fld id="{BAAEBFBB-75D8-458B-BC84-0A8A1514F4C4}" type="slidenum">
              <a:rPr/>
              <a:t>2</a:t>
            </a:fld>
            <a:endParaRPr lang="sv"/>
          </a:p>
        </p:txBody>
      </p:sp>
    </p:spTree>
    <p:extLst>
      <p:ext uri="{BB962C8B-B14F-4D97-AF65-F5344CB8AC3E}">
        <p14:creationId xmlns:p14="http://schemas.microsoft.com/office/powerpoint/2010/main" val="1448006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p:cNvSpPr>
            <a:spLocks noGrp="1"/>
          </p:cNvSpPr>
          <p:nvPr>
            <p:ph type="dt" sz="half" idx="10"/>
          </p:nvPr>
        </p:nvSpPr>
        <p:spPr/>
        <p:txBody>
          <a:bodyPr/>
          <a:lstStyle/>
          <a:p>
            <a:fld id="{A115C20C-C21B-4A97-86D4-A58221729EDE}" type="datetimeFigureOut">
              <a:rPr lang="sv-SE" smtClean="0"/>
              <a:t>2020-08-30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1984424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A115C20C-C21B-4A97-86D4-A58221729EDE}" type="datetimeFigureOut">
              <a:rPr lang="sv-SE" smtClean="0"/>
              <a:t>2020-08-30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33707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A115C20C-C21B-4A97-86D4-A58221729EDE}" type="datetimeFigureOut">
              <a:rPr lang="sv-SE" smtClean="0"/>
              <a:t>2020-08-30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3811909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A115C20C-C21B-4A97-86D4-A58221729EDE}" type="datetimeFigureOut">
              <a:rPr lang="sv-SE" smtClean="0"/>
              <a:t>2020-08-30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354069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15C20C-C21B-4A97-86D4-A58221729EDE}" type="datetimeFigureOut">
              <a:rPr lang="sv-SE" smtClean="0"/>
              <a:t>2020-08-30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1727741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p:cNvSpPr>
            <a:spLocks noGrp="1"/>
          </p:cNvSpPr>
          <p:nvPr>
            <p:ph type="dt" sz="half" idx="10"/>
          </p:nvPr>
        </p:nvSpPr>
        <p:spPr/>
        <p:txBody>
          <a:bodyPr/>
          <a:lstStyle/>
          <a:p>
            <a:fld id="{A115C20C-C21B-4A97-86D4-A58221729EDE}" type="datetimeFigureOut">
              <a:rPr lang="sv-SE" smtClean="0"/>
              <a:t>2020-08-30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26296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p:cNvSpPr>
            <a:spLocks noGrp="1"/>
          </p:cNvSpPr>
          <p:nvPr>
            <p:ph type="dt" sz="half" idx="10"/>
          </p:nvPr>
        </p:nvSpPr>
        <p:spPr/>
        <p:txBody>
          <a:bodyPr/>
          <a:lstStyle/>
          <a:p>
            <a:fld id="{A115C20C-C21B-4A97-86D4-A58221729EDE}" type="datetimeFigureOut">
              <a:rPr lang="sv-SE" smtClean="0"/>
              <a:t>2020-08-30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2659131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Date Placeholder 2"/>
          <p:cNvSpPr>
            <a:spLocks noGrp="1"/>
          </p:cNvSpPr>
          <p:nvPr>
            <p:ph type="dt" sz="half" idx="10"/>
          </p:nvPr>
        </p:nvSpPr>
        <p:spPr/>
        <p:txBody>
          <a:bodyPr/>
          <a:lstStyle/>
          <a:p>
            <a:fld id="{A115C20C-C21B-4A97-86D4-A58221729EDE}" type="datetimeFigureOut">
              <a:rPr lang="sv-SE" smtClean="0"/>
              <a:t>2020-08-30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646709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15C20C-C21B-4A97-86D4-A58221729EDE}" type="datetimeFigureOut">
              <a:rPr lang="sv-SE" smtClean="0"/>
              <a:t>2020-08-30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257589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15C20C-C21B-4A97-86D4-A58221729EDE}" type="datetimeFigureOut">
              <a:rPr lang="sv-SE" smtClean="0"/>
              <a:t>2020-08-30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1752914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15C20C-C21B-4A97-86D4-A58221729EDE}" type="datetimeFigureOut">
              <a:rPr lang="sv-SE" smtClean="0"/>
              <a:t>2020-08-30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D4061E9-34AA-4CEF-85AA-B5097B7E0F38}" type="slidenum">
              <a:rPr lang="sv-SE" smtClean="0"/>
              <a:t>‹#›</a:t>
            </a:fld>
            <a:endParaRPr lang="sv-SE"/>
          </a:p>
        </p:txBody>
      </p:sp>
    </p:spTree>
    <p:extLst>
      <p:ext uri="{BB962C8B-B14F-4D97-AF65-F5344CB8AC3E}">
        <p14:creationId xmlns:p14="http://schemas.microsoft.com/office/powerpoint/2010/main" val="125914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0" name="Object 9" hidden="1">
            <a:extLst>
              <a:ext uri="{FF2B5EF4-FFF2-40B4-BE49-F238E27FC236}">
                <a16:creationId xmlns:a16="http://schemas.microsoft.com/office/drawing/2014/main" id="{A025F997-4D13-4034-B90E-CE6418CBBE6B}"/>
              </a:ext>
            </a:extLst>
          </p:cNvPr>
          <p:cNvGraphicFramePr>
            <a:graphicFrameLocks noChangeAspect="1"/>
          </p:cNvGraphicFramePr>
          <p:nvPr userDrawn="1">
            <p:custDataLst>
              <p:tags r:id="rId14"/>
            </p:custDataLst>
            <p:extLst>
              <p:ext uri="{D42A27DB-BD31-4B8C-83A1-F6EECF244321}">
                <p14:modId xmlns:p14="http://schemas.microsoft.com/office/powerpoint/2010/main" val="30325110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17" name="think-cell Slide" r:id="rId16" imgW="360" imgH="360" progId="TCLayout.ActiveDocument.1">
                  <p:embed/>
                </p:oleObj>
              </mc:Choice>
              <mc:Fallback>
                <p:oleObj name="think-cell Slide" r:id="rId16" imgW="360" imgH="360"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9" name="Rectangle 8" hidden="1">
            <a:extLst>
              <a:ext uri="{FF2B5EF4-FFF2-40B4-BE49-F238E27FC236}">
                <a16:creationId xmlns:a16="http://schemas.microsoft.com/office/drawing/2014/main" id="{5F98A9E7-57A3-4155-80D8-A0D96CCEFF0B}"/>
              </a:ext>
            </a:extLst>
          </p:cNvPr>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4400" b="0" i="0" baseline="0" dirty="0">
              <a:latin typeface="Calibri Light" panose="020F0302020204030204" pitchFamily="34" charset="0"/>
              <a:ea typeface="+mj-ea"/>
              <a:cs typeface="+mj-cs"/>
              <a:sym typeface="Calibri Light" panose="020F0302020204030204" pitchFamily="34" charset="0"/>
            </a:endParaRPr>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5C20C-C21B-4A97-86D4-A58221729EDE}" type="datetimeFigureOut">
              <a:rPr lang="sv-SE" smtClean="0"/>
              <a:t>2020-08-30</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061E9-34AA-4CEF-85AA-B5097B7E0F38}" type="slidenum">
              <a:rPr lang="sv-SE" smtClean="0"/>
              <a:t>‹#›</a:t>
            </a:fld>
            <a:endParaRPr lang="sv-SE"/>
          </a:p>
        </p:txBody>
      </p:sp>
    </p:spTree>
    <p:extLst>
      <p:ext uri="{BB962C8B-B14F-4D97-AF65-F5344CB8AC3E}">
        <p14:creationId xmlns:p14="http://schemas.microsoft.com/office/powerpoint/2010/main" val="4138539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10.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2.png"/><Relationship Id="rId2" Type="http://schemas.openxmlformats.org/officeDocument/2006/relationships/tags" Target="../tags/tag6.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2.png"/><Relationship Id="rId2" Type="http://schemas.openxmlformats.org/officeDocument/2006/relationships/tags" Target="../tags/tag8.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1.xml"/><Relationship Id="rId7" Type="http://schemas.openxmlformats.org/officeDocument/2006/relationships/image" Target="../media/image3.png"/><Relationship Id="rId2" Type="http://schemas.openxmlformats.org/officeDocument/2006/relationships/tags" Target="../tags/tag10.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FAD95A3-AD06-42CA-BC7E-81A5BDE56651}"/>
              </a:ext>
            </a:extLst>
          </p:cNvPr>
          <p:cNvGraphicFramePr>
            <a:graphicFrameLocks noChangeAspect="1"/>
          </p:cNvGraphicFramePr>
          <p:nvPr>
            <p:custDataLst>
              <p:tags r:id="rId2"/>
            </p:custDataLst>
            <p:extLst>
              <p:ext uri="{D42A27DB-BD31-4B8C-83A1-F6EECF244321}">
                <p14:modId xmlns:p14="http://schemas.microsoft.com/office/powerpoint/2010/main" val="26595239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218" name="think-cell Slide" r:id="rId4" imgW="360" imgH="360" progId="TCLayout.ActiveDocument.1">
                  <p:embed/>
                </p:oleObj>
              </mc:Choice>
              <mc:Fallback>
                <p:oleObj name="think-cell Slide" r:id="rId4" imgW="360" imgH="36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Subtitle 2"/>
          <p:cNvSpPr>
            <a:spLocks noGrp="1"/>
          </p:cNvSpPr>
          <p:nvPr>
            <p:ph type="subTitle" idx="1"/>
          </p:nvPr>
        </p:nvSpPr>
        <p:spPr>
          <a:xfrm>
            <a:off x="-1145979" y="1773238"/>
            <a:ext cx="9144000" cy="1655762"/>
          </a:xfrm>
        </p:spPr>
        <p:txBody>
          <a:bodyPr>
            <a:noAutofit/>
          </a:bodyPr>
          <a:lstStyle/>
          <a:p>
            <a:r>
              <a:rPr lang="sv-SE" sz="3200" dirty="0"/>
              <a:t>Inför säsongen 2020/2021</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Title 1"/>
          <p:cNvSpPr txBox="1">
            <a:spLocks/>
          </p:cNvSpPr>
          <p:nvPr/>
        </p:nvSpPr>
        <p:spPr>
          <a:xfrm>
            <a:off x="1308469" y="160682"/>
            <a:ext cx="6689552" cy="110830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sv-SE" sz="4400" dirty="0"/>
              <a:t>Föräldramöte</a:t>
            </a:r>
          </a:p>
          <a:p>
            <a:pPr algn="l">
              <a:lnSpc>
                <a:spcPct val="100000"/>
              </a:lnSpc>
            </a:pPr>
            <a:r>
              <a:rPr lang="sv-SE" sz="4400" dirty="0"/>
              <a:t>Valbo U9/ Team 2012 </a:t>
            </a:r>
          </a:p>
        </p:txBody>
      </p:sp>
      <p:pic>
        <p:nvPicPr>
          <p:cNvPr id="8" name="Bildobjekt 1" descr="C:\Users\Valbo HC Kontor\Desktop\Nya loggan 2018.png">
            <a:extLst>
              <a:ext uri="{FF2B5EF4-FFF2-40B4-BE49-F238E27FC236}">
                <a16:creationId xmlns:a16="http://schemas.microsoft.com/office/drawing/2014/main" id="{950C1AD7-8C2D-45CE-99CA-C0013BC7C7D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73655" y="70370"/>
            <a:ext cx="1200647" cy="1176794"/>
          </a:xfrm>
          <a:prstGeom prst="rect">
            <a:avLst/>
          </a:prstGeom>
          <a:noFill/>
          <a:ln>
            <a:noFill/>
          </a:ln>
        </p:spPr>
      </p:pic>
      <p:pic>
        <p:nvPicPr>
          <p:cNvPr id="9" name="Picture 8">
            <a:extLst>
              <a:ext uri="{FF2B5EF4-FFF2-40B4-BE49-F238E27FC236}">
                <a16:creationId xmlns:a16="http://schemas.microsoft.com/office/drawing/2014/main" id="{103995D0-7437-408C-94EF-CF689BC02602}"/>
              </a:ext>
            </a:extLst>
          </p:cNvPr>
          <p:cNvPicPr>
            <a:picLocks noChangeAspect="1"/>
          </p:cNvPicPr>
          <p:nvPr/>
        </p:nvPicPr>
        <p:blipFill>
          <a:blip r:embed="rId7"/>
          <a:stretch>
            <a:fillRect/>
          </a:stretch>
        </p:blipFill>
        <p:spPr>
          <a:xfrm>
            <a:off x="626551" y="4641669"/>
            <a:ext cx="10911404" cy="1869867"/>
          </a:xfrm>
          <a:prstGeom prst="rect">
            <a:avLst/>
          </a:prstGeom>
        </p:spPr>
      </p:pic>
    </p:spTree>
    <p:extLst>
      <p:ext uri="{BB962C8B-B14F-4D97-AF65-F5344CB8AC3E}">
        <p14:creationId xmlns:p14="http://schemas.microsoft.com/office/powerpoint/2010/main" val="365140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6458"/>
            <a:ext cx="9937376" cy="1325563"/>
          </a:xfrm>
        </p:spPr>
        <p:txBody>
          <a:bodyPr>
            <a:normAutofit/>
          </a:bodyPr>
          <a:lstStyle/>
          <a:p>
            <a:r>
              <a:rPr lang="sv-SE" dirty="0"/>
              <a:t>Verksamhetsberättelse 2019/2020</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textruta 2">
            <a:extLst>
              <a:ext uri="{FF2B5EF4-FFF2-40B4-BE49-F238E27FC236}">
                <a16:creationId xmlns:a16="http://schemas.microsoft.com/office/drawing/2014/main" id="{F8D6ED46-F6C2-4F74-AAD5-1162016676CD}"/>
              </a:ext>
            </a:extLst>
          </p:cNvPr>
          <p:cNvSpPr txBox="1"/>
          <p:nvPr/>
        </p:nvSpPr>
        <p:spPr>
          <a:xfrm>
            <a:off x="838200" y="1809312"/>
            <a:ext cx="9357064" cy="461665"/>
          </a:xfrm>
          <a:prstGeom prst="rect">
            <a:avLst/>
          </a:prstGeom>
          <a:noFill/>
        </p:spPr>
        <p:txBody>
          <a:bodyPr wrap="square" rtlCol="0">
            <a:spAutoFit/>
          </a:bodyPr>
          <a:lstStyle/>
          <a:p>
            <a:pPr marL="171450" indent="-171450">
              <a:buFont typeface="Arial" panose="020B0604020202020204" pitchFamily="34" charset="0"/>
              <a:buChar char="•"/>
            </a:pPr>
            <a:endParaRPr lang="sv-SE" sz="1200" dirty="0"/>
          </a:p>
          <a:p>
            <a:pPr marL="171450" indent="-171450">
              <a:buFont typeface="Arial" panose="020B0604020202020204" pitchFamily="34" charset="0"/>
              <a:buChar char="•"/>
            </a:pPr>
            <a:endParaRPr lang="sv-SE" sz="1200" dirty="0"/>
          </a:p>
        </p:txBody>
      </p:sp>
      <p:pic>
        <p:nvPicPr>
          <p:cNvPr id="6" name="Bildobjekt 1" descr="C:\Users\Valbo HC Kontor\Desktop\Nya loggan 2018.png">
            <a:extLst>
              <a:ext uri="{FF2B5EF4-FFF2-40B4-BE49-F238E27FC236}">
                <a16:creationId xmlns:a16="http://schemas.microsoft.com/office/drawing/2014/main" id="{A43E958E-D214-4967-BCCC-E1AF9E215EB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pic>
        <p:nvPicPr>
          <p:cNvPr id="4" name="Picture 3">
            <a:extLst>
              <a:ext uri="{FF2B5EF4-FFF2-40B4-BE49-F238E27FC236}">
                <a16:creationId xmlns:a16="http://schemas.microsoft.com/office/drawing/2014/main" id="{9C6D5F3A-0D74-4093-87B5-330782C1136C}"/>
              </a:ext>
            </a:extLst>
          </p:cNvPr>
          <p:cNvPicPr>
            <a:picLocks noChangeAspect="1"/>
          </p:cNvPicPr>
          <p:nvPr/>
        </p:nvPicPr>
        <p:blipFill>
          <a:blip r:embed="rId3"/>
          <a:stretch>
            <a:fillRect/>
          </a:stretch>
        </p:blipFill>
        <p:spPr>
          <a:xfrm>
            <a:off x="838199" y="1492837"/>
            <a:ext cx="4569824" cy="3938142"/>
          </a:xfrm>
          <a:prstGeom prst="rect">
            <a:avLst/>
          </a:prstGeom>
        </p:spPr>
      </p:pic>
      <p:pic>
        <p:nvPicPr>
          <p:cNvPr id="7" name="Picture 6">
            <a:extLst>
              <a:ext uri="{FF2B5EF4-FFF2-40B4-BE49-F238E27FC236}">
                <a16:creationId xmlns:a16="http://schemas.microsoft.com/office/drawing/2014/main" id="{62A7CD0B-4624-4794-AEFD-3F39D924A993}"/>
              </a:ext>
            </a:extLst>
          </p:cNvPr>
          <p:cNvPicPr>
            <a:picLocks noChangeAspect="1"/>
          </p:cNvPicPr>
          <p:nvPr/>
        </p:nvPicPr>
        <p:blipFill>
          <a:blip r:embed="rId4"/>
          <a:stretch>
            <a:fillRect/>
          </a:stretch>
        </p:blipFill>
        <p:spPr>
          <a:xfrm>
            <a:off x="5469393" y="1483252"/>
            <a:ext cx="4866098" cy="3947727"/>
          </a:xfrm>
          <a:prstGeom prst="rect">
            <a:avLst/>
          </a:prstGeom>
        </p:spPr>
      </p:pic>
      <p:sp>
        <p:nvSpPr>
          <p:cNvPr id="8" name="Rectangle 7">
            <a:extLst>
              <a:ext uri="{FF2B5EF4-FFF2-40B4-BE49-F238E27FC236}">
                <a16:creationId xmlns:a16="http://schemas.microsoft.com/office/drawing/2014/main" id="{6D127689-CF00-4E8D-905D-68ABD7BA0859}"/>
              </a:ext>
            </a:extLst>
          </p:cNvPr>
          <p:cNvSpPr/>
          <p:nvPr/>
        </p:nvSpPr>
        <p:spPr>
          <a:xfrm>
            <a:off x="836891" y="5380672"/>
            <a:ext cx="5624869" cy="1169551"/>
          </a:xfrm>
          <a:prstGeom prst="rect">
            <a:avLst/>
          </a:prstGeom>
        </p:spPr>
        <p:txBody>
          <a:bodyPr wrap="square">
            <a:spAutoFit/>
          </a:bodyPr>
          <a:lstStyle/>
          <a:p>
            <a:pPr marL="285750" indent="-285750">
              <a:buFont typeface="Arial" panose="020B0604020202020204" pitchFamily="34" charset="0"/>
              <a:buChar char="•"/>
            </a:pPr>
            <a:r>
              <a:rPr lang="sv-SE" sz="1400" b="1" dirty="0"/>
              <a:t>Verksamheten</a:t>
            </a:r>
          </a:p>
          <a:p>
            <a:pPr marL="285750" indent="-285750">
              <a:buFont typeface="Arial" panose="020B0604020202020204" pitchFamily="34" charset="0"/>
              <a:buChar char="•"/>
            </a:pPr>
            <a:r>
              <a:rPr lang="sv-SE" sz="1400" b="1" dirty="0"/>
              <a:t>Medlemmar</a:t>
            </a:r>
          </a:p>
          <a:p>
            <a:pPr marL="285750" indent="-285750">
              <a:buFont typeface="Arial" panose="020B0604020202020204" pitchFamily="34" charset="0"/>
              <a:buChar char="•"/>
            </a:pPr>
            <a:r>
              <a:rPr lang="sv-SE" sz="1400" b="1" dirty="0"/>
              <a:t>Möten/kommunikation</a:t>
            </a:r>
          </a:p>
          <a:p>
            <a:pPr marL="285750" indent="-285750">
              <a:buFont typeface="Arial" panose="020B0604020202020204" pitchFamily="34" charset="0"/>
              <a:buChar char="•"/>
            </a:pPr>
            <a:r>
              <a:rPr lang="sv-SE" sz="1400" b="1" dirty="0"/>
              <a:t>Utbildningar</a:t>
            </a:r>
          </a:p>
          <a:p>
            <a:pPr marL="285750" indent="-285750">
              <a:buFont typeface="Arial" panose="020B0604020202020204" pitchFamily="34" charset="0"/>
              <a:buChar char="•"/>
            </a:pPr>
            <a:r>
              <a:rPr lang="sv-SE" sz="1400" b="1" dirty="0"/>
              <a:t>Slutord</a:t>
            </a:r>
          </a:p>
        </p:txBody>
      </p:sp>
    </p:spTree>
    <p:extLst>
      <p:ext uri="{BB962C8B-B14F-4D97-AF65-F5344CB8AC3E}">
        <p14:creationId xmlns:p14="http://schemas.microsoft.com/office/powerpoint/2010/main" val="2056427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937376" cy="1325563"/>
          </a:xfrm>
        </p:spPr>
        <p:txBody>
          <a:bodyPr>
            <a:normAutofit/>
          </a:bodyPr>
          <a:lstStyle/>
          <a:p>
            <a:r>
              <a:rPr lang="sv-SE" dirty="0"/>
              <a:t>Policy om Covid-19</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textruta 2">
            <a:extLst>
              <a:ext uri="{FF2B5EF4-FFF2-40B4-BE49-F238E27FC236}">
                <a16:creationId xmlns:a16="http://schemas.microsoft.com/office/drawing/2014/main" id="{F8D6ED46-F6C2-4F74-AAD5-1162016676CD}"/>
              </a:ext>
            </a:extLst>
          </p:cNvPr>
          <p:cNvSpPr txBox="1"/>
          <p:nvPr/>
        </p:nvSpPr>
        <p:spPr>
          <a:xfrm>
            <a:off x="838200" y="1809312"/>
            <a:ext cx="9357064" cy="4893647"/>
          </a:xfrm>
          <a:prstGeom prst="rect">
            <a:avLst/>
          </a:prstGeom>
          <a:noFill/>
        </p:spPr>
        <p:txBody>
          <a:bodyPr wrap="square" rtlCol="0">
            <a:spAutoFit/>
          </a:bodyPr>
          <a:lstStyle/>
          <a:p>
            <a:r>
              <a:rPr lang="sv-SE" sz="1200" dirty="0"/>
              <a:t>Med anledning av den rådande situationen kring Coronaviruset (Covid-19) har Valbo HC tagit fram en särskild policy för att minimera risken för smittspridning. </a:t>
            </a:r>
          </a:p>
          <a:p>
            <a:r>
              <a:rPr lang="sv-SE" sz="1200" dirty="0"/>
              <a:t>Följande åtgärder är baserade på Folkhälsomyndighetens, RF och svenska hockeyförbundets rekommendationer:</a:t>
            </a:r>
          </a:p>
          <a:p>
            <a:endParaRPr lang="sv-SE" sz="1200" dirty="0"/>
          </a:p>
          <a:p>
            <a:pPr marL="171450" lvl="0" indent="-171450">
              <a:buFont typeface="Arial" panose="020B0604020202020204" pitchFamily="34" charset="0"/>
              <a:buChar char="•"/>
            </a:pPr>
            <a:r>
              <a:rPr lang="sv-SE" sz="1200" dirty="0"/>
              <a:t>Den person som är sjuk, även med milda symtom, ska inte delta i aktiviteter alls, utan stanna hemma till och med 2 dagars symtomfrihet och minst 7 dagar från första symtom. </a:t>
            </a:r>
          </a:p>
          <a:p>
            <a:r>
              <a:rPr lang="sv-SE" sz="1200" dirty="0"/>
              <a:t> </a:t>
            </a:r>
          </a:p>
          <a:p>
            <a:pPr marL="171450" lvl="0" indent="-171450">
              <a:buFont typeface="Arial" panose="020B0604020202020204" pitchFamily="34" charset="0"/>
              <a:buChar char="•"/>
            </a:pPr>
            <a:r>
              <a:rPr lang="sv-SE" sz="1200" dirty="0"/>
              <a:t>Barn till anhörig eller förälder med symtom eller bekräftad Covid-19, kan delta i aktivitet förutsatt att barnet ej har symtom (samt uppfyller kraven 2 dagars symtomfrihet och minst 7 dagar från första symtom om barnet varit sjuk). </a:t>
            </a:r>
          </a:p>
          <a:p>
            <a:r>
              <a:rPr lang="sv-SE" sz="1200" dirty="0"/>
              <a:t> </a:t>
            </a:r>
          </a:p>
          <a:p>
            <a:pPr marL="171450" lvl="0" indent="-171450">
              <a:buFont typeface="Arial" panose="020B0604020202020204" pitchFamily="34" charset="0"/>
              <a:buChar char="•"/>
            </a:pPr>
            <a:r>
              <a:rPr lang="sv-SE" sz="1200" dirty="0"/>
              <a:t>Insjuknar man under idrottsaktivitet ska man gå hem direkt.</a:t>
            </a:r>
          </a:p>
          <a:p>
            <a:r>
              <a:rPr lang="sv-SE" sz="1200" dirty="0"/>
              <a:t> </a:t>
            </a:r>
          </a:p>
          <a:p>
            <a:pPr marL="171450" lvl="0" indent="-171450">
              <a:buFont typeface="Arial" panose="020B0604020202020204" pitchFamily="34" charset="0"/>
              <a:buChar char="•"/>
            </a:pPr>
            <a:r>
              <a:rPr lang="sv-SE" sz="1200" dirty="0"/>
              <a:t>Om möjligt, byt om hemma före och efter aktiviteter.</a:t>
            </a:r>
          </a:p>
          <a:p>
            <a:r>
              <a:rPr lang="sv-SE" sz="1200" dirty="0"/>
              <a:t> </a:t>
            </a:r>
          </a:p>
          <a:p>
            <a:pPr marL="171450" lvl="0" indent="-171450">
              <a:buFont typeface="Arial" panose="020B0604020202020204" pitchFamily="34" charset="0"/>
              <a:buChar char="•"/>
            </a:pPr>
            <a:r>
              <a:rPr lang="sv-SE" sz="1200" dirty="0"/>
              <a:t>Dela inte vattenflaskor och liknande som kan överföra saliv.</a:t>
            </a:r>
          </a:p>
          <a:p>
            <a:r>
              <a:rPr lang="sv-SE" sz="1200" dirty="0"/>
              <a:t> </a:t>
            </a:r>
          </a:p>
          <a:p>
            <a:pPr marL="171450" lvl="0" indent="-171450">
              <a:buFont typeface="Arial" panose="020B0604020202020204" pitchFamily="34" charset="0"/>
              <a:buChar char="•"/>
            </a:pPr>
            <a:r>
              <a:rPr lang="sv-SE" sz="1200" dirty="0"/>
              <a:t>Dela ej handdukar.</a:t>
            </a:r>
          </a:p>
          <a:p>
            <a:r>
              <a:rPr lang="sv-SE" sz="1200" dirty="0"/>
              <a:t> </a:t>
            </a:r>
          </a:p>
          <a:p>
            <a:pPr marL="171450" lvl="0" indent="-171450">
              <a:buFont typeface="Arial" panose="020B0604020202020204" pitchFamily="34" charset="0"/>
              <a:buChar char="•"/>
            </a:pPr>
            <a:r>
              <a:rPr lang="sv-SE" sz="1200" dirty="0"/>
              <a:t>Torka av utrustning som används av flera, efter varje persons användning. </a:t>
            </a:r>
          </a:p>
          <a:p>
            <a:r>
              <a:rPr lang="sv-SE" sz="1200" dirty="0"/>
              <a:t> </a:t>
            </a:r>
          </a:p>
          <a:p>
            <a:pPr marL="171450" lvl="0" indent="-171450">
              <a:buFont typeface="Arial" panose="020B0604020202020204" pitchFamily="34" charset="0"/>
              <a:buChar char="•"/>
            </a:pPr>
            <a:r>
              <a:rPr lang="sv-SE" sz="1200" dirty="0"/>
              <a:t>God handhygien: Tvätta händerna och använd handsprit.  </a:t>
            </a:r>
          </a:p>
          <a:p>
            <a:r>
              <a:rPr lang="sv-SE" sz="1200" dirty="0"/>
              <a:t> </a:t>
            </a:r>
          </a:p>
          <a:p>
            <a:pPr marL="171450" lvl="0" indent="-171450">
              <a:buFont typeface="Arial" panose="020B0604020202020204" pitchFamily="34" charset="0"/>
              <a:buChar char="•"/>
            </a:pPr>
            <a:r>
              <a:rPr lang="sv-SE" sz="1200" dirty="0"/>
              <a:t>Håll 2m avstånd och undvik att vistas flera personer i samma rum. Föräldrar får endast vistas på läktare under tex camp eller träning, dvs INTE i spelargång och/eller omklädningsrum.</a:t>
            </a:r>
          </a:p>
          <a:p>
            <a:r>
              <a:rPr lang="sv-SE" sz="1200" dirty="0"/>
              <a:t> </a:t>
            </a:r>
          </a:p>
          <a:p>
            <a:pPr marL="171450" lvl="0" indent="-171450">
              <a:buFont typeface="Arial" panose="020B0604020202020204" pitchFamily="34" charset="0"/>
              <a:buChar char="•"/>
            </a:pPr>
            <a:r>
              <a:rPr lang="sv-SE" sz="1200" dirty="0"/>
              <a:t>Om möjligt hålls träningar och andra idrottsaktiviteter utomhus samt dela in deltagarna i mindre grupper.</a:t>
            </a:r>
          </a:p>
        </p:txBody>
      </p:sp>
      <p:pic>
        <p:nvPicPr>
          <p:cNvPr id="6" name="Bildobjekt 1" descr="C:\Users\Valbo HC Kontor\Desktop\Nya loggan 2018.png">
            <a:extLst>
              <a:ext uri="{FF2B5EF4-FFF2-40B4-BE49-F238E27FC236}">
                <a16:creationId xmlns:a16="http://schemas.microsoft.com/office/drawing/2014/main" id="{A43E958E-D214-4967-BCCC-E1AF9E215EB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1608486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937376" cy="1325563"/>
          </a:xfrm>
        </p:spPr>
        <p:txBody>
          <a:bodyPr>
            <a:normAutofit/>
          </a:bodyPr>
          <a:lstStyle/>
          <a:p>
            <a:r>
              <a:rPr lang="sv-SE" dirty="0"/>
              <a:t>Föräldrainformation</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textruta 2">
            <a:extLst>
              <a:ext uri="{FF2B5EF4-FFF2-40B4-BE49-F238E27FC236}">
                <a16:creationId xmlns:a16="http://schemas.microsoft.com/office/drawing/2014/main" id="{F8D6ED46-F6C2-4F74-AAD5-1162016676CD}"/>
              </a:ext>
            </a:extLst>
          </p:cNvPr>
          <p:cNvSpPr txBox="1"/>
          <p:nvPr/>
        </p:nvSpPr>
        <p:spPr>
          <a:xfrm>
            <a:off x="838200" y="1809312"/>
            <a:ext cx="9357064" cy="3416320"/>
          </a:xfrm>
          <a:prstGeom prst="rect">
            <a:avLst/>
          </a:prstGeom>
          <a:noFill/>
        </p:spPr>
        <p:txBody>
          <a:bodyPr wrap="square" rtlCol="0">
            <a:spAutoFit/>
          </a:bodyPr>
          <a:lstStyle/>
          <a:p>
            <a:r>
              <a:rPr lang="sv-SE" dirty="0"/>
              <a:t>Vi driver en seriös satsning på ishockey i Valbo. Vår främsta målsättning är att DU ska få roligt på träningen hos oss och utvecklas till en bra lagkamrat och ishockeyspelare med goda lagegenskaper. Att vinna eller förlora har mindre betydelse i de lägre åldrarna; viktigt är att vi gör det med hänsyn, fair-play och ödmjukhet.</a:t>
            </a:r>
          </a:p>
          <a:p>
            <a:r>
              <a:rPr lang="sv-SE" dirty="0"/>
              <a:t> </a:t>
            </a:r>
          </a:p>
          <a:p>
            <a:r>
              <a:rPr lang="sv-SE" dirty="0"/>
              <a:t>Du kommer att få träna 2 ggr i veckan. Föreningen anmäler lagen i seriespel och på helgerna spelar du match (from U10). Vi kommer att åka på ett x antal cuper i närliggande område. </a:t>
            </a:r>
          </a:p>
          <a:p>
            <a:r>
              <a:rPr lang="sv-SE" dirty="0"/>
              <a:t> </a:t>
            </a:r>
          </a:p>
          <a:p>
            <a:r>
              <a:rPr lang="sv-SE" dirty="0"/>
              <a:t>Till vår hjälp att genomföra detta har vi våra viktiga ledare. De gör din ishockeyträning så rolig och lärorik som möjligt. Vi hjälper till med utbildning för ledare etc. I genomsnitt lägger en ledare mellan 5-20 timmar av sin tid varje vecka på att planera, förbereda, genomföra träningar och matcher.</a:t>
            </a:r>
          </a:p>
        </p:txBody>
      </p:sp>
      <p:pic>
        <p:nvPicPr>
          <p:cNvPr id="6" name="Bildobjekt 1" descr="C:\Users\Valbo HC Kontor\Desktop\Nya loggan 2018.png">
            <a:extLst>
              <a:ext uri="{FF2B5EF4-FFF2-40B4-BE49-F238E27FC236}">
                <a16:creationId xmlns:a16="http://schemas.microsoft.com/office/drawing/2014/main" id="{A43E958E-D214-4967-BCCC-E1AF9E215EB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2765557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Föräldravettsregler</a:t>
            </a:r>
          </a:p>
        </p:txBody>
      </p:sp>
      <p:sp>
        <p:nvSpPr>
          <p:cNvPr id="3" name="Vertical Text Placeholder 2"/>
          <p:cNvSpPr>
            <a:spLocks noGrp="1"/>
          </p:cNvSpPr>
          <p:nvPr>
            <p:ph sz="half" idx="1"/>
          </p:nvPr>
        </p:nvSpPr>
        <p:spPr/>
        <p:txBody>
          <a:bodyPr vert="horz">
            <a:normAutofit lnSpcReduction="10000"/>
          </a:bodyPr>
          <a:lstStyle/>
          <a:p>
            <a:pPr lvl="0"/>
            <a:r>
              <a:rPr lang="sv-SE" sz="2000" dirty="0"/>
              <a:t>Ställ upp vid match och träning - barnen vill det.</a:t>
            </a:r>
          </a:p>
          <a:p>
            <a:pPr lvl="0"/>
            <a:r>
              <a:rPr lang="sv-SE" sz="2000" dirty="0"/>
              <a:t>Uppmuntra alla spelare under träning och match - inte bara din son eller dotter.</a:t>
            </a:r>
          </a:p>
          <a:p>
            <a:pPr lvl="0"/>
            <a:r>
              <a:rPr lang="sv-SE" sz="2000" dirty="0"/>
              <a:t>Uppmuntra i både medgång och motgång - kritisera inte</a:t>
            </a:r>
          </a:p>
          <a:p>
            <a:pPr lvl="0"/>
            <a:r>
              <a:rPr lang="sv-SE" sz="2000" dirty="0"/>
              <a:t>Respektera ledarnas matchning av laget. Försök inte påverka dem under matchen.</a:t>
            </a:r>
          </a:p>
          <a:p>
            <a:pPr lvl="0"/>
            <a:r>
              <a:rPr lang="sv-SE" sz="2000" dirty="0"/>
              <a:t>Se domaren som vägledare - kritisera aldrig hans/hennes bedömningar. </a:t>
            </a:r>
          </a:p>
          <a:p>
            <a:pPr lvl="0"/>
            <a:r>
              <a:rPr lang="sv-SE" sz="2000" dirty="0"/>
              <a:t>Hjälp ditt barn att tåla både seger och förlust.</a:t>
            </a:r>
          </a:p>
          <a:p>
            <a:r>
              <a:rPr lang="sv-SE" sz="2000" dirty="0"/>
              <a:t>Stimulera och uppmuntra ditt barn att deltaga - pressa inte.</a:t>
            </a:r>
          </a:p>
          <a:p>
            <a:endParaRPr lang="sv-SE" sz="2000" dirty="0"/>
          </a:p>
        </p:txBody>
      </p:sp>
      <p:sp>
        <p:nvSpPr>
          <p:cNvPr id="6" name="Content Placeholder 5"/>
          <p:cNvSpPr>
            <a:spLocks noGrp="1"/>
          </p:cNvSpPr>
          <p:nvPr>
            <p:ph sz="half" idx="2"/>
          </p:nvPr>
        </p:nvSpPr>
        <p:spPr/>
        <p:txBody>
          <a:bodyPr>
            <a:noAutofit/>
          </a:bodyPr>
          <a:lstStyle/>
          <a:p>
            <a:pPr lvl="0"/>
            <a:r>
              <a:rPr lang="sv-SE" sz="2000" dirty="0"/>
              <a:t>Fråga om matchen var skojig och spännande - inte bara om resultatet.</a:t>
            </a:r>
          </a:p>
          <a:p>
            <a:pPr lvl="0"/>
            <a:r>
              <a:rPr lang="sv-SE" sz="2000" dirty="0"/>
              <a:t>Se till att ditt barn har riktig och förnuftig utrustning - överdriv inte.</a:t>
            </a:r>
          </a:p>
          <a:p>
            <a:pPr lvl="0"/>
            <a:r>
              <a:rPr lang="sv-SE" sz="2000" dirty="0"/>
              <a:t>Visa respekt för det arbete som klubben och ledarna/tränarna lägger ned. Vi behöver  hjälp och stöd.</a:t>
            </a:r>
          </a:p>
          <a:p>
            <a:pPr lvl="0"/>
            <a:r>
              <a:rPr lang="sv-SE" sz="2000" dirty="0"/>
              <a:t>Tänk på, att det är ditt barn som spelar ishockey, inte du.</a:t>
            </a:r>
          </a:p>
          <a:p>
            <a:pPr lvl="0"/>
            <a:r>
              <a:rPr lang="sv-SE" sz="2000" dirty="0"/>
              <a:t>Kom ihåg, att det viktigaste av allt, är att ditt barn trivs och har roligt tillsammans med kompisarna.</a:t>
            </a:r>
          </a:p>
        </p:txBody>
      </p:sp>
      <p:cxnSp>
        <p:nvCxnSpPr>
          <p:cNvPr id="7" name="Straight Connector 6"/>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9" name="Bildobjekt 1" descr="C:\Users\Valbo HC Kontor\Desktop\Nya loggan 2018.png">
            <a:extLst>
              <a:ext uri="{FF2B5EF4-FFF2-40B4-BE49-F238E27FC236}">
                <a16:creationId xmlns:a16="http://schemas.microsoft.com/office/drawing/2014/main" id="{751C5ADD-4218-4F82-846A-B2889821BD2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831355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Lagregler</a:t>
            </a:r>
          </a:p>
        </p:txBody>
      </p:sp>
      <p:sp>
        <p:nvSpPr>
          <p:cNvPr id="3" name="Vertical Text Placeholder 2"/>
          <p:cNvSpPr>
            <a:spLocks noGrp="1"/>
          </p:cNvSpPr>
          <p:nvPr>
            <p:ph type="body" orient="vert" idx="1"/>
          </p:nvPr>
        </p:nvSpPr>
        <p:spPr>
          <a:xfrm>
            <a:off x="838200" y="1597575"/>
            <a:ext cx="6139375" cy="4351338"/>
          </a:xfrm>
        </p:spPr>
        <p:txBody>
          <a:bodyPr vert="horz">
            <a:normAutofit fontScale="92500" lnSpcReduction="10000"/>
          </a:bodyPr>
          <a:lstStyle/>
          <a:p>
            <a:pPr lvl="0"/>
            <a:r>
              <a:rPr lang="sv-SE" sz="1800" dirty="0"/>
              <a:t>Vi är snälla och omtänksamma mot varandra och lämnar aldrig en kamrat utanför – alla får vara med.</a:t>
            </a:r>
          </a:p>
          <a:p>
            <a:pPr lvl="0"/>
            <a:r>
              <a:rPr lang="sv-SE" sz="1800" dirty="0"/>
              <a:t>Vi är positiva mot varandra och ger varandra beröm när bra saker görs. </a:t>
            </a:r>
          </a:p>
          <a:p>
            <a:pPr lvl="0"/>
            <a:r>
              <a:rPr lang="sv-SE" sz="1800" dirty="0"/>
              <a:t>Vi ifrågasätter inte andra spelares kunskaper och klagar inte på andras misstag.</a:t>
            </a:r>
          </a:p>
          <a:p>
            <a:pPr lvl="0"/>
            <a:r>
              <a:rPr lang="sv-SE" sz="1800" dirty="0"/>
              <a:t>Vi uppträder alltid sportsligt och vänligt gentemot medspelare, motståndare, domare, ledare och föräldrar.</a:t>
            </a:r>
          </a:p>
          <a:p>
            <a:pPr lvl="0"/>
            <a:r>
              <a:rPr lang="sv-SE" sz="1800" dirty="0"/>
              <a:t>När ledare och spelare pratar till laget så lyssnar vi alla koncentrerat. </a:t>
            </a:r>
          </a:p>
          <a:p>
            <a:pPr lvl="0"/>
            <a:r>
              <a:rPr lang="sv-SE" sz="1800" i="1" dirty="0"/>
              <a:t>När ledarna blåser låter jag puckarna ligga och kommer till samlingen.</a:t>
            </a:r>
          </a:p>
          <a:p>
            <a:pPr lvl="0"/>
            <a:r>
              <a:rPr lang="sv-SE" sz="1800" i="1" dirty="0"/>
              <a:t>Jag sätter laget före jaget och gör alltid mitt bästa på både  träning och match.</a:t>
            </a:r>
          </a:p>
          <a:p>
            <a:pPr lvl="0"/>
            <a:r>
              <a:rPr lang="sv-SE" sz="1800" dirty="0"/>
              <a:t>Vi håller ordning på vår utrustning såsom klubba, vattenflaska, Ishockeyutrustning och kläder.</a:t>
            </a:r>
          </a:p>
          <a:p>
            <a:endParaRPr lang="sv-SE" sz="1800" dirty="0"/>
          </a:p>
        </p:txBody>
      </p:sp>
      <p:cxnSp>
        <p:nvCxnSpPr>
          <p:cNvPr id="6" name="Straight Connector 5"/>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7B5E697C-0E76-4621-AD1B-0267867E2B5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3487984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Praktiska detaljer</a:t>
            </a:r>
          </a:p>
        </p:txBody>
      </p:sp>
      <p:sp>
        <p:nvSpPr>
          <p:cNvPr id="3" name="Vertical Text Placeholder 2"/>
          <p:cNvSpPr>
            <a:spLocks noGrp="1"/>
          </p:cNvSpPr>
          <p:nvPr>
            <p:ph type="body" orient="vert" idx="1"/>
          </p:nvPr>
        </p:nvSpPr>
        <p:spPr>
          <a:xfrm>
            <a:off x="838200" y="1436547"/>
            <a:ext cx="10515600" cy="4351338"/>
          </a:xfrm>
        </p:spPr>
        <p:txBody>
          <a:bodyPr vert="horz">
            <a:normAutofit/>
          </a:bodyPr>
          <a:lstStyle/>
          <a:p>
            <a:pPr lvl="0"/>
            <a:r>
              <a:rPr lang="sv-SE" sz="2000" b="1" dirty="0"/>
              <a:t>Avgifter</a:t>
            </a:r>
            <a:endParaRPr lang="sv-SE" sz="2000" dirty="0"/>
          </a:p>
          <a:p>
            <a:pPr lvl="1"/>
            <a:r>
              <a:rPr lang="sv-SE" sz="1600" dirty="0"/>
              <a:t>250 sek per spelare i deltagaravgift + 350 kr i föreningsavgift. </a:t>
            </a:r>
          </a:p>
          <a:p>
            <a:pPr lvl="1"/>
            <a:r>
              <a:rPr lang="sv-SE" sz="1600" dirty="0"/>
              <a:t>Utskick av inbetalningsavi kommer under hösten</a:t>
            </a:r>
          </a:p>
          <a:p>
            <a:pPr lvl="1"/>
            <a:endParaRPr lang="sv-SE" sz="1600" b="1" dirty="0"/>
          </a:p>
          <a:p>
            <a:pPr marL="457200" lvl="1" indent="0">
              <a:buNone/>
            </a:pPr>
            <a:r>
              <a:rPr lang="sv-SE" sz="2000" b="1" dirty="0"/>
              <a:t>Lotter mm </a:t>
            </a:r>
            <a:endParaRPr lang="sv-SE" sz="2000" dirty="0"/>
          </a:p>
          <a:p>
            <a:pPr lvl="1"/>
            <a:r>
              <a:rPr lang="sv-SE" sz="1600" dirty="0"/>
              <a:t>Inget krav från föreningen för U9</a:t>
            </a:r>
          </a:p>
          <a:p>
            <a:pPr lvl="1"/>
            <a:r>
              <a:rPr lang="sv-SE" sz="1600" dirty="0" err="1"/>
              <a:t>Newbody</a:t>
            </a:r>
            <a:endParaRPr lang="sv-SE" sz="1600" dirty="0"/>
          </a:p>
          <a:p>
            <a:pPr lvl="1"/>
            <a:r>
              <a:rPr lang="sv-SE" sz="1600" dirty="0"/>
              <a:t>Bingolotter (jul &amp; Nyår)</a:t>
            </a:r>
          </a:p>
          <a:p>
            <a:pPr lvl="1"/>
            <a:r>
              <a:rPr lang="sv-SE" sz="1600" dirty="0"/>
              <a:t>Övrig försäljning till lagkassan? Idéer?</a:t>
            </a:r>
          </a:p>
          <a:p>
            <a:pPr lvl="1"/>
            <a:endParaRPr lang="sv-SE" sz="1600" dirty="0"/>
          </a:p>
          <a:p>
            <a:pPr lvl="0"/>
            <a:r>
              <a:rPr lang="sv-SE" sz="2000" b="1" dirty="0"/>
              <a:t>Kioskuppdrag, Sekretariat m </a:t>
            </a:r>
            <a:r>
              <a:rPr lang="sv-SE" sz="2000" b="1" dirty="0" err="1"/>
              <a:t>m</a:t>
            </a:r>
            <a:endParaRPr lang="sv-SE" sz="2000" b="1" dirty="0"/>
          </a:p>
          <a:p>
            <a:pPr lvl="1"/>
            <a:r>
              <a:rPr lang="sv-SE" sz="1600" dirty="0"/>
              <a:t>Vid hemmamatcher kommer vi att tillsätta grupper som tillsammans är ansvariga för speaker, klockan, matchprotokoll och kiosk. Föräldrar byter dag/fixar någon annan om man inte kan. Detta ligger inte på ledarnas ansvar. </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7832321-0C45-40D4-ADBC-CF5F3A43754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228297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8" dur="500"/>
                                        <p:tgtEl>
                                          <p:spTgt spid="3">
                                            <p:txEl>
                                              <p:pRg st="5" end="5"/>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1" dur="500"/>
                                        <p:tgtEl>
                                          <p:spTgt spid="3">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4" dur="500"/>
                                        <p:tgtEl>
                                          <p:spTgt spid="3">
                                            <p:txEl>
                                              <p:pRg st="7" end="7"/>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3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Praktiska detaljer</a:t>
            </a:r>
          </a:p>
        </p:txBody>
      </p:sp>
      <p:sp>
        <p:nvSpPr>
          <p:cNvPr id="3" name="Vertical Text Placeholder 2"/>
          <p:cNvSpPr>
            <a:spLocks noGrp="1"/>
          </p:cNvSpPr>
          <p:nvPr>
            <p:ph type="body" orient="vert" idx="1"/>
          </p:nvPr>
        </p:nvSpPr>
        <p:spPr>
          <a:xfrm>
            <a:off x="838200" y="1472070"/>
            <a:ext cx="10515600" cy="5047999"/>
          </a:xfrm>
        </p:spPr>
        <p:txBody>
          <a:bodyPr vert="horz">
            <a:normAutofit/>
          </a:bodyPr>
          <a:lstStyle/>
          <a:p>
            <a:pPr lvl="0"/>
            <a:r>
              <a:rPr lang="sv-SE" sz="2000" b="1" dirty="0"/>
              <a:t>Matchschema</a:t>
            </a:r>
            <a:endParaRPr lang="sv-SE" sz="2000" dirty="0"/>
          </a:p>
          <a:p>
            <a:pPr lvl="1"/>
            <a:r>
              <a:rPr lang="sv-SE" sz="1600" dirty="0"/>
              <a:t>Matchschema, se laget.se</a:t>
            </a:r>
          </a:p>
          <a:p>
            <a:pPr lvl="1"/>
            <a:r>
              <a:rPr lang="sv-SE" sz="1600" dirty="0"/>
              <a:t>Alla spelare tas ut till lika många matcher U9. </a:t>
            </a:r>
          </a:p>
          <a:p>
            <a:pPr marL="457200" lvl="1" indent="0">
              <a:buNone/>
            </a:pPr>
            <a:endParaRPr lang="sv-SE" sz="1600" dirty="0"/>
          </a:p>
          <a:p>
            <a:pPr lvl="0"/>
            <a:r>
              <a:rPr lang="sv-SE" sz="2000" b="1" dirty="0"/>
              <a:t>Kallelser</a:t>
            </a:r>
            <a:endParaRPr lang="sv-SE" sz="2000" dirty="0"/>
          </a:p>
          <a:p>
            <a:pPr lvl="1"/>
            <a:r>
              <a:rPr lang="sv-SE" sz="1600" dirty="0"/>
              <a:t>Skickas ut inför varje träning och match (ca 1 v i förväg). </a:t>
            </a:r>
          </a:p>
          <a:p>
            <a:pPr lvl="1"/>
            <a:r>
              <a:rPr lang="sv-SE" sz="1600" dirty="0"/>
              <a:t>Svara på kallelserna i god tid (60 timmars regel). </a:t>
            </a:r>
          </a:p>
          <a:p>
            <a:pPr lvl="1"/>
            <a:endParaRPr lang="sv-SE" sz="1600" b="1" i="1" dirty="0"/>
          </a:p>
          <a:p>
            <a:pPr marL="457200" lvl="1" indent="0">
              <a:buNone/>
            </a:pPr>
            <a:r>
              <a:rPr lang="sv-SE" sz="1600" b="1" i="1" dirty="0"/>
              <a:t>Varför 60 timmars regel</a:t>
            </a:r>
          </a:p>
          <a:p>
            <a:pPr lvl="1"/>
            <a:r>
              <a:rPr lang="sv-SE" sz="1600" dirty="0"/>
              <a:t>För att kunna planera träning och matcher.</a:t>
            </a:r>
          </a:p>
          <a:p>
            <a:pPr lvl="1"/>
            <a:r>
              <a:rPr lang="sv-SE" sz="1600" dirty="0"/>
              <a:t>Kalla upp/ner spelare från andra lag.</a:t>
            </a:r>
          </a:p>
          <a:p>
            <a:pPr lvl="1"/>
            <a:r>
              <a:rPr lang="sv-SE" sz="1600" dirty="0"/>
              <a:t>Föra dialog med andra lag(antal lag osv till sammandrag)</a:t>
            </a:r>
          </a:p>
          <a:p>
            <a:pPr lvl="1"/>
            <a:r>
              <a:rPr lang="sv-SE" sz="1600" dirty="0"/>
              <a:t>Statistik</a:t>
            </a:r>
          </a:p>
          <a:p>
            <a:pPr lvl="1"/>
            <a:r>
              <a:rPr lang="sv-SE" sz="1600" dirty="0"/>
              <a:t>Resurser</a:t>
            </a:r>
          </a:p>
          <a:p>
            <a:pPr lvl="1"/>
            <a:endParaRPr lang="sv-SE" sz="1600" b="1" i="1" dirty="0"/>
          </a:p>
          <a:p>
            <a:pPr lvl="0"/>
            <a:endParaRPr lang="sv-SE" sz="2000" dirty="0"/>
          </a:p>
          <a:p>
            <a:pPr lvl="0"/>
            <a:endParaRPr lang="sv-SE" sz="2000" dirty="0"/>
          </a:p>
          <a:p>
            <a:pPr lvl="0"/>
            <a:endParaRPr lang="sv-SE" sz="20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B8D0B64F-4D92-4946-AB90-F68B3B1349C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381346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22" dur="5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27" dur="500"/>
                                        <p:tgtEl>
                                          <p:spTgt spid="3">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32" dur="500"/>
                                        <p:tgtEl>
                                          <p:spTgt spid="3">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randombar(horizontal)">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3">
                                            <p:txEl>
                                              <p:pRg st="13" end="13"/>
                                            </p:txEl>
                                          </p:spTgt>
                                        </p:tgtEl>
                                        <p:attrNameLst>
                                          <p:attrName>style.visibility</p:attrName>
                                        </p:attrNameLst>
                                      </p:cBhvr>
                                      <p:to>
                                        <p:strVal val="visible"/>
                                      </p:to>
                                    </p:set>
                                    <p:animEffect transition="in" filter="randombar(horizontal)">
                                      <p:cBhvr>
                                        <p:cTn id="4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E7CC1524-D566-4221-9763-599C61A9F8AC}"/>
              </a:ext>
            </a:extLst>
          </p:cNvPr>
          <p:cNvGraphicFramePr>
            <a:graphicFrameLocks noChangeAspect="1"/>
          </p:cNvGraphicFramePr>
          <p:nvPr>
            <p:custDataLst>
              <p:tags r:id="rId2"/>
            </p:custDataLst>
            <p:extLst>
              <p:ext uri="{D42A27DB-BD31-4B8C-83A1-F6EECF244321}">
                <p14:modId xmlns:p14="http://schemas.microsoft.com/office/powerpoint/2010/main" val="19141167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98"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2D73E392-952C-42D1-BDD6-AEE1AA4917EE}"/>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sv-SE" sz="4400" dirty="0">
              <a:latin typeface="Calibri Light" panose="020F0302020204030204" pitchFamily="34" charset="0"/>
              <a:ea typeface="+mj-ea"/>
              <a:cs typeface="+mj-cs"/>
              <a:sym typeface="Calibri Light" panose="020F0302020204030204" pitchFamily="34" charset="0"/>
            </a:endParaRPr>
          </a:p>
        </p:txBody>
      </p:sp>
      <p:sp>
        <p:nvSpPr>
          <p:cNvPr id="2" name="Title 1"/>
          <p:cNvSpPr>
            <a:spLocks noGrp="1"/>
          </p:cNvSpPr>
          <p:nvPr>
            <p:ph type="title"/>
          </p:nvPr>
        </p:nvSpPr>
        <p:spPr/>
        <p:txBody>
          <a:bodyPr>
            <a:normAutofit/>
          </a:bodyPr>
          <a:lstStyle/>
          <a:p>
            <a:r>
              <a:rPr lang="sv-SE" dirty="0"/>
              <a:t>Träning </a:t>
            </a:r>
          </a:p>
        </p:txBody>
      </p:sp>
      <p:sp>
        <p:nvSpPr>
          <p:cNvPr id="3" name="Vertical Text Placeholder 2"/>
          <p:cNvSpPr>
            <a:spLocks noGrp="1"/>
          </p:cNvSpPr>
          <p:nvPr>
            <p:ph type="body" orient="vert" idx="1"/>
          </p:nvPr>
        </p:nvSpPr>
        <p:spPr>
          <a:xfrm>
            <a:off x="838200" y="1472070"/>
            <a:ext cx="10515600" cy="5047999"/>
          </a:xfrm>
        </p:spPr>
        <p:txBody>
          <a:bodyPr vert="horz">
            <a:normAutofit fontScale="62500" lnSpcReduction="20000"/>
          </a:bodyPr>
          <a:lstStyle/>
          <a:p>
            <a:pPr marL="0" lvl="0" indent="0">
              <a:buNone/>
            </a:pPr>
            <a:r>
              <a:rPr lang="sv-SE" sz="2000" b="1" dirty="0"/>
              <a:t>        Träningstider</a:t>
            </a:r>
            <a:r>
              <a:rPr lang="sv-SE" sz="2000" dirty="0"/>
              <a:t> </a:t>
            </a:r>
          </a:p>
          <a:p>
            <a:pPr lvl="1"/>
            <a:r>
              <a:rPr lang="sv-SE" sz="1600" dirty="0"/>
              <a:t>Två  träningstillfällen per vecka</a:t>
            </a:r>
          </a:p>
          <a:p>
            <a:pPr lvl="2"/>
            <a:r>
              <a:rPr lang="sv-SE" sz="1600" dirty="0"/>
              <a:t>Torsdagar 16:00-17:00</a:t>
            </a:r>
          </a:p>
          <a:p>
            <a:pPr lvl="2"/>
            <a:r>
              <a:rPr lang="sv-SE" sz="1600" dirty="0"/>
              <a:t>Söndagar 08:30-09:30</a:t>
            </a:r>
          </a:p>
          <a:p>
            <a:pPr lvl="1"/>
            <a:r>
              <a:rPr lang="sv-SE" sz="1600" dirty="0"/>
              <a:t>Samling minst 30 minuter innan träning</a:t>
            </a:r>
          </a:p>
          <a:p>
            <a:pPr lvl="1"/>
            <a:r>
              <a:rPr lang="sv-SE" sz="1600" dirty="0"/>
              <a:t>Ombytt och klar minst 10 innan träning börjar. </a:t>
            </a:r>
          </a:p>
          <a:p>
            <a:pPr lvl="1"/>
            <a:endParaRPr lang="sv-SE" sz="1600" dirty="0"/>
          </a:p>
          <a:p>
            <a:pPr lvl="1"/>
            <a:r>
              <a:rPr lang="sv-SE" sz="1600" dirty="0"/>
              <a:t>Proppa inte i barnen massor med mat innan träning, mellanmål räcker. Lunch/Middag efter träning.</a:t>
            </a:r>
          </a:p>
          <a:p>
            <a:pPr lvl="1"/>
            <a:r>
              <a:rPr lang="sv-SE" sz="1600" dirty="0"/>
              <a:t>Vi ser gärna att era barn är med på så många träningstillfällen som möjligt. </a:t>
            </a:r>
          </a:p>
          <a:p>
            <a:pPr marL="0" indent="0">
              <a:buNone/>
            </a:pPr>
            <a:r>
              <a:rPr lang="sv-SE" sz="2000" b="1" dirty="0"/>
              <a:t>        Vad behöver jag för utrustning</a:t>
            </a:r>
          </a:p>
          <a:p>
            <a:pPr lvl="1"/>
            <a:r>
              <a:rPr lang="sv-SE" sz="1600" dirty="0"/>
              <a:t>Hjälm med galler, Halsskydd, axelskydd, armbågsskydd, suspensoar, byxor, knäskydd, skridskor, handskar och klubba. </a:t>
            </a:r>
          </a:p>
          <a:p>
            <a:pPr lvl="1"/>
            <a:endParaRPr lang="sv-SE" sz="1600" dirty="0"/>
          </a:p>
          <a:p>
            <a:pPr marL="457200" lvl="1" indent="0">
              <a:buNone/>
            </a:pPr>
            <a:r>
              <a:rPr lang="sv-SE" sz="2000" b="1" dirty="0"/>
              <a:t>Hur sköter jag om mina hockeygrejor</a:t>
            </a:r>
          </a:p>
          <a:p>
            <a:pPr lvl="1"/>
            <a:r>
              <a:rPr lang="sv-SE" sz="1600" dirty="0"/>
              <a:t>Kontrollera</a:t>
            </a:r>
          </a:p>
          <a:p>
            <a:pPr lvl="1"/>
            <a:r>
              <a:rPr lang="sv-SE" sz="1600" dirty="0"/>
              <a:t>Vårda</a:t>
            </a:r>
          </a:p>
          <a:p>
            <a:pPr lvl="1"/>
            <a:r>
              <a:rPr lang="sv-SE" sz="1600" dirty="0"/>
              <a:t>Tvätta</a:t>
            </a:r>
          </a:p>
          <a:p>
            <a:pPr marL="0" lvl="1" indent="0">
              <a:spcBef>
                <a:spcPts val="1000"/>
              </a:spcBef>
              <a:buNone/>
            </a:pPr>
            <a:r>
              <a:rPr lang="sv-SE" sz="2100" b="1" dirty="0"/>
              <a:t>        Krav (Ingen träning eller match om detta saknas)</a:t>
            </a:r>
          </a:p>
          <a:p>
            <a:pPr lvl="1"/>
            <a:r>
              <a:rPr lang="sv-SE" sz="1500" dirty="0"/>
              <a:t>Vattenflaska (märkt)</a:t>
            </a:r>
          </a:p>
          <a:p>
            <a:pPr lvl="1"/>
            <a:r>
              <a:rPr lang="sv-SE" sz="1500" dirty="0"/>
              <a:t>Halsskydd</a:t>
            </a:r>
          </a:p>
          <a:p>
            <a:pPr lvl="1"/>
            <a:r>
              <a:rPr lang="sv-SE" sz="1500" dirty="0"/>
              <a:t>Hjälm med galler </a:t>
            </a:r>
          </a:p>
          <a:p>
            <a:pPr lvl="1"/>
            <a:r>
              <a:rPr lang="sv-SE" sz="1500" dirty="0"/>
              <a:t>Skridskor</a:t>
            </a:r>
            <a:endParaRPr lang="sv-SE" sz="2000" b="1" dirty="0"/>
          </a:p>
          <a:p>
            <a:pPr marL="0" indent="0">
              <a:buNone/>
            </a:pPr>
            <a:r>
              <a:rPr lang="sv-SE" sz="2000" b="1" dirty="0"/>
              <a:t>        Träningsupplägg</a:t>
            </a:r>
            <a:endParaRPr lang="sv-SE" sz="2000" dirty="0"/>
          </a:p>
          <a:p>
            <a:pPr lvl="1"/>
            <a:r>
              <a:rPr lang="sv-SE" sz="1600" dirty="0"/>
              <a:t>Skridskoteknik</a:t>
            </a:r>
          </a:p>
          <a:p>
            <a:pPr lvl="1"/>
            <a:r>
              <a:rPr lang="sv-SE" sz="1600" dirty="0"/>
              <a:t>Puckkontroll</a:t>
            </a:r>
          </a:p>
          <a:p>
            <a:pPr lvl="1"/>
            <a:r>
              <a:rPr lang="sv-SE" sz="1600" dirty="0"/>
              <a:t>Passningar</a:t>
            </a:r>
          </a:p>
          <a:p>
            <a:pPr lvl="1"/>
            <a:r>
              <a:rPr lang="sv-SE" sz="1600" dirty="0"/>
              <a:t>Skott</a:t>
            </a:r>
          </a:p>
          <a:p>
            <a:pPr lvl="1"/>
            <a:r>
              <a:rPr lang="sv-SE" sz="1600" dirty="0"/>
              <a:t>Positioner (introducera för spelarna)</a:t>
            </a:r>
          </a:p>
          <a:p>
            <a:pPr lvl="0"/>
            <a:endParaRPr lang="sv-SE" sz="2000" dirty="0"/>
          </a:p>
          <a:p>
            <a:pPr lvl="0"/>
            <a:endParaRPr lang="sv-SE" sz="2000" dirty="0"/>
          </a:p>
          <a:p>
            <a:pPr lvl="0"/>
            <a:endParaRPr lang="sv-SE" sz="20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9" name="Bildobjekt 1" descr="C:\Users\Valbo HC Kontor\Desktop\Nya loggan 2018.png">
            <a:extLst>
              <a:ext uri="{FF2B5EF4-FFF2-40B4-BE49-F238E27FC236}">
                <a16:creationId xmlns:a16="http://schemas.microsoft.com/office/drawing/2014/main" id="{338B4A01-BF57-4069-BBBE-CE0C2D3DF4BA}"/>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2208525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06282A77-F00B-47FD-902B-1B030AF0C748}"/>
              </a:ext>
            </a:extLst>
          </p:cNvPr>
          <p:cNvGraphicFramePr>
            <a:graphicFrameLocks noChangeAspect="1"/>
          </p:cNvGraphicFramePr>
          <p:nvPr>
            <p:custDataLst>
              <p:tags r:id="rId2"/>
            </p:custDataLst>
            <p:extLst>
              <p:ext uri="{D42A27DB-BD31-4B8C-83A1-F6EECF244321}">
                <p14:modId xmlns:p14="http://schemas.microsoft.com/office/powerpoint/2010/main" val="20407875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57"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18385B90-63E2-4772-8A51-54487C9BC87D}"/>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sv-SE" sz="4400" dirty="0">
              <a:latin typeface="Calibri Light" panose="020F0302020204030204" pitchFamily="34" charset="0"/>
              <a:ea typeface="+mj-ea"/>
              <a:cs typeface="+mj-cs"/>
              <a:sym typeface="Calibri Light" panose="020F0302020204030204" pitchFamily="34" charset="0"/>
            </a:endParaRPr>
          </a:p>
        </p:txBody>
      </p:sp>
      <p:sp>
        <p:nvSpPr>
          <p:cNvPr id="2" name="Title 1"/>
          <p:cNvSpPr>
            <a:spLocks noGrp="1"/>
          </p:cNvSpPr>
          <p:nvPr>
            <p:ph type="title"/>
          </p:nvPr>
        </p:nvSpPr>
        <p:spPr/>
        <p:txBody>
          <a:bodyPr>
            <a:normAutofit/>
          </a:bodyPr>
          <a:lstStyle/>
          <a:p>
            <a:r>
              <a:rPr lang="sv-SE" dirty="0"/>
              <a:t>Seriespel</a:t>
            </a:r>
          </a:p>
        </p:txBody>
      </p:sp>
      <p:sp>
        <p:nvSpPr>
          <p:cNvPr id="3" name="Vertical Text Placeholder 2"/>
          <p:cNvSpPr>
            <a:spLocks noGrp="1"/>
          </p:cNvSpPr>
          <p:nvPr>
            <p:ph idx="1"/>
          </p:nvPr>
        </p:nvSpPr>
        <p:spPr/>
        <p:txBody>
          <a:bodyPr vert="horz">
            <a:normAutofit fontScale="85000" lnSpcReduction="20000"/>
          </a:bodyPr>
          <a:lstStyle/>
          <a:p>
            <a:pPr marL="0" lvl="0" indent="0">
              <a:buNone/>
            </a:pPr>
            <a:r>
              <a:rPr lang="sv-SE" sz="2000" b="1" dirty="0"/>
              <a:t>Seriespel</a:t>
            </a:r>
          </a:p>
          <a:p>
            <a:pPr lvl="1"/>
            <a:r>
              <a:rPr lang="sv-SE" sz="1600" dirty="0"/>
              <a:t>Finns inget seriespel för U-9.</a:t>
            </a:r>
          </a:p>
          <a:p>
            <a:pPr lvl="1"/>
            <a:r>
              <a:rPr lang="sv-SE" sz="1600" dirty="0"/>
              <a:t>Vid sammandrag gäller oftast spelformen 3 mot 3 på 1/6 plan (halv zon).</a:t>
            </a:r>
            <a:endParaRPr lang="sv-SE" sz="2000" b="1" dirty="0"/>
          </a:p>
          <a:p>
            <a:pPr marL="0" lvl="0" indent="0">
              <a:buNone/>
            </a:pPr>
            <a:r>
              <a:rPr lang="sv-SE" sz="2000" b="1" dirty="0"/>
              <a:t>Träningsmatcher</a:t>
            </a:r>
          </a:p>
          <a:p>
            <a:pPr lvl="1"/>
            <a:r>
              <a:rPr lang="sv-SE" sz="1500" dirty="0"/>
              <a:t>GGIK</a:t>
            </a:r>
          </a:p>
          <a:p>
            <a:pPr lvl="1"/>
            <a:r>
              <a:rPr lang="sv-SE" sz="1500" dirty="0"/>
              <a:t>Strömsbro</a:t>
            </a:r>
          </a:p>
          <a:p>
            <a:pPr lvl="1"/>
            <a:r>
              <a:rPr lang="sv-SE" sz="1500" dirty="0" err="1"/>
              <a:t>Mfl</a:t>
            </a:r>
            <a:endParaRPr lang="sv-SE" sz="1500" dirty="0"/>
          </a:p>
          <a:p>
            <a:pPr marL="0" lvl="0" indent="0">
              <a:buNone/>
            </a:pPr>
            <a:r>
              <a:rPr lang="sv-SE" sz="2000" b="1" dirty="0"/>
              <a:t>Cuper/sammandrag</a:t>
            </a:r>
          </a:p>
          <a:p>
            <a:pPr lvl="1"/>
            <a:r>
              <a:rPr lang="sv-SE" sz="1600" dirty="0"/>
              <a:t>Alfta?</a:t>
            </a:r>
          </a:p>
          <a:p>
            <a:pPr lvl="1"/>
            <a:r>
              <a:rPr lang="sv-SE" sz="1600" dirty="0"/>
              <a:t>Valbo </a:t>
            </a:r>
            <a:r>
              <a:rPr lang="sv-SE" sz="1600" dirty="0" err="1"/>
              <a:t>välgörenhetscup</a:t>
            </a:r>
            <a:r>
              <a:rPr lang="sv-SE" sz="1600" dirty="0"/>
              <a:t> (</a:t>
            </a:r>
            <a:r>
              <a:rPr lang="sv-SE" sz="1600" dirty="0" err="1"/>
              <a:t>julcup</a:t>
            </a:r>
            <a:r>
              <a:rPr lang="sv-SE" sz="1600" dirty="0"/>
              <a:t>, Valbo HC </a:t>
            </a:r>
            <a:r>
              <a:rPr lang="sv-SE" sz="1600" dirty="0" err="1"/>
              <a:t>recyklingcup</a:t>
            </a:r>
            <a:endParaRPr lang="sv-SE" sz="1600" dirty="0"/>
          </a:p>
          <a:p>
            <a:pPr lvl="1"/>
            <a:r>
              <a:rPr lang="sv-SE" sz="1600" dirty="0"/>
              <a:t>Knattefesten (Sätravallen/Skutskär) utomhus söndagen 17 feb 2021</a:t>
            </a:r>
          </a:p>
          <a:p>
            <a:pPr lvl="1"/>
            <a:r>
              <a:rPr lang="sv-SE" sz="1600" dirty="0"/>
              <a:t>Gävle (Hockeyns dag) Mars</a:t>
            </a:r>
          </a:p>
          <a:p>
            <a:pPr lvl="1"/>
            <a:endParaRPr lang="sv-SE" sz="1600" b="1" dirty="0"/>
          </a:p>
          <a:p>
            <a:pPr marL="457200" lvl="1" indent="0">
              <a:buNone/>
            </a:pPr>
            <a:r>
              <a:rPr lang="sv-SE" sz="2000" b="1" dirty="0"/>
              <a:t>Långsiktigt </a:t>
            </a:r>
          </a:p>
          <a:p>
            <a:pPr lvl="1"/>
            <a:r>
              <a:rPr lang="sv-SE" sz="1600" dirty="0"/>
              <a:t>Cup utomlands? (från 30 000)</a:t>
            </a:r>
          </a:p>
          <a:p>
            <a:pPr lvl="1"/>
            <a:r>
              <a:rPr lang="sv-SE" sz="1600" dirty="0"/>
              <a:t>Tjeckien (avgift 750 EUR)</a:t>
            </a:r>
          </a:p>
          <a:p>
            <a:pPr lvl="1"/>
            <a:r>
              <a:rPr lang="sv-SE" sz="1600" dirty="0"/>
              <a:t>Från 45 EUR/Person inkl. helpension (spelare, ledare och föräldrar)</a:t>
            </a:r>
          </a:p>
          <a:p>
            <a:pPr lvl="1"/>
            <a:r>
              <a:rPr lang="sv-SE" sz="1600" dirty="0"/>
              <a:t>Flyg</a:t>
            </a:r>
          </a:p>
          <a:p>
            <a:pPr lvl="1"/>
            <a:r>
              <a:rPr lang="sv-SE" sz="1600" dirty="0"/>
              <a:t>Buss 350 EUR (flygplats)</a:t>
            </a:r>
          </a:p>
          <a:p>
            <a:pPr lvl="1"/>
            <a:endParaRPr lang="sv-SE" sz="2000" dirty="0"/>
          </a:p>
          <a:p>
            <a:pPr lvl="1"/>
            <a:endParaRPr lang="sv-SE" sz="1600" dirty="0"/>
          </a:p>
          <a:p>
            <a:pPr lvl="1"/>
            <a:endParaRPr lang="sv-SE" sz="1600" dirty="0"/>
          </a:p>
          <a:p>
            <a:pPr lvl="1"/>
            <a:endParaRPr lang="sv-SE" sz="20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8" name="Bildobjekt 1" descr="C:\Users\Valbo HC Kontor\Desktop\Nya loggan 2018.png">
            <a:extLst>
              <a:ext uri="{FF2B5EF4-FFF2-40B4-BE49-F238E27FC236}">
                <a16:creationId xmlns:a16="http://schemas.microsoft.com/office/drawing/2014/main" id="{180BB284-55E9-40D3-A536-9D690E257E80}"/>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4263435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Lagkassan</a:t>
            </a:r>
          </a:p>
        </p:txBody>
      </p:sp>
      <p:sp>
        <p:nvSpPr>
          <p:cNvPr id="3" name="Vertical Text Placeholder 2"/>
          <p:cNvSpPr>
            <a:spLocks noGrp="1"/>
          </p:cNvSpPr>
          <p:nvPr>
            <p:ph type="body" orient="vert" idx="1"/>
          </p:nvPr>
        </p:nvSpPr>
        <p:spPr/>
        <p:txBody>
          <a:bodyPr vert="horz">
            <a:normAutofit fontScale="92500" lnSpcReduction="10000"/>
          </a:bodyPr>
          <a:lstStyle/>
          <a:p>
            <a:pPr marL="0" lvl="0" indent="0">
              <a:buNone/>
            </a:pPr>
            <a:r>
              <a:rPr lang="sv-SE" sz="2000" b="1" dirty="0"/>
              <a:t>Beting:</a:t>
            </a:r>
          </a:p>
          <a:p>
            <a:pPr lvl="0"/>
            <a:r>
              <a:rPr lang="sv-SE" sz="2000" dirty="0"/>
              <a:t>Varje lag from U10 har ett beting att betala in 10-40 KSEK i augusti till föreningen.</a:t>
            </a:r>
          </a:p>
          <a:p>
            <a:pPr lvl="0"/>
            <a:r>
              <a:rPr lang="sv-SE" sz="2000" dirty="0"/>
              <a:t>Hur kan vi jobba proaktivt? </a:t>
            </a:r>
          </a:p>
          <a:p>
            <a:pPr lvl="1"/>
            <a:endParaRPr lang="sv-SE" sz="1800" dirty="0"/>
          </a:p>
          <a:p>
            <a:pPr marL="0" indent="0">
              <a:buNone/>
            </a:pPr>
            <a:r>
              <a:rPr lang="sv-SE" sz="2400" b="1" dirty="0"/>
              <a:t>Huvudsakliga intäkter: </a:t>
            </a:r>
          </a:p>
          <a:p>
            <a:pPr lvl="1"/>
            <a:r>
              <a:rPr lang="sv-SE" sz="1800" dirty="0" err="1"/>
              <a:t>Newbody</a:t>
            </a:r>
            <a:endParaRPr lang="sv-SE" sz="1800" dirty="0"/>
          </a:p>
          <a:p>
            <a:pPr lvl="1"/>
            <a:r>
              <a:rPr lang="sv-SE" sz="1800" dirty="0"/>
              <a:t>Puckkastning</a:t>
            </a:r>
          </a:p>
          <a:p>
            <a:pPr lvl="1"/>
            <a:r>
              <a:rPr lang="sv-SE" sz="1800" dirty="0"/>
              <a:t>Kiosk vid Cup</a:t>
            </a:r>
          </a:p>
          <a:p>
            <a:pPr lvl="1"/>
            <a:r>
              <a:rPr lang="sv-SE" sz="1800" dirty="0"/>
              <a:t>Försäljning av filtar</a:t>
            </a:r>
          </a:p>
          <a:p>
            <a:pPr lvl="1"/>
            <a:r>
              <a:rPr lang="sv-SE" sz="1800" dirty="0"/>
              <a:t>Klappor</a:t>
            </a:r>
          </a:p>
          <a:p>
            <a:pPr lvl="1"/>
            <a:r>
              <a:rPr lang="sv-SE" sz="1800" dirty="0"/>
              <a:t>Övrigt</a:t>
            </a:r>
          </a:p>
          <a:p>
            <a:pPr lvl="1"/>
            <a:endParaRPr lang="sv-SE" sz="1800" dirty="0"/>
          </a:p>
          <a:p>
            <a:pPr marL="0" lvl="0" indent="0">
              <a:buNone/>
            </a:pPr>
            <a:r>
              <a:rPr lang="sv-SE" sz="2000" b="1" dirty="0"/>
              <a:t>Saldo på kontot:</a:t>
            </a:r>
          </a:p>
          <a:p>
            <a:pPr lvl="1"/>
            <a:r>
              <a:rPr lang="sv-SE" sz="1800" dirty="0"/>
              <a:t>Aktuellt saldo inför säsong 20/21 är 28000kr</a:t>
            </a:r>
          </a:p>
          <a:p>
            <a:pPr lvl="1"/>
            <a:endParaRPr lang="sv-SE" sz="1800" dirty="0"/>
          </a:p>
          <a:p>
            <a:pPr marL="457200" lvl="1" indent="0">
              <a:buNone/>
            </a:pPr>
            <a:endParaRPr lang="sv-SE" sz="1800" dirty="0"/>
          </a:p>
          <a:p>
            <a:pPr lvl="1"/>
            <a:endParaRPr lang="sv-SE" sz="1800" dirty="0"/>
          </a:p>
          <a:p>
            <a:pPr lvl="1"/>
            <a:endParaRPr lang="sv-SE" sz="1800" dirty="0"/>
          </a:p>
          <a:p>
            <a:pPr lvl="1"/>
            <a:endParaRPr lang="sv-SE" sz="20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D55103FB-57F2-47ED-B651-1E76C326CF5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2996396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0" dur="500"/>
                                        <p:tgtEl>
                                          <p:spTgt spid="3">
                                            <p:txEl>
                                              <p:pRg st="6" end="6"/>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3" dur="500"/>
                                        <p:tgtEl>
                                          <p:spTgt spid="3">
                                            <p:txEl>
                                              <p:pRg st="7" end="7"/>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6" dur="500"/>
                                        <p:tgtEl>
                                          <p:spTgt spid="3">
                                            <p:txEl>
                                              <p:pRg st="8" end="8"/>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randombar(horizontal)">
                                      <p:cBhvr>
                                        <p:cTn id="19" dur="500"/>
                                        <p:tgtEl>
                                          <p:spTgt spid="3">
                                            <p:txEl>
                                              <p:pRg st="9" end="9"/>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2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lgn="l" rtl="0"/>
            <a:fld id="{469B62F1-B431-48B6-8270-02431A1685B7}" type="slidenum">
              <a:rPr/>
              <a:t>2</a:t>
            </a:fld>
            <a:endParaRPr lang="sv"/>
          </a:p>
        </p:txBody>
      </p:sp>
      <p:sp>
        <p:nvSpPr>
          <p:cNvPr id="4" name="Content Placeholder 2"/>
          <p:cNvSpPr txBox="1">
            <a:spLocks/>
          </p:cNvSpPr>
          <p:nvPr/>
        </p:nvSpPr>
        <p:spPr>
          <a:xfrm>
            <a:off x="480000" y="1680001"/>
            <a:ext cx="5231957" cy="1748999"/>
          </a:xfrm>
          <a:prstGeom prst="rect">
            <a:avLst/>
          </a:prstGeom>
        </p:spPr>
        <p:txBody>
          <a:bodyPr lIns="0" tIns="0" rIns="0" bIns="0"/>
          <a:lstStyle>
            <a:lvl1pPr marL="162000" indent="-162000" algn="l" defTabSz="914400" rtl="0" eaLnBrk="1" latinLnBrk="0" hangingPunct="1">
              <a:lnSpc>
                <a:spcPct val="108000"/>
              </a:lnSpc>
              <a:spcBef>
                <a:spcPts val="0"/>
              </a:spcBef>
              <a:spcAft>
                <a:spcPts val="700"/>
              </a:spcAft>
              <a:buFont typeface="Arial" panose="020B0604020202020204" pitchFamily="34" charset="0"/>
              <a:buChar char="•"/>
              <a:defRPr sz="1800" kern="1200">
                <a:solidFill>
                  <a:schemeClr val="tx1"/>
                </a:solidFill>
                <a:latin typeface="+mn-lt"/>
                <a:ea typeface="+mn-ea"/>
                <a:cs typeface="+mn-cs"/>
              </a:defRPr>
            </a:lvl1pPr>
            <a:lvl2pPr marL="540000" indent="-162000" algn="l" defTabSz="914400" rtl="0" eaLnBrk="1" latinLnBrk="0" hangingPunct="1">
              <a:lnSpc>
                <a:spcPct val="108000"/>
              </a:lnSpc>
              <a:spcBef>
                <a:spcPts val="0"/>
              </a:spcBef>
              <a:spcAft>
                <a:spcPts val="400"/>
              </a:spcAft>
              <a:buFont typeface="Arial" panose="020B0604020202020204" pitchFamily="34" charset="0"/>
              <a:buChar char="•"/>
              <a:defRPr sz="1600" kern="1200">
                <a:solidFill>
                  <a:schemeClr val="tx1"/>
                </a:solidFill>
                <a:latin typeface="+mn-lt"/>
                <a:ea typeface="+mn-ea"/>
                <a:cs typeface="+mn-cs"/>
              </a:defRPr>
            </a:lvl2pPr>
            <a:lvl3pPr marL="900000" indent="-162000" algn="l" defTabSz="914400" rtl="0" eaLnBrk="1" latinLnBrk="0" hangingPunct="1">
              <a:lnSpc>
                <a:spcPct val="108000"/>
              </a:lnSpc>
              <a:spcBef>
                <a:spcPts val="0"/>
              </a:spcBef>
              <a:spcAft>
                <a:spcPts val="300"/>
              </a:spcAft>
              <a:buFont typeface="Arial" panose="020B0604020202020204" pitchFamily="34" charset="0"/>
              <a:buChar char="•"/>
              <a:defRPr sz="1200" kern="1200">
                <a:solidFill>
                  <a:schemeClr val="tx1"/>
                </a:solidFill>
                <a:latin typeface="+mn-lt"/>
                <a:ea typeface="+mn-ea"/>
                <a:cs typeface="+mn-cs"/>
              </a:defRPr>
            </a:lvl3pPr>
            <a:lvl4pPr marL="1260000" indent="-162000" algn="l" defTabSz="914400" rtl="0" eaLnBrk="1" latinLnBrk="0" hangingPunct="1">
              <a:lnSpc>
                <a:spcPct val="108000"/>
              </a:lnSpc>
              <a:spcBef>
                <a:spcPts val="0"/>
              </a:spcBef>
              <a:spcAft>
                <a:spcPts val="300"/>
              </a:spcAft>
              <a:buFont typeface="Arial" panose="020B0604020202020204" pitchFamily="34" charset="0"/>
              <a:buChar char="•"/>
              <a:defRPr sz="1100" kern="1200">
                <a:solidFill>
                  <a:schemeClr val="tx1"/>
                </a:solidFill>
                <a:latin typeface="+mn-lt"/>
                <a:ea typeface="+mn-ea"/>
                <a:cs typeface="+mn-cs"/>
              </a:defRPr>
            </a:lvl4pPr>
            <a:lvl5pPr marL="1627200" indent="-158400" algn="l" defTabSz="914400" rtl="0" eaLnBrk="1" latinLnBrk="0" hangingPunct="1">
              <a:lnSpc>
                <a:spcPct val="108000"/>
              </a:lnSpc>
              <a:spcBef>
                <a:spcPts val="0"/>
              </a:spcBef>
              <a:spcAft>
                <a:spcPts val="24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sv" sz="2400" dirty="0"/>
          </a:p>
        </p:txBody>
      </p:sp>
      <p:sp>
        <p:nvSpPr>
          <p:cNvPr id="5" name="TextBox 4"/>
          <p:cNvSpPr txBox="1"/>
          <p:nvPr/>
        </p:nvSpPr>
        <p:spPr>
          <a:xfrm>
            <a:off x="357965" y="493495"/>
            <a:ext cx="11233248" cy="666786"/>
          </a:xfrm>
          <a:prstGeom prst="rect">
            <a:avLst/>
          </a:prstGeom>
          <a:noFill/>
        </p:spPr>
        <p:txBody>
          <a:bodyPr wrap="square" rtlCol="0">
            <a:spAutoFit/>
          </a:bodyPr>
          <a:lstStyle/>
          <a:p>
            <a:pPr algn="l" rtl="0"/>
            <a:r>
              <a:rPr lang="sv" sz="3733">
                <a:solidFill>
                  <a:schemeClr val="tx2"/>
                </a:solidFill>
              </a:rPr>
              <a:t>SÄKERHETEN FRÄMST</a:t>
            </a:r>
            <a:endParaRPr lang="sv" sz="3733" dirty="0">
              <a:solidFill>
                <a:schemeClr val="tx2"/>
              </a:solidFill>
            </a:endParaRPr>
          </a:p>
        </p:txBody>
      </p:sp>
      <p:sp>
        <p:nvSpPr>
          <p:cNvPr id="6" name="Platshållare för text 8"/>
          <p:cNvSpPr txBox="1">
            <a:spLocks/>
          </p:cNvSpPr>
          <p:nvPr/>
        </p:nvSpPr>
        <p:spPr>
          <a:xfrm>
            <a:off x="1241790" y="3845253"/>
            <a:ext cx="1073681" cy="736195"/>
          </a:xfrm>
          <a:prstGeom prst="rect">
            <a:avLst/>
          </a:prstGeom>
          <a:noFill/>
        </p:spPr>
        <p:txBody>
          <a:bodyPr lIns="48000" rIns="48000" anchor="ctr" anchorCtr="0">
            <a:normAutofit/>
          </a:bodyPr>
          <a:lstStyle>
            <a:lvl1pPr marL="87313"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1pPr>
            <a:lvl2pPr marL="269875"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2pPr>
            <a:lvl3pPr marL="444500"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3pPr>
            <a:lvl4pPr marL="627063"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4pPr>
            <a:lvl5pPr marL="808038"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buNone/>
            </a:pPr>
            <a:r>
              <a:rPr lang="sv" sz="1067" b="1" dirty="0">
                <a:solidFill>
                  <a:srgbClr val="333333"/>
                </a:solidFill>
              </a:rPr>
              <a:t>SKYDDS-   </a:t>
            </a:r>
            <a:br>
              <a:rPr lang="sv" sz="1067" b="1" dirty="0">
                <a:solidFill>
                  <a:srgbClr val="333333"/>
                </a:solidFill>
              </a:rPr>
            </a:br>
            <a:r>
              <a:rPr lang="sv" sz="1067" b="1" dirty="0">
                <a:solidFill>
                  <a:srgbClr val="333333"/>
                </a:solidFill>
              </a:rPr>
              <a:t>UTRUSTNING</a:t>
            </a:r>
          </a:p>
        </p:txBody>
      </p:sp>
      <p:sp>
        <p:nvSpPr>
          <p:cNvPr id="7" name="Platshållare för text 9"/>
          <p:cNvSpPr txBox="1">
            <a:spLocks/>
          </p:cNvSpPr>
          <p:nvPr/>
        </p:nvSpPr>
        <p:spPr>
          <a:xfrm>
            <a:off x="4880331" y="4793289"/>
            <a:ext cx="1094259" cy="741448"/>
          </a:xfrm>
          <a:prstGeom prst="rect">
            <a:avLst/>
          </a:prstGeom>
          <a:noFill/>
        </p:spPr>
        <p:txBody>
          <a:bodyPr lIns="48000" rIns="48000" anchor="ctr" anchorCtr="0">
            <a:normAutofit/>
          </a:bodyPr>
          <a:lstStyle>
            <a:lvl1pPr marL="87313"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1pPr>
            <a:lvl2pPr marL="269875"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2pPr>
            <a:lvl3pPr marL="444500"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3pPr>
            <a:lvl4pPr marL="627063"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4pPr>
            <a:lvl5pPr marL="808038"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buNone/>
            </a:pPr>
            <a:r>
              <a:rPr lang="sv-SE" sz="1067" b="1" dirty="0">
                <a:solidFill>
                  <a:srgbClr val="333333"/>
                </a:solidFill>
              </a:rPr>
              <a:t>ÅTER SAMLINGS-</a:t>
            </a:r>
            <a:br>
              <a:rPr lang="sv-SE" sz="1067" b="1" dirty="0">
                <a:solidFill>
                  <a:srgbClr val="333333"/>
                </a:solidFill>
              </a:rPr>
            </a:br>
            <a:r>
              <a:rPr lang="sv-SE" sz="1067" b="1" dirty="0">
                <a:solidFill>
                  <a:srgbClr val="333333"/>
                </a:solidFill>
              </a:rPr>
              <a:t>PLATS</a:t>
            </a:r>
            <a:endParaRPr lang="sv" sz="1067" b="1" dirty="0">
              <a:solidFill>
                <a:srgbClr val="333333"/>
              </a:solidFill>
            </a:endParaRPr>
          </a:p>
        </p:txBody>
      </p:sp>
      <p:sp>
        <p:nvSpPr>
          <p:cNvPr id="8" name="Platshållare för text 10"/>
          <p:cNvSpPr txBox="1">
            <a:spLocks/>
          </p:cNvSpPr>
          <p:nvPr/>
        </p:nvSpPr>
        <p:spPr>
          <a:xfrm>
            <a:off x="3056129" y="4793289"/>
            <a:ext cx="1073680" cy="741448"/>
          </a:xfrm>
          <a:prstGeom prst="rect">
            <a:avLst/>
          </a:prstGeom>
          <a:noFill/>
        </p:spPr>
        <p:txBody>
          <a:bodyPr lIns="48000" rIns="48000" anchor="ctr" anchorCtr="0">
            <a:normAutofit/>
          </a:bodyPr>
          <a:lstStyle>
            <a:lvl1pPr marL="87313"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1pPr>
            <a:lvl2pPr marL="269875"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2pPr>
            <a:lvl3pPr marL="444500"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3pPr>
            <a:lvl4pPr marL="627063"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4pPr>
            <a:lvl5pPr marL="808038"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buNone/>
            </a:pPr>
            <a:r>
              <a:rPr lang="sv" sz="1067">
                <a:solidFill>
                  <a:srgbClr val="333333"/>
                </a:solidFill>
              </a:rPr>
              <a:t> </a:t>
            </a:r>
            <a:r>
              <a:rPr lang="sv" sz="1067" b="1">
                <a:solidFill>
                  <a:srgbClr val="333333"/>
                </a:solidFill>
              </a:rPr>
              <a:t>NÖD-</a:t>
            </a:r>
            <a:br>
              <a:rPr lang="sv" sz="1067" b="1" dirty="0">
                <a:solidFill>
                  <a:srgbClr val="333333"/>
                </a:solidFill>
              </a:rPr>
            </a:br>
            <a:r>
              <a:rPr lang="sv" sz="1067" b="1">
                <a:solidFill>
                  <a:srgbClr val="333333"/>
                </a:solidFill>
              </a:rPr>
              <a:t> UTGÅNG</a:t>
            </a:r>
            <a:endParaRPr lang="sv" sz="1067" b="1" dirty="0">
              <a:solidFill>
                <a:srgbClr val="333333"/>
              </a:solidFill>
            </a:endParaRPr>
          </a:p>
        </p:txBody>
      </p:sp>
      <p:sp>
        <p:nvSpPr>
          <p:cNvPr id="9" name="Platshållare för text 12"/>
          <p:cNvSpPr txBox="1">
            <a:spLocks/>
          </p:cNvSpPr>
          <p:nvPr/>
        </p:nvSpPr>
        <p:spPr>
          <a:xfrm>
            <a:off x="1240196" y="4793289"/>
            <a:ext cx="1070411" cy="741448"/>
          </a:xfrm>
          <a:prstGeom prst="rect">
            <a:avLst/>
          </a:prstGeom>
          <a:noFill/>
        </p:spPr>
        <p:txBody>
          <a:bodyPr lIns="48000" rIns="48000" anchor="ctr" anchorCtr="0">
            <a:normAutofit/>
          </a:bodyPr>
          <a:lstStyle>
            <a:lvl1pPr marL="87313"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1pPr>
            <a:lvl2pPr marL="269875"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2pPr>
            <a:lvl3pPr marL="444500"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3pPr>
            <a:lvl4pPr marL="627063"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4pPr>
            <a:lvl5pPr marL="808038"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buNone/>
            </a:pPr>
            <a:r>
              <a:rPr lang="sv" sz="1067">
                <a:solidFill>
                  <a:srgbClr val="333333"/>
                </a:solidFill>
              </a:rPr>
              <a:t> </a:t>
            </a:r>
            <a:r>
              <a:rPr lang="sv" sz="1067" b="1">
                <a:solidFill>
                  <a:srgbClr val="333333"/>
                </a:solidFill>
              </a:rPr>
              <a:t>NÖD-</a:t>
            </a:r>
            <a:br>
              <a:rPr lang="sv" sz="1067" b="1" dirty="0">
                <a:solidFill>
                  <a:srgbClr val="333333"/>
                </a:solidFill>
              </a:rPr>
            </a:br>
            <a:r>
              <a:rPr lang="sv" sz="1067" b="1">
                <a:solidFill>
                  <a:srgbClr val="333333"/>
                </a:solidFill>
              </a:rPr>
              <a:t> NUMMER</a:t>
            </a:r>
            <a:endParaRPr lang="sv" sz="1067" b="1" dirty="0">
              <a:solidFill>
                <a:srgbClr val="333333"/>
              </a:solidFill>
            </a:endParaRPr>
          </a:p>
        </p:txBody>
      </p:sp>
      <p:sp>
        <p:nvSpPr>
          <p:cNvPr id="10" name="Platshållare för text 13"/>
          <p:cNvSpPr txBox="1">
            <a:spLocks/>
          </p:cNvSpPr>
          <p:nvPr/>
        </p:nvSpPr>
        <p:spPr>
          <a:xfrm>
            <a:off x="4876257" y="3845253"/>
            <a:ext cx="938739" cy="736195"/>
          </a:xfrm>
          <a:prstGeom prst="rect">
            <a:avLst/>
          </a:prstGeom>
          <a:noFill/>
        </p:spPr>
        <p:txBody>
          <a:bodyPr lIns="48000" rIns="48000" anchor="ctr" anchorCtr="0">
            <a:normAutofit/>
          </a:bodyPr>
          <a:lstStyle>
            <a:lvl1pPr marL="87313"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1pPr>
            <a:lvl2pPr marL="269875"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2pPr>
            <a:lvl3pPr marL="444500"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3pPr>
            <a:lvl4pPr marL="627063"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4pPr>
            <a:lvl5pPr marL="808038"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buNone/>
            </a:pPr>
            <a:r>
              <a:rPr lang="sv" sz="1067">
                <a:solidFill>
                  <a:srgbClr val="333333"/>
                </a:solidFill>
              </a:rPr>
              <a:t> </a:t>
            </a:r>
            <a:r>
              <a:rPr lang="sv" sz="1067" b="1">
                <a:solidFill>
                  <a:srgbClr val="333333"/>
                </a:solidFill>
              </a:rPr>
              <a:t>LARM</a:t>
            </a:r>
            <a:endParaRPr lang="sv" sz="1067" b="1" dirty="0">
              <a:solidFill>
                <a:srgbClr val="333333"/>
              </a:solidFill>
            </a:endParaRPr>
          </a:p>
        </p:txBody>
      </p:sp>
      <p:sp>
        <p:nvSpPr>
          <p:cNvPr id="16" name="Platshållare för text 10"/>
          <p:cNvSpPr txBox="1">
            <a:spLocks/>
          </p:cNvSpPr>
          <p:nvPr/>
        </p:nvSpPr>
        <p:spPr>
          <a:xfrm>
            <a:off x="3056129" y="3840789"/>
            <a:ext cx="1073680" cy="741448"/>
          </a:xfrm>
          <a:prstGeom prst="rect">
            <a:avLst/>
          </a:prstGeom>
          <a:noFill/>
        </p:spPr>
        <p:txBody>
          <a:bodyPr lIns="48000" rIns="48000" anchor="ctr" anchorCtr="0">
            <a:normAutofit/>
          </a:bodyPr>
          <a:lstStyle>
            <a:lvl1pPr marL="87313"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1pPr>
            <a:lvl2pPr marL="269875"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2pPr>
            <a:lvl3pPr marL="444500"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3pPr>
            <a:lvl4pPr marL="627063" indent="-88900"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4pPr>
            <a:lvl5pPr marL="808038" indent="-87313" algn="l" defTabSz="914400" rtl="0" eaLnBrk="1" latinLnBrk="0" hangingPunct="1">
              <a:lnSpc>
                <a:spcPts val="1800"/>
              </a:lnSpc>
              <a:spcBef>
                <a:spcPct val="20000"/>
              </a:spcBef>
              <a:buClr>
                <a:schemeClr val="accent6"/>
              </a:buClr>
              <a:buFont typeface="Arial"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buNone/>
            </a:pPr>
            <a:r>
              <a:rPr lang="sv" sz="1067" dirty="0">
                <a:solidFill>
                  <a:srgbClr val="333333"/>
                </a:solidFill>
              </a:rPr>
              <a:t> </a:t>
            </a:r>
            <a:r>
              <a:rPr lang="sv" sz="1067" b="1" dirty="0">
                <a:solidFill>
                  <a:srgbClr val="333333"/>
                </a:solidFill>
              </a:rPr>
              <a:t>FÖRSTA </a:t>
            </a:r>
            <a:br>
              <a:rPr lang="sv" sz="1067" b="1" dirty="0">
                <a:solidFill>
                  <a:srgbClr val="333333"/>
                </a:solidFill>
              </a:rPr>
            </a:br>
            <a:r>
              <a:rPr lang="sv" sz="1067" b="1" dirty="0">
                <a:solidFill>
                  <a:srgbClr val="333333"/>
                </a:solidFill>
              </a:rPr>
              <a:t> HJÄLPEN</a:t>
            </a:r>
          </a:p>
        </p:txBody>
      </p:sp>
      <p:grpSp>
        <p:nvGrpSpPr>
          <p:cNvPr id="11" name="Group 10"/>
          <p:cNvGrpSpPr/>
          <p:nvPr/>
        </p:nvGrpSpPr>
        <p:grpSpPr>
          <a:xfrm>
            <a:off x="2315217" y="3861047"/>
            <a:ext cx="728519" cy="734599"/>
            <a:chOff x="1736412" y="2895785"/>
            <a:chExt cx="546389" cy="550949"/>
          </a:xfrm>
        </p:grpSpPr>
        <p:sp>
          <p:nvSpPr>
            <p:cNvPr id="61" name="Freeform 1"/>
            <p:cNvSpPr>
              <a:spLocks noChangeArrowheads="1"/>
            </p:cNvSpPr>
            <p:nvPr/>
          </p:nvSpPr>
          <p:spPr bwMode="auto">
            <a:xfrm>
              <a:off x="1826843" y="2990776"/>
              <a:ext cx="365526" cy="366286"/>
            </a:xfrm>
            <a:custGeom>
              <a:avLst/>
              <a:gdLst>
                <a:gd name="T0" fmla="*/ 2122 w 2123"/>
                <a:gd name="T1" fmla="*/ 718 h 2125"/>
                <a:gd name="T2" fmla="*/ 1377 w 2123"/>
                <a:gd name="T3" fmla="*/ 718 h 2125"/>
                <a:gd name="T4" fmla="*/ 1377 w 2123"/>
                <a:gd name="T5" fmla="*/ 0 h 2125"/>
                <a:gd name="T6" fmla="*/ 744 w 2123"/>
                <a:gd name="T7" fmla="*/ 0 h 2125"/>
                <a:gd name="T8" fmla="*/ 744 w 2123"/>
                <a:gd name="T9" fmla="*/ 718 h 2125"/>
                <a:gd name="T10" fmla="*/ 0 w 2123"/>
                <a:gd name="T11" fmla="*/ 718 h 2125"/>
                <a:gd name="T12" fmla="*/ 0 w 2123"/>
                <a:gd name="T13" fmla="*/ 1379 h 2125"/>
                <a:gd name="T14" fmla="*/ 744 w 2123"/>
                <a:gd name="T15" fmla="*/ 1379 h 2125"/>
                <a:gd name="T16" fmla="*/ 744 w 2123"/>
                <a:gd name="T17" fmla="*/ 2124 h 2125"/>
                <a:gd name="T18" fmla="*/ 1377 w 2123"/>
                <a:gd name="T19" fmla="*/ 2124 h 2125"/>
                <a:gd name="T20" fmla="*/ 1377 w 2123"/>
                <a:gd name="T21" fmla="*/ 1379 h 2125"/>
                <a:gd name="T22" fmla="*/ 2122 w 2123"/>
                <a:gd name="T23" fmla="*/ 1379 h 2125"/>
                <a:gd name="T24" fmla="*/ 2122 w 2123"/>
                <a:gd name="T25" fmla="*/ 718 h 2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23" h="2125">
                  <a:moveTo>
                    <a:pt x="2122" y="718"/>
                  </a:moveTo>
                  <a:lnTo>
                    <a:pt x="1377" y="718"/>
                  </a:lnTo>
                  <a:lnTo>
                    <a:pt x="1377" y="0"/>
                  </a:lnTo>
                  <a:lnTo>
                    <a:pt x="744" y="0"/>
                  </a:lnTo>
                  <a:lnTo>
                    <a:pt x="744" y="718"/>
                  </a:lnTo>
                  <a:lnTo>
                    <a:pt x="0" y="718"/>
                  </a:lnTo>
                  <a:lnTo>
                    <a:pt x="0" y="1379"/>
                  </a:lnTo>
                  <a:lnTo>
                    <a:pt x="744" y="1379"/>
                  </a:lnTo>
                  <a:lnTo>
                    <a:pt x="744" y="2124"/>
                  </a:lnTo>
                  <a:lnTo>
                    <a:pt x="1377" y="2124"/>
                  </a:lnTo>
                  <a:lnTo>
                    <a:pt x="1377" y="1379"/>
                  </a:lnTo>
                  <a:lnTo>
                    <a:pt x="2122" y="1379"/>
                  </a:lnTo>
                  <a:lnTo>
                    <a:pt x="2122" y="718"/>
                  </a:lnTo>
                </a:path>
              </a:pathLst>
            </a:custGeom>
            <a:noFill/>
            <a:ln w="12700" cap="flat" cmpd="sng">
              <a:solidFill>
                <a:srgbClr val="06B866"/>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62" name="Freeform 2"/>
            <p:cNvSpPr>
              <a:spLocks noChangeArrowheads="1"/>
            </p:cNvSpPr>
            <p:nvPr/>
          </p:nvSpPr>
          <p:spPr bwMode="auto">
            <a:xfrm>
              <a:off x="1736412" y="2895785"/>
              <a:ext cx="546389" cy="550949"/>
            </a:xfrm>
            <a:custGeom>
              <a:avLst/>
              <a:gdLst>
                <a:gd name="T0" fmla="*/ 3170 w 3171"/>
                <a:gd name="T1" fmla="*/ 3198 h 3199"/>
                <a:gd name="T2" fmla="*/ 0 w 3171"/>
                <a:gd name="T3" fmla="*/ 3198 h 3199"/>
                <a:gd name="T4" fmla="*/ 0 w 3171"/>
                <a:gd name="T5" fmla="*/ 0 h 3199"/>
                <a:gd name="T6" fmla="*/ 3170 w 3171"/>
                <a:gd name="T7" fmla="*/ 0 h 3199"/>
                <a:gd name="T8" fmla="*/ 3170 w 3171"/>
                <a:gd name="T9" fmla="*/ 3198 h 3199"/>
              </a:gdLst>
              <a:ahLst/>
              <a:cxnLst>
                <a:cxn ang="0">
                  <a:pos x="T0" y="T1"/>
                </a:cxn>
                <a:cxn ang="0">
                  <a:pos x="T2" y="T3"/>
                </a:cxn>
                <a:cxn ang="0">
                  <a:pos x="T4" y="T5"/>
                </a:cxn>
                <a:cxn ang="0">
                  <a:pos x="T6" y="T7"/>
                </a:cxn>
                <a:cxn ang="0">
                  <a:pos x="T8" y="T9"/>
                </a:cxn>
              </a:cxnLst>
              <a:rect l="0" t="0" r="r" b="b"/>
              <a:pathLst>
                <a:path w="3171" h="3199">
                  <a:moveTo>
                    <a:pt x="3170" y="3198"/>
                  </a:moveTo>
                  <a:lnTo>
                    <a:pt x="0" y="3198"/>
                  </a:lnTo>
                  <a:lnTo>
                    <a:pt x="0" y="0"/>
                  </a:lnTo>
                  <a:lnTo>
                    <a:pt x="3170" y="0"/>
                  </a:lnTo>
                  <a:lnTo>
                    <a:pt x="3170" y="3198"/>
                  </a:lnTo>
                </a:path>
              </a:pathLst>
            </a:custGeom>
            <a:noFill/>
            <a:ln w="12700" cap="flat" cmpd="sng">
              <a:solidFill>
                <a:srgbClr val="06B866"/>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grpSp>
      <p:grpSp>
        <p:nvGrpSpPr>
          <p:cNvPr id="17" name="Group 16"/>
          <p:cNvGrpSpPr/>
          <p:nvPr/>
        </p:nvGrpSpPr>
        <p:grpSpPr>
          <a:xfrm>
            <a:off x="4126887" y="4810453"/>
            <a:ext cx="735612" cy="728519"/>
            <a:chOff x="3095165" y="3607839"/>
            <a:chExt cx="551709" cy="546389"/>
          </a:xfrm>
        </p:grpSpPr>
        <p:sp>
          <p:nvSpPr>
            <p:cNvPr id="66" name="Freeform 6"/>
            <p:cNvSpPr>
              <a:spLocks noChangeArrowheads="1"/>
            </p:cNvSpPr>
            <p:nvPr/>
          </p:nvSpPr>
          <p:spPr bwMode="auto">
            <a:xfrm>
              <a:off x="3095165" y="3607839"/>
              <a:ext cx="551709" cy="546389"/>
            </a:xfrm>
            <a:custGeom>
              <a:avLst/>
              <a:gdLst>
                <a:gd name="T0" fmla="*/ 3199 w 3200"/>
                <a:gd name="T1" fmla="*/ 3171 h 3172"/>
                <a:gd name="T2" fmla="*/ 0 w 3200"/>
                <a:gd name="T3" fmla="*/ 3171 h 3172"/>
                <a:gd name="T4" fmla="*/ 0 w 3200"/>
                <a:gd name="T5" fmla="*/ 0 h 3172"/>
                <a:gd name="T6" fmla="*/ 3199 w 3200"/>
                <a:gd name="T7" fmla="*/ 0 h 3172"/>
                <a:gd name="T8" fmla="*/ 3199 w 3200"/>
                <a:gd name="T9" fmla="*/ 3171 h 3172"/>
              </a:gdLst>
              <a:ahLst/>
              <a:cxnLst>
                <a:cxn ang="0">
                  <a:pos x="T0" y="T1"/>
                </a:cxn>
                <a:cxn ang="0">
                  <a:pos x="T2" y="T3"/>
                </a:cxn>
                <a:cxn ang="0">
                  <a:pos x="T4" y="T5"/>
                </a:cxn>
                <a:cxn ang="0">
                  <a:pos x="T6" y="T7"/>
                </a:cxn>
                <a:cxn ang="0">
                  <a:pos x="T8" y="T9"/>
                </a:cxn>
              </a:cxnLst>
              <a:rect l="0" t="0" r="r" b="b"/>
              <a:pathLst>
                <a:path w="3200" h="3172">
                  <a:moveTo>
                    <a:pt x="3199" y="3171"/>
                  </a:moveTo>
                  <a:lnTo>
                    <a:pt x="0" y="3171"/>
                  </a:lnTo>
                  <a:lnTo>
                    <a:pt x="0" y="0"/>
                  </a:lnTo>
                  <a:lnTo>
                    <a:pt x="3199" y="0"/>
                  </a:lnTo>
                  <a:lnTo>
                    <a:pt x="3199" y="3171"/>
                  </a:lnTo>
                </a:path>
              </a:pathLst>
            </a:custGeom>
            <a:noFill/>
            <a:ln w="12700" cap="flat" cmpd="sng">
              <a:solidFill>
                <a:srgbClr val="0B981B"/>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68" name="Freeform 8"/>
            <p:cNvSpPr>
              <a:spLocks noChangeArrowheads="1"/>
            </p:cNvSpPr>
            <p:nvPr/>
          </p:nvSpPr>
          <p:spPr bwMode="auto">
            <a:xfrm>
              <a:off x="3337583" y="3845697"/>
              <a:ext cx="75993" cy="75993"/>
            </a:xfrm>
            <a:custGeom>
              <a:avLst/>
              <a:gdLst>
                <a:gd name="T0" fmla="*/ 441 w 442"/>
                <a:gd name="T1" fmla="*/ 221 h 442"/>
                <a:gd name="T2" fmla="*/ 441 w 442"/>
                <a:gd name="T3" fmla="*/ 221 h 442"/>
                <a:gd name="T4" fmla="*/ 220 w 442"/>
                <a:gd name="T5" fmla="*/ 441 h 442"/>
                <a:gd name="T6" fmla="*/ 0 w 442"/>
                <a:gd name="T7" fmla="*/ 221 h 442"/>
                <a:gd name="T8" fmla="*/ 220 w 442"/>
                <a:gd name="T9" fmla="*/ 0 h 442"/>
                <a:gd name="T10" fmla="*/ 441 w 442"/>
                <a:gd name="T11" fmla="*/ 221 h 442"/>
              </a:gdLst>
              <a:ahLst/>
              <a:cxnLst>
                <a:cxn ang="0">
                  <a:pos x="T0" y="T1"/>
                </a:cxn>
                <a:cxn ang="0">
                  <a:pos x="T2" y="T3"/>
                </a:cxn>
                <a:cxn ang="0">
                  <a:pos x="T4" y="T5"/>
                </a:cxn>
                <a:cxn ang="0">
                  <a:pos x="T6" y="T7"/>
                </a:cxn>
                <a:cxn ang="0">
                  <a:pos x="T8" y="T9"/>
                </a:cxn>
                <a:cxn ang="0">
                  <a:pos x="T10" y="T11"/>
                </a:cxn>
              </a:cxnLst>
              <a:rect l="0" t="0" r="r" b="b"/>
              <a:pathLst>
                <a:path w="442" h="442">
                  <a:moveTo>
                    <a:pt x="441" y="221"/>
                  </a:moveTo>
                  <a:lnTo>
                    <a:pt x="441" y="221"/>
                  </a:lnTo>
                  <a:cubicBezTo>
                    <a:pt x="441" y="331"/>
                    <a:pt x="331" y="441"/>
                    <a:pt x="220" y="441"/>
                  </a:cubicBezTo>
                  <a:cubicBezTo>
                    <a:pt x="83" y="441"/>
                    <a:pt x="0" y="331"/>
                    <a:pt x="0" y="221"/>
                  </a:cubicBezTo>
                  <a:cubicBezTo>
                    <a:pt x="0" y="110"/>
                    <a:pt x="83" y="0"/>
                    <a:pt x="220" y="0"/>
                  </a:cubicBezTo>
                  <a:cubicBezTo>
                    <a:pt x="331" y="0"/>
                    <a:pt x="441" y="110"/>
                    <a:pt x="441" y="221"/>
                  </a:cubicBezTo>
                </a:path>
              </a:pathLst>
            </a:custGeom>
            <a:noFill/>
            <a:ln w="12700" cap="flat" cmpd="sng">
              <a:solidFill>
                <a:srgbClr val="0B981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69" name="Freeform 9"/>
            <p:cNvSpPr>
              <a:spLocks noChangeArrowheads="1"/>
            </p:cNvSpPr>
            <p:nvPr/>
          </p:nvSpPr>
          <p:spPr bwMode="auto">
            <a:xfrm>
              <a:off x="3295026" y="3698270"/>
              <a:ext cx="157306" cy="90432"/>
            </a:xfrm>
            <a:custGeom>
              <a:avLst/>
              <a:gdLst>
                <a:gd name="T0" fmla="*/ 0 w 911"/>
                <a:gd name="T1" fmla="*/ 0 h 524"/>
                <a:gd name="T2" fmla="*/ 0 w 911"/>
                <a:gd name="T3" fmla="*/ 82 h 524"/>
                <a:gd name="T4" fmla="*/ 414 w 911"/>
                <a:gd name="T5" fmla="*/ 523 h 524"/>
                <a:gd name="T6" fmla="*/ 496 w 911"/>
                <a:gd name="T7" fmla="*/ 523 h 524"/>
                <a:gd name="T8" fmla="*/ 910 w 911"/>
                <a:gd name="T9" fmla="*/ 82 h 524"/>
                <a:gd name="T10" fmla="*/ 910 w 911"/>
                <a:gd name="T11" fmla="*/ 0 h 524"/>
                <a:gd name="T12" fmla="*/ 0 w 911"/>
                <a:gd name="T13" fmla="*/ 0 h 524"/>
              </a:gdLst>
              <a:ahLst/>
              <a:cxnLst>
                <a:cxn ang="0">
                  <a:pos x="T0" y="T1"/>
                </a:cxn>
                <a:cxn ang="0">
                  <a:pos x="T2" y="T3"/>
                </a:cxn>
                <a:cxn ang="0">
                  <a:pos x="T4" y="T5"/>
                </a:cxn>
                <a:cxn ang="0">
                  <a:pos x="T6" y="T7"/>
                </a:cxn>
                <a:cxn ang="0">
                  <a:pos x="T8" y="T9"/>
                </a:cxn>
                <a:cxn ang="0">
                  <a:pos x="T10" y="T11"/>
                </a:cxn>
                <a:cxn ang="0">
                  <a:pos x="T12" y="T13"/>
                </a:cxn>
              </a:cxnLst>
              <a:rect l="0" t="0" r="r" b="b"/>
              <a:pathLst>
                <a:path w="911" h="524">
                  <a:moveTo>
                    <a:pt x="0" y="0"/>
                  </a:moveTo>
                  <a:lnTo>
                    <a:pt x="0" y="82"/>
                  </a:lnTo>
                  <a:lnTo>
                    <a:pt x="414" y="523"/>
                  </a:lnTo>
                  <a:lnTo>
                    <a:pt x="496" y="523"/>
                  </a:lnTo>
                  <a:lnTo>
                    <a:pt x="910" y="82"/>
                  </a:lnTo>
                  <a:lnTo>
                    <a:pt x="910" y="0"/>
                  </a:lnTo>
                  <a:lnTo>
                    <a:pt x="0" y="0"/>
                  </a:lnTo>
                </a:path>
              </a:pathLst>
            </a:custGeom>
            <a:noFill/>
            <a:ln w="12700" cap="flat" cmpd="sng">
              <a:solidFill>
                <a:srgbClr val="0B981B"/>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0" name="Freeform 10"/>
            <p:cNvSpPr>
              <a:spLocks noChangeArrowheads="1"/>
            </p:cNvSpPr>
            <p:nvPr/>
          </p:nvSpPr>
          <p:spPr bwMode="auto">
            <a:xfrm>
              <a:off x="3295026" y="3978685"/>
              <a:ext cx="157306" cy="90431"/>
            </a:xfrm>
            <a:custGeom>
              <a:avLst/>
              <a:gdLst>
                <a:gd name="T0" fmla="*/ 910 w 911"/>
                <a:gd name="T1" fmla="*/ 524 h 525"/>
                <a:gd name="T2" fmla="*/ 910 w 911"/>
                <a:gd name="T3" fmla="*/ 441 h 525"/>
                <a:gd name="T4" fmla="*/ 496 w 911"/>
                <a:gd name="T5" fmla="*/ 0 h 525"/>
                <a:gd name="T6" fmla="*/ 414 w 911"/>
                <a:gd name="T7" fmla="*/ 0 h 525"/>
                <a:gd name="T8" fmla="*/ 0 w 911"/>
                <a:gd name="T9" fmla="*/ 441 h 525"/>
                <a:gd name="T10" fmla="*/ 0 w 911"/>
                <a:gd name="T11" fmla="*/ 524 h 525"/>
                <a:gd name="T12" fmla="*/ 910 w 911"/>
                <a:gd name="T13" fmla="*/ 524 h 525"/>
              </a:gdLst>
              <a:ahLst/>
              <a:cxnLst>
                <a:cxn ang="0">
                  <a:pos x="T0" y="T1"/>
                </a:cxn>
                <a:cxn ang="0">
                  <a:pos x="T2" y="T3"/>
                </a:cxn>
                <a:cxn ang="0">
                  <a:pos x="T4" y="T5"/>
                </a:cxn>
                <a:cxn ang="0">
                  <a:pos x="T6" y="T7"/>
                </a:cxn>
                <a:cxn ang="0">
                  <a:pos x="T8" y="T9"/>
                </a:cxn>
                <a:cxn ang="0">
                  <a:pos x="T10" y="T11"/>
                </a:cxn>
                <a:cxn ang="0">
                  <a:pos x="T12" y="T13"/>
                </a:cxn>
              </a:cxnLst>
              <a:rect l="0" t="0" r="r" b="b"/>
              <a:pathLst>
                <a:path w="911" h="525">
                  <a:moveTo>
                    <a:pt x="910" y="524"/>
                  </a:moveTo>
                  <a:lnTo>
                    <a:pt x="910" y="441"/>
                  </a:lnTo>
                  <a:lnTo>
                    <a:pt x="496" y="0"/>
                  </a:lnTo>
                  <a:lnTo>
                    <a:pt x="414" y="0"/>
                  </a:lnTo>
                  <a:lnTo>
                    <a:pt x="0" y="441"/>
                  </a:lnTo>
                  <a:lnTo>
                    <a:pt x="0" y="524"/>
                  </a:lnTo>
                  <a:lnTo>
                    <a:pt x="910" y="524"/>
                  </a:lnTo>
                </a:path>
              </a:pathLst>
            </a:custGeom>
            <a:noFill/>
            <a:ln w="12700" cap="flat" cmpd="sng">
              <a:solidFill>
                <a:srgbClr val="0B981B"/>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1" name="Freeform 11"/>
            <p:cNvSpPr>
              <a:spLocks noChangeArrowheads="1"/>
            </p:cNvSpPr>
            <p:nvPr/>
          </p:nvSpPr>
          <p:spPr bwMode="auto">
            <a:xfrm>
              <a:off x="3470570" y="3803141"/>
              <a:ext cx="90431" cy="161865"/>
            </a:xfrm>
            <a:custGeom>
              <a:avLst/>
              <a:gdLst>
                <a:gd name="T0" fmla="*/ 524 w 525"/>
                <a:gd name="T1" fmla="*/ 0 h 939"/>
                <a:gd name="T2" fmla="*/ 441 w 525"/>
                <a:gd name="T3" fmla="*/ 0 h 939"/>
                <a:gd name="T4" fmla="*/ 0 w 525"/>
                <a:gd name="T5" fmla="*/ 441 h 939"/>
                <a:gd name="T6" fmla="*/ 0 w 525"/>
                <a:gd name="T7" fmla="*/ 497 h 939"/>
                <a:gd name="T8" fmla="*/ 441 w 525"/>
                <a:gd name="T9" fmla="*/ 938 h 939"/>
                <a:gd name="T10" fmla="*/ 524 w 525"/>
                <a:gd name="T11" fmla="*/ 938 h 939"/>
                <a:gd name="T12" fmla="*/ 524 w 525"/>
                <a:gd name="T13" fmla="*/ 0 h 939"/>
              </a:gdLst>
              <a:ahLst/>
              <a:cxnLst>
                <a:cxn ang="0">
                  <a:pos x="T0" y="T1"/>
                </a:cxn>
                <a:cxn ang="0">
                  <a:pos x="T2" y="T3"/>
                </a:cxn>
                <a:cxn ang="0">
                  <a:pos x="T4" y="T5"/>
                </a:cxn>
                <a:cxn ang="0">
                  <a:pos x="T6" y="T7"/>
                </a:cxn>
                <a:cxn ang="0">
                  <a:pos x="T8" y="T9"/>
                </a:cxn>
                <a:cxn ang="0">
                  <a:pos x="T10" y="T11"/>
                </a:cxn>
                <a:cxn ang="0">
                  <a:pos x="T12" y="T13"/>
                </a:cxn>
              </a:cxnLst>
              <a:rect l="0" t="0" r="r" b="b"/>
              <a:pathLst>
                <a:path w="525" h="939">
                  <a:moveTo>
                    <a:pt x="524" y="0"/>
                  </a:moveTo>
                  <a:lnTo>
                    <a:pt x="441" y="0"/>
                  </a:lnTo>
                  <a:lnTo>
                    <a:pt x="0" y="441"/>
                  </a:lnTo>
                  <a:lnTo>
                    <a:pt x="0" y="497"/>
                  </a:lnTo>
                  <a:lnTo>
                    <a:pt x="441" y="938"/>
                  </a:lnTo>
                  <a:lnTo>
                    <a:pt x="524" y="938"/>
                  </a:lnTo>
                  <a:lnTo>
                    <a:pt x="524" y="0"/>
                  </a:lnTo>
                </a:path>
              </a:pathLst>
            </a:custGeom>
            <a:noFill/>
            <a:ln w="12700" cap="flat" cmpd="sng">
              <a:solidFill>
                <a:srgbClr val="0B981B"/>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2" name="Freeform 12"/>
            <p:cNvSpPr>
              <a:spLocks noChangeArrowheads="1"/>
            </p:cNvSpPr>
            <p:nvPr/>
          </p:nvSpPr>
          <p:spPr bwMode="auto">
            <a:xfrm>
              <a:off x="3190156" y="3803141"/>
              <a:ext cx="90432" cy="161865"/>
            </a:xfrm>
            <a:custGeom>
              <a:avLst/>
              <a:gdLst>
                <a:gd name="T0" fmla="*/ 0 w 525"/>
                <a:gd name="T1" fmla="*/ 938 h 939"/>
                <a:gd name="T2" fmla="*/ 83 w 525"/>
                <a:gd name="T3" fmla="*/ 938 h 939"/>
                <a:gd name="T4" fmla="*/ 524 w 525"/>
                <a:gd name="T5" fmla="*/ 497 h 939"/>
                <a:gd name="T6" fmla="*/ 524 w 525"/>
                <a:gd name="T7" fmla="*/ 441 h 939"/>
                <a:gd name="T8" fmla="*/ 83 w 525"/>
                <a:gd name="T9" fmla="*/ 0 h 939"/>
                <a:gd name="T10" fmla="*/ 0 w 525"/>
                <a:gd name="T11" fmla="*/ 0 h 939"/>
                <a:gd name="T12" fmla="*/ 0 w 525"/>
                <a:gd name="T13" fmla="*/ 938 h 939"/>
              </a:gdLst>
              <a:ahLst/>
              <a:cxnLst>
                <a:cxn ang="0">
                  <a:pos x="T0" y="T1"/>
                </a:cxn>
                <a:cxn ang="0">
                  <a:pos x="T2" y="T3"/>
                </a:cxn>
                <a:cxn ang="0">
                  <a:pos x="T4" y="T5"/>
                </a:cxn>
                <a:cxn ang="0">
                  <a:pos x="T6" y="T7"/>
                </a:cxn>
                <a:cxn ang="0">
                  <a:pos x="T8" y="T9"/>
                </a:cxn>
                <a:cxn ang="0">
                  <a:pos x="T10" y="T11"/>
                </a:cxn>
                <a:cxn ang="0">
                  <a:pos x="T12" y="T13"/>
                </a:cxn>
              </a:cxnLst>
              <a:rect l="0" t="0" r="r" b="b"/>
              <a:pathLst>
                <a:path w="525" h="939">
                  <a:moveTo>
                    <a:pt x="0" y="938"/>
                  </a:moveTo>
                  <a:lnTo>
                    <a:pt x="83" y="938"/>
                  </a:lnTo>
                  <a:lnTo>
                    <a:pt x="524" y="497"/>
                  </a:lnTo>
                  <a:lnTo>
                    <a:pt x="524" y="441"/>
                  </a:lnTo>
                  <a:lnTo>
                    <a:pt x="83" y="0"/>
                  </a:lnTo>
                  <a:lnTo>
                    <a:pt x="0" y="0"/>
                  </a:lnTo>
                  <a:lnTo>
                    <a:pt x="0" y="938"/>
                  </a:lnTo>
                </a:path>
              </a:pathLst>
            </a:custGeom>
            <a:noFill/>
            <a:ln w="12700" cap="flat" cmpd="sng">
              <a:solidFill>
                <a:srgbClr val="0B981B"/>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grpSp>
      <p:grpSp>
        <p:nvGrpSpPr>
          <p:cNvPr id="2" name="Group 1"/>
          <p:cNvGrpSpPr/>
          <p:nvPr/>
        </p:nvGrpSpPr>
        <p:grpSpPr>
          <a:xfrm>
            <a:off x="503545" y="3861047"/>
            <a:ext cx="735612" cy="734599"/>
            <a:chOff x="377658" y="2895785"/>
            <a:chExt cx="551709" cy="550949"/>
          </a:xfrm>
        </p:grpSpPr>
        <p:sp>
          <p:nvSpPr>
            <p:cNvPr id="64" name="Freeform 4"/>
            <p:cNvSpPr>
              <a:spLocks noChangeArrowheads="1"/>
            </p:cNvSpPr>
            <p:nvPr/>
          </p:nvSpPr>
          <p:spPr bwMode="auto">
            <a:xfrm>
              <a:off x="377658" y="2895785"/>
              <a:ext cx="551709" cy="550949"/>
            </a:xfrm>
            <a:custGeom>
              <a:avLst/>
              <a:gdLst>
                <a:gd name="T0" fmla="*/ 3199 w 3200"/>
                <a:gd name="T1" fmla="*/ 3198 h 3199"/>
                <a:gd name="T2" fmla="*/ 0 w 3200"/>
                <a:gd name="T3" fmla="*/ 3198 h 3199"/>
                <a:gd name="T4" fmla="*/ 0 w 3200"/>
                <a:gd name="T5" fmla="*/ 0 h 3199"/>
                <a:gd name="T6" fmla="*/ 3199 w 3200"/>
                <a:gd name="T7" fmla="*/ 0 h 3199"/>
                <a:gd name="T8" fmla="*/ 3199 w 3200"/>
                <a:gd name="T9" fmla="*/ 3198 h 3199"/>
              </a:gdLst>
              <a:ahLst/>
              <a:cxnLst>
                <a:cxn ang="0">
                  <a:pos x="T0" y="T1"/>
                </a:cxn>
                <a:cxn ang="0">
                  <a:pos x="T2" y="T3"/>
                </a:cxn>
                <a:cxn ang="0">
                  <a:pos x="T4" y="T5"/>
                </a:cxn>
                <a:cxn ang="0">
                  <a:pos x="T6" y="T7"/>
                </a:cxn>
                <a:cxn ang="0">
                  <a:pos x="T8" y="T9"/>
                </a:cxn>
              </a:cxnLst>
              <a:rect l="0" t="0" r="r" b="b"/>
              <a:pathLst>
                <a:path w="3200" h="3199">
                  <a:moveTo>
                    <a:pt x="3199" y="3198"/>
                  </a:moveTo>
                  <a:lnTo>
                    <a:pt x="0" y="3198"/>
                  </a:lnTo>
                  <a:lnTo>
                    <a:pt x="0" y="0"/>
                  </a:lnTo>
                  <a:lnTo>
                    <a:pt x="3199" y="0"/>
                  </a:lnTo>
                  <a:lnTo>
                    <a:pt x="3199" y="3198"/>
                  </a:lnTo>
                </a:path>
              </a:pathLst>
            </a:custGeom>
            <a:noFill/>
            <a:ln w="12700" cap="flat" cmpd="sng">
              <a:solidFill>
                <a:srgbClr val="0069A8"/>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3" name="Freeform 13"/>
            <p:cNvSpPr>
              <a:spLocks noChangeArrowheads="1"/>
            </p:cNvSpPr>
            <p:nvPr/>
          </p:nvSpPr>
          <p:spPr bwMode="auto">
            <a:xfrm>
              <a:off x="515205" y="2971778"/>
              <a:ext cx="275855" cy="170984"/>
            </a:xfrm>
            <a:custGeom>
              <a:avLst/>
              <a:gdLst>
                <a:gd name="T0" fmla="*/ 800 w 1600"/>
                <a:gd name="T1" fmla="*/ 993 h 994"/>
                <a:gd name="T2" fmla="*/ 800 w 1600"/>
                <a:gd name="T3" fmla="*/ 993 h 994"/>
                <a:gd name="T4" fmla="*/ 1075 w 1600"/>
                <a:gd name="T5" fmla="*/ 993 h 994"/>
                <a:gd name="T6" fmla="*/ 1351 w 1600"/>
                <a:gd name="T7" fmla="*/ 938 h 994"/>
                <a:gd name="T8" fmla="*/ 1599 w 1600"/>
                <a:gd name="T9" fmla="*/ 938 h 994"/>
                <a:gd name="T10" fmla="*/ 1599 w 1600"/>
                <a:gd name="T11" fmla="*/ 855 h 994"/>
                <a:gd name="T12" fmla="*/ 1516 w 1600"/>
                <a:gd name="T13" fmla="*/ 772 h 994"/>
                <a:gd name="T14" fmla="*/ 1296 w 1600"/>
                <a:gd name="T15" fmla="*/ 221 h 994"/>
                <a:gd name="T16" fmla="*/ 1185 w 1600"/>
                <a:gd name="T17" fmla="*/ 193 h 994"/>
                <a:gd name="T18" fmla="*/ 1158 w 1600"/>
                <a:gd name="T19" fmla="*/ 110 h 994"/>
                <a:gd name="T20" fmla="*/ 800 w 1600"/>
                <a:gd name="T21" fmla="*/ 0 h 994"/>
                <a:gd name="T22" fmla="*/ 800 w 1600"/>
                <a:gd name="T23" fmla="*/ 0 h 994"/>
                <a:gd name="T24" fmla="*/ 441 w 1600"/>
                <a:gd name="T25" fmla="*/ 110 h 994"/>
                <a:gd name="T26" fmla="*/ 413 w 1600"/>
                <a:gd name="T27" fmla="*/ 193 h 994"/>
                <a:gd name="T28" fmla="*/ 303 w 1600"/>
                <a:gd name="T29" fmla="*/ 221 h 994"/>
                <a:gd name="T30" fmla="*/ 82 w 1600"/>
                <a:gd name="T31" fmla="*/ 772 h 994"/>
                <a:gd name="T32" fmla="*/ 0 w 1600"/>
                <a:gd name="T33" fmla="*/ 855 h 994"/>
                <a:gd name="T34" fmla="*/ 0 w 1600"/>
                <a:gd name="T35" fmla="*/ 938 h 994"/>
                <a:gd name="T36" fmla="*/ 248 w 1600"/>
                <a:gd name="T37" fmla="*/ 938 h 994"/>
                <a:gd name="T38" fmla="*/ 524 w 1600"/>
                <a:gd name="T39" fmla="*/ 993 h 994"/>
                <a:gd name="T40" fmla="*/ 800 w 1600"/>
                <a:gd name="T41" fmla="*/ 993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00" h="994">
                  <a:moveTo>
                    <a:pt x="800" y="993"/>
                  </a:moveTo>
                  <a:lnTo>
                    <a:pt x="800" y="993"/>
                  </a:lnTo>
                  <a:cubicBezTo>
                    <a:pt x="1075" y="993"/>
                    <a:pt x="1075" y="993"/>
                    <a:pt x="1075" y="993"/>
                  </a:cubicBezTo>
                  <a:cubicBezTo>
                    <a:pt x="1268" y="993"/>
                    <a:pt x="1351" y="938"/>
                    <a:pt x="1351" y="938"/>
                  </a:cubicBezTo>
                  <a:cubicBezTo>
                    <a:pt x="1599" y="938"/>
                    <a:pt x="1599" y="938"/>
                    <a:pt x="1599" y="938"/>
                  </a:cubicBezTo>
                  <a:cubicBezTo>
                    <a:pt x="1599" y="938"/>
                    <a:pt x="1599" y="938"/>
                    <a:pt x="1599" y="855"/>
                  </a:cubicBezTo>
                  <a:cubicBezTo>
                    <a:pt x="1599" y="800"/>
                    <a:pt x="1516" y="772"/>
                    <a:pt x="1516" y="772"/>
                  </a:cubicBezTo>
                  <a:cubicBezTo>
                    <a:pt x="1516" y="524"/>
                    <a:pt x="1296" y="221"/>
                    <a:pt x="1296" y="221"/>
                  </a:cubicBezTo>
                  <a:cubicBezTo>
                    <a:pt x="1185" y="193"/>
                    <a:pt x="1185" y="193"/>
                    <a:pt x="1185" y="193"/>
                  </a:cubicBezTo>
                  <a:cubicBezTo>
                    <a:pt x="1185" y="193"/>
                    <a:pt x="1185" y="193"/>
                    <a:pt x="1158" y="110"/>
                  </a:cubicBezTo>
                  <a:cubicBezTo>
                    <a:pt x="1131" y="28"/>
                    <a:pt x="910" y="0"/>
                    <a:pt x="800" y="0"/>
                  </a:cubicBezTo>
                  <a:lnTo>
                    <a:pt x="800" y="0"/>
                  </a:lnTo>
                  <a:cubicBezTo>
                    <a:pt x="689" y="0"/>
                    <a:pt x="469" y="28"/>
                    <a:pt x="441" y="110"/>
                  </a:cubicBezTo>
                  <a:cubicBezTo>
                    <a:pt x="413" y="193"/>
                    <a:pt x="413" y="193"/>
                    <a:pt x="413" y="193"/>
                  </a:cubicBezTo>
                  <a:cubicBezTo>
                    <a:pt x="303" y="221"/>
                    <a:pt x="303" y="221"/>
                    <a:pt x="303" y="221"/>
                  </a:cubicBezTo>
                  <a:cubicBezTo>
                    <a:pt x="303" y="221"/>
                    <a:pt x="82" y="524"/>
                    <a:pt x="82" y="772"/>
                  </a:cubicBezTo>
                  <a:cubicBezTo>
                    <a:pt x="82" y="772"/>
                    <a:pt x="0" y="800"/>
                    <a:pt x="0" y="855"/>
                  </a:cubicBezTo>
                  <a:cubicBezTo>
                    <a:pt x="0" y="938"/>
                    <a:pt x="0" y="938"/>
                    <a:pt x="0" y="938"/>
                  </a:cubicBezTo>
                  <a:cubicBezTo>
                    <a:pt x="248" y="938"/>
                    <a:pt x="248" y="938"/>
                    <a:pt x="248" y="938"/>
                  </a:cubicBezTo>
                  <a:cubicBezTo>
                    <a:pt x="248" y="938"/>
                    <a:pt x="331" y="993"/>
                    <a:pt x="524" y="993"/>
                  </a:cubicBezTo>
                  <a:cubicBezTo>
                    <a:pt x="800" y="993"/>
                    <a:pt x="800" y="993"/>
                    <a:pt x="800" y="993"/>
                  </a:cubicBezTo>
                </a:path>
              </a:pathLst>
            </a:custGeom>
            <a:noFill/>
            <a:ln w="12700" cap="flat" cmpd="sng">
              <a:solidFill>
                <a:srgbClr val="0069A8"/>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4" name="Freeform 14"/>
            <p:cNvSpPr>
              <a:spLocks noChangeArrowheads="1"/>
            </p:cNvSpPr>
            <p:nvPr/>
          </p:nvSpPr>
          <p:spPr bwMode="auto">
            <a:xfrm>
              <a:off x="515205" y="3132883"/>
              <a:ext cx="280414" cy="237858"/>
            </a:xfrm>
            <a:custGeom>
              <a:avLst/>
              <a:gdLst>
                <a:gd name="T0" fmla="*/ 1489 w 1628"/>
                <a:gd name="T1" fmla="*/ 0 h 1379"/>
                <a:gd name="T2" fmla="*/ 1489 w 1628"/>
                <a:gd name="T3" fmla="*/ 0 h 1379"/>
                <a:gd name="T4" fmla="*/ 1489 w 1628"/>
                <a:gd name="T5" fmla="*/ 165 h 1379"/>
                <a:gd name="T6" fmla="*/ 1599 w 1628"/>
                <a:gd name="T7" fmla="*/ 221 h 1379"/>
                <a:gd name="T8" fmla="*/ 1599 w 1628"/>
                <a:gd name="T9" fmla="*/ 385 h 1379"/>
                <a:gd name="T10" fmla="*/ 1516 w 1628"/>
                <a:gd name="T11" fmla="*/ 606 h 1379"/>
                <a:gd name="T12" fmla="*/ 1434 w 1628"/>
                <a:gd name="T13" fmla="*/ 606 h 1379"/>
                <a:gd name="T14" fmla="*/ 1048 w 1628"/>
                <a:gd name="T15" fmla="*/ 1296 h 1379"/>
                <a:gd name="T16" fmla="*/ 800 w 1628"/>
                <a:gd name="T17" fmla="*/ 1378 h 1379"/>
                <a:gd name="T18" fmla="*/ 800 w 1628"/>
                <a:gd name="T19" fmla="*/ 1378 h 1379"/>
                <a:gd name="T20" fmla="*/ 552 w 1628"/>
                <a:gd name="T21" fmla="*/ 1296 h 1379"/>
                <a:gd name="T22" fmla="*/ 165 w 1628"/>
                <a:gd name="T23" fmla="*/ 606 h 1379"/>
                <a:gd name="T24" fmla="*/ 111 w 1628"/>
                <a:gd name="T25" fmla="*/ 606 h 1379"/>
                <a:gd name="T26" fmla="*/ 0 w 1628"/>
                <a:gd name="T27" fmla="*/ 385 h 1379"/>
                <a:gd name="T28" fmla="*/ 0 w 1628"/>
                <a:gd name="T29" fmla="*/ 221 h 1379"/>
                <a:gd name="T30" fmla="*/ 111 w 1628"/>
                <a:gd name="T31" fmla="*/ 165 h 1379"/>
                <a:gd name="T32" fmla="*/ 111 w 1628"/>
                <a:gd name="T33" fmla="*/ 0 h 1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28" h="1379">
                  <a:moveTo>
                    <a:pt x="1489" y="0"/>
                  </a:moveTo>
                  <a:lnTo>
                    <a:pt x="1489" y="0"/>
                  </a:lnTo>
                  <a:cubicBezTo>
                    <a:pt x="1489" y="165"/>
                    <a:pt x="1489" y="165"/>
                    <a:pt x="1489" y="165"/>
                  </a:cubicBezTo>
                  <a:cubicBezTo>
                    <a:pt x="1489" y="165"/>
                    <a:pt x="1599" y="138"/>
                    <a:pt x="1599" y="221"/>
                  </a:cubicBezTo>
                  <a:cubicBezTo>
                    <a:pt x="1599" y="275"/>
                    <a:pt x="1627" y="331"/>
                    <a:pt x="1599" y="385"/>
                  </a:cubicBezTo>
                  <a:cubicBezTo>
                    <a:pt x="1599" y="441"/>
                    <a:pt x="1572" y="579"/>
                    <a:pt x="1516" y="606"/>
                  </a:cubicBezTo>
                  <a:cubicBezTo>
                    <a:pt x="1462" y="606"/>
                    <a:pt x="1434" y="606"/>
                    <a:pt x="1434" y="606"/>
                  </a:cubicBezTo>
                  <a:cubicBezTo>
                    <a:pt x="1434" y="606"/>
                    <a:pt x="1323" y="1157"/>
                    <a:pt x="1048" y="1296"/>
                  </a:cubicBezTo>
                  <a:cubicBezTo>
                    <a:pt x="1020" y="1378"/>
                    <a:pt x="854" y="1378"/>
                    <a:pt x="800" y="1378"/>
                  </a:cubicBezTo>
                  <a:lnTo>
                    <a:pt x="800" y="1378"/>
                  </a:lnTo>
                  <a:cubicBezTo>
                    <a:pt x="744" y="1378"/>
                    <a:pt x="579" y="1378"/>
                    <a:pt x="552" y="1296"/>
                  </a:cubicBezTo>
                  <a:cubicBezTo>
                    <a:pt x="276" y="1157"/>
                    <a:pt x="165" y="606"/>
                    <a:pt x="165" y="606"/>
                  </a:cubicBezTo>
                  <a:cubicBezTo>
                    <a:pt x="165" y="606"/>
                    <a:pt x="138" y="606"/>
                    <a:pt x="111" y="606"/>
                  </a:cubicBezTo>
                  <a:cubicBezTo>
                    <a:pt x="55" y="579"/>
                    <a:pt x="0" y="441"/>
                    <a:pt x="0" y="385"/>
                  </a:cubicBezTo>
                  <a:cubicBezTo>
                    <a:pt x="0" y="331"/>
                    <a:pt x="0" y="275"/>
                    <a:pt x="0" y="221"/>
                  </a:cubicBezTo>
                  <a:cubicBezTo>
                    <a:pt x="0" y="138"/>
                    <a:pt x="111" y="165"/>
                    <a:pt x="111" y="165"/>
                  </a:cubicBezTo>
                  <a:cubicBezTo>
                    <a:pt x="111" y="0"/>
                    <a:pt x="111" y="0"/>
                    <a:pt x="111" y="0"/>
                  </a:cubicBezTo>
                </a:path>
              </a:pathLst>
            </a:custGeom>
            <a:noFill/>
            <a:ln w="12700" cap="flat" cmpd="sng">
              <a:solidFill>
                <a:srgbClr val="0069A8"/>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endParaRPr lang="sv" sz="2400"/>
            </a:p>
          </p:txBody>
        </p:sp>
      </p:grpSp>
      <p:grpSp>
        <p:nvGrpSpPr>
          <p:cNvPr id="15" name="Group 14"/>
          <p:cNvGrpSpPr/>
          <p:nvPr/>
        </p:nvGrpSpPr>
        <p:grpSpPr>
          <a:xfrm>
            <a:off x="2315217" y="4810453"/>
            <a:ext cx="728519" cy="728519"/>
            <a:chOff x="1736412" y="3607839"/>
            <a:chExt cx="546389" cy="546389"/>
          </a:xfrm>
        </p:grpSpPr>
        <p:sp>
          <p:nvSpPr>
            <p:cNvPr id="65" name="Freeform 5"/>
            <p:cNvSpPr>
              <a:spLocks noChangeArrowheads="1"/>
            </p:cNvSpPr>
            <p:nvPr/>
          </p:nvSpPr>
          <p:spPr bwMode="auto">
            <a:xfrm>
              <a:off x="1736412" y="3607839"/>
              <a:ext cx="546389" cy="546389"/>
            </a:xfrm>
            <a:custGeom>
              <a:avLst/>
              <a:gdLst>
                <a:gd name="T0" fmla="*/ 3170 w 3171"/>
                <a:gd name="T1" fmla="*/ 3171 h 3172"/>
                <a:gd name="T2" fmla="*/ 0 w 3171"/>
                <a:gd name="T3" fmla="*/ 3171 h 3172"/>
                <a:gd name="T4" fmla="*/ 0 w 3171"/>
                <a:gd name="T5" fmla="*/ 0 h 3172"/>
                <a:gd name="T6" fmla="*/ 3170 w 3171"/>
                <a:gd name="T7" fmla="*/ 0 h 3172"/>
                <a:gd name="T8" fmla="*/ 3170 w 3171"/>
                <a:gd name="T9" fmla="*/ 3171 h 3172"/>
              </a:gdLst>
              <a:ahLst/>
              <a:cxnLst>
                <a:cxn ang="0">
                  <a:pos x="T0" y="T1"/>
                </a:cxn>
                <a:cxn ang="0">
                  <a:pos x="T2" y="T3"/>
                </a:cxn>
                <a:cxn ang="0">
                  <a:pos x="T4" y="T5"/>
                </a:cxn>
                <a:cxn ang="0">
                  <a:pos x="T6" y="T7"/>
                </a:cxn>
                <a:cxn ang="0">
                  <a:pos x="T8" y="T9"/>
                </a:cxn>
              </a:cxnLst>
              <a:rect l="0" t="0" r="r" b="b"/>
              <a:pathLst>
                <a:path w="3171" h="3172">
                  <a:moveTo>
                    <a:pt x="3170" y="3171"/>
                  </a:moveTo>
                  <a:lnTo>
                    <a:pt x="0" y="3171"/>
                  </a:lnTo>
                  <a:lnTo>
                    <a:pt x="0" y="0"/>
                  </a:lnTo>
                  <a:lnTo>
                    <a:pt x="3170" y="0"/>
                  </a:lnTo>
                  <a:lnTo>
                    <a:pt x="3170" y="3171"/>
                  </a:lnTo>
                </a:path>
              </a:pathLst>
            </a:custGeom>
            <a:noFill/>
            <a:ln w="12700" cap="flat" cmpd="sng">
              <a:solidFill>
                <a:srgbClr val="2BBB4E"/>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8" name="Freeform 18"/>
            <p:cNvSpPr>
              <a:spLocks noChangeArrowheads="1"/>
            </p:cNvSpPr>
            <p:nvPr/>
          </p:nvSpPr>
          <p:spPr bwMode="auto">
            <a:xfrm>
              <a:off x="1978829" y="3717269"/>
              <a:ext cx="85112" cy="85872"/>
            </a:xfrm>
            <a:custGeom>
              <a:avLst/>
              <a:gdLst>
                <a:gd name="T0" fmla="*/ 247 w 496"/>
                <a:gd name="T1" fmla="*/ 0 h 497"/>
                <a:gd name="T2" fmla="*/ 247 w 496"/>
                <a:gd name="T3" fmla="*/ 0 h 497"/>
                <a:gd name="T4" fmla="*/ 495 w 496"/>
                <a:gd name="T5" fmla="*/ 248 h 497"/>
                <a:gd name="T6" fmla="*/ 247 w 496"/>
                <a:gd name="T7" fmla="*/ 496 h 497"/>
                <a:gd name="T8" fmla="*/ 0 w 496"/>
                <a:gd name="T9" fmla="*/ 248 h 497"/>
                <a:gd name="T10" fmla="*/ 247 w 496"/>
                <a:gd name="T11" fmla="*/ 0 h 497"/>
              </a:gdLst>
              <a:ahLst/>
              <a:cxnLst>
                <a:cxn ang="0">
                  <a:pos x="T0" y="T1"/>
                </a:cxn>
                <a:cxn ang="0">
                  <a:pos x="T2" y="T3"/>
                </a:cxn>
                <a:cxn ang="0">
                  <a:pos x="T4" y="T5"/>
                </a:cxn>
                <a:cxn ang="0">
                  <a:pos x="T6" y="T7"/>
                </a:cxn>
                <a:cxn ang="0">
                  <a:pos x="T8" y="T9"/>
                </a:cxn>
                <a:cxn ang="0">
                  <a:pos x="T10" y="T11"/>
                </a:cxn>
              </a:cxnLst>
              <a:rect l="0" t="0" r="r" b="b"/>
              <a:pathLst>
                <a:path w="496" h="497">
                  <a:moveTo>
                    <a:pt x="247" y="0"/>
                  </a:moveTo>
                  <a:lnTo>
                    <a:pt x="247" y="0"/>
                  </a:lnTo>
                  <a:cubicBezTo>
                    <a:pt x="385" y="0"/>
                    <a:pt x="495" y="111"/>
                    <a:pt x="495" y="248"/>
                  </a:cubicBezTo>
                  <a:cubicBezTo>
                    <a:pt x="495" y="386"/>
                    <a:pt x="385" y="496"/>
                    <a:pt x="247" y="496"/>
                  </a:cubicBezTo>
                  <a:cubicBezTo>
                    <a:pt x="109" y="496"/>
                    <a:pt x="0" y="386"/>
                    <a:pt x="0" y="248"/>
                  </a:cubicBezTo>
                  <a:cubicBezTo>
                    <a:pt x="0" y="111"/>
                    <a:pt x="109" y="0"/>
                    <a:pt x="247" y="0"/>
                  </a:cubicBezTo>
                </a:path>
              </a:pathLst>
            </a:custGeom>
            <a:noFill/>
            <a:ln w="12700" cap="flat" cmpd="sng">
              <a:solidFill>
                <a:srgbClr val="2BBB4E"/>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9" name="Freeform 19"/>
            <p:cNvSpPr>
              <a:spLocks noChangeArrowheads="1"/>
            </p:cNvSpPr>
            <p:nvPr/>
          </p:nvSpPr>
          <p:spPr bwMode="auto">
            <a:xfrm>
              <a:off x="1807845" y="3784143"/>
              <a:ext cx="280414" cy="294853"/>
            </a:xfrm>
            <a:custGeom>
              <a:avLst/>
              <a:gdLst>
                <a:gd name="T0" fmla="*/ 1267 w 1627"/>
                <a:gd name="T1" fmla="*/ 551 h 1711"/>
                <a:gd name="T2" fmla="*/ 1267 w 1627"/>
                <a:gd name="T3" fmla="*/ 551 h 1711"/>
                <a:gd name="T4" fmla="*/ 1267 w 1627"/>
                <a:gd name="T5" fmla="*/ 303 h 1711"/>
                <a:gd name="T6" fmla="*/ 1213 w 1627"/>
                <a:gd name="T7" fmla="*/ 193 h 1711"/>
                <a:gd name="T8" fmla="*/ 937 w 1627"/>
                <a:gd name="T9" fmla="*/ 27 h 1711"/>
                <a:gd name="T10" fmla="*/ 883 w 1627"/>
                <a:gd name="T11" fmla="*/ 0 h 1711"/>
                <a:gd name="T12" fmla="*/ 413 w 1627"/>
                <a:gd name="T13" fmla="*/ 0 h 1711"/>
                <a:gd name="T14" fmla="*/ 359 w 1627"/>
                <a:gd name="T15" fmla="*/ 27 h 1711"/>
                <a:gd name="T16" fmla="*/ 221 w 1627"/>
                <a:gd name="T17" fmla="*/ 276 h 1711"/>
                <a:gd name="T18" fmla="*/ 248 w 1627"/>
                <a:gd name="T19" fmla="*/ 414 h 1711"/>
                <a:gd name="T20" fmla="*/ 248 w 1627"/>
                <a:gd name="T21" fmla="*/ 414 h 1711"/>
                <a:gd name="T22" fmla="*/ 386 w 1627"/>
                <a:gd name="T23" fmla="*/ 358 h 1711"/>
                <a:gd name="T24" fmla="*/ 496 w 1627"/>
                <a:gd name="T25" fmla="*/ 193 h 1711"/>
                <a:gd name="T26" fmla="*/ 800 w 1627"/>
                <a:gd name="T27" fmla="*/ 193 h 1711"/>
                <a:gd name="T28" fmla="*/ 469 w 1627"/>
                <a:gd name="T29" fmla="*/ 717 h 1711"/>
                <a:gd name="T30" fmla="*/ 469 w 1627"/>
                <a:gd name="T31" fmla="*/ 772 h 1711"/>
                <a:gd name="T32" fmla="*/ 469 w 1627"/>
                <a:gd name="T33" fmla="*/ 1130 h 1711"/>
                <a:gd name="T34" fmla="*/ 111 w 1627"/>
                <a:gd name="T35" fmla="*/ 1130 h 1711"/>
                <a:gd name="T36" fmla="*/ 0 w 1627"/>
                <a:gd name="T37" fmla="*/ 1213 h 1711"/>
                <a:gd name="T38" fmla="*/ 0 w 1627"/>
                <a:gd name="T39" fmla="*/ 1269 h 1711"/>
                <a:gd name="T40" fmla="*/ 111 w 1627"/>
                <a:gd name="T41" fmla="*/ 1379 h 1711"/>
                <a:gd name="T42" fmla="*/ 634 w 1627"/>
                <a:gd name="T43" fmla="*/ 1379 h 1711"/>
                <a:gd name="T44" fmla="*/ 717 w 1627"/>
                <a:gd name="T45" fmla="*/ 1296 h 1711"/>
                <a:gd name="T46" fmla="*/ 717 w 1627"/>
                <a:gd name="T47" fmla="*/ 938 h 1711"/>
                <a:gd name="T48" fmla="*/ 965 w 1627"/>
                <a:gd name="T49" fmla="*/ 1103 h 1711"/>
                <a:gd name="T50" fmla="*/ 965 w 1627"/>
                <a:gd name="T51" fmla="*/ 1599 h 1711"/>
                <a:gd name="T52" fmla="*/ 1075 w 1627"/>
                <a:gd name="T53" fmla="*/ 1710 h 1711"/>
                <a:gd name="T54" fmla="*/ 1102 w 1627"/>
                <a:gd name="T55" fmla="*/ 1710 h 1711"/>
                <a:gd name="T56" fmla="*/ 1213 w 1627"/>
                <a:gd name="T57" fmla="*/ 1599 h 1711"/>
                <a:gd name="T58" fmla="*/ 1213 w 1627"/>
                <a:gd name="T59" fmla="*/ 1020 h 1711"/>
                <a:gd name="T60" fmla="*/ 1158 w 1627"/>
                <a:gd name="T61" fmla="*/ 938 h 1711"/>
                <a:gd name="T62" fmla="*/ 883 w 1627"/>
                <a:gd name="T63" fmla="*/ 772 h 1711"/>
                <a:gd name="T64" fmla="*/ 1075 w 1627"/>
                <a:gd name="T65" fmla="*/ 497 h 1711"/>
                <a:gd name="T66" fmla="*/ 1075 w 1627"/>
                <a:gd name="T67" fmla="*/ 689 h 1711"/>
                <a:gd name="T68" fmla="*/ 1131 w 1627"/>
                <a:gd name="T69" fmla="*/ 744 h 1711"/>
                <a:gd name="T70" fmla="*/ 1544 w 1627"/>
                <a:gd name="T71" fmla="*/ 744 h 1711"/>
                <a:gd name="T72" fmla="*/ 1626 w 1627"/>
                <a:gd name="T73" fmla="*/ 662 h 1711"/>
                <a:gd name="T74" fmla="*/ 1626 w 1627"/>
                <a:gd name="T75" fmla="*/ 662 h 1711"/>
                <a:gd name="T76" fmla="*/ 1544 w 1627"/>
                <a:gd name="T77" fmla="*/ 551 h 1711"/>
                <a:gd name="T78" fmla="*/ 1267 w 1627"/>
                <a:gd name="T79" fmla="*/ 551 h 17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27" h="1711">
                  <a:moveTo>
                    <a:pt x="1267" y="551"/>
                  </a:moveTo>
                  <a:lnTo>
                    <a:pt x="1267" y="551"/>
                  </a:lnTo>
                  <a:cubicBezTo>
                    <a:pt x="1267" y="303"/>
                    <a:pt x="1267" y="303"/>
                    <a:pt x="1267" y="303"/>
                  </a:cubicBezTo>
                  <a:cubicBezTo>
                    <a:pt x="1267" y="248"/>
                    <a:pt x="1240" y="220"/>
                    <a:pt x="1213" y="193"/>
                  </a:cubicBezTo>
                  <a:cubicBezTo>
                    <a:pt x="937" y="27"/>
                    <a:pt x="937" y="27"/>
                    <a:pt x="937" y="27"/>
                  </a:cubicBezTo>
                  <a:cubicBezTo>
                    <a:pt x="910" y="0"/>
                    <a:pt x="910" y="0"/>
                    <a:pt x="883" y="0"/>
                  </a:cubicBezTo>
                  <a:cubicBezTo>
                    <a:pt x="413" y="0"/>
                    <a:pt x="413" y="0"/>
                    <a:pt x="413" y="0"/>
                  </a:cubicBezTo>
                  <a:cubicBezTo>
                    <a:pt x="386" y="0"/>
                    <a:pt x="359" y="0"/>
                    <a:pt x="359" y="27"/>
                  </a:cubicBezTo>
                  <a:cubicBezTo>
                    <a:pt x="221" y="276"/>
                    <a:pt x="221" y="276"/>
                    <a:pt x="221" y="276"/>
                  </a:cubicBezTo>
                  <a:cubicBezTo>
                    <a:pt x="193" y="303"/>
                    <a:pt x="193" y="386"/>
                    <a:pt x="248" y="414"/>
                  </a:cubicBezTo>
                  <a:lnTo>
                    <a:pt x="248" y="414"/>
                  </a:lnTo>
                  <a:cubicBezTo>
                    <a:pt x="276" y="441"/>
                    <a:pt x="359" y="414"/>
                    <a:pt x="386" y="358"/>
                  </a:cubicBezTo>
                  <a:cubicBezTo>
                    <a:pt x="496" y="193"/>
                    <a:pt x="496" y="193"/>
                    <a:pt x="496" y="193"/>
                  </a:cubicBezTo>
                  <a:cubicBezTo>
                    <a:pt x="800" y="193"/>
                    <a:pt x="800" y="193"/>
                    <a:pt x="800" y="193"/>
                  </a:cubicBezTo>
                  <a:cubicBezTo>
                    <a:pt x="469" y="717"/>
                    <a:pt x="469" y="717"/>
                    <a:pt x="469" y="717"/>
                  </a:cubicBezTo>
                  <a:cubicBezTo>
                    <a:pt x="469" y="744"/>
                    <a:pt x="469" y="744"/>
                    <a:pt x="469" y="772"/>
                  </a:cubicBezTo>
                  <a:cubicBezTo>
                    <a:pt x="469" y="1130"/>
                    <a:pt x="469" y="1130"/>
                    <a:pt x="469" y="1130"/>
                  </a:cubicBezTo>
                  <a:cubicBezTo>
                    <a:pt x="111" y="1130"/>
                    <a:pt x="111" y="1130"/>
                    <a:pt x="111" y="1130"/>
                  </a:cubicBezTo>
                  <a:cubicBezTo>
                    <a:pt x="55" y="1130"/>
                    <a:pt x="0" y="1158"/>
                    <a:pt x="0" y="1213"/>
                  </a:cubicBezTo>
                  <a:cubicBezTo>
                    <a:pt x="0" y="1269"/>
                    <a:pt x="0" y="1269"/>
                    <a:pt x="0" y="1269"/>
                  </a:cubicBezTo>
                  <a:cubicBezTo>
                    <a:pt x="0" y="1323"/>
                    <a:pt x="55" y="1379"/>
                    <a:pt x="111" y="1379"/>
                  </a:cubicBezTo>
                  <a:cubicBezTo>
                    <a:pt x="634" y="1379"/>
                    <a:pt x="634" y="1379"/>
                    <a:pt x="634" y="1379"/>
                  </a:cubicBezTo>
                  <a:cubicBezTo>
                    <a:pt x="662" y="1379"/>
                    <a:pt x="717" y="1323"/>
                    <a:pt x="717" y="1296"/>
                  </a:cubicBezTo>
                  <a:cubicBezTo>
                    <a:pt x="717" y="938"/>
                    <a:pt x="717" y="938"/>
                    <a:pt x="717" y="938"/>
                  </a:cubicBezTo>
                  <a:cubicBezTo>
                    <a:pt x="965" y="1103"/>
                    <a:pt x="965" y="1103"/>
                    <a:pt x="965" y="1103"/>
                  </a:cubicBezTo>
                  <a:cubicBezTo>
                    <a:pt x="965" y="1599"/>
                    <a:pt x="965" y="1599"/>
                    <a:pt x="965" y="1599"/>
                  </a:cubicBezTo>
                  <a:cubicBezTo>
                    <a:pt x="965" y="1654"/>
                    <a:pt x="993" y="1710"/>
                    <a:pt x="1075" y="1710"/>
                  </a:cubicBezTo>
                  <a:cubicBezTo>
                    <a:pt x="1102" y="1710"/>
                    <a:pt x="1102" y="1710"/>
                    <a:pt x="1102" y="1710"/>
                  </a:cubicBezTo>
                  <a:cubicBezTo>
                    <a:pt x="1158" y="1710"/>
                    <a:pt x="1213" y="1654"/>
                    <a:pt x="1213" y="1599"/>
                  </a:cubicBezTo>
                  <a:cubicBezTo>
                    <a:pt x="1213" y="1020"/>
                    <a:pt x="1213" y="1020"/>
                    <a:pt x="1213" y="1020"/>
                  </a:cubicBezTo>
                  <a:cubicBezTo>
                    <a:pt x="1213" y="992"/>
                    <a:pt x="1185" y="965"/>
                    <a:pt x="1158" y="938"/>
                  </a:cubicBezTo>
                  <a:cubicBezTo>
                    <a:pt x="883" y="772"/>
                    <a:pt x="883" y="772"/>
                    <a:pt x="883" y="772"/>
                  </a:cubicBezTo>
                  <a:cubicBezTo>
                    <a:pt x="1075" y="497"/>
                    <a:pt x="1075" y="497"/>
                    <a:pt x="1075" y="497"/>
                  </a:cubicBezTo>
                  <a:cubicBezTo>
                    <a:pt x="1075" y="689"/>
                    <a:pt x="1075" y="689"/>
                    <a:pt x="1075" y="689"/>
                  </a:cubicBezTo>
                  <a:cubicBezTo>
                    <a:pt x="1075" y="717"/>
                    <a:pt x="1102" y="744"/>
                    <a:pt x="1131" y="744"/>
                  </a:cubicBezTo>
                  <a:cubicBezTo>
                    <a:pt x="1544" y="744"/>
                    <a:pt x="1544" y="744"/>
                    <a:pt x="1544" y="744"/>
                  </a:cubicBezTo>
                  <a:cubicBezTo>
                    <a:pt x="1598" y="744"/>
                    <a:pt x="1626" y="717"/>
                    <a:pt x="1626" y="662"/>
                  </a:cubicBezTo>
                  <a:lnTo>
                    <a:pt x="1626" y="662"/>
                  </a:lnTo>
                  <a:cubicBezTo>
                    <a:pt x="1626" y="607"/>
                    <a:pt x="1598" y="551"/>
                    <a:pt x="1544" y="551"/>
                  </a:cubicBezTo>
                  <a:lnTo>
                    <a:pt x="1267" y="551"/>
                  </a:lnTo>
                </a:path>
              </a:pathLst>
            </a:custGeom>
            <a:noFill/>
            <a:ln w="12700" cap="flat" cmpd="sng">
              <a:solidFill>
                <a:srgbClr val="2BBB4E"/>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80" name="Freeform 20"/>
            <p:cNvSpPr>
              <a:spLocks noChangeArrowheads="1"/>
            </p:cNvSpPr>
            <p:nvPr/>
          </p:nvSpPr>
          <p:spPr bwMode="auto">
            <a:xfrm>
              <a:off x="2130815" y="3831258"/>
              <a:ext cx="81313" cy="100311"/>
            </a:xfrm>
            <a:custGeom>
              <a:avLst/>
              <a:gdLst>
                <a:gd name="T0" fmla="*/ 0 w 470"/>
                <a:gd name="T1" fmla="*/ 0 h 580"/>
                <a:gd name="T2" fmla="*/ 469 w 470"/>
                <a:gd name="T3" fmla="*/ 303 h 580"/>
                <a:gd name="T4" fmla="*/ 0 w 470"/>
                <a:gd name="T5" fmla="*/ 579 h 580"/>
                <a:gd name="T6" fmla="*/ 0 w 470"/>
                <a:gd name="T7" fmla="*/ 0 h 580"/>
              </a:gdLst>
              <a:ahLst/>
              <a:cxnLst>
                <a:cxn ang="0">
                  <a:pos x="T0" y="T1"/>
                </a:cxn>
                <a:cxn ang="0">
                  <a:pos x="T2" y="T3"/>
                </a:cxn>
                <a:cxn ang="0">
                  <a:pos x="T4" y="T5"/>
                </a:cxn>
                <a:cxn ang="0">
                  <a:pos x="T6" y="T7"/>
                </a:cxn>
              </a:cxnLst>
              <a:rect l="0" t="0" r="r" b="b"/>
              <a:pathLst>
                <a:path w="470" h="580">
                  <a:moveTo>
                    <a:pt x="0" y="0"/>
                  </a:moveTo>
                  <a:lnTo>
                    <a:pt x="469" y="303"/>
                  </a:lnTo>
                  <a:lnTo>
                    <a:pt x="0" y="579"/>
                  </a:lnTo>
                  <a:lnTo>
                    <a:pt x="0" y="0"/>
                  </a:lnTo>
                </a:path>
              </a:pathLst>
            </a:custGeom>
            <a:noFill/>
            <a:ln w="12700" cap="flat" cmpd="sng">
              <a:solidFill>
                <a:srgbClr val="2BBB4E"/>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grpSp>
      <p:grpSp>
        <p:nvGrpSpPr>
          <p:cNvPr id="14" name="Group 13"/>
          <p:cNvGrpSpPr/>
          <p:nvPr/>
        </p:nvGrpSpPr>
        <p:grpSpPr>
          <a:xfrm>
            <a:off x="503545" y="4810453"/>
            <a:ext cx="735612" cy="728519"/>
            <a:chOff x="377658" y="3607839"/>
            <a:chExt cx="551709" cy="546389"/>
          </a:xfrm>
        </p:grpSpPr>
        <p:sp>
          <p:nvSpPr>
            <p:cNvPr id="67" name="Freeform 7"/>
            <p:cNvSpPr>
              <a:spLocks noChangeArrowheads="1"/>
            </p:cNvSpPr>
            <p:nvPr/>
          </p:nvSpPr>
          <p:spPr bwMode="auto">
            <a:xfrm>
              <a:off x="377658" y="3607839"/>
              <a:ext cx="551709" cy="546389"/>
            </a:xfrm>
            <a:custGeom>
              <a:avLst/>
              <a:gdLst>
                <a:gd name="T0" fmla="*/ 3199 w 3200"/>
                <a:gd name="T1" fmla="*/ 3171 h 3172"/>
                <a:gd name="T2" fmla="*/ 0 w 3200"/>
                <a:gd name="T3" fmla="*/ 3171 h 3172"/>
                <a:gd name="T4" fmla="*/ 0 w 3200"/>
                <a:gd name="T5" fmla="*/ 0 h 3172"/>
                <a:gd name="T6" fmla="*/ 3199 w 3200"/>
                <a:gd name="T7" fmla="*/ 0 h 3172"/>
                <a:gd name="T8" fmla="*/ 3199 w 3200"/>
                <a:gd name="T9" fmla="*/ 3171 h 3172"/>
              </a:gdLst>
              <a:ahLst/>
              <a:cxnLst>
                <a:cxn ang="0">
                  <a:pos x="T0" y="T1"/>
                </a:cxn>
                <a:cxn ang="0">
                  <a:pos x="T2" y="T3"/>
                </a:cxn>
                <a:cxn ang="0">
                  <a:pos x="T4" y="T5"/>
                </a:cxn>
                <a:cxn ang="0">
                  <a:pos x="T6" y="T7"/>
                </a:cxn>
                <a:cxn ang="0">
                  <a:pos x="T8" y="T9"/>
                </a:cxn>
              </a:cxnLst>
              <a:rect l="0" t="0" r="r" b="b"/>
              <a:pathLst>
                <a:path w="3200" h="3172">
                  <a:moveTo>
                    <a:pt x="3199" y="3171"/>
                  </a:moveTo>
                  <a:lnTo>
                    <a:pt x="0" y="3171"/>
                  </a:lnTo>
                  <a:lnTo>
                    <a:pt x="0" y="0"/>
                  </a:lnTo>
                  <a:lnTo>
                    <a:pt x="3199" y="0"/>
                  </a:lnTo>
                  <a:lnTo>
                    <a:pt x="3199" y="3171"/>
                  </a:lnTo>
                </a:path>
              </a:pathLst>
            </a:custGeom>
            <a:noFill/>
            <a:ln w="12700" cap="flat" cmpd="sng">
              <a:solidFill>
                <a:schemeClr val="accent2"/>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81" name="Freeform 21"/>
            <p:cNvSpPr>
              <a:spLocks noChangeArrowheads="1"/>
            </p:cNvSpPr>
            <p:nvPr/>
          </p:nvSpPr>
          <p:spPr bwMode="auto">
            <a:xfrm>
              <a:off x="605637" y="3693711"/>
              <a:ext cx="237858" cy="237858"/>
            </a:xfrm>
            <a:custGeom>
              <a:avLst/>
              <a:gdLst>
                <a:gd name="T0" fmla="*/ 690 w 1380"/>
                <a:gd name="T1" fmla="*/ 0 h 1380"/>
                <a:gd name="T2" fmla="*/ 690 w 1380"/>
                <a:gd name="T3" fmla="*/ 0 h 1380"/>
                <a:gd name="T4" fmla="*/ 0 w 1380"/>
                <a:gd name="T5" fmla="*/ 690 h 1380"/>
                <a:gd name="T6" fmla="*/ 193 w 1380"/>
                <a:gd name="T7" fmla="*/ 1186 h 1380"/>
                <a:gd name="T8" fmla="*/ 28 w 1380"/>
                <a:gd name="T9" fmla="*/ 1379 h 1380"/>
                <a:gd name="T10" fmla="*/ 441 w 1380"/>
                <a:gd name="T11" fmla="*/ 1351 h 1380"/>
                <a:gd name="T12" fmla="*/ 690 w 1380"/>
                <a:gd name="T13" fmla="*/ 1379 h 1380"/>
                <a:gd name="T14" fmla="*/ 1379 w 1380"/>
                <a:gd name="T15" fmla="*/ 690 h 1380"/>
                <a:gd name="T16" fmla="*/ 690 w 1380"/>
                <a:gd name="T17" fmla="*/ 0 h 1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0" h="1380">
                  <a:moveTo>
                    <a:pt x="690" y="0"/>
                  </a:moveTo>
                  <a:lnTo>
                    <a:pt x="690" y="0"/>
                  </a:lnTo>
                  <a:cubicBezTo>
                    <a:pt x="303" y="0"/>
                    <a:pt x="0" y="303"/>
                    <a:pt x="0" y="690"/>
                  </a:cubicBezTo>
                  <a:cubicBezTo>
                    <a:pt x="0" y="882"/>
                    <a:pt x="82" y="1048"/>
                    <a:pt x="193" y="1186"/>
                  </a:cubicBezTo>
                  <a:cubicBezTo>
                    <a:pt x="28" y="1379"/>
                    <a:pt x="28" y="1379"/>
                    <a:pt x="28" y="1379"/>
                  </a:cubicBezTo>
                  <a:cubicBezTo>
                    <a:pt x="441" y="1351"/>
                    <a:pt x="441" y="1351"/>
                    <a:pt x="441" y="1351"/>
                  </a:cubicBezTo>
                  <a:cubicBezTo>
                    <a:pt x="524" y="1379"/>
                    <a:pt x="607" y="1379"/>
                    <a:pt x="690" y="1379"/>
                  </a:cubicBezTo>
                  <a:cubicBezTo>
                    <a:pt x="1075" y="1379"/>
                    <a:pt x="1379" y="1075"/>
                    <a:pt x="1379" y="690"/>
                  </a:cubicBezTo>
                  <a:cubicBezTo>
                    <a:pt x="1379" y="303"/>
                    <a:pt x="1075" y="0"/>
                    <a:pt x="690" y="0"/>
                  </a:cubicBezTo>
                </a:path>
              </a:pathLst>
            </a:custGeom>
            <a:noFill/>
            <a:ln w="1270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82" name="Freeform 22"/>
            <p:cNvSpPr>
              <a:spLocks noChangeArrowheads="1"/>
            </p:cNvSpPr>
            <p:nvPr/>
          </p:nvSpPr>
          <p:spPr bwMode="auto">
            <a:xfrm>
              <a:off x="462770" y="3835818"/>
              <a:ext cx="233298" cy="246977"/>
            </a:xfrm>
            <a:custGeom>
              <a:avLst/>
              <a:gdLst>
                <a:gd name="T0" fmla="*/ 248 w 1352"/>
                <a:gd name="T1" fmla="*/ 28 h 1435"/>
                <a:gd name="T2" fmla="*/ 248 w 1352"/>
                <a:gd name="T3" fmla="*/ 28 h 1435"/>
                <a:gd name="T4" fmla="*/ 248 w 1352"/>
                <a:gd name="T5" fmla="*/ 28 h 1435"/>
                <a:gd name="T6" fmla="*/ 220 w 1352"/>
                <a:gd name="T7" fmla="*/ 28 h 1435"/>
                <a:gd name="T8" fmla="*/ 54 w 1352"/>
                <a:gd name="T9" fmla="*/ 194 h 1435"/>
                <a:gd name="T10" fmla="*/ 331 w 1352"/>
                <a:gd name="T11" fmla="*/ 1048 h 1435"/>
                <a:gd name="T12" fmla="*/ 1130 w 1352"/>
                <a:gd name="T13" fmla="*/ 1434 h 1435"/>
                <a:gd name="T14" fmla="*/ 1130 w 1352"/>
                <a:gd name="T15" fmla="*/ 1434 h 1435"/>
                <a:gd name="T16" fmla="*/ 1130 w 1352"/>
                <a:gd name="T17" fmla="*/ 1434 h 1435"/>
                <a:gd name="T18" fmla="*/ 1323 w 1352"/>
                <a:gd name="T19" fmla="*/ 1296 h 1435"/>
                <a:gd name="T20" fmla="*/ 1323 w 1352"/>
                <a:gd name="T21" fmla="*/ 1103 h 1435"/>
                <a:gd name="T22" fmla="*/ 1296 w 1352"/>
                <a:gd name="T23" fmla="*/ 1103 h 1435"/>
                <a:gd name="T24" fmla="*/ 992 w 1352"/>
                <a:gd name="T25" fmla="*/ 966 h 1435"/>
                <a:gd name="T26" fmla="*/ 965 w 1352"/>
                <a:gd name="T27" fmla="*/ 966 h 1435"/>
                <a:gd name="T28" fmla="*/ 799 w 1352"/>
                <a:gd name="T29" fmla="*/ 1076 h 1435"/>
                <a:gd name="T30" fmla="*/ 524 w 1352"/>
                <a:gd name="T31" fmla="*/ 855 h 1435"/>
                <a:gd name="T32" fmla="*/ 331 w 1352"/>
                <a:gd name="T33" fmla="*/ 552 h 1435"/>
                <a:gd name="T34" fmla="*/ 468 w 1352"/>
                <a:gd name="T35" fmla="*/ 386 h 1435"/>
                <a:gd name="T36" fmla="*/ 385 w 1352"/>
                <a:gd name="T37" fmla="*/ 55 h 1435"/>
                <a:gd name="T38" fmla="*/ 385 w 1352"/>
                <a:gd name="T39" fmla="*/ 55 h 1435"/>
                <a:gd name="T40" fmla="*/ 248 w 1352"/>
                <a:gd name="T41" fmla="*/ 28 h 1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2" h="1435">
                  <a:moveTo>
                    <a:pt x="248" y="28"/>
                  </a:moveTo>
                  <a:lnTo>
                    <a:pt x="248" y="28"/>
                  </a:lnTo>
                  <a:lnTo>
                    <a:pt x="248" y="28"/>
                  </a:lnTo>
                  <a:cubicBezTo>
                    <a:pt x="220" y="28"/>
                    <a:pt x="220" y="28"/>
                    <a:pt x="220" y="28"/>
                  </a:cubicBezTo>
                  <a:cubicBezTo>
                    <a:pt x="165" y="55"/>
                    <a:pt x="83" y="111"/>
                    <a:pt x="54" y="194"/>
                  </a:cubicBezTo>
                  <a:cubicBezTo>
                    <a:pt x="27" y="248"/>
                    <a:pt x="0" y="689"/>
                    <a:pt x="331" y="1048"/>
                  </a:cubicBezTo>
                  <a:cubicBezTo>
                    <a:pt x="662" y="1407"/>
                    <a:pt x="1075" y="1434"/>
                    <a:pt x="1130" y="1434"/>
                  </a:cubicBezTo>
                  <a:lnTo>
                    <a:pt x="1130" y="1434"/>
                  </a:lnTo>
                  <a:lnTo>
                    <a:pt x="1130" y="1434"/>
                  </a:lnTo>
                  <a:cubicBezTo>
                    <a:pt x="1213" y="1378"/>
                    <a:pt x="1296" y="1324"/>
                    <a:pt x="1323" y="1296"/>
                  </a:cubicBezTo>
                  <a:cubicBezTo>
                    <a:pt x="1351" y="1213"/>
                    <a:pt x="1323" y="1158"/>
                    <a:pt x="1323" y="1103"/>
                  </a:cubicBezTo>
                  <a:cubicBezTo>
                    <a:pt x="1296" y="1103"/>
                    <a:pt x="1296" y="1103"/>
                    <a:pt x="1296" y="1103"/>
                  </a:cubicBezTo>
                  <a:cubicBezTo>
                    <a:pt x="1296" y="1048"/>
                    <a:pt x="1020" y="966"/>
                    <a:pt x="992" y="966"/>
                  </a:cubicBezTo>
                  <a:cubicBezTo>
                    <a:pt x="992" y="966"/>
                    <a:pt x="992" y="966"/>
                    <a:pt x="965" y="966"/>
                  </a:cubicBezTo>
                  <a:cubicBezTo>
                    <a:pt x="937" y="966"/>
                    <a:pt x="882" y="1020"/>
                    <a:pt x="799" y="1076"/>
                  </a:cubicBezTo>
                  <a:cubicBezTo>
                    <a:pt x="716" y="1048"/>
                    <a:pt x="579" y="910"/>
                    <a:pt x="524" y="855"/>
                  </a:cubicBezTo>
                  <a:cubicBezTo>
                    <a:pt x="468" y="772"/>
                    <a:pt x="358" y="662"/>
                    <a:pt x="331" y="552"/>
                  </a:cubicBezTo>
                  <a:cubicBezTo>
                    <a:pt x="441" y="469"/>
                    <a:pt x="468" y="441"/>
                    <a:pt x="468" y="386"/>
                  </a:cubicBezTo>
                  <a:cubicBezTo>
                    <a:pt x="496" y="359"/>
                    <a:pt x="441" y="83"/>
                    <a:pt x="385" y="55"/>
                  </a:cubicBezTo>
                  <a:lnTo>
                    <a:pt x="385" y="55"/>
                  </a:lnTo>
                  <a:cubicBezTo>
                    <a:pt x="331" y="28"/>
                    <a:pt x="303" y="0"/>
                    <a:pt x="248" y="28"/>
                  </a:cubicBezTo>
                </a:path>
              </a:pathLst>
            </a:custGeom>
            <a:noFill/>
            <a:ln w="1270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83" name="Freeform 23"/>
            <p:cNvSpPr>
              <a:spLocks noChangeArrowheads="1"/>
            </p:cNvSpPr>
            <p:nvPr/>
          </p:nvSpPr>
          <p:spPr bwMode="auto">
            <a:xfrm>
              <a:off x="662631" y="3736267"/>
              <a:ext cx="119309" cy="151986"/>
            </a:xfrm>
            <a:custGeom>
              <a:avLst/>
              <a:gdLst>
                <a:gd name="T0" fmla="*/ 221 w 691"/>
                <a:gd name="T1" fmla="*/ 882 h 883"/>
                <a:gd name="T2" fmla="*/ 221 w 691"/>
                <a:gd name="T3" fmla="*/ 882 h 883"/>
                <a:gd name="T4" fmla="*/ 0 w 691"/>
                <a:gd name="T5" fmla="*/ 606 h 883"/>
                <a:gd name="T6" fmla="*/ 442 w 691"/>
                <a:gd name="T7" fmla="*/ 0 h 883"/>
                <a:gd name="T8" fmla="*/ 469 w 691"/>
                <a:gd name="T9" fmla="*/ 275 h 883"/>
                <a:gd name="T10" fmla="*/ 690 w 691"/>
                <a:gd name="T11" fmla="*/ 606 h 883"/>
                <a:gd name="T12" fmla="*/ 442 w 691"/>
                <a:gd name="T13" fmla="*/ 882 h 883"/>
                <a:gd name="T14" fmla="*/ 525 w 691"/>
                <a:gd name="T15" fmla="*/ 633 h 883"/>
                <a:gd name="T16" fmla="*/ 360 w 691"/>
                <a:gd name="T17" fmla="*/ 358 h 883"/>
                <a:gd name="T18" fmla="*/ 387 w 691"/>
                <a:gd name="T19" fmla="*/ 551 h 883"/>
                <a:gd name="T20" fmla="*/ 360 w 691"/>
                <a:gd name="T21" fmla="*/ 716 h 883"/>
                <a:gd name="T22" fmla="*/ 249 w 691"/>
                <a:gd name="T23" fmla="*/ 551 h 883"/>
                <a:gd name="T24" fmla="*/ 194 w 691"/>
                <a:gd name="T25" fmla="*/ 743 h 883"/>
                <a:gd name="T26" fmla="*/ 221 w 691"/>
                <a:gd name="T27" fmla="*/ 882 h 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91" h="883">
                  <a:moveTo>
                    <a:pt x="221" y="882"/>
                  </a:moveTo>
                  <a:lnTo>
                    <a:pt x="221" y="882"/>
                  </a:lnTo>
                  <a:cubicBezTo>
                    <a:pt x="221" y="882"/>
                    <a:pt x="0" y="772"/>
                    <a:pt x="0" y="606"/>
                  </a:cubicBezTo>
                  <a:cubicBezTo>
                    <a:pt x="0" y="302"/>
                    <a:pt x="442" y="0"/>
                    <a:pt x="442" y="0"/>
                  </a:cubicBezTo>
                  <a:cubicBezTo>
                    <a:pt x="442" y="0"/>
                    <a:pt x="387" y="165"/>
                    <a:pt x="469" y="275"/>
                  </a:cubicBezTo>
                  <a:cubicBezTo>
                    <a:pt x="525" y="330"/>
                    <a:pt x="690" y="441"/>
                    <a:pt x="690" y="606"/>
                  </a:cubicBezTo>
                  <a:cubicBezTo>
                    <a:pt x="690" y="716"/>
                    <a:pt x="442" y="882"/>
                    <a:pt x="442" y="882"/>
                  </a:cubicBezTo>
                  <a:cubicBezTo>
                    <a:pt x="442" y="882"/>
                    <a:pt x="525" y="716"/>
                    <a:pt x="525" y="633"/>
                  </a:cubicBezTo>
                  <a:cubicBezTo>
                    <a:pt x="525" y="523"/>
                    <a:pt x="360" y="441"/>
                    <a:pt x="360" y="358"/>
                  </a:cubicBezTo>
                  <a:cubicBezTo>
                    <a:pt x="360" y="468"/>
                    <a:pt x="387" y="495"/>
                    <a:pt x="387" y="551"/>
                  </a:cubicBezTo>
                  <a:cubicBezTo>
                    <a:pt x="387" y="633"/>
                    <a:pt x="360" y="716"/>
                    <a:pt x="360" y="716"/>
                  </a:cubicBezTo>
                  <a:cubicBezTo>
                    <a:pt x="360" y="716"/>
                    <a:pt x="249" y="633"/>
                    <a:pt x="249" y="551"/>
                  </a:cubicBezTo>
                  <a:cubicBezTo>
                    <a:pt x="221" y="633"/>
                    <a:pt x="194" y="661"/>
                    <a:pt x="194" y="743"/>
                  </a:cubicBezTo>
                  <a:cubicBezTo>
                    <a:pt x="194" y="799"/>
                    <a:pt x="221" y="882"/>
                    <a:pt x="221" y="882"/>
                  </a:cubicBezTo>
                </a:path>
              </a:pathLst>
            </a:custGeom>
            <a:noFill/>
            <a:ln w="1270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grpSp>
      <p:grpSp>
        <p:nvGrpSpPr>
          <p:cNvPr id="12" name="Group 11"/>
          <p:cNvGrpSpPr/>
          <p:nvPr/>
        </p:nvGrpSpPr>
        <p:grpSpPr>
          <a:xfrm>
            <a:off x="4126887" y="3861047"/>
            <a:ext cx="735612" cy="734599"/>
            <a:chOff x="3095165" y="2895785"/>
            <a:chExt cx="551709" cy="550949"/>
          </a:xfrm>
        </p:grpSpPr>
        <p:sp>
          <p:nvSpPr>
            <p:cNvPr id="63" name="Freeform 3"/>
            <p:cNvSpPr>
              <a:spLocks noChangeArrowheads="1"/>
            </p:cNvSpPr>
            <p:nvPr/>
          </p:nvSpPr>
          <p:spPr bwMode="auto">
            <a:xfrm>
              <a:off x="3095165" y="2895785"/>
              <a:ext cx="551709" cy="550949"/>
            </a:xfrm>
            <a:custGeom>
              <a:avLst/>
              <a:gdLst>
                <a:gd name="T0" fmla="*/ 3199 w 3200"/>
                <a:gd name="T1" fmla="*/ 3198 h 3199"/>
                <a:gd name="T2" fmla="*/ 0 w 3200"/>
                <a:gd name="T3" fmla="*/ 3198 h 3199"/>
                <a:gd name="T4" fmla="*/ 0 w 3200"/>
                <a:gd name="T5" fmla="*/ 0 h 3199"/>
                <a:gd name="T6" fmla="*/ 3199 w 3200"/>
                <a:gd name="T7" fmla="*/ 0 h 3199"/>
                <a:gd name="T8" fmla="*/ 3199 w 3200"/>
                <a:gd name="T9" fmla="*/ 3198 h 3199"/>
              </a:gdLst>
              <a:ahLst/>
              <a:cxnLst>
                <a:cxn ang="0">
                  <a:pos x="T0" y="T1"/>
                </a:cxn>
                <a:cxn ang="0">
                  <a:pos x="T2" y="T3"/>
                </a:cxn>
                <a:cxn ang="0">
                  <a:pos x="T4" y="T5"/>
                </a:cxn>
                <a:cxn ang="0">
                  <a:pos x="T6" y="T7"/>
                </a:cxn>
                <a:cxn ang="0">
                  <a:pos x="T8" y="T9"/>
                </a:cxn>
              </a:cxnLst>
              <a:rect l="0" t="0" r="r" b="b"/>
              <a:pathLst>
                <a:path w="3200" h="3199">
                  <a:moveTo>
                    <a:pt x="3199" y="3198"/>
                  </a:moveTo>
                  <a:lnTo>
                    <a:pt x="0" y="3198"/>
                  </a:lnTo>
                  <a:lnTo>
                    <a:pt x="0" y="0"/>
                  </a:lnTo>
                  <a:lnTo>
                    <a:pt x="3199" y="0"/>
                  </a:lnTo>
                  <a:lnTo>
                    <a:pt x="3199" y="3198"/>
                  </a:lnTo>
                </a:path>
              </a:pathLst>
            </a:custGeom>
            <a:noFill/>
            <a:ln w="12700" cap="flat" cmpd="sng">
              <a:solidFill>
                <a:srgbClr val="E22E1D"/>
              </a:solidFill>
              <a:bevel/>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5" name="Freeform 15"/>
            <p:cNvSpPr>
              <a:spLocks noChangeArrowheads="1"/>
            </p:cNvSpPr>
            <p:nvPr/>
          </p:nvSpPr>
          <p:spPr bwMode="auto">
            <a:xfrm>
              <a:off x="3238032" y="3033332"/>
              <a:ext cx="275854" cy="275854"/>
            </a:xfrm>
            <a:custGeom>
              <a:avLst/>
              <a:gdLst>
                <a:gd name="T0" fmla="*/ 1599 w 1600"/>
                <a:gd name="T1" fmla="*/ 800 h 1600"/>
                <a:gd name="T2" fmla="*/ 1599 w 1600"/>
                <a:gd name="T3" fmla="*/ 800 h 1600"/>
                <a:gd name="T4" fmla="*/ 799 w 1600"/>
                <a:gd name="T5" fmla="*/ 1599 h 1600"/>
                <a:gd name="T6" fmla="*/ 0 w 1600"/>
                <a:gd name="T7" fmla="*/ 800 h 1600"/>
                <a:gd name="T8" fmla="*/ 799 w 1600"/>
                <a:gd name="T9" fmla="*/ 0 h 1600"/>
                <a:gd name="T10" fmla="*/ 1599 w 1600"/>
                <a:gd name="T11" fmla="*/ 800 h 1600"/>
              </a:gdLst>
              <a:ahLst/>
              <a:cxnLst>
                <a:cxn ang="0">
                  <a:pos x="T0" y="T1"/>
                </a:cxn>
                <a:cxn ang="0">
                  <a:pos x="T2" y="T3"/>
                </a:cxn>
                <a:cxn ang="0">
                  <a:pos x="T4" y="T5"/>
                </a:cxn>
                <a:cxn ang="0">
                  <a:pos x="T6" y="T7"/>
                </a:cxn>
                <a:cxn ang="0">
                  <a:pos x="T8" y="T9"/>
                </a:cxn>
                <a:cxn ang="0">
                  <a:pos x="T10" y="T11"/>
                </a:cxn>
              </a:cxnLst>
              <a:rect l="0" t="0" r="r" b="b"/>
              <a:pathLst>
                <a:path w="1600" h="1600">
                  <a:moveTo>
                    <a:pt x="1599" y="800"/>
                  </a:moveTo>
                  <a:lnTo>
                    <a:pt x="1599" y="800"/>
                  </a:lnTo>
                  <a:cubicBezTo>
                    <a:pt x="1599" y="1241"/>
                    <a:pt x="1241" y="1599"/>
                    <a:pt x="799" y="1599"/>
                  </a:cubicBezTo>
                  <a:cubicBezTo>
                    <a:pt x="358" y="1599"/>
                    <a:pt x="0" y="1241"/>
                    <a:pt x="0" y="800"/>
                  </a:cubicBezTo>
                  <a:cubicBezTo>
                    <a:pt x="0" y="358"/>
                    <a:pt x="358" y="0"/>
                    <a:pt x="799" y="0"/>
                  </a:cubicBezTo>
                  <a:cubicBezTo>
                    <a:pt x="1241" y="0"/>
                    <a:pt x="1599" y="358"/>
                    <a:pt x="1599" y="800"/>
                  </a:cubicBezTo>
                </a:path>
              </a:pathLst>
            </a:custGeom>
            <a:noFill/>
            <a:ln w="12700" cap="flat" cmpd="sng">
              <a:solidFill>
                <a:srgbClr val="E22E1D"/>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6" name="Freeform 16"/>
            <p:cNvSpPr>
              <a:spLocks noChangeArrowheads="1"/>
            </p:cNvSpPr>
            <p:nvPr/>
          </p:nvSpPr>
          <p:spPr bwMode="auto">
            <a:xfrm>
              <a:off x="3171158" y="3151881"/>
              <a:ext cx="142867" cy="180863"/>
            </a:xfrm>
            <a:custGeom>
              <a:avLst/>
              <a:gdLst>
                <a:gd name="T0" fmla="*/ 194 w 829"/>
                <a:gd name="T1" fmla="*/ 111 h 1048"/>
                <a:gd name="T2" fmla="*/ 194 w 829"/>
                <a:gd name="T3" fmla="*/ 111 h 1048"/>
                <a:gd name="T4" fmla="*/ 194 w 829"/>
                <a:gd name="T5" fmla="*/ 0 h 1048"/>
                <a:gd name="T6" fmla="*/ 139 w 829"/>
                <a:gd name="T7" fmla="*/ 745 h 1048"/>
                <a:gd name="T8" fmla="*/ 828 w 829"/>
                <a:gd name="T9" fmla="*/ 1047 h 1048"/>
                <a:gd name="T10" fmla="*/ 194 w 829"/>
                <a:gd name="T11" fmla="*/ 111 h 1048"/>
              </a:gdLst>
              <a:ahLst/>
              <a:cxnLst>
                <a:cxn ang="0">
                  <a:pos x="T0" y="T1"/>
                </a:cxn>
                <a:cxn ang="0">
                  <a:pos x="T2" y="T3"/>
                </a:cxn>
                <a:cxn ang="0">
                  <a:pos x="T4" y="T5"/>
                </a:cxn>
                <a:cxn ang="0">
                  <a:pos x="T6" y="T7"/>
                </a:cxn>
                <a:cxn ang="0">
                  <a:pos x="T8" y="T9"/>
                </a:cxn>
                <a:cxn ang="0">
                  <a:pos x="T10" y="T11"/>
                </a:cxn>
              </a:cxnLst>
              <a:rect l="0" t="0" r="r" b="b"/>
              <a:pathLst>
                <a:path w="829" h="1048">
                  <a:moveTo>
                    <a:pt x="194" y="111"/>
                  </a:moveTo>
                  <a:lnTo>
                    <a:pt x="194" y="111"/>
                  </a:lnTo>
                  <a:cubicBezTo>
                    <a:pt x="194" y="83"/>
                    <a:pt x="194" y="28"/>
                    <a:pt x="194" y="0"/>
                  </a:cubicBezTo>
                  <a:cubicBezTo>
                    <a:pt x="29" y="248"/>
                    <a:pt x="0" y="524"/>
                    <a:pt x="139" y="745"/>
                  </a:cubicBezTo>
                  <a:cubicBezTo>
                    <a:pt x="249" y="937"/>
                    <a:pt x="525" y="1047"/>
                    <a:pt x="828" y="1047"/>
                  </a:cubicBezTo>
                  <a:cubicBezTo>
                    <a:pt x="442" y="910"/>
                    <a:pt x="194" y="524"/>
                    <a:pt x="194" y="111"/>
                  </a:cubicBezTo>
                </a:path>
              </a:pathLst>
            </a:custGeom>
            <a:noFill/>
            <a:ln w="12700" cap="flat" cmpd="sng">
              <a:solidFill>
                <a:srgbClr val="E22E1D"/>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77" name="Freeform 17"/>
            <p:cNvSpPr>
              <a:spLocks noChangeArrowheads="1"/>
            </p:cNvSpPr>
            <p:nvPr/>
          </p:nvSpPr>
          <p:spPr bwMode="auto">
            <a:xfrm>
              <a:off x="3437893" y="3009774"/>
              <a:ext cx="138307" cy="185423"/>
            </a:xfrm>
            <a:custGeom>
              <a:avLst/>
              <a:gdLst>
                <a:gd name="T0" fmla="*/ 634 w 801"/>
                <a:gd name="T1" fmla="*/ 938 h 1076"/>
                <a:gd name="T2" fmla="*/ 634 w 801"/>
                <a:gd name="T3" fmla="*/ 938 h 1076"/>
                <a:gd name="T4" fmla="*/ 607 w 801"/>
                <a:gd name="T5" fmla="*/ 1075 h 1076"/>
                <a:gd name="T6" fmla="*/ 661 w 801"/>
                <a:gd name="T7" fmla="*/ 331 h 1076"/>
                <a:gd name="T8" fmla="*/ 0 w 801"/>
                <a:gd name="T9" fmla="*/ 28 h 1076"/>
                <a:gd name="T10" fmla="*/ 634 w 801"/>
                <a:gd name="T11" fmla="*/ 938 h 1076"/>
              </a:gdLst>
              <a:ahLst/>
              <a:cxnLst>
                <a:cxn ang="0">
                  <a:pos x="T0" y="T1"/>
                </a:cxn>
                <a:cxn ang="0">
                  <a:pos x="T2" y="T3"/>
                </a:cxn>
                <a:cxn ang="0">
                  <a:pos x="T4" y="T5"/>
                </a:cxn>
                <a:cxn ang="0">
                  <a:pos x="T6" y="T7"/>
                </a:cxn>
                <a:cxn ang="0">
                  <a:pos x="T8" y="T9"/>
                </a:cxn>
                <a:cxn ang="0">
                  <a:pos x="T10" y="T11"/>
                </a:cxn>
              </a:cxnLst>
              <a:rect l="0" t="0" r="r" b="b"/>
              <a:pathLst>
                <a:path w="801" h="1076">
                  <a:moveTo>
                    <a:pt x="634" y="938"/>
                  </a:moveTo>
                  <a:lnTo>
                    <a:pt x="634" y="938"/>
                  </a:lnTo>
                  <a:cubicBezTo>
                    <a:pt x="634" y="992"/>
                    <a:pt x="607" y="1020"/>
                    <a:pt x="607" y="1075"/>
                  </a:cubicBezTo>
                  <a:cubicBezTo>
                    <a:pt x="772" y="800"/>
                    <a:pt x="800" y="524"/>
                    <a:pt x="661" y="331"/>
                  </a:cubicBezTo>
                  <a:cubicBezTo>
                    <a:pt x="551" y="110"/>
                    <a:pt x="276" y="0"/>
                    <a:pt x="0" y="28"/>
                  </a:cubicBezTo>
                  <a:cubicBezTo>
                    <a:pt x="359" y="166"/>
                    <a:pt x="634" y="524"/>
                    <a:pt x="634" y="938"/>
                  </a:cubicBezTo>
                </a:path>
              </a:pathLst>
            </a:custGeom>
            <a:noFill/>
            <a:ln w="12700" cap="flat" cmpd="sng">
              <a:solidFill>
                <a:srgbClr val="E22E1D"/>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sp>
          <p:nvSpPr>
            <p:cNvPr id="84" name="Freeform 24"/>
            <p:cNvSpPr>
              <a:spLocks noChangeArrowheads="1"/>
            </p:cNvSpPr>
            <p:nvPr/>
          </p:nvSpPr>
          <p:spPr bwMode="auto">
            <a:xfrm>
              <a:off x="3285148" y="3085767"/>
              <a:ext cx="166424" cy="180863"/>
            </a:xfrm>
            <a:custGeom>
              <a:avLst/>
              <a:gdLst>
                <a:gd name="T0" fmla="*/ 966 w 967"/>
                <a:gd name="T1" fmla="*/ 855 h 1049"/>
                <a:gd name="T2" fmla="*/ 966 w 967"/>
                <a:gd name="T3" fmla="*/ 855 h 1049"/>
                <a:gd name="T4" fmla="*/ 745 w 967"/>
                <a:gd name="T5" fmla="*/ 607 h 1049"/>
                <a:gd name="T6" fmla="*/ 745 w 967"/>
                <a:gd name="T7" fmla="*/ 386 h 1049"/>
                <a:gd name="T8" fmla="*/ 552 w 967"/>
                <a:gd name="T9" fmla="*/ 138 h 1049"/>
                <a:gd name="T10" fmla="*/ 552 w 967"/>
                <a:gd name="T11" fmla="*/ 83 h 1049"/>
                <a:gd name="T12" fmla="*/ 497 w 967"/>
                <a:gd name="T13" fmla="*/ 0 h 1049"/>
                <a:gd name="T14" fmla="*/ 414 w 967"/>
                <a:gd name="T15" fmla="*/ 83 h 1049"/>
                <a:gd name="T16" fmla="*/ 414 w 967"/>
                <a:gd name="T17" fmla="*/ 138 h 1049"/>
                <a:gd name="T18" fmla="*/ 221 w 967"/>
                <a:gd name="T19" fmla="*/ 386 h 1049"/>
                <a:gd name="T20" fmla="*/ 221 w 967"/>
                <a:gd name="T21" fmla="*/ 607 h 1049"/>
                <a:gd name="T22" fmla="*/ 0 w 967"/>
                <a:gd name="T23" fmla="*/ 855 h 1049"/>
                <a:gd name="T24" fmla="*/ 0 w 967"/>
                <a:gd name="T25" fmla="*/ 910 h 1049"/>
                <a:gd name="T26" fmla="*/ 387 w 967"/>
                <a:gd name="T27" fmla="*/ 910 h 1049"/>
                <a:gd name="T28" fmla="*/ 387 w 967"/>
                <a:gd name="T29" fmla="*/ 938 h 1049"/>
                <a:gd name="T30" fmla="*/ 497 w 967"/>
                <a:gd name="T31" fmla="*/ 1048 h 1049"/>
                <a:gd name="T32" fmla="*/ 580 w 967"/>
                <a:gd name="T33" fmla="*/ 938 h 1049"/>
                <a:gd name="T34" fmla="*/ 580 w 967"/>
                <a:gd name="T35" fmla="*/ 910 h 1049"/>
                <a:gd name="T36" fmla="*/ 966 w 967"/>
                <a:gd name="T37" fmla="*/ 910 h 1049"/>
                <a:gd name="T38" fmla="*/ 966 w 967"/>
                <a:gd name="T39" fmla="*/ 855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67" h="1049">
                  <a:moveTo>
                    <a:pt x="966" y="855"/>
                  </a:moveTo>
                  <a:lnTo>
                    <a:pt x="966" y="855"/>
                  </a:lnTo>
                  <a:cubicBezTo>
                    <a:pt x="745" y="607"/>
                    <a:pt x="745" y="607"/>
                    <a:pt x="745" y="607"/>
                  </a:cubicBezTo>
                  <a:cubicBezTo>
                    <a:pt x="745" y="386"/>
                    <a:pt x="745" y="386"/>
                    <a:pt x="745" y="386"/>
                  </a:cubicBezTo>
                  <a:cubicBezTo>
                    <a:pt x="745" y="276"/>
                    <a:pt x="662" y="166"/>
                    <a:pt x="552" y="138"/>
                  </a:cubicBezTo>
                  <a:cubicBezTo>
                    <a:pt x="552" y="83"/>
                    <a:pt x="552" y="83"/>
                    <a:pt x="552" y="83"/>
                  </a:cubicBezTo>
                  <a:cubicBezTo>
                    <a:pt x="552" y="28"/>
                    <a:pt x="524" y="0"/>
                    <a:pt x="497" y="0"/>
                  </a:cubicBezTo>
                  <a:cubicBezTo>
                    <a:pt x="441" y="0"/>
                    <a:pt x="414" y="28"/>
                    <a:pt x="414" y="83"/>
                  </a:cubicBezTo>
                  <a:cubicBezTo>
                    <a:pt x="414" y="138"/>
                    <a:pt x="414" y="138"/>
                    <a:pt x="414" y="138"/>
                  </a:cubicBezTo>
                  <a:cubicBezTo>
                    <a:pt x="304" y="166"/>
                    <a:pt x="221" y="276"/>
                    <a:pt x="221" y="386"/>
                  </a:cubicBezTo>
                  <a:cubicBezTo>
                    <a:pt x="221" y="607"/>
                    <a:pt x="221" y="607"/>
                    <a:pt x="221" y="607"/>
                  </a:cubicBezTo>
                  <a:cubicBezTo>
                    <a:pt x="0" y="855"/>
                    <a:pt x="0" y="855"/>
                    <a:pt x="0" y="855"/>
                  </a:cubicBezTo>
                  <a:cubicBezTo>
                    <a:pt x="0" y="910"/>
                    <a:pt x="0" y="910"/>
                    <a:pt x="0" y="910"/>
                  </a:cubicBezTo>
                  <a:cubicBezTo>
                    <a:pt x="387" y="910"/>
                    <a:pt x="387" y="910"/>
                    <a:pt x="387" y="910"/>
                  </a:cubicBezTo>
                  <a:cubicBezTo>
                    <a:pt x="387" y="938"/>
                    <a:pt x="387" y="938"/>
                    <a:pt x="387" y="938"/>
                  </a:cubicBezTo>
                  <a:cubicBezTo>
                    <a:pt x="387" y="992"/>
                    <a:pt x="441" y="1048"/>
                    <a:pt x="497" y="1048"/>
                  </a:cubicBezTo>
                  <a:cubicBezTo>
                    <a:pt x="552" y="1048"/>
                    <a:pt x="580" y="992"/>
                    <a:pt x="580" y="938"/>
                  </a:cubicBezTo>
                  <a:cubicBezTo>
                    <a:pt x="580" y="910"/>
                    <a:pt x="580" y="910"/>
                    <a:pt x="580" y="910"/>
                  </a:cubicBezTo>
                  <a:cubicBezTo>
                    <a:pt x="966" y="910"/>
                    <a:pt x="966" y="910"/>
                    <a:pt x="966" y="910"/>
                  </a:cubicBezTo>
                  <a:lnTo>
                    <a:pt x="966" y="855"/>
                  </a:lnTo>
                </a:path>
              </a:pathLst>
            </a:custGeom>
            <a:noFill/>
            <a:ln w="12700" cap="flat" cmpd="sng">
              <a:solidFill>
                <a:srgbClr val="E22E1D"/>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sv" sz="2400"/>
            </a:p>
          </p:txBody>
        </p:sp>
      </p:grpSp>
      <p:pic>
        <p:nvPicPr>
          <p:cNvPr id="13" name="Picture 12">
            <a:extLst>
              <a:ext uri="{FF2B5EF4-FFF2-40B4-BE49-F238E27FC236}">
                <a16:creationId xmlns:a16="http://schemas.microsoft.com/office/drawing/2014/main" id="{A56EC568-89BC-4DDE-8C1C-B0D04063923D}"/>
              </a:ext>
            </a:extLst>
          </p:cNvPr>
          <p:cNvPicPr>
            <a:picLocks noChangeAspect="1"/>
          </p:cNvPicPr>
          <p:nvPr/>
        </p:nvPicPr>
        <p:blipFill>
          <a:blip r:embed="rId3"/>
          <a:stretch>
            <a:fillRect/>
          </a:stretch>
        </p:blipFill>
        <p:spPr>
          <a:xfrm>
            <a:off x="6742899" y="1269793"/>
            <a:ext cx="4285714" cy="3085714"/>
          </a:xfrm>
          <a:prstGeom prst="rect">
            <a:avLst/>
          </a:prstGeom>
        </p:spPr>
      </p:pic>
    </p:spTree>
    <p:extLst>
      <p:ext uri="{BB962C8B-B14F-4D97-AF65-F5344CB8AC3E}">
        <p14:creationId xmlns:p14="http://schemas.microsoft.com/office/powerpoint/2010/main" val="139589549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782" y="372874"/>
            <a:ext cx="10515600" cy="1325563"/>
          </a:xfrm>
        </p:spPr>
        <p:txBody>
          <a:bodyPr>
            <a:normAutofit/>
          </a:bodyPr>
          <a:lstStyle/>
          <a:p>
            <a:r>
              <a:rPr lang="sv-SE" dirty="0"/>
              <a:t>Övrigt</a:t>
            </a:r>
          </a:p>
        </p:txBody>
      </p:sp>
      <p:sp>
        <p:nvSpPr>
          <p:cNvPr id="3" name="Vertical Text Placeholder 2"/>
          <p:cNvSpPr>
            <a:spLocks noGrp="1"/>
          </p:cNvSpPr>
          <p:nvPr>
            <p:ph type="body" orient="vert" idx="1"/>
          </p:nvPr>
        </p:nvSpPr>
        <p:spPr>
          <a:xfrm>
            <a:off x="464457" y="1825624"/>
            <a:ext cx="6197599" cy="4914809"/>
          </a:xfrm>
        </p:spPr>
        <p:txBody>
          <a:bodyPr vert="horz">
            <a:normAutofit/>
          </a:bodyPr>
          <a:lstStyle/>
          <a:p>
            <a:pPr marL="0" lvl="0" indent="0">
              <a:buNone/>
            </a:pPr>
            <a:r>
              <a:rPr lang="sv-SE" sz="2000" b="1" dirty="0" err="1"/>
              <a:t>Lagsidan</a:t>
            </a:r>
            <a:endParaRPr lang="sv-SE" sz="2000" b="1" dirty="0"/>
          </a:p>
          <a:p>
            <a:pPr lvl="1"/>
            <a:r>
              <a:rPr lang="sv-SE" sz="1600" dirty="0"/>
              <a:t>Laget.se </a:t>
            </a:r>
          </a:p>
          <a:p>
            <a:pPr lvl="1"/>
            <a:r>
              <a:rPr lang="sv-SE" sz="1600" dirty="0"/>
              <a:t>All kommunikation sker från laget.se</a:t>
            </a:r>
          </a:p>
          <a:p>
            <a:pPr lvl="1"/>
            <a:r>
              <a:rPr lang="sv-SE" sz="1600" dirty="0"/>
              <a:t>Uppdatera era kontaktuppgifter på </a:t>
            </a:r>
            <a:r>
              <a:rPr lang="sv-SE" sz="1600" dirty="0" err="1"/>
              <a:t>lagsidan</a:t>
            </a:r>
            <a:endParaRPr lang="sv-SE" sz="1600" dirty="0"/>
          </a:p>
          <a:p>
            <a:pPr lvl="2"/>
            <a:r>
              <a:rPr lang="sv-SE" sz="1600" dirty="0"/>
              <a:t>E-post</a:t>
            </a:r>
          </a:p>
          <a:p>
            <a:pPr lvl="2"/>
            <a:r>
              <a:rPr lang="sv-SE" sz="1600" dirty="0"/>
              <a:t>Mobilnummer</a:t>
            </a:r>
          </a:p>
          <a:p>
            <a:pPr lvl="1"/>
            <a:r>
              <a:rPr lang="sv-SE" sz="1600" dirty="0"/>
              <a:t>Vill man inte förekomma på bild, markera detta i er profil på lagsidan.</a:t>
            </a:r>
          </a:p>
          <a:p>
            <a:pPr lvl="1"/>
            <a:r>
              <a:rPr lang="sv-SE" sz="1600" dirty="0"/>
              <a:t>Svara på kallelser i god tid</a:t>
            </a:r>
          </a:p>
          <a:p>
            <a:pPr lvl="1"/>
            <a:r>
              <a:rPr lang="sv-SE" sz="1600" dirty="0"/>
              <a:t>Kolla skräpkorgen</a:t>
            </a:r>
          </a:p>
          <a:p>
            <a:pPr lvl="1"/>
            <a:r>
              <a:rPr lang="sv-SE" sz="1600" dirty="0"/>
              <a:t>Vid problem eller funderingar kontakta: Teamledarna: Erika Stefansson Engvall , </a:t>
            </a:r>
            <a:r>
              <a:rPr lang="sv-SE" sz="1600" dirty="0" err="1"/>
              <a:t>Lijana</a:t>
            </a:r>
            <a:r>
              <a:rPr lang="sv-SE" sz="1600" dirty="0"/>
              <a:t> Gottby och Susanne Söderlund </a:t>
            </a:r>
            <a:endParaRPr lang="sv-SE" sz="2000" b="1" dirty="0"/>
          </a:p>
          <a:p>
            <a:pPr marL="0" indent="0">
              <a:buNone/>
            </a:pPr>
            <a:r>
              <a:rPr lang="sv-SE" sz="2000" b="1" dirty="0" err="1"/>
              <a:t>Instagram</a:t>
            </a:r>
            <a:r>
              <a:rPr lang="sv-SE" sz="2000" dirty="0"/>
              <a:t> </a:t>
            </a:r>
          </a:p>
          <a:p>
            <a:endParaRPr lang="sv-SE" sz="16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A09B97E-EBC7-4591-B309-EAE0B2E52BF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358396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6" dur="500"/>
                                        <p:tgtEl>
                                          <p:spTgt spid="3">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9" dur="500"/>
                                        <p:tgtEl>
                                          <p:spTgt spid="3">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2" dur="500"/>
                                        <p:tgtEl>
                                          <p:spTgt spid="3">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5" dur="500"/>
                                        <p:tgtEl>
                                          <p:spTgt spid="3">
                                            <p:txEl>
                                              <p:pRg st="7" end="7"/>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8" dur="500"/>
                                        <p:tgtEl>
                                          <p:spTgt spid="3">
                                            <p:txEl>
                                              <p:pRg st="8" end="8"/>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086A430A-85EF-491E-92E9-13536544ABD8}"/>
              </a:ext>
            </a:extLst>
          </p:cNvPr>
          <p:cNvGraphicFramePr>
            <a:graphicFrameLocks noChangeAspect="1"/>
          </p:cNvGraphicFramePr>
          <p:nvPr>
            <p:custDataLst>
              <p:tags r:id="rId2"/>
            </p:custDataLst>
            <p:extLst>
              <p:ext uri="{D42A27DB-BD31-4B8C-83A1-F6EECF244321}">
                <p14:modId xmlns:p14="http://schemas.microsoft.com/office/powerpoint/2010/main" val="38152725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521" name="think-cell Slide" r:id="rId5" imgW="360" imgH="360" progId="TCLayout.ActiveDocument.1">
                  <p:embed/>
                </p:oleObj>
              </mc:Choice>
              <mc:Fallback>
                <p:oleObj name="think-cell Slide" r:id="rId5" imgW="360" imgH="36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985793B-42A0-4092-BA7A-4020455C090D}"/>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sv-SE" sz="4400" b="1" dirty="0">
              <a:latin typeface="Calibri Light" panose="020F0302020204030204" pitchFamily="34" charset="0"/>
              <a:ea typeface="+mj-ea"/>
              <a:cs typeface="+mj-cs"/>
              <a:sym typeface="Calibri Light" panose="020F0302020204030204" pitchFamily="34" charset="0"/>
            </a:endParaRPr>
          </a:p>
        </p:txBody>
      </p:sp>
      <p:sp>
        <p:nvSpPr>
          <p:cNvPr id="2" name="Title 1"/>
          <p:cNvSpPr>
            <a:spLocks noGrp="1"/>
          </p:cNvSpPr>
          <p:nvPr>
            <p:ph type="title"/>
          </p:nvPr>
        </p:nvSpPr>
        <p:spPr>
          <a:xfrm>
            <a:off x="894471" y="2945436"/>
            <a:ext cx="10515600" cy="1325563"/>
          </a:xfrm>
        </p:spPr>
        <p:txBody>
          <a:bodyPr>
            <a:normAutofit fontScale="90000"/>
          </a:bodyPr>
          <a:lstStyle/>
          <a:p>
            <a:pPr algn="ctr"/>
            <a:r>
              <a:rPr lang="sv-SE" b="1" dirty="0"/>
              <a:t>Tack för visat intresse</a:t>
            </a:r>
            <a:br>
              <a:rPr lang="sv-SE" b="1" dirty="0"/>
            </a:br>
            <a:br>
              <a:rPr lang="sv-SE" b="1" dirty="0"/>
            </a:br>
            <a:r>
              <a:rPr lang="sv-SE" b="1" dirty="0"/>
              <a:t>och</a:t>
            </a:r>
            <a:br>
              <a:rPr lang="sv-SE" b="1" dirty="0"/>
            </a:br>
            <a:br>
              <a:rPr lang="sv-SE" b="1" dirty="0"/>
            </a:br>
            <a:r>
              <a:rPr lang="sv-SE" b="1" dirty="0"/>
              <a:t>Välkomna till säsong 2020/2021</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5F5BFAA0-D0FC-4CF2-AF96-7689FB331DE2}"/>
              </a:ext>
            </a:extLst>
          </p:cNvPr>
          <p:cNvPicPr>
            <a:picLocks noChangeAspect="1"/>
          </p:cNvPicPr>
          <p:nvPr/>
        </p:nvPicPr>
        <p:blipFill>
          <a:blip r:embed="rId7"/>
          <a:stretch>
            <a:fillRect/>
          </a:stretch>
        </p:blipFill>
        <p:spPr>
          <a:xfrm>
            <a:off x="542440" y="6100728"/>
            <a:ext cx="3494868" cy="598398"/>
          </a:xfrm>
          <a:prstGeom prst="rect">
            <a:avLst/>
          </a:prstGeom>
        </p:spPr>
      </p:pic>
      <p:pic>
        <p:nvPicPr>
          <p:cNvPr id="7" name="Bildobjekt 1" descr="C:\Users\Valbo HC Kontor\Desktop\Nya loggan 2018.png">
            <a:extLst>
              <a:ext uri="{FF2B5EF4-FFF2-40B4-BE49-F238E27FC236}">
                <a16:creationId xmlns:a16="http://schemas.microsoft.com/office/drawing/2014/main" id="{0D115EED-D9ED-4F08-850F-A321FC4BB7E7}"/>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1086775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BA8552FB-F52E-4D98-AC39-BE1914780AB2}"/>
              </a:ext>
            </a:extLst>
          </p:cNvPr>
          <p:cNvGraphicFramePr>
            <a:graphicFrameLocks noChangeAspect="1"/>
          </p:cNvGraphicFramePr>
          <p:nvPr>
            <p:custDataLst>
              <p:tags r:id="rId2"/>
            </p:custDataLst>
            <p:extLst>
              <p:ext uri="{D42A27DB-BD31-4B8C-83A1-F6EECF244321}">
                <p14:modId xmlns:p14="http://schemas.microsoft.com/office/powerpoint/2010/main" val="39231871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235" name="think-cell Slide" r:id="rId4" imgW="360" imgH="360" progId="TCLayout.ActiveDocument.1">
                  <p:embed/>
                </p:oleObj>
              </mc:Choice>
              <mc:Fallback>
                <p:oleObj name="think-cell Slide" r:id="rId4" imgW="360" imgH="36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a:lstStyle/>
          <a:p>
            <a:r>
              <a:rPr lang="sv-SE" dirty="0"/>
              <a:t>Agenda</a:t>
            </a:r>
          </a:p>
        </p:txBody>
      </p:sp>
      <p:sp>
        <p:nvSpPr>
          <p:cNvPr id="3" name="Vertical Text Placeholder 2"/>
          <p:cNvSpPr>
            <a:spLocks noGrp="1"/>
          </p:cNvSpPr>
          <p:nvPr>
            <p:ph idx="1"/>
          </p:nvPr>
        </p:nvSpPr>
        <p:spPr>
          <a:xfrm>
            <a:off x="838200" y="1546492"/>
            <a:ext cx="10515600" cy="4351338"/>
          </a:xfrm>
        </p:spPr>
        <p:txBody>
          <a:bodyPr vert="horz">
            <a:normAutofit fontScale="70000" lnSpcReduction="20000"/>
          </a:bodyPr>
          <a:lstStyle/>
          <a:p>
            <a:pPr marL="514350" lvl="0" indent="-514350">
              <a:lnSpc>
                <a:spcPct val="120000"/>
              </a:lnSpc>
              <a:buFont typeface="+mj-lt"/>
              <a:buAutoNum type="arabicPeriod"/>
            </a:pPr>
            <a:r>
              <a:rPr lang="sv-SE" dirty="0"/>
              <a:t>Information från SISU</a:t>
            </a:r>
          </a:p>
          <a:p>
            <a:pPr marL="514350" lvl="0" indent="-514350">
              <a:lnSpc>
                <a:spcPct val="120000"/>
              </a:lnSpc>
              <a:buFont typeface="+mj-lt"/>
              <a:buAutoNum type="arabicPeriod"/>
            </a:pPr>
            <a:r>
              <a:rPr lang="sv-SE" dirty="0"/>
              <a:t>Hockeybibel </a:t>
            </a:r>
          </a:p>
          <a:p>
            <a:pPr marL="514350" lvl="0" indent="-514350">
              <a:lnSpc>
                <a:spcPct val="120000"/>
              </a:lnSpc>
              <a:buFont typeface="+mj-lt"/>
              <a:buAutoNum type="arabicPeriod"/>
            </a:pPr>
            <a:r>
              <a:rPr lang="sv-SE" dirty="0"/>
              <a:t>Covid-19 </a:t>
            </a:r>
          </a:p>
          <a:p>
            <a:pPr marL="514350" lvl="0" indent="-514350">
              <a:lnSpc>
                <a:spcPct val="120000"/>
              </a:lnSpc>
              <a:buFont typeface="+mj-lt"/>
              <a:buAutoNum type="arabicPeriod"/>
            </a:pPr>
            <a:r>
              <a:rPr lang="sv-SE" dirty="0"/>
              <a:t>Verksamhetsberättelse 2019/2020</a:t>
            </a:r>
          </a:p>
          <a:p>
            <a:pPr marL="514350" lvl="0" indent="-514350">
              <a:lnSpc>
                <a:spcPct val="120000"/>
              </a:lnSpc>
              <a:buFont typeface="+mj-lt"/>
              <a:buAutoNum type="arabicPeriod"/>
            </a:pPr>
            <a:r>
              <a:rPr lang="sv-SE" dirty="0"/>
              <a:t>Föräldrar information</a:t>
            </a:r>
          </a:p>
          <a:p>
            <a:pPr marL="514350" indent="-514350">
              <a:lnSpc>
                <a:spcPct val="120000"/>
              </a:lnSpc>
              <a:buFont typeface="+mj-lt"/>
              <a:buAutoNum type="arabicPeriod"/>
            </a:pPr>
            <a:r>
              <a:rPr lang="sv-SE" dirty="0"/>
              <a:t>Valbo HC U9/Team2012</a:t>
            </a:r>
          </a:p>
          <a:p>
            <a:pPr marL="514350" indent="-514350">
              <a:lnSpc>
                <a:spcPct val="120000"/>
              </a:lnSpc>
              <a:buFont typeface="+mj-lt"/>
              <a:buAutoNum type="arabicPeriod"/>
            </a:pPr>
            <a:r>
              <a:rPr lang="sv-SE" dirty="0"/>
              <a:t>Praktiska detaljer inför säsongen</a:t>
            </a:r>
          </a:p>
          <a:p>
            <a:pPr marL="514350" indent="-514350">
              <a:lnSpc>
                <a:spcPct val="120000"/>
              </a:lnSpc>
              <a:buFont typeface="+mj-lt"/>
              <a:buAutoNum type="arabicPeriod"/>
            </a:pPr>
            <a:r>
              <a:rPr lang="sv-SE" dirty="0"/>
              <a:t>Träning, Serie och Cuper </a:t>
            </a:r>
          </a:p>
          <a:p>
            <a:pPr marL="514350" indent="-514350">
              <a:lnSpc>
                <a:spcPct val="120000"/>
              </a:lnSpc>
              <a:buFont typeface="+mj-lt"/>
              <a:buAutoNum type="arabicPeriod"/>
            </a:pPr>
            <a:r>
              <a:rPr lang="sv-SE" dirty="0"/>
              <a:t>Lagkassan</a:t>
            </a:r>
          </a:p>
          <a:p>
            <a:pPr marL="0" indent="0">
              <a:lnSpc>
                <a:spcPct val="120000"/>
              </a:lnSpc>
              <a:buNone/>
            </a:pPr>
            <a:r>
              <a:rPr lang="sv-SE" dirty="0"/>
              <a:t>6.     Övriga frågor</a:t>
            </a:r>
          </a:p>
          <a:p>
            <a:pPr marL="0" lvl="0" indent="0">
              <a:buNone/>
            </a:pPr>
            <a:endParaRPr lang="sv-SE" dirty="0"/>
          </a:p>
        </p:txBody>
      </p:sp>
      <p:cxnSp>
        <p:nvCxnSpPr>
          <p:cNvPr id="7" name="Straight Connector 6"/>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1" name="Bildobjekt 1" descr="C:\Users\Valbo HC Kontor\Desktop\Nya loggan 2018.png">
            <a:extLst>
              <a:ext uri="{FF2B5EF4-FFF2-40B4-BE49-F238E27FC236}">
                <a16:creationId xmlns:a16="http://schemas.microsoft.com/office/drawing/2014/main" id="{4A7D0536-6EDC-42E4-8E1F-6618FB3E11C1}"/>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3173004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782" y="372874"/>
            <a:ext cx="10515600" cy="1325563"/>
          </a:xfrm>
        </p:spPr>
        <p:txBody>
          <a:bodyPr>
            <a:normAutofit/>
          </a:bodyPr>
          <a:lstStyle/>
          <a:p>
            <a:r>
              <a:rPr lang="sv-SE" dirty="0"/>
              <a:t>.</a:t>
            </a:r>
          </a:p>
        </p:txBody>
      </p:sp>
      <p:sp>
        <p:nvSpPr>
          <p:cNvPr id="3" name="Vertical Text Placeholder 2"/>
          <p:cNvSpPr>
            <a:spLocks noGrp="1"/>
          </p:cNvSpPr>
          <p:nvPr>
            <p:ph type="body" orient="vert" idx="1"/>
          </p:nvPr>
        </p:nvSpPr>
        <p:spPr>
          <a:xfrm>
            <a:off x="464458" y="1825625"/>
            <a:ext cx="3576320" cy="4122330"/>
          </a:xfrm>
        </p:spPr>
        <p:txBody>
          <a:bodyPr vert="horz">
            <a:normAutofit/>
          </a:bodyPr>
          <a:lstStyle/>
          <a:p>
            <a:pPr marL="0" indent="0">
              <a:buNone/>
            </a:pPr>
            <a:r>
              <a:rPr lang="sv-SE" sz="1600" b="1" dirty="0"/>
              <a:t>Regel 1: Lag</a:t>
            </a:r>
          </a:p>
          <a:p>
            <a:r>
              <a:rPr lang="sv-SE" sz="1600" dirty="0"/>
              <a:t>Spelare</a:t>
            </a:r>
          </a:p>
          <a:p>
            <a:r>
              <a:rPr lang="sv-SE" sz="1600" dirty="0"/>
              <a:t>Ledare</a:t>
            </a:r>
          </a:p>
          <a:p>
            <a:pPr marL="0" indent="0">
              <a:buNone/>
            </a:pPr>
            <a:r>
              <a:rPr lang="sv-SE" sz="1600" b="1" dirty="0"/>
              <a:t>Regel 2: Matchledare</a:t>
            </a:r>
          </a:p>
          <a:p>
            <a:r>
              <a:rPr lang="sv-SE" sz="1600" dirty="0"/>
              <a:t>Uppgifter och ansvar</a:t>
            </a:r>
          </a:p>
          <a:p>
            <a:r>
              <a:rPr lang="sv-SE" sz="1600" dirty="0"/>
              <a:t>Utrustning</a:t>
            </a:r>
          </a:p>
          <a:p>
            <a:pPr marL="0" indent="0">
              <a:buNone/>
            </a:pPr>
            <a:r>
              <a:rPr lang="sv-SE" sz="1600" b="1" dirty="0"/>
              <a:t>Regel 3: Speltid</a:t>
            </a:r>
          </a:p>
          <a:p>
            <a:r>
              <a:rPr lang="sv-SE" sz="1600" dirty="0"/>
              <a:t>Tidtagning</a:t>
            </a:r>
          </a:p>
          <a:p>
            <a:r>
              <a:rPr lang="sv-SE" sz="1600" dirty="0"/>
              <a:t>Speltid</a:t>
            </a:r>
          </a:p>
          <a:p>
            <a:r>
              <a:rPr lang="sv-SE" sz="1600" dirty="0"/>
              <a:t>Signaler vid start och stopp</a:t>
            </a:r>
          </a:p>
          <a:p>
            <a:r>
              <a:rPr lang="sv-SE" sz="1600" dirty="0"/>
              <a:t>Övriga händelser</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A09B97E-EBC7-4591-B309-EAE0B2E52BF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97735" y="123040"/>
            <a:ext cx="1200647" cy="1176794"/>
          </a:xfrm>
          <a:prstGeom prst="rect">
            <a:avLst/>
          </a:prstGeom>
          <a:noFill/>
          <a:ln>
            <a:noFill/>
          </a:ln>
        </p:spPr>
      </p:pic>
      <p:pic>
        <p:nvPicPr>
          <p:cNvPr id="8" name="Picture 7">
            <a:extLst>
              <a:ext uri="{FF2B5EF4-FFF2-40B4-BE49-F238E27FC236}">
                <a16:creationId xmlns:a16="http://schemas.microsoft.com/office/drawing/2014/main" id="{F5A75D01-244B-4492-8905-B26E8E9B86CB}"/>
              </a:ext>
            </a:extLst>
          </p:cNvPr>
          <p:cNvPicPr>
            <a:picLocks noChangeAspect="1"/>
          </p:cNvPicPr>
          <p:nvPr/>
        </p:nvPicPr>
        <p:blipFill>
          <a:blip r:embed="rId3"/>
          <a:stretch>
            <a:fillRect/>
          </a:stretch>
        </p:blipFill>
        <p:spPr>
          <a:xfrm>
            <a:off x="661851" y="58995"/>
            <a:ext cx="8239298" cy="1376990"/>
          </a:xfrm>
          <a:prstGeom prst="rect">
            <a:avLst/>
          </a:prstGeom>
        </p:spPr>
      </p:pic>
      <p:sp>
        <p:nvSpPr>
          <p:cNvPr id="9" name="TextBox 8">
            <a:extLst>
              <a:ext uri="{FF2B5EF4-FFF2-40B4-BE49-F238E27FC236}">
                <a16:creationId xmlns:a16="http://schemas.microsoft.com/office/drawing/2014/main" id="{B4C0A0E1-66F3-45C0-BAF1-19EA938F79E1}"/>
              </a:ext>
            </a:extLst>
          </p:cNvPr>
          <p:cNvSpPr txBox="1"/>
          <p:nvPr/>
        </p:nvSpPr>
        <p:spPr>
          <a:xfrm>
            <a:off x="3483429" y="1774493"/>
            <a:ext cx="3352800" cy="2862322"/>
          </a:xfrm>
          <a:prstGeom prst="rect">
            <a:avLst/>
          </a:prstGeom>
          <a:noFill/>
        </p:spPr>
        <p:txBody>
          <a:bodyPr wrap="square" rtlCol="0">
            <a:spAutoFit/>
          </a:bodyPr>
          <a:lstStyle/>
          <a:p>
            <a:r>
              <a:rPr lang="sv-SE" b="1" dirty="0"/>
              <a:t>Regel 4: Start av spel</a:t>
            </a:r>
          </a:p>
          <a:p>
            <a:pPr marL="285750" indent="-285750">
              <a:buFont typeface="Arial" panose="020B0604020202020204" pitchFamily="34" charset="0"/>
              <a:buChar char="•"/>
            </a:pPr>
            <a:r>
              <a:rPr lang="sv-SE" dirty="0"/>
              <a:t>Generellt</a:t>
            </a:r>
          </a:p>
          <a:p>
            <a:pPr marL="285750" indent="-285750">
              <a:buFont typeface="Arial" panose="020B0604020202020204" pitchFamily="34" charset="0"/>
              <a:buChar char="•"/>
            </a:pPr>
            <a:r>
              <a:rPr lang="sv-SE" dirty="0"/>
              <a:t>Nedsläpp</a:t>
            </a:r>
          </a:p>
          <a:p>
            <a:pPr marL="285750" indent="-285750">
              <a:buFont typeface="Arial" panose="020B0604020202020204" pitchFamily="34" charset="0"/>
              <a:buChar char="•"/>
            </a:pPr>
            <a:r>
              <a:rPr lang="sv-SE" dirty="0"/>
              <a:t>Uppstart</a:t>
            </a:r>
          </a:p>
          <a:p>
            <a:pPr marL="285750" indent="-285750">
              <a:buFont typeface="Arial" panose="020B0604020202020204" pitchFamily="34" charset="0"/>
              <a:buChar char="•"/>
            </a:pPr>
            <a:r>
              <a:rPr lang="sv-SE" dirty="0"/>
              <a:t>Efter mål</a:t>
            </a:r>
          </a:p>
          <a:p>
            <a:pPr marL="285750" indent="-285750">
              <a:buFont typeface="Arial" panose="020B0604020202020204" pitchFamily="34" charset="0"/>
              <a:buChar char="•"/>
            </a:pPr>
            <a:r>
              <a:rPr lang="sv-SE" dirty="0"/>
              <a:t>Efter målvaktsblockering</a:t>
            </a:r>
          </a:p>
          <a:p>
            <a:pPr marL="285750" indent="-285750">
              <a:buFont typeface="Arial" panose="020B0604020202020204" pitchFamily="34" charset="0"/>
              <a:buChar char="•"/>
            </a:pPr>
            <a:r>
              <a:rPr lang="sv-SE" dirty="0"/>
              <a:t>Efter stopp för förseelse</a:t>
            </a:r>
          </a:p>
          <a:p>
            <a:pPr marL="285750" indent="-285750">
              <a:buFont typeface="Arial" panose="020B0604020202020204" pitchFamily="34" charset="0"/>
              <a:buChar char="•"/>
            </a:pPr>
            <a:r>
              <a:rPr lang="sv-SE" dirty="0"/>
              <a:t>Pucken utanför banan</a:t>
            </a:r>
          </a:p>
          <a:p>
            <a:pPr marL="285750" indent="-285750">
              <a:buFont typeface="Arial" panose="020B0604020202020204" pitchFamily="34" charset="0"/>
              <a:buChar char="•"/>
            </a:pPr>
            <a:r>
              <a:rPr lang="sv-SE" dirty="0"/>
              <a:t>Efter spelarbyten</a:t>
            </a:r>
          </a:p>
          <a:p>
            <a:pPr marL="285750" indent="-285750">
              <a:buFont typeface="Arial" panose="020B0604020202020204" pitchFamily="34" charset="0"/>
              <a:buChar char="•"/>
            </a:pPr>
            <a:r>
              <a:rPr lang="sv-SE" dirty="0"/>
              <a:t>Övriga stopp</a:t>
            </a:r>
          </a:p>
        </p:txBody>
      </p:sp>
      <p:sp>
        <p:nvSpPr>
          <p:cNvPr id="10" name="TextBox 9">
            <a:extLst>
              <a:ext uri="{FF2B5EF4-FFF2-40B4-BE49-F238E27FC236}">
                <a16:creationId xmlns:a16="http://schemas.microsoft.com/office/drawing/2014/main" id="{1C020C8A-E3AD-425B-847F-280D36FCAD5E}"/>
              </a:ext>
            </a:extLst>
          </p:cNvPr>
          <p:cNvSpPr txBox="1"/>
          <p:nvPr/>
        </p:nvSpPr>
        <p:spPr>
          <a:xfrm>
            <a:off x="7602583" y="1825625"/>
            <a:ext cx="3576320" cy="3139321"/>
          </a:xfrm>
          <a:prstGeom prst="rect">
            <a:avLst/>
          </a:prstGeom>
          <a:noFill/>
        </p:spPr>
        <p:txBody>
          <a:bodyPr wrap="square" rtlCol="0">
            <a:spAutoFit/>
          </a:bodyPr>
          <a:lstStyle/>
          <a:p>
            <a:r>
              <a:rPr lang="sv-SE" b="1" dirty="0"/>
              <a:t>Regel 5: Fysisk kontakt</a:t>
            </a:r>
          </a:p>
          <a:p>
            <a:pPr marL="285750" indent="-285750">
              <a:buFont typeface="Arial" panose="020B0604020202020204" pitchFamily="34" charset="0"/>
              <a:buChar char="•"/>
            </a:pPr>
            <a:r>
              <a:rPr lang="sv-SE" dirty="0"/>
              <a:t>Tillåten fysisk kontakt</a:t>
            </a:r>
          </a:p>
          <a:p>
            <a:pPr marL="285750" indent="-285750">
              <a:buFont typeface="Arial" panose="020B0604020202020204" pitchFamily="34" charset="0"/>
              <a:buChar char="•"/>
            </a:pPr>
            <a:r>
              <a:rPr lang="sv-SE" dirty="0"/>
              <a:t>Otillåten fysisk kontakt</a:t>
            </a:r>
          </a:p>
          <a:p>
            <a:pPr marL="285750" indent="-285750">
              <a:buFont typeface="Arial" panose="020B0604020202020204" pitchFamily="34" charset="0"/>
              <a:buChar char="•"/>
            </a:pPr>
            <a:endParaRPr lang="sv-SE" dirty="0"/>
          </a:p>
          <a:p>
            <a:r>
              <a:rPr lang="sv-SE" b="1" dirty="0"/>
              <a:t>Regel 6: Otillåtet spel och olämpligt uppträdande</a:t>
            </a:r>
          </a:p>
          <a:p>
            <a:endParaRPr lang="sv-SE" b="1" dirty="0"/>
          </a:p>
          <a:p>
            <a:r>
              <a:rPr lang="sv-SE" b="1" dirty="0"/>
              <a:t>Regel 7: Mål</a:t>
            </a:r>
          </a:p>
          <a:p>
            <a:pPr marL="285750" indent="-285750">
              <a:buFont typeface="Arial" panose="020B0604020202020204" pitchFamily="34" charset="0"/>
              <a:buChar char="•"/>
            </a:pPr>
            <a:r>
              <a:rPr lang="sv-SE" dirty="0"/>
              <a:t>Mål</a:t>
            </a:r>
          </a:p>
          <a:p>
            <a:pPr marL="285750" indent="-285750">
              <a:buFont typeface="Arial" panose="020B0604020202020204" pitchFamily="34" charset="0"/>
              <a:buChar char="•"/>
            </a:pPr>
            <a:r>
              <a:rPr lang="sv-SE" dirty="0"/>
              <a:t>Ej mål</a:t>
            </a:r>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4136427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6582FBB-4D4D-4553-BDA1-A1565145552B}"/>
              </a:ext>
            </a:extLst>
          </p:cNvPr>
          <p:cNvPicPr>
            <a:picLocks noChangeAspect="1"/>
          </p:cNvPicPr>
          <p:nvPr/>
        </p:nvPicPr>
        <p:blipFill>
          <a:blip r:embed="rId2"/>
          <a:stretch>
            <a:fillRect/>
          </a:stretch>
        </p:blipFill>
        <p:spPr>
          <a:xfrm>
            <a:off x="152845" y="0"/>
            <a:ext cx="9764634" cy="1440876"/>
          </a:xfrm>
          <a:prstGeom prst="rect">
            <a:avLst/>
          </a:prstGeom>
        </p:spPr>
      </p:pic>
      <p:sp>
        <p:nvSpPr>
          <p:cNvPr id="2" name="Title 1"/>
          <p:cNvSpPr>
            <a:spLocks noGrp="1"/>
          </p:cNvSpPr>
          <p:nvPr>
            <p:ph type="title"/>
          </p:nvPr>
        </p:nvSpPr>
        <p:spPr>
          <a:xfrm>
            <a:off x="782782" y="372874"/>
            <a:ext cx="10515600" cy="1325563"/>
          </a:xfrm>
        </p:spPr>
        <p:txBody>
          <a:bodyPr>
            <a:normAutofit/>
          </a:bodyPr>
          <a:lstStyle/>
          <a:p>
            <a:r>
              <a:rPr lang="sv-SE" dirty="0"/>
              <a:t>.</a:t>
            </a:r>
          </a:p>
        </p:txBody>
      </p:sp>
      <p:sp>
        <p:nvSpPr>
          <p:cNvPr id="3" name="Vertical Text Placeholder 2"/>
          <p:cNvSpPr>
            <a:spLocks noGrp="1"/>
          </p:cNvSpPr>
          <p:nvPr>
            <p:ph type="body" orient="vert" idx="1"/>
          </p:nvPr>
        </p:nvSpPr>
        <p:spPr>
          <a:xfrm>
            <a:off x="464458" y="1825625"/>
            <a:ext cx="3576320" cy="4122330"/>
          </a:xfrm>
        </p:spPr>
        <p:txBody>
          <a:bodyPr vert="horz">
            <a:normAutofit/>
          </a:bodyPr>
          <a:lstStyle/>
          <a:p>
            <a:pPr marL="0" indent="0">
              <a:buNone/>
            </a:pPr>
            <a:r>
              <a:rPr lang="sv-SE" sz="1600" b="1" dirty="0"/>
              <a:t>Regel 1: Lag</a:t>
            </a:r>
          </a:p>
          <a:p>
            <a:r>
              <a:rPr lang="sv-SE" sz="1600" dirty="0"/>
              <a:t>Spelare</a:t>
            </a:r>
          </a:p>
          <a:p>
            <a:r>
              <a:rPr lang="sv-SE" sz="1600" dirty="0"/>
              <a:t>Ledare</a:t>
            </a:r>
          </a:p>
          <a:p>
            <a:pPr marL="0" indent="0">
              <a:buNone/>
            </a:pPr>
            <a:r>
              <a:rPr lang="sv-SE" sz="1600" b="1" dirty="0"/>
              <a:t>Regel 2: Matchledare</a:t>
            </a:r>
          </a:p>
          <a:p>
            <a:r>
              <a:rPr lang="sv-SE" sz="1600" dirty="0"/>
              <a:t>Uppgifter och ansvar</a:t>
            </a:r>
          </a:p>
          <a:p>
            <a:r>
              <a:rPr lang="sv-SE" sz="1600" dirty="0"/>
              <a:t>Utrustning</a:t>
            </a:r>
          </a:p>
          <a:p>
            <a:pPr marL="0" indent="0">
              <a:buNone/>
            </a:pPr>
            <a:r>
              <a:rPr lang="sv-SE" sz="1600" b="1" dirty="0"/>
              <a:t>Regel 3: Speltid</a:t>
            </a:r>
          </a:p>
          <a:p>
            <a:r>
              <a:rPr lang="sv-SE" sz="1600" dirty="0"/>
              <a:t>Tidtagning</a:t>
            </a:r>
          </a:p>
          <a:p>
            <a:r>
              <a:rPr lang="sv-SE" sz="1600" dirty="0"/>
              <a:t>Speltid</a:t>
            </a:r>
          </a:p>
          <a:p>
            <a:r>
              <a:rPr lang="sv-SE" sz="1600" dirty="0"/>
              <a:t>Signaler vid start och stopp</a:t>
            </a:r>
          </a:p>
          <a:p>
            <a:r>
              <a:rPr lang="sv-SE" sz="1600" dirty="0"/>
              <a:t>Övriga händelser</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A09B97E-EBC7-4591-B309-EAE0B2E52BF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97735" y="123040"/>
            <a:ext cx="1200647" cy="1176794"/>
          </a:xfrm>
          <a:prstGeom prst="rect">
            <a:avLst/>
          </a:prstGeom>
          <a:noFill/>
          <a:ln>
            <a:noFill/>
          </a:ln>
        </p:spPr>
      </p:pic>
      <p:sp>
        <p:nvSpPr>
          <p:cNvPr id="9" name="TextBox 8">
            <a:extLst>
              <a:ext uri="{FF2B5EF4-FFF2-40B4-BE49-F238E27FC236}">
                <a16:creationId xmlns:a16="http://schemas.microsoft.com/office/drawing/2014/main" id="{B4C0A0E1-66F3-45C0-BAF1-19EA938F79E1}"/>
              </a:ext>
            </a:extLst>
          </p:cNvPr>
          <p:cNvSpPr txBox="1"/>
          <p:nvPr/>
        </p:nvSpPr>
        <p:spPr>
          <a:xfrm>
            <a:off x="3483429" y="1774493"/>
            <a:ext cx="3352800" cy="2862322"/>
          </a:xfrm>
          <a:prstGeom prst="rect">
            <a:avLst/>
          </a:prstGeom>
          <a:noFill/>
        </p:spPr>
        <p:txBody>
          <a:bodyPr wrap="square" rtlCol="0">
            <a:spAutoFit/>
          </a:bodyPr>
          <a:lstStyle/>
          <a:p>
            <a:r>
              <a:rPr lang="sv-SE" b="1" dirty="0"/>
              <a:t>Regel 4: Start av spel</a:t>
            </a:r>
          </a:p>
          <a:p>
            <a:pPr marL="285750" indent="-285750">
              <a:buFont typeface="Arial" panose="020B0604020202020204" pitchFamily="34" charset="0"/>
              <a:buChar char="•"/>
            </a:pPr>
            <a:r>
              <a:rPr lang="sv-SE" dirty="0"/>
              <a:t>Generellt</a:t>
            </a:r>
          </a:p>
          <a:p>
            <a:pPr marL="285750" indent="-285750">
              <a:buFont typeface="Arial" panose="020B0604020202020204" pitchFamily="34" charset="0"/>
              <a:buChar char="•"/>
            </a:pPr>
            <a:r>
              <a:rPr lang="sv-SE" dirty="0"/>
              <a:t>Nedsläpp</a:t>
            </a:r>
          </a:p>
          <a:p>
            <a:pPr marL="285750" indent="-285750">
              <a:buFont typeface="Arial" panose="020B0604020202020204" pitchFamily="34" charset="0"/>
              <a:buChar char="•"/>
            </a:pPr>
            <a:r>
              <a:rPr lang="sv-SE" dirty="0"/>
              <a:t>Uppstart</a:t>
            </a:r>
          </a:p>
          <a:p>
            <a:pPr marL="285750" indent="-285750">
              <a:buFont typeface="Arial" panose="020B0604020202020204" pitchFamily="34" charset="0"/>
              <a:buChar char="•"/>
            </a:pPr>
            <a:r>
              <a:rPr lang="sv-SE" dirty="0"/>
              <a:t>Efter mål</a:t>
            </a:r>
          </a:p>
          <a:p>
            <a:pPr marL="285750" indent="-285750">
              <a:buFont typeface="Arial" panose="020B0604020202020204" pitchFamily="34" charset="0"/>
              <a:buChar char="•"/>
            </a:pPr>
            <a:r>
              <a:rPr lang="sv-SE" dirty="0"/>
              <a:t>Efter målvaktsblockering</a:t>
            </a:r>
          </a:p>
          <a:p>
            <a:pPr marL="285750" indent="-285750">
              <a:buFont typeface="Arial" panose="020B0604020202020204" pitchFamily="34" charset="0"/>
              <a:buChar char="•"/>
            </a:pPr>
            <a:r>
              <a:rPr lang="sv-SE" dirty="0"/>
              <a:t>Efter stopp för förseelse</a:t>
            </a:r>
          </a:p>
          <a:p>
            <a:pPr marL="285750" indent="-285750">
              <a:buFont typeface="Arial" panose="020B0604020202020204" pitchFamily="34" charset="0"/>
              <a:buChar char="•"/>
            </a:pPr>
            <a:r>
              <a:rPr lang="sv-SE" dirty="0"/>
              <a:t>Pucken utanför banan</a:t>
            </a:r>
          </a:p>
          <a:p>
            <a:pPr marL="285750" indent="-285750">
              <a:buFont typeface="Arial" panose="020B0604020202020204" pitchFamily="34" charset="0"/>
              <a:buChar char="•"/>
            </a:pPr>
            <a:r>
              <a:rPr lang="sv-SE" dirty="0"/>
              <a:t>Efter spelarbyten</a:t>
            </a:r>
          </a:p>
          <a:p>
            <a:pPr marL="285750" indent="-285750">
              <a:buFont typeface="Arial" panose="020B0604020202020204" pitchFamily="34" charset="0"/>
              <a:buChar char="•"/>
            </a:pPr>
            <a:r>
              <a:rPr lang="sv-SE" dirty="0"/>
              <a:t>Övriga stopp</a:t>
            </a:r>
          </a:p>
        </p:txBody>
      </p:sp>
      <p:sp>
        <p:nvSpPr>
          <p:cNvPr id="10" name="TextBox 9">
            <a:extLst>
              <a:ext uri="{FF2B5EF4-FFF2-40B4-BE49-F238E27FC236}">
                <a16:creationId xmlns:a16="http://schemas.microsoft.com/office/drawing/2014/main" id="{1C020C8A-E3AD-425B-847F-280D36FCAD5E}"/>
              </a:ext>
            </a:extLst>
          </p:cNvPr>
          <p:cNvSpPr txBox="1"/>
          <p:nvPr/>
        </p:nvSpPr>
        <p:spPr>
          <a:xfrm>
            <a:off x="7602583" y="1825625"/>
            <a:ext cx="3576320" cy="3139321"/>
          </a:xfrm>
          <a:prstGeom prst="rect">
            <a:avLst/>
          </a:prstGeom>
          <a:noFill/>
        </p:spPr>
        <p:txBody>
          <a:bodyPr wrap="square" rtlCol="0">
            <a:spAutoFit/>
          </a:bodyPr>
          <a:lstStyle/>
          <a:p>
            <a:r>
              <a:rPr lang="sv-SE" b="1" dirty="0"/>
              <a:t>Regel 5: Fysisk kontakt</a:t>
            </a:r>
          </a:p>
          <a:p>
            <a:pPr marL="285750" indent="-285750">
              <a:buFont typeface="Arial" panose="020B0604020202020204" pitchFamily="34" charset="0"/>
              <a:buChar char="•"/>
            </a:pPr>
            <a:r>
              <a:rPr lang="sv-SE" dirty="0"/>
              <a:t>Tillåten fysisk kontakt</a:t>
            </a:r>
          </a:p>
          <a:p>
            <a:pPr marL="285750" indent="-285750">
              <a:buFont typeface="Arial" panose="020B0604020202020204" pitchFamily="34" charset="0"/>
              <a:buChar char="•"/>
            </a:pPr>
            <a:r>
              <a:rPr lang="sv-SE" dirty="0"/>
              <a:t>Otillåten fysisk kontakt</a:t>
            </a:r>
          </a:p>
          <a:p>
            <a:pPr marL="285750" indent="-285750">
              <a:buFont typeface="Arial" panose="020B0604020202020204" pitchFamily="34" charset="0"/>
              <a:buChar char="•"/>
            </a:pPr>
            <a:endParaRPr lang="sv-SE" dirty="0"/>
          </a:p>
          <a:p>
            <a:r>
              <a:rPr lang="sv-SE" b="1" dirty="0"/>
              <a:t>Regel 6: Otillåtet spel och olämpligt uppträdande</a:t>
            </a:r>
          </a:p>
          <a:p>
            <a:endParaRPr lang="sv-SE" b="1" dirty="0"/>
          </a:p>
          <a:p>
            <a:r>
              <a:rPr lang="sv-SE" b="1" dirty="0"/>
              <a:t>Regel 7: Mål</a:t>
            </a:r>
          </a:p>
          <a:p>
            <a:pPr marL="285750" indent="-285750">
              <a:buFont typeface="Arial" panose="020B0604020202020204" pitchFamily="34" charset="0"/>
              <a:buChar char="•"/>
            </a:pPr>
            <a:r>
              <a:rPr lang="sv-SE" dirty="0"/>
              <a:t>Mål</a:t>
            </a:r>
          </a:p>
          <a:p>
            <a:pPr marL="285750" indent="-285750">
              <a:buFont typeface="Arial" panose="020B0604020202020204" pitchFamily="34" charset="0"/>
              <a:buChar char="•"/>
            </a:pPr>
            <a:r>
              <a:rPr lang="sv-SE" dirty="0"/>
              <a:t>Ej mål</a:t>
            </a:r>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3990654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258727C-E98B-4A7A-AE20-8B51CB9DA77E}"/>
              </a:ext>
            </a:extLst>
          </p:cNvPr>
          <p:cNvPicPr>
            <a:picLocks noChangeAspect="1"/>
          </p:cNvPicPr>
          <p:nvPr/>
        </p:nvPicPr>
        <p:blipFill>
          <a:blip r:embed="rId2"/>
          <a:stretch>
            <a:fillRect/>
          </a:stretch>
        </p:blipFill>
        <p:spPr>
          <a:xfrm>
            <a:off x="5132856" y="372874"/>
            <a:ext cx="4384482" cy="6252483"/>
          </a:xfrm>
          <a:prstGeom prst="rect">
            <a:avLst/>
          </a:prstGeom>
        </p:spPr>
      </p:pic>
      <p:sp>
        <p:nvSpPr>
          <p:cNvPr id="2" name="Title 1"/>
          <p:cNvSpPr>
            <a:spLocks noGrp="1"/>
          </p:cNvSpPr>
          <p:nvPr>
            <p:ph type="title"/>
          </p:nvPr>
        </p:nvSpPr>
        <p:spPr>
          <a:xfrm>
            <a:off x="782782" y="372874"/>
            <a:ext cx="10515600" cy="1325563"/>
          </a:xfrm>
        </p:spPr>
        <p:txBody>
          <a:bodyPr>
            <a:normAutofit/>
          </a:bodyPr>
          <a:lstStyle/>
          <a:p>
            <a:endParaRPr lang="sv-SE" dirty="0"/>
          </a:p>
        </p:txBody>
      </p:sp>
      <p:pic>
        <p:nvPicPr>
          <p:cNvPr id="4" name="Picture 3">
            <a:extLst>
              <a:ext uri="{FF2B5EF4-FFF2-40B4-BE49-F238E27FC236}">
                <a16:creationId xmlns:a16="http://schemas.microsoft.com/office/drawing/2014/main" id="{C601A8F1-DAF4-420D-8433-29360BD016F9}"/>
              </a:ext>
            </a:extLst>
          </p:cNvPr>
          <p:cNvPicPr>
            <a:picLocks noChangeAspect="1"/>
          </p:cNvPicPr>
          <p:nvPr/>
        </p:nvPicPr>
        <p:blipFill>
          <a:blip r:embed="rId3"/>
          <a:stretch>
            <a:fillRect/>
          </a:stretch>
        </p:blipFill>
        <p:spPr>
          <a:xfrm>
            <a:off x="535527" y="372874"/>
            <a:ext cx="4502981" cy="6252483"/>
          </a:xfrm>
          <a:prstGeom prst="rect">
            <a:avLst/>
          </a:prstGeom>
        </p:spPr>
      </p:pic>
      <p:sp>
        <p:nvSpPr>
          <p:cNvPr id="3" name="Vertical Text Placeholder 2"/>
          <p:cNvSpPr>
            <a:spLocks noGrp="1"/>
          </p:cNvSpPr>
          <p:nvPr>
            <p:ph type="body" orient="vert" idx="1"/>
          </p:nvPr>
        </p:nvSpPr>
        <p:spPr>
          <a:xfrm>
            <a:off x="464457" y="1825624"/>
            <a:ext cx="6197599" cy="4914809"/>
          </a:xfrm>
        </p:spPr>
        <p:txBody>
          <a:bodyPr vert="horz">
            <a:normAutofit/>
          </a:bodyPr>
          <a:lstStyle/>
          <a:p>
            <a:endParaRPr lang="sv-SE" sz="16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A09B97E-EBC7-4591-B309-EAE0B2E52BF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97735" y="123040"/>
            <a:ext cx="1200647" cy="1176794"/>
          </a:xfrm>
          <a:prstGeom prst="rect">
            <a:avLst/>
          </a:prstGeom>
          <a:noFill/>
          <a:ln>
            <a:noFill/>
          </a:ln>
        </p:spPr>
      </p:pic>
    </p:spTree>
    <p:extLst>
      <p:ext uri="{BB962C8B-B14F-4D97-AF65-F5344CB8AC3E}">
        <p14:creationId xmlns:p14="http://schemas.microsoft.com/office/powerpoint/2010/main" val="384358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Hockeybibel</a:t>
            </a:r>
          </a:p>
        </p:txBody>
      </p:sp>
      <p:sp>
        <p:nvSpPr>
          <p:cNvPr id="3" name="Vertical Text Placeholder 2"/>
          <p:cNvSpPr>
            <a:spLocks noGrp="1"/>
          </p:cNvSpPr>
          <p:nvPr>
            <p:ph type="body" orient="vert" idx="1"/>
          </p:nvPr>
        </p:nvSpPr>
        <p:spPr>
          <a:xfrm>
            <a:off x="710837" y="1870545"/>
            <a:ext cx="10944497" cy="4351338"/>
          </a:xfrm>
        </p:spPr>
        <p:txBody>
          <a:bodyPr vert="horz">
            <a:normAutofit fontScale="40000" lnSpcReduction="20000"/>
          </a:bodyPr>
          <a:lstStyle/>
          <a:p>
            <a:endParaRPr lang="sv-SE" dirty="0"/>
          </a:p>
          <a:p>
            <a:pPr marL="0" indent="0">
              <a:lnSpc>
                <a:spcPct val="110000"/>
              </a:lnSpc>
              <a:buNone/>
            </a:pPr>
            <a:r>
              <a:rPr lang="sv-SE" sz="4400" b="1" dirty="0"/>
              <a:t>   Värdegrund</a:t>
            </a:r>
          </a:p>
          <a:p>
            <a:pPr>
              <a:buNone/>
            </a:pPr>
            <a:r>
              <a:rPr lang="sv-SE" sz="3600" dirty="0"/>
              <a:t>     Valbo Hockey Clubs värdegrund har sin utgångspunkt i våra ungdomar. Den bygger på respekt för individen.  Att vi förstår att alla är olika och att vi behandlar varandra därefter.  Allt vi gör och säger ska ha våra ungdomar som utgångspunkt. Det som är bra för ungdomarna är bra för Valbo Hockey Club. </a:t>
            </a:r>
          </a:p>
          <a:p>
            <a:pPr>
              <a:buNone/>
            </a:pPr>
            <a:r>
              <a:rPr lang="sv-SE" sz="3600" dirty="0"/>
              <a:t>      Vi ska vara ödmjuka i vår framtoning och vår kommunikation. Ödmjukhet innebär att man har förmågan att lyssna och se saker &amp; ting ur olika perspektiv. </a:t>
            </a:r>
          </a:p>
          <a:p>
            <a:pPr>
              <a:buNone/>
            </a:pPr>
            <a:r>
              <a:rPr lang="sv-SE" sz="3600" dirty="0"/>
              <a:t>      Alla som kommer i kontakt med Valbo Hockey Club  ska känna av den entusiasm och glädje som präglar föreningen. Vi ska alla känna stolthet över att vara en del av föreningen. </a:t>
            </a:r>
          </a:p>
          <a:p>
            <a:pPr>
              <a:buNone/>
            </a:pPr>
            <a:endParaRPr lang="sv-SE" sz="4400" b="1" dirty="0"/>
          </a:p>
          <a:p>
            <a:pPr>
              <a:buNone/>
            </a:pPr>
            <a:r>
              <a:rPr lang="sv-SE" sz="6000" b="1" dirty="0"/>
              <a:t>   </a:t>
            </a:r>
            <a:r>
              <a:rPr lang="sv-SE" sz="4500" b="1" dirty="0"/>
              <a:t>Mål</a:t>
            </a:r>
            <a:r>
              <a:rPr lang="sv-SE" sz="6000" b="1" dirty="0"/>
              <a:t> </a:t>
            </a:r>
          </a:p>
          <a:p>
            <a:pPr>
              <a:buNone/>
            </a:pPr>
            <a:r>
              <a:rPr lang="sv-SE" sz="2400" b="1" dirty="0"/>
              <a:t>	</a:t>
            </a:r>
            <a:r>
              <a:rPr lang="sv-SE" sz="3500" dirty="0"/>
              <a:t>Vi ska bli Sveriges bästa förening på att ta hand om ungdomar och få dem att trivas och känna trygghet och stolthet. På det sättet utvecklar vi inte bara bra ishockeyspelare utan också bra individer.</a:t>
            </a:r>
          </a:p>
          <a:p>
            <a:pPr>
              <a:buNone/>
            </a:pPr>
            <a:endParaRPr lang="sv-SE" sz="2400" b="1" dirty="0"/>
          </a:p>
          <a:p>
            <a:pPr>
              <a:buNone/>
            </a:pPr>
            <a:r>
              <a:rPr lang="sv-SE" sz="4500" b="1" dirty="0"/>
              <a:t>    Ledstjärnor </a:t>
            </a:r>
            <a:r>
              <a:rPr lang="sv-SE" sz="3600" b="1" dirty="0"/>
              <a:t>  </a:t>
            </a:r>
            <a:endParaRPr lang="sv-SE" sz="6000" b="1" dirty="0"/>
          </a:p>
          <a:p>
            <a:pPr>
              <a:buNone/>
            </a:pPr>
            <a:r>
              <a:rPr lang="sv-SE" sz="2400" b="1" dirty="0"/>
              <a:t>	</a:t>
            </a:r>
            <a:r>
              <a:rPr lang="sv-SE" sz="4400" b="1" dirty="0"/>
              <a:t>R</a:t>
            </a:r>
            <a:r>
              <a:rPr lang="sv-SE" sz="2400" b="1" dirty="0"/>
              <a:t>espekt  -  </a:t>
            </a:r>
            <a:r>
              <a:rPr lang="sv-SE" sz="4400" b="1" dirty="0"/>
              <a:t>E</a:t>
            </a:r>
            <a:r>
              <a:rPr lang="sv-SE" sz="2400" b="1" dirty="0"/>
              <a:t>ntusiasm  - </a:t>
            </a:r>
            <a:r>
              <a:rPr lang="sv-SE" sz="4400" b="1" dirty="0"/>
              <a:t>G</a:t>
            </a:r>
            <a:r>
              <a:rPr lang="sv-SE" sz="2400" b="1" dirty="0"/>
              <a:t>lädje  - </a:t>
            </a:r>
            <a:r>
              <a:rPr lang="sv-SE" sz="4400" b="1" dirty="0"/>
              <a:t>Ö</a:t>
            </a:r>
            <a:r>
              <a:rPr lang="sv-SE" sz="2400" b="1" dirty="0"/>
              <a:t>dmjukhet  -  </a:t>
            </a:r>
            <a:r>
              <a:rPr lang="sv-SE" sz="4400" b="1" dirty="0"/>
              <a:t>S</a:t>
            </a:r>
            <a:r>
              <a:rPr lang="sv-SE" sz="2400" b="1" dirty="0"/>
              <a:t>tolthet</a:t>
            </a:r>
            <a:endParaRPr lang="sv-SE" sz="2400" dirty="0"/>
          </a:p>
          <a:p>
            <a:endParaRPr lang="sv-SE" sz="2400"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789B3A0-5B40-4E07-829B-789FBB51EF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172079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Hockeybibel Valbo HC</a:t>
            </a:r>
          </a:p>
        </p:txBody>
      </p:sp>
      <p:sp>
        <p:nvSpPr>
          <p:cNvPr id="3" name="Vertical Text Placeholder 2"/>
          <p:cNvSpPr>
            <a:spLocks noGrp="1"/>
          </p:cNvSpPr>
          <p:nvPr>
            <p:ph type="body" orient="vert" idx="1"/>
          </p:nvPr>
        </p:nvSpPr>
        <p:spPr/>
        <p:txBody>
          <a:bodyPr vert="horz">
            <a:normAutofit/>
          </a:bodyPr>
          <a:lstStyle/>
          <a:p>
            <a:r>
              <a:rPr lang="sv-SE" b="1" i="1" dirty="0"/>
              <a:t>5. Allmänt </a:t>
            </a:r>
          </a:p>
          <a:p>
            <a:r>
              <a:rPr lang="sv-SE" b="1" i="1" dirty="0"/>
              <a:t>6. Skridsko- och hockeyskolan</a:t>
            </a:r>
          </a:p>
          <a:p>
            <a:r>
              <a:rPr lang="sv-SE" b="1" dirty="0"/>
              <a:t>9.1 Policy ekonomi och inköp</a:t>
            </a:r>
          </a:p>
          <a:p>
            <a:r>
              <a:rPr lang="sv-SE" b="1" dirty="0"/>
              <a:t>9.2 Policy sponsring  </a:t>
            </a:r>
          </a:p>
          <a:p>
            <a:r>
              <a:rPr lang="sv-SE" b="1" dirty="0"/>
              <a:t>9.6 Policy likabehandling </a:t>
            </a:r>
          </a:p>
          <a:p>
            <a:r>
              <a:rPr lang="sv-SE" b="1" dirty="0"/>
              <a:t>9.9 Policy arenan</a:t>
            </a:r>
          </a:p>
          <a:p>
            <a:r>
              <a:rPr lang="sv-SE" b="1" dirty="0"/>
              <a:t>9.10 Policy klädsel </a:t>
            </a:r>
            <a:endParaRPr lang="sv-SE" dirty="0"/>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53055307-F8BA-4636-8C66-C615D482A9A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270244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Valbo HC 2012</a:t>
            </a:r>
          </a:p>
        </p:txBody>
      </p:sp>
      <p:sp>
        <p:nvSpPr>
          <p:cNvPr id="3" name="Vertical Text Placeholder 2"/>
          <p:cNvSpPr>
            <a:spLocks noGrp="1"/>
          </p:cNvSpPr>
          <p:nvPr>
            <p:ph type="body" orient="vert" idx="1"/>
          </p:nvPr>
        </p:nvSpPr>
        <p:spPr/>
        <p:txBody>
          <a:bodyPr vert="horz">
            <a:normAutofit/>
          </a:bodyPr>
          <a:lstStyle/>
          <a:p>
            <a:endParaRPr lang="sv-SE" dirty="0"/>
          </a:p>
          <a:p>
            <a:r>
              <a:rPr lang="sv-SE" sz="2400" dirty="0"/>
              <a:t>Spelartruppen</a:t>
            </a:r>
          </a:p>
          <a:p>
            <a:pPr lvl="1"/>
            <a:r>
              <a:rPr lang="sv-SE" sz="2000" dirty="0"/>
              <a:t>Mellan 30-35 spelare i truppen</a:t>
            </a:r>
          </a:p>
          <a:p>
            <a:pPr lvl="1"/>
            <a:r>
              <a:rPr lang="sv-SE" sz="2000" dirty="0"/>
              <a:t>Tränare/Ledare: Fredrik Stefansson, Fredrik Gottby och Stefan Söderlund</a:t>
            </a:r>
          </a:p>
          <a:p>
            <a:pPr lvl="1"/>
            <a:r>
              <a:rPr lang="sv-SE" sz="2000" dirty="0"/>
              <a:t>Teamledare: Erika Stefansson Engvall </a:t>
            </a:r>
            <a:r>
              <a:rPr lang="sv-SE" sz="2000" dirty="0" err="1"/>
              <a:t>Lijana</a:t>
            </a:r>
            <a:r>
              <a:rPr lang="sv-SE" sz="2000" dirty="0"/>
              <a:t> Gottby och Susanne Söderlund</a:t>
            </a:r>
          </a:p>
          <a:p>
            <a:pPr lvl="1"/>
            <a:r>
              <a:rPr lang="sv-SE" sz="2000" dirty="0"/>
              <a:t>Slipansvariga: Erik Forsberg och Patrik Ek</a:t>
            </a:r>
          </a:p>
          <a:p>
            <a:pPr lvl="1"/>
            <a:r>
              <a:rPr lang="sv-SE" sz="2000" dirty="0"/>
              <a:t>Målvaktstränare: Fredrik Westin</a:t>
            </a:r>
          </a:p>
          <a:p>
            <a:pPr lvl="1"/>
            <a:r>
              <a:rPr lang="sv-SE" sz="2000" dirty="0"/>
              <a:t>Hjälptränare: Erik Forsberg, Patrik Ek och Marcus Arnemark</a:t>
            </a:r>
          </a:p>
        </p:txBody>
      </p:sp>
      <p:cxnSp>
        <p:nvCxnSpPr>
          <p:cNvPr id="5" name="Straight Connector 4"/>
          <p:cNvCxnSpPr/>
          <p:nvPr/>
        </p:nvCxnSpPr>
        <p:spPr>
          <a:xfrm>
            <a:off x="838200" y="1427021"/>
            <a:ext cx="9497291" cy="13855"/>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Bildobjekt 1" descr="C:\Users\Valbo HC Kontor\Desktop\Nya loggan 2018.png">
            <a:extLst>
              <a:ext uri="{FF2B5EF4-FFF2-40B4-BE49-F238E27FC236}">
                <a16:creationId xmlns:a16="http://schemas.microsoft.com/office/drawing/2014/main" id="{2789B3A0-5B40-4E07-829B-789FBB51EF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1850" y="70370"/>
            <a:ext cx="1200647" cy="1176794"/>
          </a:xfrm>
          <a:prstGeom prst="rect">
            <a:avLst/>
          </a:prstGeom>
          <a:noFill/>
          <a:ln>
            <a:noFill/>
          </a:ln>
        </p:spPr>
      </p:pic>
    </p:spTree>
    <p:extLst>
      <p:ext uri="{BB962C8B-B14F-4D97-AF65-F5344CB8AC3E}">
        <p14:creationId xmlns:p14="http://schemas.microsoft.com/office/powerpoint/2010/main" val="3367103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7DQvquhqGiA2UbQvfxgXe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VAS5V5gidyvU4eckpyged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9DwYEN2GzsapcJUHF.j9W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ABnSbFswMUzq66h.asM8HQ"/>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678B0B511E3BA49A52BC1443B9FF015" ma:contentTypeVersion="11" ma:contentTypeDescription="Create a new document." ma:contentTypeScope="" ma:versionID="8f51a7e1e57aa31ab886bdce36e95b5f">
  <xsd:schema xmlns:xsd="http://www.w3.org/2001/XMLSchema" xmlns:xs="http://www.w3.org/2001/XMLSchema" xmlns:p="http://schemas.microsoft.com/office/2006/metadata/properties" xmlns:ns3="3504b783-e388-4059-bb24-7f686b2aac38" xmlns:ns4="a7947dc1-07ad-4c5c-a223-f33ce65ea4e2" targetNamespace="http://schemas.microsoft.com/office/2006/metadata/properties" ma:root="true" ma:fieldsID="04a8964a209c1d7baea40a07ff7228a7" ns3:_="" ns4:_="">
    <xsd:import namespace="3504b783-e388-4059-bb24-7f686b2aac38"/>
    <xsd:import namespace="a7947dc1-07ad-4c5c-a223-f33ce65ea4e2"/>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04b783-e388-4059-bb24-7f686b2aac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7947dc1-07ad-4c5c-a223-f33ce65ea4e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2D79E5-ECD6-472C-93E0-ADC5CB43EF8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7947dc1-07ad-4c5c-a223-f33ce65ea4e2"/>
    <ds:schemaRef ds:uri="3504b783-e388-4059-bb24-7f686b2aac38"/>
    <ds:schemaRef ds:uri="http://www.w3.org/XML/1998/namespace"/>
    <ds:schemaRef ds:uri="http://purl.org/dc/dcmitype/"/>
  </ds:schemaRefs>
</ds:datastoreItem>
</file>

<file path=customXml/itemProps2.xml><?xml version="1.0" encoding="utf-8"?>
<ds:datastoreItem xmlns:ds="http://schemas.openxmlformats.org/officeDocument/2006/customXml" ds:itemID="{B1BF35D7-0E1A-4305-94D7-B601AC998478}">
  <ds:schemaRefs>
    <ds:schemaRef ds:uri="http://schemas.microsoft.com/sharepoint/v3/contenttype/forms"/>
  </ds:schemaRefs>
</ds:datastoreItem>
</file>

<file path=customXml/itemProps3.xml><?xml version="1.0" encoding="utf-8"?>
<ds:datastoreItem xmlns:ds="http://schemas.openxmlformats.org/officeDocument/2006/customXml" ds:itemID="{03387A7D-E255-44A7-A46F-77FB17E976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04b783-e388-4059-bb24-7f686b2aac38"/>
    <ds:schemaRef ds:uri="a7947dc1-07ad-4c5c-a223-f33ce65ea4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1374</Words>
  <Application>Microsoft Office PowerPoint</Application>
  <PresentationFormat>Bredbild</PresentationFormat>
  <Paragraphs>284</Paragraphs>
  <Slides>21</Slides>
  <Notes>1</Notes>
  <HiddenSlides>0</HiddenSlides>
  <MMClips>0</MMClips>
  <ScaleCrop>false</ScaleCrop>
  <HeadingPairs>
    <vt:vector size="8" baseType="variant">
      <vt:variant>
        <vt:lpstr>Använt teckensnitt</vt:lpstr>
      </vt:variant>
      <vt:variant>
        <vt:i4>3</vt:i4>
      </vt:variant>
      <vt:variant>
        <vt:lpstr>Tema</vt:lpstr>
      </vt:variant>
      <vt:variant>
        <vt:i4>1</vt:i4>
      </vt:variant>
      <vt:variant>
        <vt:lpstr>Serverprogram för OLE-inbäddning</vt:lpstr>
      </vt:variant>
      <vt:variant>
        <vt:i4>1</vt:i4>
      </vt:variant>
      <vt:variant>
        <vt:lpstr>Bildrubriker</vt:lpstr>
      </vt:variant>
      <vt:variant>
        <vt:i4>21</vt:i4>
      </vt:variant>
    </vt:vector>
  </HeadingPairs>
  <TitlesOfParts>
    <vt:vector size="26" baseType="lpstr">
      <vt:lpstr>Arial</vt:lpstr>
      <vt:lpstr>Calibri</vt:lpstr>
      <vt:lpstr>Calibri Light</vt:lpstr>
      <vt:lpstr>Office Theme</vt:lpstr>
      <vt:lpstr>think-cell Slide</vt:lpstr>
      <vt:lpstr>PowerPoint-presentation</vt:lpstr>
      <vt:lpstr>PowerPoint-presentation</vt:lpstr>
      <vt:lpstr>Agenda</vt:lpstr>
      <vt:lpstr>.</vt:lpstr>
      <vt:lpstr>.</vt:lpstr>
      <vt:lpstr>PowerPoint-presentation</vt:lpstr>
      <vt:lpstr>Hockeybibel</vt:lpstr>
      <vt:lpstr>Hockeybibel Valbo HC</vt:lpstr>
      <vt:lpstr>Valbo HC 2012</vt:lpstr>
      <vt:lpstr>Verksamhetsberättelse 2019/2020</vt:lpstr>
      <vt:lpstr>Policy om Covid-19</vt:lpstr>
      <vt:lpstr>Föräldrainformation</vt:lpstr>
      <vt:lpstr>Föräldravettsregler</vt:lpstr>
      <vt:lpstr>Lagregler</vt:lpstr>
      <vt:lpstr>Praktiska detaljer</vt:lpstr>
      <vt:lpstr>Praktiska detaljer</vt:lpstr>
      <vt:lpstr>Träning </vt:lpstr>
      <vt:lpstr>Seriespel</vt:lpstr>
      <vt:lpstr>Lagkassan</vt:lpstr>
      <vt:lpstr>Övrigt</vt:lpstr>
      <vt:lpstr>Tack för visat intresse  och  Välkomna till säsong 2020/2021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dc:title>
  <dc:creator>Stefan Kjellman</dc:creator>
  <cp:lastModifiedBy>Fredrik Gottby</cp:lastModifiedBy>
  <cp:revision>165</cp:revision>
  <dcterms:created xsi:type="dcterms:W3CDTF">2018-08-19T12:11:13Z</dcterms:created>
  <dcterms:modified xsi:type="dcterms:W3CDTF">2020-08-30T18:37:51Z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58707db-cea7-4907-92d1-cf323291762b_Enabled">
    <vt:lpwstr>True</vt:lpwstr>
  </property>
  <property fmtid="{D5CDD505-2E9C-101B-9397-08002B2CF9AE}" pid="3" name="MSIP_Label_e58707db-cea7-4907-92d1-cf323291762b_SiteId">
    <vt:lpwstr>e11cbe9c-f680-44b9-9d42-d705f740b888</vt:lpwstr>
  </property>
  <property fmtid="{D5CDD505-2E9C-101B-9397-08002B2CF9AE}" pid="4" name="MSIP_Label_e58707db-cea7-4907-92d1-cf323291762b_Owner">
    <vt:lpwstr>katarina.styrman@sandvik.com</vt:lpwstr>
  </property>
  <property fmtid="{D5CDD505-2E9C-101B-9397-08002B2CF9AE}" pid="5" name="MSIP_Label_e58707db-cea7-4907-92d1-cf323291762b_SetDate">
    <vt:lpwstr>2019-10-03T11:29:05.3121181Z</vt:lpwstr>
  </property>
  <property fmtid="{D5CDD505-2E9C-101B-9397-08002B2CF9AE}" pid="6" name="MSIP_Label_e58707db-cea7-4907-92d1-cf323291762b_Name">
    <vt:lpwstr>Restricted (i2)</vt:lpwstr>
  </property>
  <property fmtid="{D5CDD505-2E9C-101B-9397-08002B2CF9AE}" pid="7" name="MSIP_Label_e58707db-cea7-4907-92d1-cf323291762b_Application">
    <vt:lpwstr>Microsoft Azure Information Protection</vt:lpwstr>
  </property>
  <property fmtid="{D5CDD505-2E9C-101B-9397-08002B2CF9AE}" pid="8" name="MSIP_Label_e58707db-cea7-4907-92d1-cf323291762b_Extended_MSFT_Method">
    <vt:lpwstr>Automatic</vt:lpwstr>
  </property>
  <property fmtid="{D5CDD505-2E9C-101B-9397-08002B2CF9AE}" pid="9" name="Sensitivity">
    <vt:lpwstr>Restricted (i2)</vt:lpwstr>
  </property>
  <property fmtid="{D5CDD505-2E9C-101B-9397-08002B2CF9AE}" pid="10" name="ContentTypeId">
    <vt:lpwstr>0x0101007678B0B511E3BA49A52BC1443B9FF015</vt:lpwstr>
  </property>
</Properties>
</file>