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82" r:id="rId4"/>
    <p:sldId id="273" r:id="rId5"/>
    <p:sldId id="280" r:id="rId6"/>
    <p:sldId id="279" r:id="rId7"/>
    <p:sldId id="281" r:id="rId8"/>
    <p:sldId id="278" r:id="rId9"/>
    <p:sldId id="275" r:id="rId10"/>
    <p:sldId id="274" r:id="rId11"/>
    <p:sldId id="276" r:id="rId12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302"/>
    <a:srgbClr val="1C6446"/>
    <a:srgbClr val="175038"/>
    <a:srgbClr val="144530"/>
    <a:srgbClr val="709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llanmörkt format 4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348" autoAdjust="0"/>
  </p:normalViewPr>
  <p:slideViewPr>
    <p:cSldViewPr snapToGrid="0" snapToObjects="1">
      <p:cViewPr>
        <p:scale>
          <a:sx n="47" d="100"/>
          <a:sy n="47" d="100"/>
        </p:scale>
        <p:origin x="184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8F944-5B3F-9744-B15A-F327C711838F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5C63C-17AD-6A47-B69E-3C49707B91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510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5C63C-17AD-6A47-B69E-3C49707B917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1101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Regelbunden träning ger kallelse till matcher.</a:t>
            </a:r>
          </a:p>
          <a:p>
            <a:r>
              <a:rPr lang="sv-SE" dirty="0"/>
              <a:t>Rekommenderat antal spelare = 13 spelare per match, dvs 4 avbytare. </a:t>
            </a:r>
          </a:p>
          <a:p>
            <a:endParaRPr lang="sv-SE" dirty="0"/>
          </a:p>
          <a:p>
            <a:r>
              <a:rPr lang="sv-SE" dirty="0"/>
              <a:t>Källa: www.svenskfotboll.se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5C63C-17AD-6A47-B69E-3C49707B917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1101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ÖVRIGA FRÅGOR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5C63C-17AD-6A47-B69E-3C49707B917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1101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VFF Policy</a:t>
            </a:r>
            <a:r>
              <a:rPr lang="sv-SE" baseline="0" dirty="0"/>
              <a:t> och riktlinjer </a:t>
            </a:r>
            <a:r>
              <a:rPr lang="sv-SE" dirty="0"/>
              <a:t>–</a:t>
            </a:r>
            <a:r>
              <a:rPr lang="sv-SE" baseline="0" dirty="0"/>
              <a:t> finns under dokument på klubbens </a:t>
            </a:r>
            <a:r>
              <a:rPr lang="sv-SE" baseline="0" dirty="0" err="1"/>
              <a:t>laget.se</a:t>
            </a:r>
            <a:r>
              <a:rPr lang="sv-SE" baseline="0" dirty="0"/>
              <a:t>-sida. Läs gärna!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/>
              <a:t>Valbo gym och fitness – är du medlem har du 10% rabatt (aktiv utövare 50%)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/>
              <a:t>Kolla klubbens hemsida. Eget ansvar som medlem. Det finns en hel del info där som kan vara bra att hålla koll på.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5C63C-17AD-6A47-B69E-3C49707B917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1101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Vi tydliggör vem som gör vad.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5C63C-17AD-6A47-B69E-3C49707B917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0137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Laget</a:t>
            </a:r>
            <a:r>
              <a:rPr lang="sv-SE" baseline="0" dirty="0"/>
              <a:t>.se – kolla så att alla uppgifter stämmer. Viktigt att kontaktuppgifterna är uppdaterade. </a:t>
            </a:r>
            <a:br>
              <a:rPr lang="sv-SE" dirty="0"/>
            </a:br>
            <a:r>
              <a:rPr lang="sv-SE" dirty="0"/>
              <a:t>Seriespel – säsongen startar i maj. Matcherna ligger inlagda på laget.se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Träningar vår – Träffen och Strömvallen. </a:t>
            </a:r>
            <a:endParaRPr lang="sv-SE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Träningar sommar – äntligen Åbyvallen! Plan 9 mot 9 = C-plan.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Matchkläder</a:t>
            </a:r>
            <a:r>
              <a:rPr lang="sv-SE" baseline="0" dirty="0"/>
              <a:t> – alla varsin tröja med eget nummer. Föräldraansvar!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/>
              <a:t>På vår sida på </a:t>
            </a:r>
            <a:r>
              <a:rPr lang="sv-SE" baseline="0" dirty="0" err="1"/>
              <a:t>laget.se</a:t>
            </a:r>
            <a:r>
              <a:rPr lang="sv-SE" baseline="0" dirty="0"/>
              <a:t>, högst upp i högra hörnet tryck på ”Mer”, sedan ”Dokument”. Emma K lägger upp allt där, även dokument som skickats ut på mail, så att allt ska finnas samlat på ett ställe. </a:t>
            </a:r>
            <a:endParaRPr lang="sv-SE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5C63C-17AD-6A47-B69E-3C49707B917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1101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Vi har anmält 1 lag till cupen.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Eventuellt 1400 kr/spelare (avgift om det är fler än 1 lag från samma förening)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5C63C-17AD-6A47-B69E-3C49707B917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1101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Föräldragruppen styr och fördelar arbetet MEN att ansvara innebär</a:t>
            </a:r>
            <a:r>
              <a:rPr lang="sv-SE" baseline="0" dirty="0"/>
              <a:t> inte att göra allting själv. Vi alla hjälps åt. Tillsammans </a:t>
            </a:r>
            <a:r>
              <a:rPr lang="sv-SE" baseline="0" dirty="0">
                <a:sym typeface="Wingdings" panose="05000000000000000000" pitchFamily="2" charset="2"/>
              </a:rPr>
              <a:t></a:t>
            </a:r>
            <a:endParaRPr lang="sv-SE" dirty="0"/>
          </a:p>
          <a:p>
            <a:endParaRPr lang="sv-SE" dirty="0"/>
          </a:p>
          <a:p>
            <a:r>
              <a:rPr lang="sv-SE" dirty="0"/>
              <a:t>Bemanning vid våra hemmamatcher; fikaförsäljning, matchvärdar och bollkastning.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5C63C-17AD-6A47-B69E-3C49707B917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1101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VIP-brickan är framtagen av Gästriklands fotbollsförbund</a:t>
            </a:r>
            <a:r>
              <a:rPr lang="sv-SE" baseline="0" dirty="0"/>
              <a:t> och finns på vår laget-sida under Dokument.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5C63C-17AD-6A47-B69E-3C49707B917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1101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/>
              <a:t>Detta är bara förslag. Föräldrarna på föräldramötet var överens om att föräldragruppen får ansvarsfrihet att ta beslut. De informerar oss föräldrar sedan.  </a:t>
            </a:r>
          </a:p>
          <a:p>
            <a:endParaRPr lang="sv-SE" baseline="0" dirty="0"/>
          </a:p>
          <a:p>
            <a:r>
              <a:rPr lang="sv-SE" baseline="0" dirty="0" err="1"/>
              <a:t>Newbody</a:t>
            </a:r>
            <a:r>
              <a:rPr lang="sv-SE" baseline="0" dirty="0"/>
              <a:t>. </a:t>
            </a:r>
          </a:p>
          <a:p>
            <a:r>
              <a:rPr lang="sv-SE" baseline="0" dirty="0"/>
              <a:t>Toapapper och hushållspapper Teamrullen.</a:t>
            </a:r>
          </a:p>
          <a:p>
            <a:r>
              <a:rPr lang="sv-SE" baseline="0" dirty="0"/>
              <a:t>Plastpåsar – Ölandsplast. Rejäla påsar. </a:t>
            </a:r>
          </a:p>
          <a:p>
            <a:r>
              <a:rPr lang="sv-SE" baseline="0" dirty="0"/>
              <a:t>Kakservice. </a:t>
            </a:r>
          </a:p>
          <a:p>
            <a:r>
              <a:rPr lang="sv-SE" baseline="0" dirty="0"/>
              <a:t>Kaffekassan.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5C63C-17AD-6A47-B69E-3C49707B917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1101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VFF föräldrafolder –</a:t>
            </a:r>
            <a:r>
              <a:rPr lang="sv-SE" baseline="0" dirty="0"/>
              <a:t> finns på klubbens </a:t>
            </a:r>
            <a:r>
              <a:rPr lang="sv-SE" baseline="0" dirty="0" err="1"/>
              <a:t>laget.se</a:t>
            </a:r>
            <a:r>
              <a:rPr lang="sv-SE" baseline="0" dirty="0"/>
              <a:t>-sida. Läs gärna!</a:t>
            </a:r>
          </a:p>
          <a:p>
            <a:endParaRPr lang="sv-SE" baseline="0" dirty="0"/>
          </a:p>
          <a:p>
            <a:r>
              <a:rPr lang="sv-SE" dirty="0"/>
              <a:t>Positivitet! Höja - inte sänka. Kämpa!</a:t>
            </a:r>
            <a:r>
              <a:rPr lang="sv-SE" baseline="0" dirty="0"/>
              <a:t> Lagsammanhållning. Värdegrund. </a:t>
            </a:r>
          </a:p>
          <a:p>
            <a:r>
              <a:rPr lang="sv-SE" baseline="0" dirty="0"/>
              <a:t>Vi är bra lagkamrater, både på plan och utanför planen. </a:t>
            </a:r>
            <a:endParaRPr lang="sv-SE" dirty="0"/>
          </a:p>
          <a:p>
            <a:endParaRPr lang="sv-SE" dirty="0"/>
          </a:p>
          <a:p>
            <a:r>
              <a:rPr lang="sv-SE" dirty="0"/>
              <a:t>Laget</a:t>
            </a:r>
            <a:r>
              <a:rPr lang="sv-SE" baseline="0" dirty="0"/>
              <a:t>.se – kolla så att alla uppgifter stämmer. Viktigt att kontaktuppgifterna är uppdaterade.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5C63C-17AD-6A47-B69E-3C49707B917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1101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58AC-ACA4-8F4D-880A-78EE6F4C29C3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CAE5-6879-814C-AFA6-B4A33F0ABF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834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58AC-ACA4-8F4D-880A-78EE6F4C29C3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CAE5-6879-814C-AFA6-B4A33F0ABF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788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58AC-ACA4-8F4D-880A-78EE6F4C29C3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CAE5-6879-814C-AFA6-B4A33F0ABF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746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58AC-ACA4-8F4D-880A-78EE6F4C29C3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CAE5-6879-814C-AFA6-B4A33F0ABF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073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58AC-ACA4-8F4D-880A-78EE6F4C29C3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CAE5-6879-814C-AFA6-B4A33F0ABF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642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58AC-ACA4-8F4D-880A-78EE6F4C29C3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CAE5-6879-814C-AFA6-B4A33F0ABF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4828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58AC-ACA4-8F4D-880A-78EE6F4C29C3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CAE5-6879-814C-AFA6-B4A33F0ABF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611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58AC-ACA4-8F4D-880A-78EE6F4C29C3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CAE5-6879-814C-AFA6-B4A33F0ABF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823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58AC-ACA4-8F4D-880A-78EE6F4C29C3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CAE5-6879-814C-AFA6-B4A33F0ABF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157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58AC-ACA4-8F4D-880A-78EE6F4C29C3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CAE5-6879-814C-AFA6-B4A33F0ABF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3214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58AC-ACA4-8F4D-880A-78EE6F4C29C3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0CAE5-6879-814C-AFA6-B4A33F0ABF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32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158AC-ACA4-8F4D-880A-78EE6F4C29C3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0CAE5-6879-814C-AFA6-B4A33F0ABF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441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midnordiccup.cups.n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C98A29C-A099-E1FF-194F-055F0955C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43870" r="19419" b="12573"/>
          <a:stretch/>
        </p:blipFill>
        <p:spPr bwMode="auto">
          <a:xfrm>
            <a:off x="457200" y="1245008"/>
            <a:ext cx="8229599" cy="448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>
                <a:solidFill>
                  <a:srgbClr val="E10302"/>
                </a:solidFill>
                <a:latin typeface="Arial Black"/>
                <a:cs typeface="Arial Black"/>
              </a:rPr>
              <a:t>Välkomna!</a:t>
            </a:r>
          </a:p>
        </p:txBody>
      </p:sp>
      <p:sp>
        <p:nvSpPr>
          <p:cNvPr id="8" name="Rektangel 7"/>
          <p:cNvSpPr/>
          <p:nvPr/>
        </p:nvSpPr>
        <p:spPr>
          <a:xfrm>
            <a:off x="457200" y="5772960"/>
            <a:ext cx="8229600" cy="807974"/>
          </a:xfrm>
          <a:prstGeom prst="rect">
            <a:avLst/>
          </a:prstGeom>
          <a:solidFill>
            <a:srgbClr val="E1030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Valbo FF P-2011				      				Föräldramöte 2024-04-24</a:t>
            </a:r>
          </a:p>
        </p:txBody>
      </p:sp>
      <p:pic>
        <p:nvPicPr>
          <p:cNvPr id="2" name="Bildobjekt 1" descr="ValboFF_logg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20" y="236053"/>
            <a:ext cx="1845861" cy="21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15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0862"/>
          </a:xfrm>
        </p:spPr>
        <p:txBody>
          <a:bodyPr>
            <a:normAutofit/>
          </a:bodyPr>
          <a:lstStyle/>
          <a:p>
            <a:pPr algn="l"/>
            <a:r>
              <a:rPr lang="sv-SE" dirty="0">
                <a:solidFill>
                  <a:srgbClr val="E10302"/>
                </a:solidFill>
                <a:latin typeface="Arial Black"/>
                <a:cs typeface="Arial Black"/>
              </a:rPr>
              <a:t>Spelform </a:t>
            </a:r>
            <a:br>
              <a:rPr lang="sv-SE" dirty="0">
                <a:solidFill>
                  <a:srgbClr val="E10302"/>
                </a:solidFill>
                <a:latin typeface="Arial Black"/>
                <a:cs typeface="Arial Black"/>
              </a:rPr>
            </a:br>
            <a:r>
              <a:rPr lang="sv-SE" dirty="0">
                <a:solidFill>
                  <a:srgbClr val="E10302"/>
                </a:solidFill>
                <a:latin typeface="Arial Black"/>
                <a:cs typeface="Arial Black"/>
              </a:rPr>
              <a:t>9 mot 9</a:t>
            </a:r>
          </a:p>
        </p:txBody>
      </p:sp>
      <p:sp>
        <p:nvSpPr>
          <p:cNvPr id="8" name="Rektangel 7"/>
          <p:cNvSpPr/>
          <p:nvPr/>
        </p:nvSpPr>
        <p:spPr>
          <a:xfrm>
            <a:off x="457200" y="5772960"/>
            <a:ext cx="8229600" cy="807974"/>
          </a:xfrm>
          <a:prstGeom prst="rect">
            <a:avLst/>
          </a:prstGeom>
          <a:solidFill>
            <a:srgbClr val="E1030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Valbo FF P-2011				      				Föräldramöte 2024-04-24</a:t>
            </a:r>
          </a:p>
        </p:txBody>
      </p:sp>
      <p:pic>
        <p:nvPicPr>
          <p:cNvPr id="2" name="Bildobjekt 1" descr="ValboFF_logg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20" y="236053"/>
            <a:ext cx="1845861" cy="210571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6AADC03-6D19-8342-6249-602047E5FD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859"/>
          <a:stretch/>
        </p:blipFill>
        <p:spPr>
          <a:xfrm>
            <a:off x="0" y="2380353"/>
            <a:ext cx="9144000" cy="2401124"/>
          </a:xfrm>
          <a:prstGeom prst="rect">
            <a:avLst/>
          </a:prstGeom>
        </p:spPr>
      </p:pic>
      <p:pic>
        <p:nvPicPr>
          <p:cNvPr id="2050" name="Picture 2" descr="svenskfotboll.se - Svensk fotboll">
            <a:extLst>
              <a:ext uri="{FF2B5EF4-FFF2-40B4-BE49-F238E27FC236}">
                <a16:creationId xmlns:a16="http://schemas.microsoft.com/office/drawing/2014/main" id="{C3FC0C6E-9BD5-A53E-5948-2D2DCAEC5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0939"/>
            <a:ext cx="1244601" cy="19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5540072-FDC9-1FDC-65F0-4900C9396B7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497"/>
          <a:stretch/>
        </p:blipFill>
        <p:spPr>
          <a:xfrm>
            <a:off x="1861759" y="4980562"/>
            <a:ext cx="5420481" cy="610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071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>
                <a:solidFill>
                  <a:srgbClr val="E10302"/>
                </a:solidFill>
                <a:latin typeface="Arial Black"/>
                <a:cs typeface="Arial Black"/>
              </a:rPr>
              <a:t>Tack!</a:t>
            </a:r>
          </a:p>
        </p:txBody>
      </p:sp>
      <p:sp>
        <p:nvSpPr>
          <p:cNvPr id="8" name="Rektangel 7"/>
          <p:cNvSpPr/>
          <p:nvPr/>
        </p:nvSpPr>
        <p:spPr>
          <a:xfrm>
            <a:off x="457200" y="5772960"/>
            <a:ext cx="8229600" cy="807974"/>
          </a:xfrm>
          <a:prstGeom prst="rect">
            <a:avLst/>
          </a:prstGeom>
          <a:solidFill>
            <a:srgbClr val="E1030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Valbo FF P-2011				      				Föräldramöte 2024-04-24</a:t>
            </a:r>
          </a:p>
        </p:txBody>
      </p:sp>
      <p:pic>
        <p:nvPicPr>
          <p:cNvPr id="2" name="Bildobjekt 1" descr="ValboFF_logg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20" y="236053"/>
            <a:ext cx="1845861" cy="2105715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457200" y="1417638"/>
            <a:ext cx="822960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sv-SE" sz="2400" dirty="0"/>
              <a:t>Stort tack till alla som kommit!</a:t>
            </a:r>
            <a:br>
              <a:rPr lang="sv-SE" sz="2400" dirty="0"/>
            </a:br>
            <a:r>
              <a:rPr lang="sv-SE" sz="2400" dirty="0"/>
              <a:t>Tillsammans gör vi denna säsong till den bästa </a:t>
            </a:r>
            <a:r>
              <a:rPr lang="sv-SE" sz="2400" dirty="0">
                <a:sym typeface="Wingdings"/>
              </a:rPr>
              <a:t></a:t>
            </a:r>
            <a:endParaRPr lang="sv-SE" sz="2400" dirty="0"/>
          </a:p>
          <a:p>
            <a:pPr marL="285750" indent="-285750">
              <a:buFontTx/>
              <a:buChar char="-"/>
            </a:pPr>
            <a:endParaRPr lang="sv-SE" dirty="0"/>
          </a:p>
          <a:p>
            <a:pPr marL="285750" indent="-285750">
              <a:buFontTx/>
              <a:buChar char="-"/>
            </a:pPr>
            <a:endParaRPr lang="sv-SE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0677700-0B24-59ED-5394-1710E15A6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3"/>
          <a:stretch/>
        </p:blipFill>
        <p:spPr bwMode="auto">
          <a:xfrm>
            <a:off x="628650" y="2451890"/>
            <a:ext cx="3771900" cy="32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8931863-BB69-3B43-2416-53122DD6E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9" b="6447"/>
          <a:stretch/>
        </p:blipFill>
        <p:spPr bwMode="auto">
          <a:xfrm>
            <a:off x="4572000" y="2451890"/>
            <a:ext cx="2919821" cy="32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766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>
                <a:solidFill>
                  <a:srgbClr val="E10302"/>
                </a:solidFill>
                <a:latin typeface="Arial Black"/>
                <a:cs typeface="Arial Black"/>
              </a:rPr>
              <a:t>Valbo FF</a:t>
            </a:r>
          </a:p>
        </p:txBody>
      </p:sp>
      <p:sp>
        <p:nvSpPr>
          <p:cNvPr id="8" name="Rektangel 7"/>
          <p:cNvSpPr/>
          <p:nvPr/>
        </p:nvSpPr>
        <p:spPr>
          <a:xfrm>
            <a:off x="457200" y="5772960"/>
            <a:ext cx="8229600" cy="807974"/>
          </a:xfrm>
          <a:prstGeom prst="rect">
            <a:avLst/>
          </a:prstGeom>
          <a:solidFill>
            <a:srgbClr val="E1030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Valbo FF P-2011				      				Föräldramöte 2024-04-24</a:t>
            </a:r>
          </a:p>
        </p:txBody>
      </p:sp>
      <p:pic>
        <p:nvPicPr>
          <p:cNvPr id="2" name="Bildobjekt 1" descr="ValboFF_logg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20" y="236053"/>
            <a:ext cx="1845861" cy="2105715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457200" y="1417638"/>
            <a:ext cx="8229600" cy="479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2 damlag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2 herrlag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19 barn- och ungdomslag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Fotbollsskola</a:t>
            </a:r>
          </a:p>
          <a:p>
            <a:pPr>
              <a:lnSpc>
                <a:spcPct val="120000"/>
              </a:lnSpc>
            </a:pPr>
            <a:endParaRPr lang="sv-SE" sz="2400" dirty="0"/>
          </a:p>
          <a:p>
            <a:pPr>
              <a:lnSpc>
                <a:spcPct val="120000"/>
              </a:lnSpc>
            </a:pPr>
            <a:r>
              <a:rPr lang="sv-SE" sz="2400" dirty="0"/>
              <a:t>Policy och riktlinjer</a:t>
            </a:r>
          </a:p>
          <a:p>
            <a:pPr>
              <a:lnSpc>
                <a:spcPct val="120000"/>
              </a:lnSpc>
            </a:pPr>
            <a:r>
              <a:rPr lang="sv-SE" sz="2400" dirty="0"/>
              <a:t>Spelarutbildningsplan</a:t>
            </a:r>
          </a:p>
          <a:p>
            <a:pPr>
              <a:lnSpc>
                <a:spcPct val="120000"/>
              </a:lnSpc>
            </a:pPr>
            <a:r>
              <a:rPr lang="sv-SE" sz="2400" dirty="0"/>
              <a:t>Valbo gym och </a:t>
            </a:r>
            <a:r>
              <a:rPr lang="sv-SE" sz="2400" dirty="0" err="1"/>
              <a:t>fitness</a:t>
            </a:r>
            <a:endParaRPr lang="sv-SE" sz="2400" dirty="0"/>
          </a:p>
          <a:p>
            <a:pPr>
              <a:lnSpc>
                <a:spcPct val="120000"/>
              </a:lnSpc>
            </a:pPr>
            <a:r>
              <a:rPr lang="sv-SE" sz="2400" dirty="0"/>
              <a:t>Sommarproffs</a:t>
            </a:r>
          </a:p>
          <a:p>
            <a:pPr>
              <a:lnSpc>
                <a:spcPct val="120000"/>
              </a:lnSpc>
            </a:pPr>
            <a:endParaRPr lang="sv-SE" sz="2000" dirty="0"/>
          </a:p>
          <a:p>
            <a:pPr>
              <a:lnSpc>
                <a:spcPct val="120000"/>
              </a:lnSpc>
            </a:pPr>
            <a:endParaRPr lang="sv-SE" sz="200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5D7D7D9-95F8-3938-7302-5BA57042B0AA}"/>
              </a:ext>
            </a:extLst>
          </p:cNvPr>
          <p:cNvSpPr txBox="1"/>
          <p:nvPr/>
        </p:nvSpPr>
        <p:spPr>
          <a:xfrm>
            <a:off x="4660900" y="3222292"/>
            <a:ext cx="5130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sv-SE" sz="2400" dirty="0"/>
              <a:t>Kansli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sv-SE" sz="2400" dirty="0"/>
              <a:t>Styrelse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sv-SE" sz="2400" dirty="0"/>
              <a:t>Sportkommitté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sv-SE" sz="2400" dirty="0"/>
              <a:t>Arenakommitté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sv-SE" sz="2400" dirty="0"/>
              <a:t>Marknadskommitté </a:t>
            </a:r>
          </a:p>
          <a:p>
            <a:pPr>
              <a:lnSpc>
                <a:spcPct val="120000"/>
              </a:lnSpc>
            </a:pPr>
            <a:endParaRPr lang="sv-SE" sz="2000" dirty="0"/>
          </a:p>
          <a:p>
            <a:pPr marL="285750" indent="-285750">
              <a:buFontTx/>
              <a:buChar char="-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904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57200" y="245610"/>
            <a:ext cx="8229600" cy="1143000"/>
          </a:xfrm>
        </p:spPr>
        <p:txBody>
          <a:bodyPr/>
          <a:lstStyle/>
          <a:p>
            <a:pPr algn="l"/>
            <a:r>
              <a:rPr lang="sv-SE" dirty="0">
                <a:solidFill>
                  <a:srgbClr val="E10302"/>
                </a:solidFill>
                <a:latin typeface="Arial Black"/>
                <a:cs typeface="Arial Black"/>
              </a:rPr>
              <a:t>Ledare P-2011</a:t>
            </a:r>
          </a:p>
        </p:txBody>
      </p:sp>
      <p:sp>
        <p:nvSpPr>
          <p:cNvPr id="8" name="Rektangel 7"/>
          <p:cNvSpPr/>
          <p:nvPr/>
        </p:nvSpPr>
        <p:spPr>
          <a:xfrm>
            <a:off x="457200" y="5772960"/>
            <a:ext cx="8229600" cy="807974"/>
          </a:xfrm>
          <a:prstGeom prst="rect">
            <a:avLst/>
          </a:prstGeom>
          <a:solidFill>
            <a:srgbClr val="E1030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Valbo FF P-2011				      				Föräldramöte 2024-04-24</a:t>
            </a:r>
          </a:p>
        </p:txBody>
      </p:sp>
      <p:pic>
        <p:nvPicPr>
          <p:cNvPr id="2" name="Bildobjekt 1" descr="ValboFF_logg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20" y="236053"/>
            <a:ext cx="1845861" cy="2105715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442983" y="111837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pPr marL="285750" indent="-285750">
              <a:buFontTx/>
              <a:buChar char="-"/>
            </a:pPr>
            <a:endParaRPr lang="sv-SE" dirty="0"/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D61C6655-BC50-0745-7C89-E0048C71F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162817"/>
              </p:ext>
            </p:extLst>
          </p:nvPr>
        </p:nvGraphicFramePr>
        <p:xfrm>
          <a:off x="839720" y="2101282"/>
          <a:ext cx="6450080" cy="309461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805180">
                  <a:extLst>
                    <a:ext uri="{9D8B030D-6E8A-4147-A177-3AD203B41FA5}">
                      <a16:colId xmlns:a16="http://schemas.microsoft.com/office/drawing/2014/main" val="4163903725"/>
                    </a:ext>
                  </a:extLst>
                </a:gridCol>
                <a:gridCol w="3644900">
                  <a:extLst>
                    <a:ext uri="{9D8B030D-6E8A-4147-A177-3AD203B41FA5}">
                      <a16:colId xmlns:a16="http://schemas.microsoft.com/office/drawing/2014/main" val="2162192300"/>
                    </a:ext>
                  </a:extLst>
                </a:gridCol>
              </a:tblGrid>
              <a:tr h="515769">
                <a:tc>
                  <a:txBody>
                    <a:bodyPr/>
                    <a:lstStyle/>
                    <a:p>
                      <a:r>
                        <a:rPr lang="sv-SE" sz="2000" b="0" dirty="0"/>
                        <a:t>Fredrik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b="0" dirty="0"/>
                        <a:t>Huvudtränare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302797"/>
                  </a:ext>
                </a:extLst>
              </a:tr>
              <a:tr h="515769">
                <a:tc>
                  <a:txBody>
                    <a:bodyPr/>
                    <a:lstStyle/>
                    <a:p>
                      <a:r>
                        <a:rPr lang="sv-SE" sz="2000" dirty="0"/>
                        <a:t>Daniel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/>
                        <a:t>Huvudtränare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189763"/>
                  </a:ext>
                </a:extLst>
              </a:tr>
              <a:tr h="515769">
                <a:tc>
                  <a:txBody>
                    <a:bodyPr/>
                    <a:lstStyle/>
                    <a:p>
                      <a:r>
                        <a:rPr lang="sv-SE" sz="2000" dirty="0"/>
                        <a:t>Erik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/>
                        <a:t>Tränare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249635"/>
                  </a:ext>
                </a:extLst>
              </a:tr>
              <a:tr h="515769">
                <a:tc>
                  <a:txBody>
                    <a:bodyPr/>
                    <a:lstStyle/>
                    <a:p>
                      <a:r>
                        <a:rPr lang="sv-SE" sz="2000" dirty="0"/>
                        <a:t>Emma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/>
                        <a:t>Målvaktstränare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298389"/>
                  </a:ext>
                </a:extLst>
              </a:tr>
              <a:tr h="515769">
                <a:tc>
                  <a:txBody>
                    <a:bodyPr/>
                    <a:lstStyle/>
                    <a:p>
                      <a:r>
                        <a:rPr lang="sv-SE" sz="2000" dirty="0"/>
                        <a:t>Emma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/>
                        <a:t>Administratör &amp; extra tränare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591317"/>
                  </a:ext>
                </a:extLst>
              </a:tr>
              <a:tr h="515769">
                <a:tc>
                  <a:txBody>
                    <a:bodyPr/>
                    <a:lstStyle/>
                    <a:p>
                      <a:r>
                        <a:rPr lang="sv-SE" sz="2000" dirty="0"/>
                        <a:t>Jonas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/>
                        <a:t>Extra vid behov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073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117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57200" y="245610"/>
            <a:ext cx="8229600" cy="1143000"/>
          </a:xfrm>
        </p:spPr>
        <p:txBody>
          <a:bodyPr/>
          <a:lstStyle/>
          <a:p>
            <a:pPr algn="l"/>
            <a:r>
              <a:rPr lang="sv-SE" dirty="0">
                <a:solidFill>
                  <a:srgbClr val="E10302"/>
                </a:solidFill>
                <a:latin typeface="Arial Black"/>
                <a:cs typeface="Arial Black"/>
              </a:rPr>
              <a:t>Säsongen 2024</a:t>
            </a:r>
          </a:p>
        </p:txBody>
      </p:sp>
      <p:sp>
        <p:nvSpPr>
          <p:cNvPr id="8" name="Rektangel 7"/>
          <p:cNvSpPr/>
          <p:nvPr/>
        </p:nvSpPr>
        <p:spPr>
          <a:xfrm>
            <a:off x="457200" y="5772960"/>
            <a:ext cx="8229600" cy="807974"/>
          </a:xfrm>
          <a:prstGeom prst="rect">
            <a:avLst/>
          </a:prstGeom>
          <a:solidFill>
            <a:srgbClr val="E1030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Valbo FF P-2011				      				Föräldramöte 2024-04-24</a:t>
            </a:r>
          </a:p>
        </p:txBody>
      </p:sp>
      <p:pic>
        <p:nvPicPr>
          <p:cNvPr id="2" name="Bildobjekt 1" descr="ValboFF_logg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20" y="236053"/>
            <a:ext cx="1845861" cy="2105715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442983" y="1543079"/>
            <a:ext cx="8229600" cy="3608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sv-SE" sz="2400" dirty="0"/>
              <a:t>Laget.se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sv-SE" sz="2400" dirty="0"/>
              <a:t>Seriespel 1 lag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sv-SE" sz="2400" dirty="0"/>
              <a:t>GFF-cup 1 lag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sv-SE" sz="2400" dirty="0"/>
              <a:t>Träningar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sv-SE" sz="2400" dirty="0"/>
              <a:t>Spelarsamtal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sv-SE" sz="2400" dirty="0"/>
              <a:t>Matchkläder föräldraansvar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sv-SE" sz="2400" dirty="0" err="1"/>
              <a:t>Endagscup</a:t>
            </a:r>
            <a:r>
              <a:rPr lang="sv-SE" sz="2400" dirty="0"/>
              <a:t> Faxeholmen 27 april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sv-SE" sz="2400" dirty="0"/>
              <a:t>Cup i Timrå 4-6 augusti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C154C48-6E90-5DB7-D40B-0A703A717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428" y="2619072"/>
            <a:ext cx="2876583" cy="2876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899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>
                <a:solidFill>
                  <a:srgbClr val="E10302"/>
                </a:solidFill>
                <a:latin typeface="Arial Black"/>
                <a:cs typeface="Arial Black"/>
              </a:rPr>
              <a:t>Mid Nordic Cup</a:t>
            </a:r>
          </a:p>
        </p:txBody>
      </p:sp>
      <p:sp>
        <p:nvSpPr>
          <p:cNvPr id="8" name="Rektangel 7"/>
          <p:cNvSpPr/>
          <p:nvPr/>
        </p:nvSpPr>
        <p:spPr>
          <a:xfrm>
            <a:off x="457200" y="5772960"/>
            <a:ext cx="8229600" cy="807974"/>
          </a:xfrm>
          <a:prstGeom prst="rect">
            <a:avLst/>
          </a:prstGeom>
          <a:solidFill>
            <a:srgbClr val="E1030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Valbo FF P-2011				      				Föräldramöte 2024-04-24</a:t>
            </a:r>
          </a:p>
        </p:txBody>
      </p:sp>
      <p:pic>
        <p:nvPicPr>
          <p:cNvPr id="2" name="Bildobjekt 1" descr="ValboFF_logg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20" y="236053"/>
            <a:ext cx="1845861" cy="2105715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457200" y="1417638"/>
            <a:ext cx="5667348" cy="417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sv-SE" sz="2400" dirty="0"/>
              <a:t>Timrå. </a:t>
            </a:r>
            <a:br>
              <a:rPr lang="sv-SE" sz="2400" dirty="0"/>
            </a:br>
            <a:r>
              <a:rPr lang="sv-SE" dirty="0"/>
              <a:t>2 mil norr om Sundsvall. 23 mil från Valbo.</a:t>
            </a:r>
            <a:endParaRPr lang="sv-SE" sz="2000" dirty="0"/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sv-SE" sz="2400" dirty="0"/>
              <a:t>2-4 augusti.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sv-SE" sz="2400" dirty="0"/>
              <a:t>Övernattning och måltider.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sv-SE" sz="2400" dirty="0"/>
              <a:t>Ekonomi: 1 350 kr/lag. 1 500 kr/spelare.</a:t>
            </a:r>
            <a:br>
              <a:rPr lang="sv-SE" sz="2400" dirty="0"/>
            </a:br>
            <a:r>
              <a:rPr lang="sv-SE" sz="2000" dirty="0"/>
              <a:t>Exempel: 20 spelare = 31 350 kr</a:t>
            </a:r>
            <a:br>
              <a:rPr lang="sv-SE" sz="2400" dirty="0"/>
            </a:br>
            <a:r>
              <a:rPr lang="sv-SE" sz="2400" dirty="0">
                <a:solidFill>
                  <a:srgbClr val="FF0000"/>
                </a:solidFill>
              </a:rPr>
              <a:t>XXX</a:t>
            </a:r>
            <a:r>
              <a:rPr lang="sv-SE" sz="2400" dirty="0"/>
              <a:t> kr varje spelare, resten från lagkassa.</a:t>
            </a:r>
            <a:br>
              <a:rPr lang="sv-SE" sz="2400" dirty="0"/>
            </a:br>
            <a:endParaRPr lang="sv-SE" sz="2400" dirty="0"/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sv-SE" sz="2400" dirty="0">
                <a:hlinkClick r:id="rId4"/>
              </a:rPr>
              <a:t>https://midnordiccup.cups.nu/</a:t>
            </a:r>
            <a:endParaRPr lang="sv-SE" dirty="0"/>
          </a:p>
          <a:p>
            <a:pPr marL="285750" indent="-285750">
              <a:buFontTx/>
              <a:buChar char="-"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5"/>
          <a:srcRect l="58116" t="356" r="13192" b="52955"/>
          <a:stretch/>
        </p:blipFill>
        <p:spPr>
          <a:xfrm>
            <a:off x="6063188" y="3191905"/>
            <a:ext cx="2623612" cy="246795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4548" y="2048515"/>
            <a:ext cx="1000042" cy="107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72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>
                <a:solidFill>
                  <a:srgbClr val="E10302"/>
                </a:solidFill>
                <a:latin typeface="Arial Black"/>
                <a:cs typeface="Arial Black"/>
              </a:rPr>
              <a:t>Föräldragrupp</a:t>
            </a:r>
          </a:p>
        </p:txBody>
      </p:sp>
      <p:sp>
        <p:nvSpPr>
          <p:cNvPr id="8" name="Rektangel 7"/>
          <p:cNvSpPr/>
          <p:nvPr/>
        </p:nvSpPr>
        <p:spPr>
          <a:xfrm>
            <a:off x="457200" y="5772960"/>
            <a:ext cx="8229600" cy="807974"/>
          </a:xfrm>
          <a:prstGeom prst="rect">
            <a:avLst/>
          </a:prstGeom>
          <a:solidFill>
            <a:srgbClr val="E1030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Valbo FF P-2011				      				Föräldramöte 2024-04-24</a:t>
            </a:r>
          </a:p>
        </p:txBody>
      </p:sp>
      <p:pic>
        <p:nvPicPr>
          <p:cNvPr id="2" name="Bildobjekt 1" descr="ValboFF_logg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20" y="236053"/>
            <a:ext cx="1845861" cy="2105715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457200" y="1417638"/>
            <a:ext cx="8229600" cy="443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dirty="0"/>
              <a:t>Föreningen:</a:t>
            </a:r>
          </a:p>
          <a:p>
            <a:pPr marL="342900" indent="-342900">
              <a:buFontTx/>
              <a:buChar char="-"/>
            </a:pPr>
            <a:r>
              <a:rPr lang="sv-SE" sz="2200" dirty="0"/>
              <a:t>Café på Åbyvallen</a:t>
            </a:r>
          </a:p>
          <a:p>
            <a:pPr marL="342900" indent="-342900">
              <a:buFontTx/>
              <a:buChar char="-"/>
            </a:pPr>
            <a:r>
              <a:rPr lang="sv-SE" sz="2200" dirty="0"/>
              <a:t>Jordförsäljning</a:t>
            </a:r>
          </a:p>
          <a:p>
            <a:pPr marL="342900" indent="-342900">
              <a:buFontTx/>
              <a:buChar char="-"/>
            </a:pPr>
            <a:r>
              <a:rPr lang="sv-SE" sz="2200" dirty="0"/>
              <a:t>Spring för livet</a:t>
            </a:r>
          </a:p>
          <a:p>
            <a:pPr marL="342900" indent="-342900">
              <a:buFontTx/>
              <a:buChar char="-"/>
            </a:pPr>
            <a:r>
              <a:rPr lang="sv-SE" sz="2200" dirty="0"/>
              <a:t>Bingolotter</a:t>
            </a:r>
          </a:p>
          <a:p>
            <a:pPr marL="342900" indent="-342900">
              <a:buFontTx/>
              <a:buChar char="-"/>
            </a:pPr>
            <a:r>
              <a:rPr lang="sv-SE" sz="2200" dirty="0"/>
              <a:t>Städdag på Åbyvallen</a:t>
            </a:r>
          </a:p>
          <a:p>
            <a:pPr marL="342900" indent="-342900">
              <a:buFontTx/>
              <a:buChar char="-"/>
            </a:pPr>
            <a:endParaRPr lang="sv-SE" sz="2200" dirty="0"/>
          </a:p>
          <a:p>
            <a:r>
              <a:rPr lang="sv-SE" sz="2200" dirty="0"/>
              <a:t>Laget:</a:t>
            </a:r>
          </a:p>
          <a:p>
            <a:pPr marL="342900" indent="-342900">
              <a:buFontTx/>
              <a:buChar char="-"/>
            </a:pPr>
            <a:r>
              <a:rPr lang="sv-SE" sz="2200" dirty="0"/>
              <a:t>Fikaförsäljning hemmamatcher</a:t>
            </a:r>
          </a:p>
          <a:p>
            <a:pPr marL="342900" indent="-342900">
              <a:buFontTx/>
              <a:buChar char="-"/>
            </a:pPr>
            <a:r>
              <a:rPr lang="sv-SE" sz="2200" dirty="0"/>
              <a:t>Matchvärdar hemmamatcher</a:t>
            </a:r>
          </a:p>
          <a:p>
            <a:pPr marL="342900" indent="-342900">
              <a:buFontTx/>
              <a:buChar char="-"/>
            </a:pPr>
            <a:r>
              <a:rPr lang="sv-SE" sz="2200" dirty="0"/>
              <a:t>Bollkastning hemmamatcher</a:t>
            </a:r>
          </a:p>
          <a:p>
            <a:pPr marL="342900" indent="-342900">
              <a:buFontTx/>
              <a:buChar char="-"/>
            </a:pPr>
            <a:r>
              <a:rPr lang="sv-SE" sz="2200" dirty="0"/>
              <a:t>Försäljning till lagkassan</a:t>
            </a:r>
            <a:endParaRPr lang="sv-SE" dirty="0"/>
          </a:p>
          <a:p>
            <a:pPr marL="285750" indent="-285750">
              <a:buFontTx/>
              <a:buChar char="-"/>
            </a:pPr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FA51BBF-F807-E005-36B5-B7BDC61536DD}"/>
              </a:ext>
            </a:extLst>
          </p:cNvPr>
          <p:cNvSpPr txBox="1"/>
          <p:nvPr/>
        </p:nvSpPr>
        <p:spPr>
          <a:xfrm>
            <a:off x="6055249" y="2952744"/>
            <a:ext cx="2187051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Martin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Hedvig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Nicole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En till tack </a:t>
            </a:r>
            <a:r>
              <a:rPr lang="sv-SE" sz="2400" dirty="0">
                <a:sym typeface="Wingdings" panose="05000000000000000000" pitchFamily="2" charset="2"/>
              </a:rPr>
              <a:t>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509379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>
                <a:solidFill>
                  <a:srgbClr val="E10302"/>
                </a:solidFill>
                <a:latin typeface="Arial Black"/>
                <a:cs typeface="Arial Black"/>
              </a:rPr>
              <a:t>Matchvärdar</a:t>
            </a:r>
          </a:p>
        </p:txBody>
      </p:sp>
      <p:sp>
        <p:nvSpPr>
          <p:cNvPr id="8" name="Rektangel 7"/>
          <p:cNvSpPr/>
          <p:nvPr/>
        </p:nvSpPr>
        <p:spPr>
          <a:xfrm>
            <a:off x="457200" y="5772960"/>
            <a:ext cx="8229600" cy="807974"/>
          </a:xfrm>
          <a:prstGeom prst="rect">
            <a:avLst/>
          </a:prstGeom>
          <a:solidFill>
            <a:srgbClr val="E1030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Valbo FF P-2011				      				Föräldramöte 2024-04-24</a:t>
            </a:r>
          </a:p>
        </p:txBody>
      </p:sp>
      <p:pic>
        <p:nvPicPr>
          <p:cNvPr id="2" name="Bildobjekt 1" descr="ValboFF_logg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20" y="236053"/>
            <a:ext cx="1845861" cy="2105715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457200" y="1417638"/>
            <a:ext cx="64785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Alla barn- och ungdomsmatcher i Gästrikland ska ha matchvärdar. Syftet med matchvärdar är att skapa: </a:t>
            </a:r>
          </a:p>
          <a:p>
            <a:pPr marL="285750" indent="-285750">
              <a:buFont typeface="Arial"/>
              <a:buChar char="•"/>
            </a:pPr>
            <a:r>
              <a:rPr lang="sv-SE" dirty="0"/>
              <a:t>en miljö på våra matcher där barn och ungdomar kan ha roligt med sin fotboll.</a:t>
            </a:r>
          </a:p>
          <a:p>
            <a:pPr marL="285750" indent="-285750">
              <a:buFont typeface="Arial"/>
              <a:buChar char="•"/>
            </a:pPr>
            <a:r>
              <a:rPr lang="sv-SE" dirty="0"/>
              <a:t>En miljö där våra ungdomsdomare trivs och ges möjlighet att utvecklas i sin domarroll. </a:t>
            </a:r>
          </a:p>
          <a:p>
            <a:pPr marL="285750" indent="-285750">
              <a:buFont typeface="Arial"/>
              <a:buChar char="•"/>
            </a:pPr>
            <a:endParaRPr lang="sv-SE" dirty="0"/>
          </a:p>
          <a:p>
            <a:r>
              <a:rPr lang="sv-SE" dirty="0"/>
              <a:t>Matchvärdens roll är att vara en vuxen förebild och vuxenstöd. Uppdraget är att verka för en trygg och positiv matchmiljö för </a:t>
            </a:r>
            <a:br>
              <a:rPr lang="sv-SE" dirty="0"/>
            </a:br>
            <a:r>
              <a:rPr lang="sv-SE" dirty="0"/>
              <a:t>alla runt matchen. </a:t>
            </a:r>
          </a:p>
          <a:p>
            <a:endParaRPr lang="sv-SE" dirty="0"/>
          </a:p>
          <a:p>
            <a:r>
              <a:rPr lang="sv-SE" dirty="0"/>
              <a:t>”Lathund” = Gästriklands fotbollsförbunds VIP-bricka.</a:t>
            </a:r>
          </a:p>
          <a:p>
            <a:endParaRPr lang="sv-SE" dirty="0"/>
          </a:p>
        </p:txBody>
      </p:sp>
      <p:pic>
        <p:nvPicPr>
          <p:cNvPr id="4" name="Bildobjekt 3" descr="Skärmavbild 2023-04-26 kl. 05.09.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467" y="2657135"/>
            <a:ext cx="2102333" cy="299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85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>
                <a:solidFill>
                  <a:srgbClr val="E10302"/>
                </a:solidFill>
                <a:latin typeface="Arial Black"/>
                <a:cs typeface="Arial Black"/>
              </a:rPr>
              <a:t>Försäljning</a:t>
            </a:r>
          </a:p>
        </p:txBody>
      </p:sp>
      <p:sp>
        <p:nvSpPr>
          <p:cNvPr id="8" name="Rektangel 7"/>
          <p:cNvSpPr/>
          <p:nvPr/>
        </p:nvSpPr>
        <p:spPr>
          <a:xfrm>
            <a:off x="457200" y="5772960"/>
            <a:ext cx="8229600" cy="807974"/>
          </a:xfrm>
          <a:prstGeom prst="rect">
            <a:avLst/>
          </a:prstGeom>
          <a:solidFill>
            <a:srgbClr val="E1030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Valbo FF P-2011				      				Föräldramöte 2024-04-24</a:t>
            </a:r>
          </a:p>
        </p:txBody>
      </p:sp>
      <p:pic>
        <p:nvPicPr>
          <p:cNvPr id="2" name="Bildobjekt 1" descr="ValboFF_logg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20" y="236053"/>
            <a:ext cx="1845861" cy="2105715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457200" y="1417638"/>
            <a:ext cx="8229600" cy="4228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sv-SE" sz="2400" dirty="0"/>
          </a:p>
          <a:p>
            <a:pPr marL="285750" indent="-285750">
              <a:buFontTx/>
              <a:buChar char="-"/>
            </a:pPr>
            <a:endParaRPr lang="sv-SE" sz="2400" dirty="0"/>
          </a:p>
          <a:p>
            <a:pPr marL="285750" indent="-285750">
              <a:buFontTx/>
              <a:buChar char="-"/>
            </a:pPr>
            <a:endParaRPr lang="sv-SE" sz="2400" dirty="0"/>
          </a:p>
          <a:p>
            <a:pPr marL="285750" indent="-285750">
              <a:buFontTx/>
              <a:buChar char="-"/>
            </a:pPr>
            <a:endParaRPr lang="sv-SE" sz="2400" dirty="0"/>
          </a:p>
          <a:p>
            <a:pPr marL="285750" indent="-285750">
              <a:buFontTx/>
              <a:buChar char="-"/>
            </a:pPr>
            <a:endParaRPr lang="sv-SE" sz="2400" dirty="0"/>
          </a:p>
          <a:p>
            <a:pPr marL="285750" indent="-285750">
              <a:buFontTx/>
              <a:buChar char="-"/>
            </a:pPr>
            <a:endParaRPr lang="sv-SE" sz="2400" dirty="0"/>
          </a:p>
          <a:p>
            <a:pPr marL="285750" indent="-285750">
              <a:buFontTx/>
              <a:buChar char="-"/>
            </a:pPr>
            <a:endParaRPr lang="sv-SE" sz="2400" dirty="0"/>
          </a:p>
          <a:p>
            <a:pPr marL="285750" indent="-285750">
              <a:buFontTx/>
              <a:buChar char="-"/>
            </a:pPr>
            <a:endParaRPr lang="sv-SE" sz="2400" dirty="0"/>
          </a:p>
          <a:p>
            <a:pPr marL="285750" indent="-285750">
              <a:buFontTx/>
              <a:buChar char="-"/>
            </a:pPr>
            <a:endParaRPr lang="sv-SE" sz="2400" dirty="0"/>
          </a:p>
          <a:p>
            <a:pPr marL="285750" indent="-285750">
              <a:buFontTx/>
              <a:buChar char="-"/>
            </a:pPr>
            <a:endParaRPr lang="sv-SE" sz="2400" dirty="0"/>
          </a:p>
          <a:p>
            <a:pPr marL="285750" indent="-285750">
              <a:buFontTx/>
              <a:buChar char="-"/>
            </a:pPr>
            <a:r>
              <a:rPr lang="sv-SE" sz="2400" dirty="0"/>
              <a:t>Sponsring klubboveraller?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4"/>
          <a:srcRect l="47996" t="7604" r="1046" b="13301"/>
          <a:stretch/>
        </p:blipFill>
        <p:spPr>
          <a:xfrm>
            <a:off x="2562818" y="1417637"/>
            <a:ext cx="1823796" cy="2101747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5"/>
          <a:srcRect l="15142" r="15226"/>
          <a:stretch/>
        </p:blipFill>
        <p:spPr>
          <a:xfrm>
            <a:off x="4546174" y="1383354"/>
            <a:ext cx="1737127" cy="1764128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6"/>
          <a:srcRect t="5378"/>
          <a:stretch/>
        </p:blipFill>
        <p:spPr>
          <a:xfrm>
            <a:off x="457200" y="1411447"/>
            <a:ext cx="1816207" cy="2107937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8314" y="5076431"/>
            <a:ext cx="2068519" cy="39331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8"/>
          <a:srcRect b="13273"/>
          <a:stretch/>
        </p:blipFill>
        <p:spPr>
          <a:xfrm>
            <a:off x="5795748" y="3333433"/>
            <a:ext cx="2891052" cy="17429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9"/>
          <a:srcRect t="21098" b="16459"/>
          <a:stretch/>
        </p:blipFill>
        <p:spPr>
          <a:xfrm>
            <a:off x="4546174" y="3147482"/>
            <a:ext cx="1737127" cy="371902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174" y="3519384"/>
            <a:ext cx="3089862" cy="1737594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11"/>
          <a:srcRect t="14011" b="37382"/>
          <a:stretch/>
        </p:blipFill>
        <p:spPr>
          <a:xfrm>
            <a:off x="3419036" y="3645398"/>
            <a:ext cx="2254275" cy="153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44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>
                <a:solidFill>
                  <a:srgbClr val="E10302"/>
                </a:solidFill>
                <a:latin typeface="Arial Black"/>
                <a:cs typeface="Arial Black"/>
              </a:rPr>
              <a:t>Föräldravett</a:t>
            </a:r>
          </a:p>
        </p:txBody>
      </p:sp>
      <p:sp>
        <p:nvSpPr>
          <p:cNvPr id="8" name="Rektangel 7"/>
          <p:cNvSpPr/>
          <p:nvPr/>
        </p:nvSpPr>
        <p:spPr>
          <a:xfrm>
            <a:off x="457200" y="5772960"/>
            <a:ext cx="8229600" cy="807974"/>
          </a:xfrm>
          <a:prstGeom prst="rect">
            <a:avLst/>
          </a:prstGeom>
          <a:solidFill>
            <a:srgbClr val="E1030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Valbo FF P-2011				      				Föräldramöte 2024-04-24</a:t>
            </a:r>
          </a:p>
        </p:txBody>
      </p:sp>
      <p:pic>
        <p:nvPicPr>
          <p:cNvPr id="2" name="Bildobjekt 1" descr="ValboFF_logg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20" y="236053"/>
            <a:ext cx="1845861" cy="2105715"/>
          </a:xfrm>
          <a:prstGeom prst="rect">
            <a:avLst/>
          </a:prstGeom>
        </p:spPr>
      </p:pic>
      <p:sp>
        <p:nvSpPr>
          <p:cNvPr id="9" name="Vertical Text Placeholder 2"/>
          <p:cNvSpPr>
            <a:spLocks noGrp="1"/>
          </p:cNvSpPr>
          <p:nvPr>
            <p:ph sz="half" idx="1"/>
          </p:nvPr>
        </p:nvSpPr>
        <p:spPr>
          <a:xfrm>
            <a:off x="362743" y="1417638"/>
            <a:ext cx="4370622" cy="4172890"/>
          </a:xfrm>
        </p:spPr>
        <p:txBody>
          <a:bodyPr vert="horz">
            <a:normAutofit fontScale="47500" lnSpcReduction="20000"/>
          </a:bodyPr>
          <a:lstStyle/>
          <a:p>
            <a:pPr lvl="0">
              <a:lnSpc>
                <a:spcPct val="110000"/>
              </a:lnSpc>
            </a:pPr>
            <a:r>
              <a:rPr lang="sv-SE" sz="3800" dirty="0"/>
              <a:t>Ställ upp vid match och träning - barnen vill det.</a:t>
            </a:r>
          </a:p>
          <a:p>
            <a:pPr lvl="0">
              <a:lnSpc>
                <a:spcPct val="110000"/>
              </a:lnSpc>
            </a:pPr>
            <a:r>
              <a:rPr lang="sv-SE" sz="3800" dirty="0"/>
              <a:t>Uppmuntra alla spelare under träning och match - inte bara ditt barn.</a:t>
            </a:r>
          </a:p>
          <a:p>
            <a:pPr lvl="0">
              <a:lnSpc>
                <a:spcPct val="110000"/>
              </a:lnSpc>
            </a:pPr>
            <a:r>
              <a:rPr lang="sv-SE" sz="3800" dirty="0"/>
              <a:t>Uppmuntra i både medgång och motgång - kritisera inte.</a:t>
            </a:r>
          </a:p>
          <a:p>
            <a:pPr lvl="0">
              <a:lnSpc>
                <a:spcPct val="110000"/>
              </a:lnSpc>
            </a:pPr>
            <a:r>
              <a:rPr lang="sv-SE" sz="3800" dirty="0"/>
              <a:t>Respektera ledarnas coachning av laget. Försök inte påverka dem under matchen.</a:t>
            </a:r>
          </a:p>
          <a:p>
            <a:pPr lvl="0">
              <a:lnSpc>
                <a:spcPct val="110000"/>
              </a:lnSpc>
            </a:pPr>
            <a:r>
              <a:rPr lang="sv-SE" sz="3800" dirty="0"/>
              <a:t>Se domaren som vägledare - kritisera aldrig hans/hennes bedömningar. </a:t>
            </a:r>
          </a:p>
          <a:p>
            <a:pPr lvl="0">
              <a:lnSpc>
                <a:spcPct val="110000"/>
              </a:lnSpc>
            </a:pPr>
            <a:r>
              <a:rPr lang="sv-SE" sz="3800" dirty="0"/>
              <a:t>Hjälp ditt barn att tåla både seger och förlust.</a:t>
            </a:r>
          </a:p>
          <a:p>
            <a:pPr>
              <a:lnSpc>
                <a:spcPct val="110000"/>
              </a:lnSpc>
            </a:pPr>
            <a:r>
              <a:rPr lang="sv-SE" sz="3800" dirty="0"/>
              <a:t>Stimulera och uppmuntra ditt barn att deltaga - pressa inte.</a:t>
            </a:r>
          </a:p>
          <a:p>
            <a:endParaRPr lang="sv-SE" sz="2000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698599" y="2341768"/>
            <a:ext cx="3988201" cy="32540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/>
              <a:t>Fråga om matchen var rolig och spännande - inte bara om resultatet.</a:t>
            </a:r>
          </a:p>
          <a:p>
            <a:r>
              <a:rPr lang="sv-SE" sz="1800" dirty="0"/>
              <a:t>Visa respekt för det arbete som klubben och ledarna lägger ned. Vi behöver hjälp och stöd.</a:t>
            </a:r>
          </a:p>
          <a:p>
            <a:r>
              <a:rPr lang="sv-SE" sz="1800" dirty="0"/>
              <a:t>Tänk på, att det är ditt barn som spelar fotboll, inte du.</a:t>
            </a:r>
          </a:p>
          <a:p>
            <a:r>
              <a:rPr lang="sv-SE" sz="1800" dirty="0"/>
              <a:t>Kom ihåg, att det viktigaste av allt, är att ditt barn trivs och har roligt tillsammans med kompisarna.</a:t>
            </a:r>
          </a:p>
        </p:txBody>
      </p:sp>
    </p:spTree>
    <p:extLst>
      <p:ext uri="{BB962C8B-B14F-4D97-AF65-F5344CB8AC3E}">
        <p14:creationId xmlns:p14="http://schemas.microsoft.com/office/powerpoint/2010/main" val="598244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972</Words>
  <Application>Microsoft Office PowerPoint</Application>
  <PresentationFormat>Bildspel på skärmen (4:3)</PresentationFormat>
  <Paragraphs>154</Paragraphs>
  <Slides>11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Wingdings</vt:lpstr>
      <vt:lpstr>Office-tema</vt:lpstr>
      <vt:lpstr>Välkomna!</vt:lpstr>
      <vt:lpstr>Valbo FF</vt:lpstr>
      <vt:lpstr>Ledare P-2011</vt:lpstr>
      <vt:lpstr>Säsongen 2024</vt:lpstr>
      <vt:lpstr>Mid Nordic Cup</vt:lpstr>
      <vt:lpstr>Föräldragrupp</vt:lpstr>
      <vt:lpstr>Matchvärdar</vt:lpstr>
      <vt:lpstr>Försäljning</vt:lpstr>
      <vt:lpstr>Föräldravett</vt:lpstr>
      <vt:lpstr>Spelform  9 mot 9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Emma Kjellsson</dc:creator>
  <cp:lastModifiedBy>Kjellsson, Emma</cp:lastModifiedBy>
  <cp:revision>65</cp:revision>
  <dcterms:created xsi:type="dcterms:W3CDTF">2020-09-09T18:28:11Z</dcterms:created>
  <dcterms:modified xsi:type="dcterms:W3CDTF">2024-04-24T18:04:31Z</dcterms:modified>
</cp:coreProperties>
</file>