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72" r:id="rId3"/>
    <p:sldId id="273" r:id="rId4"/>
    <p:sldId id="280" r:id="rId5"/>
    <p:sldId id="274" r:id="rId6"/>
    <p:sldId id="281" r:id="rId7"/>
    <p:sldId id="279" r:id="rId8"/>
    <p:sldId id="278" r:id="rId9"/>
    <p:sldId id="275" r:id="rId10"/>
    <p:sldId id="276" r:id="rId11"/>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302"/>
    <a:srgbClr val="1C6446"/>
    <a:srgbClr val="175038"/>
    <a:srgbClr val="144530"/>
    <a:srgbClr val="7093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79" autoAdjust="0"/>
  </p:normalViewPr>
  <p:slideViewPr>
    <p:cSldViewPr snapToGrid="0" snapToObjects="1">
      <p:cViewPr varScale="1">
        <p:scale>
          <a:sx n="56" d="100"/>
          <a:sy n="56" d="100"/>
        </p:scale>
        <p:origin x="18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8F944-5B3F-9744-B15A-F327C711838F}" type="datetimeFigureOut">
              <a:rPr lang="sv-SE" smtClean="0"/>
              <a:t>2023-04-26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5C63C-17AD-6A47-B69E-3C49707B917B}" type="slidenum">
              <a:rPr lang="sv-SE" smtClean="0"/>
              <a:t>‹#›</a:t>
            </a:fld>
            <a:endParaRPr lang="sv-SE"/>
          </a:p>
        </p:txBody>
      </p:sp>
    </p:spTree>
    <p:extLst>
      <p:ext uri="{BB962C8B-B14F-4D97-AF65-F5344CB8AC3E}">
        <p14:creationId xmlns:p14="http://schemas.microsoft.com/office/powerpoint/2010/main" val="4015107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1</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ÖVRIGA FRÅGOR</a:t>
            </a:r>
          </a:p>
        </p:txBody>
      </p:sp>
      <p:sp>
        <p:nvSpPr>
          <p:cNvPr id="4" name="Platshållare för bildnummer 3"/>
          <p:cNvSpPr>
            <a:spLocks noGrp="1"/>
          </p:cNvSpPr>
          <p:nvPr>
            <p:ph type="sldNum" sz="quarter" idx="10"/>
          </p:nvPr>
        </p:nvSpPr>
        <p:spPr/>
        <p:txBody>
          <a:bodyPr/>
          <a:lstStyle/>
          <a:p>
            <a:fld id="{11F5C63C-17AD-6A47-B69E-3C49707B917B}" type="slidenum">
              <a:rPr lang="sv-SE" smtClean="0"/>
              <a:t>10</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VFF Policy</a:t>
            </a:r>
            <a:r>
              <a:rPr lang="sv-SE" baseline="0" dirty="0"/>
              <a:t> och riktlinjer </a:t>
            </a:r>
            <a:r>
              <a:rPr lang="sv-SE" dirty="0"/>
              <a:t>–</a:t>
            </a:r>
            <a:r>
              <a:rPr lang="sv-SE" baseline="0" dirty="0"/>
              <a:t> finns under dokument på klubbens </a:t>
            </a:r>
            <a:r>
              <a:rPr lang="sv-SE" baseline="0" dirty="0" err="1"/>
              <a:t>laget.se</a:t>
            </a:r>
            <a:r>
              <a:rPr lang="sv-SE" baseline="0" dirty="0"/>
              <a:t>-sida. Läs gärna!</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Valbo gym och fitness – är du medlem har du 10% rabatt (aktiv utövare 50%)</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Kolla klubbens hemsida. Eget ansvar som medlem. Det finns en hel del info där som kan vara bra att hålla koll på. </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2</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Laget</a:t>
            </a:r>
            <a:r>
              <a:rPr lang="sv-SE" baseline="0" dirty="0"/>
              <a:t>.se – kolla så att alla uppgifter stämmer. Viktigt att kontaktuppgifterna är uppdaterade. </a:t>
            </a:r>
            <a:br>
              <a:rPr lang="sv-SE" dirty="0"/>
            </a:br>
            <a:r>
              <a:rPr lang="sv-SE" dirty="0"/>
              <a:t>Seriespel – säsongen startar i slutet av maj. Vi håller er uppdaterade. </a:t>
            </a:r>
          </a:p>
          <a:p>
            <a:pPr marL="0" marR="0" indent="0" algn="l" defTabSz="457200" rtl="0" eaLnBrk="1" fontAlgn="auto" latinLnBrk="0" hangingPunct="1">
              <a:lnSpc>
                <a:spcPct val="100000"/>
              </a:lnSpc>
              <a:spcBef>
                <a:spcPts val="0"/>
              </a:spcBef>
              <a:spcAft>
                <a:spcPts val="0"/>
              </a:spcAft>
              <a:buClrTx/>
              <a:buSzTx/>
              <a:buFontTx/>
              <a:buNone/>
              <a:tabLst/>
              <a:defRPr/>
            </a:pPr>
            <a:r>
              <a:rPr lang="sv-SE" dirty="0"/>
              <a:t>Träningar vår – Nynäs tisdagar kl. 18-19.</a:t>
            </a:r>
            <a:r>
              <a:rPr lang="sv-SE" baseline="0" dirty="0"/>
              <a:t> </a:t>
            </a:r>
            <a:r>
              <a:rPr lang="sv-SE" baseline="0" dirty="0" err="1"/>
              <a:t>Fys</a:t>
            </a:r>
            <a:r>
              <a:rPr lang="sv-SE" baseline="0" dirty="0"/>
              <a:t> torsdagar, mer info kommer. </a:t>
            </a:r>
          </a:p>
          <a:p>
            <a:pPr marL="0" marR="0" indent="0" algn="l" defTabSz="457200" rtl="0" eaLnBrk="1" fontAlgn="auto" latinLnBrk="0" hangingPunct="1">
              <a:lnSpc>
                <a:spcPct val="100000"/>
              </a:lnSpc>
              <a:spcBef>
                <a:spcPts val="0"/>
              </a:spcBef>
              <a:spcAft>
                <a:spcPts val="0"/>
              </a:spcAft>
              <a:buClrTx/>
              <a:buSzTx/>
              <a:buFontTx/>
              <a:buNone/>
              <a:tabLst/>
              <a:defRPr/>
            </a:pPr>
            <a:r>
              <a:rPr lang="sv-SE" dirty="0"/>
              <a:t>Träningar sommar – Fortsatt</a:t>
            </a:r>
            <a:r>
              <a:rPr lang="sv-SE" baseline="0" dirty="0"/>
              <a:t> på </a:t>
            </a:r>
            <a:r>
              <a:rPr lang="sv-SE" baseline="0" dirty="0" err="1"/>
              <a:t>Sportis</a:t>
            </a:r>
            <a:r>
              <a:rPr lang="sv-SE" baseline="0" dirty="0"/>
              <a:t>. </a:t>
            </a:r>
            <a:r>
              <a:rPr lang="sv-SE" dirty="0"/>
              <a:t>Måndagar 18:30 och torsdagar 17:00. Eventuellt</a:t>
            </a:r>
            <a:r>
              <a:rPr lang="sv-SE" baseline="0" dirty="0"/>
              <a:t> </a:t>
            </a:r>
            <a:r>
              <a:rPr lang="sv-SE" dirty="0"/>
              <a:t>en extra-träning med </a:t>
            </a:r>
            <a:r>
              <a:rPr lang="sv-SE" dirty="0" err="1"/>
              <a:t>fys</a:t>
            </a:r>
            <a:r>
              <a:rPr lang="sv-SE" dirty="0"/>
              <a:t> eller</a:t>
            </a:r>
            <a:r>
              <a:rPr lang="sv-SE" baseline="0" dirty="0"/>
              <a:t> liknande?</a:t>
            </a: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r>
              <a:rPr lang="sv-SE" dirty="0"/>
              <a:t>Matchkläder</a:t>
            </a:r>
            <a:r>
              <a:rPr lang="sv-SE" baseline="0" dirty="0"/>
              <a:t> – alla varsin tröja med eget nummer. Föräldraansvar!</a:t>
            </a:r>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Antal spelare = 26 spelare</a:t>
            </a:r>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a:t>Teambuilding – aktivitet? Vad vill grabbarna hitta på för roligt tillsammans? I</a:t>
            </a:r>
            <a:r>
              <a:rPr lang="sv-SE" baseline="0" dirty="0"/>
              <a:t>s</a:t>
            </a:r>
            <a:r>
              <a:rPr lang="is-IS" baseline="0" dirty="0"/>
              <a:t>tället för “träningsläger”. Få ihop laget. Fotbollsgolf i Högbo? Lekar och korvgrillning i spåret vid Åbyvallen? Idéer? Skulle vara kul om vi kunde få till det under våren. </a:t>
            </a: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På vår sida på </a:t>
            </a:r>
            <a:r>
              <a:rPr lang="sv-SE" baseline="0" dirty="0" err="1"/>
              <a:t>laget.se</a:t>
            </a:r>
            <a:r>
              <a:rPr lang="sv-SE" baseline="0" dirty="0"/>
              <a:t>, högst upp i högra hörnet tryck på ”Mer”, sedan ”Dokument”. Emma lägger upp allt där, även dokument som skickats ut på mail, så att allt ska finnas samlat på ett ställe. </a:t>
            </a:r>
            <a:endParaRPr lang="sv-SE" dirty="0"/>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3</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Beslut att vi anmäler 2 lag till cupen.</a:t>
            </a:r>
          </a:p>
          <a:p>
            <a:pPr marL="0" marR="0" indent="0" algn="l" defTabSz="457200" rtl="0" eaLnBrk="1" fontAlgn="auto" latinLnBrk="0" hangingPunct="1">
              <a:lnSpc>
                <a:spcPct val="100000"/>
              </a:lnSpc>
              <a:spcBef>
                <a:spcPts val="0"/>
              </a:spcBef>
              <a:spcAft>
                <a:spcPts val="0"/>
              </a:spcAft>
              <a:buClrTx/>
              <a:buSzTx/>
              <a:buFontTx/>
              <a:buNone/>
              <a:tabLst/>
              <a:defRPr/>
            </a:pPr>
            <a:r>
              <a:rPr lang="sv-SE" dirty="0"/>
              <a:t>Ekonomi: önskemål från föräldrar att vi försöker samla in mer pengar till lagkassan för att dra ned på kostnaderna för den enskilda spelaren. </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4</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5</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VIP-brickan är framtagen av Gästriklands fotbollsförbund</a:t>
            </a:r>
            <a:r>
              <a:rPr lang="sv-SE" baseline="0" dirty="0"/>
              <a:t> och finns på vår laget-sida under Dokument. </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6</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Föräldragruppen styr och fördelar arbetet MEN att ansvara innebär</a:t>
            </a:r>
            <a:r>
              <a:rPr lang="sv-SE" baseline="0" dirty="0"/>
              <a:t> inte att göra allting själv. Vi alla hjälps åt. Tillsammans </a:t>
            </a:r>
            <a:r>
              <a:rPr lang="sv-SE" baseline="0" dirty="0">
                <a:sym typeface="Wingdings" panose="05000000000000000000" pitchFamily="2" charset="2"/>
              </a:rPr>
              <a:t></a:t>
            </a:r>
            <a:endParaRPr lang="sv-SE" dirty="0"/>
          </a:p>
          <a:p>
            <a:endParaRPr lang="sv-SE" dirty="0"/>
          </a:p>
          <a:p>
            <a:r>
              <a:rPr lang="sv-SE" dirty="0"/>
              <a:t>Bemanning vid våra hemmamatcher; fikaförsäljning, matchvärdar och bollkastning. </a:t>
            </a:r>
          </a:p>
        </p:txBody>
      </p:sp>
      <p:sp>
        <p:nvSpPr>
          <p:cNvPr id="4" name="Platshållare för bildnummer 3"/>
          <p:cNvSpPr>
            <a:spLocks noGrp="1"/>
          </p:cNvSpPr>
          <p:nvPr>
            <p:ph type="sldNum" sz="quarter" idx="10"/>
          </p:nvPr>
        </p:nvSpPr>
        <p:spPr/>
        <p:txBody>
          <a:bodyPr/>
          <a:lstStyle/>
          <a:p>
            <a:fld id="{11F5C63C-17AD-6A47-B69E-3C49707B917B}" type="slidenum">
              <a:rPr lang="sv-SE" smtClean="0"/>
              <a:t>7</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Detta är bara förslag. Föräldrarna på föräldramötet var överens om att föräldragruppen får ansvarsfrihet att ta beslut. De informerar oss föräldrar sedan.  </a:t>
            </a:r>
          </a:p>
          <a:p>
            <a:endParaRPr lang="sv-SE" baseline="0" dirty="0"/>
          </a:p>
          <a:p>
            <a:r>
              <a:rPr lang="sv-SE" baseline="0" dirty="0" err="1"/>
              <a:t>Newbody</a:t>
            </a:r>
            <a:r>
              <a:rPr lang="sv-SE" baseline="0" dirty="0"/>
              <a:t>. </a:t>
            </a:r>
          </a:p>
          <a:p>
            <a:r>
              <a:rPr lang="sv-SE" baseline="0" dirty="0"/>
              <a:t>Toapapper och hushållspapper Teamrullen.</a:t>
            </a:r>
          </a:p>
          <a:p>
            <a:r>
              <a:rPr lang="sv-SE" baseline="0" dirty="0"/>
              <a:t>Plastpåsar – Ölandsplast. Rejäla påsar. </a:t>
            </a:r>
          </a:p>
          <a:p>
            <a:r>
              <a:rPr lang="sv-SE" baseline="0" dirty="0"/>
              <a:t>Kakservice. </a:t>
            </a:r>
          </a:p>
          <a:p>
            <a:r>
              <a:rPr lang="sv-SE" baseline="0" dirty="0"/>
              <a:t>Kaffekassan. </a:t>
            </a:r>
          </a:p>
          <a:p>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8</a:t>
            </a:fld>
            <a:endParaRPr lang="sv-SE"/>
          </a:p>
        </p:txBody>
      </p:sp>
    </p:spTree>
    <p:extLst>
      <p:ext uri="{BB962C8B-B14F-4D97-AF65-F5344CB8AC3E}">
        <p14:creationId xmlns:p14="http://schemas.microsoft.com/office/powerpoint/2010/main" val="427110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VFF föräldrafolder –</a:t>
            </a:r>
            <a:r>
              <a:rPr lang="sv-SE" baseline="0" dirty="0"/>
              <a:t> finns på klubbens </a:t>
            </a:r>
            <a:r>
              <a:rPr lang="sv-SE" baseline="0" dirty="0" err="1"/>
              <a:t>laget.se</a:t>
            </a:r>
            <a:r>
              <a:rPr lang="sv-SE" baseline="0" dirty="0"/>
              <a:t>-sida. Läs gärna!</a:t>
            </a:r>
          </a:p>
          <a:p>
            <a:endParaRPr lang="sv-SE" baseline="0" dirty="0"/>
          </a:p>
          <a:p>
            <a:r>
              <a:rPr lang="sv-SE" dirty="0"/>
              <a:t>Positivitet! Höja - inte sänka. Kämpa!</a:t>
            </a:r>
            <a:r>
              <a:rPr lang="sv-SE" baseline="0" dirty="0"/>
              <a:t> Lagsammanhållning. Värdegrund. </a:t>
            </a:r>
          </a:p>
          <a:p>
            <a:r>
              <a:rPr lang="sv-SE" baseline="0" dirty="0"/>
              <a:t>Vi är bra lagkamrater, både på plan och utanför planen. </a:t>
            </a:r>
            <a:endParaRPr lang="sv-SE" dirty="0"/>
          </a:p>
          <a:p>
            <a:endParaRPr lang="sv-SE" dirty="0"/>
          </a:p>
          <a:p>
            <a:r>
              <a:rPr lang="sv-SE" dirty="0"/>
              <a:t>Laget</a:t>
            </a:r>
            <a:r>
              <a:rPr lang="sv-SE" baseline="0" dirty="0"/>
              <a:t>.se – kolla så att alla uppgifter stämmer. Viktigt att kontaktuppgifterna är uppdaterade. </a:t>
            </a:r>
            <a:endParaRPr lang="sv-SE" dirty="0"/>
          </a:p>
        </p:txBody>
      </p:sp>
      <p:sp>
        <p:nvSpPr>
          <p:cNvPr id="4" name="Platshållare för bildnummer 3"/>
          <p:cNvSpPr>
            <a:spLocks noGrp="1"/>
          </p:cNvSpPr>
          <p:nvPr>
            <p:ph type="sldNum" sz="quarter" idx="10"/>
          </p:nvPr>
        </p:nvSpPr>
        <p:spPr/>
        <p:txBody>
          <a:bodyPr/>
          <a:lstStyle/>
          <a:p>
            <a:fld id="{11F5C63C-17AD-6A47-B69E-3C49707B917B}" type="slidenum">
              <a:rPr lang="sv-SE" smtClean="0"/>
              <a:t>9</a:t>
            </a:fld>
            <a:endParaRPr lang="sv-SE"/>
          </a:p>
        </p:txBody>
      </p:sp>
    </p:spTree>
    <p:extLst>
      <p:ext uri="{BB962C8B-B14F-4D97-AF65-F5344CB8AC3E}">
        <p14:creationId xmlns:p14="http://schemas.microsoft.com/office/powerpoint/2010/main" val="427110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080158AC-ACA4-8F4D-880A-78EE6F4C29C3}" type="datetimeFigureOut">
              <a:rPr lang="sv-SE" smtClean="0"/>
              <a:t>2023-04-26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6583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80158AC-ACA4-8F4D-880A-78EE6F4C29C3}" type="datetimeFigureOut">
              <a:rPr lang="sv-SE" smtClean="0"/>
              <a:t>2023-04-26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296788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80158AC-ACA4-8F4D-880A-78EE6F4C29C3}" type="datetimeFigureOut">
              <a:rPr lang="sv-SE" smtClean="0"/>
              <a:t>2023-04-26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273746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80158AC-ACA4-8F4D-880A-78EE6F4C29C3}" type="datetimeFigureOut">
              <a:rPr lang="sv-SE" smtClean="0"/>
              <a:t>2023-04-26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167073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080158AC-ACA4-8F4D-880A-78EE6F4C29C3}" type="datetimeFigureOut">
              <a:rPr lang="sv-SE" smtClean="0"/>
              <a:t>2023-04-26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92642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080158AC-ACA4-8F4D-880A-78EE6F4C29C3}" type="datetimeFigureOut">
              <a:rPr lang="sv-SE" smtClean="0"/>
              <a:t>2023-04-26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347482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0158AC-ACA4-8F4D-880A-78EE6F4C29C3}" type="datetimeFigureOut">
              <a:rPr lang="sv-SE" smtClean="0"/>
              <a:t>2023-04-26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368611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80158AC-ACA4-8F4D-880A-78EE6F4C29C3}" type="datetimeFigureOut">
              <a:rPr lang="sv-SE" smtClean="0"/>
              <a:t>2023-04-26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123823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80158AC-ACA4-8F4D-880A-78EE6F4C29C3}" type="datetimeFigureOut">
              <a:rPr lang="sv-SE" smtClean="0"/>
              <a:t>2023-04-26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169157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80158AC-ACA4-8F4D-880A-78EE6F4C29C3}" type="datetimeFigureOut">
              <a:rPr lang="sv-SE" smtClean="0"/>
              <a:t>2023-04-26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290321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80158AC-ACA4-8F4D-880A-78EE6F4C29C3}" type="datetimeFigureOut">
              <a:rPr lang="sv-SE" smtClean="0"/>
              <a:t>2023-04-26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B10CAE5-6879-814C-AFA6-B4A33F0ABF89}" type="slidenum">
              <a:rPr lang="sv-SE" smtClean="0"/>
              <a:t>‹#›</a:t>
            </a:fld>
            <a:endParaRPr lang="sv-SE"/>
          </a:p>
        </p:txBody>
      </p:sp>
    </p:spTree>
    <p:extLst>
      <p:ext uri="{BB962C8B-B14F-4D97-AF65-F5344CB8AC3E}">
        <p14:creationId xmlns:p14="http://schemas.microsoft.com/office/powerpoint/2010/main" val="17632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158AC-ACA4-8F4D-880A-78EE6F4C29C3}" type="datetimeFigureOut">
              <a:rPr lang="sv-SE" smtClean="0"/>
              <a:t>2023-04-26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0CAE5-6879-814C-AFA6-B4A33F0ABF89}" type="slidenum">
              <a:rPr lang="sv-SE" smtClean="0"/>
              <a:t>‹#›</a:t>
            </a:fld>
            <a:endParaRPr lang="sv-SE"/>
          </a:p>
        </p:txBody>
      </p:sp>
    </p:spTree>
    <p:extLst>
      <p:ext uri="{BB962C8B-B14F-4D97-AF65-F5344CB8AC3E}">
        <p14:creationId xmlns:p14="http://schemas.microsoft.com/office/powerpoint/2010/main" val="243441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midnordiccup.cups.n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Välkomna!</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4" name="Bildobjekt 3"/>
          <p:cNvPicPr>
            <a:picLocks noChangeAspect="1"/>
          </p:cNvPicPr>
          <p:nvPr/>
        </p:nvPicPr>
        <p:blipFill rotWithShape="1">
          <a:blip r:embed="rId3"/>
          <a:srcRect l="10541" t="35699" r="4946" b="15217"/>
          <a:stretch/>
        </p:blipFill>
        <p:spPr>
          <a:xfrm>
            <a:off x="457200" y="2055520"/>
            <a:ext cx="8205653" cy="3576271"/>
          </a:xfrm>
          <a:prstGeom prst="rect">
            <a:avLst/>
          </a:prstGeom>
        </p:spPr>
      </p:pic>
      <p:pic>
        <p:nvPicPr>
          <p:cNvPr id="2" name="Bildobjekt 1" descr="ValboFF_logg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Tree>
    <p:extLst>
      <p:ext uri="{BB962C8B-B14F-4D97-AF65-F5344CB8AC3E}">
        <p14:creationId xmlns:p14="http://schemas.microsoft.com/office/powerpoint/2010/main" val="195931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Tack!</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pic>
        <p:nvPicPr>
          <p:cNvPr id="4" name="Bildobjekt 3"/>
          <p:cNvPicPr>
            <a:picLocks noChangeAspect="1"/>
          </p:cNvPicPr>
          <p:nvPr/>
        </p:nvPicPr>
        <p:blipFill rotWithShape="1">
          <a:blip r:embed="rId4"/>
          <a:srcRect l="12800" t="44350" r="2173" b="14693"/>
          <a:stretch/>
        </p:blipFill>
        <p:spPr>
          <a:xfrm>
            <a:off x="457200" y="2592441"/>
            <a:ext cx="8235095" cy="2976734"/>
          </a:xfrm>
          <a:prstGeom prst="rect">
            <a:avLst/>
          </a:prstGeom>
        </p:spPr>
      </p:pic>
      <p:sp>
        <p:nvSpPr>
          <p:cNvPr id="7" name="textruta 6"/>
          <p:cNvSpPr txBox="1"/>
          <p:nvPr/>
        </p:nvSpPr>
        <p:spPr>
          <a:xfrm>
            <a:off x="457200" y="1417638"/>
            <a:ext cx="8229600" cy="1532727"/>
          </a:xfrm>
          <a:prstGeom prst="rect">
            <a:avLst/>
          </a:prstGeom>
          <a:noFill/>
        </p:spPr>
        <p:txBody>
          <a:bodyPr wrap="square" rtlCol="0">
            <a:spAutoFit/>
          </a:bodyPr>
          <a:lstStyle/>
          <a:p>
            <a:pPr>
              <a:lnSpc>
                <a:spcPct val="120000"/>
              </a:lnSpc>
            </a:pPr>
            <a:r>
              <a:rPr lang="sv-SE" sz="2400" dirty="0"/>
              <a:t>Stort tack till alla som kommit!</a:t>
            </a:r>
            <a:br>
              <a:rPr lang="sv-SE" sz="2400" dirty="0"/>
            </a:br>
            <a:r>
              <a:rPr lang="sv-SE" sz="2400" dirty="0"/>
              <a:t>Tillsammans gör vi denna säsong till den bästa </a:t>
            </a:r>
            <a:r>
              <a:rPr lang="sv-SE" sz="2400" dirty="0">
                <a:sym typeface="Wingdings"/>
              </a:rPr>
              <a:t></a:t>
            </a:r>
            <a:endParaRPr lang="sv-SE" sz="2400" dirty="0"/>
          </a:p>
          <a:p>
            <a:pPr marL="285750" indent="-285750">
              <a:buFontTx/>
              <a:buChar char="-"/>
            </a:pPr>
            <a:endParaRPr lang="sv-SE" dirty="0"/>
          </a:p>
          <a:p>
            <a:pPr marL="285750" indent="-285750">
              <a:buFontTx/>
              <a:buChar char="-"/>
            </a:pPr>
            <a:endParaRPr lang="sv-SE" dirty="0"/>
          </a:p>
        </p:txBody>
      </p:sp>
    </p:spTree>
    <p:extLst>
      <p:ext uri="{BB962C8B-B14F-4D97-AF65-F5344CB8AC3E}">
        <p14:creationId xmlns:p14="http://schemas.microsoft.com/office/powerpoint/2010/main" val="176376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Valbo FF</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7" name="textruta 6"/>
          <p:cNvSpPr txBox="1"/>
          <p:nvPr/>
        </p:nvSpPr>
        <p:spPr>
          <a:xfrm>
            <a:off x="457200" y="1417638"/>
            <a:ext cx="8229600" cy="4431983"/>
          </a:xfrm>
          <a:prstGeom prst="rect">
            <a:avLst/>
          </a:prstGeom>
          <a:noFill/>
        </p:spPr>
        <p:txBody>
          <a:bodyPr wrap="square" rtlCol="0">
            <a:spAutoFit/>
          </a:bodyPr>
          <a:lstStyle/>
          <a:p>
            <a:pPr>
              <a:lnSpc>
                <a:spcPct val="120000"/>
              </a:lnSpc>
            </a:pPr>
            <a:r>
              <a:rPr lang="sv-SE" sz="2000" dirty="0"/>
              <a:t>1 damlag, 2 herrlag, 14 barn- och ungdomslag, fotbollsskola</a:t>
            </a:r>
          </a:p>
          <a:p>
            <a:pPr marL="342900" indent="-342900">
              <a:lnSpc>
                <a:spcPct val="120000"/>
              </a:lnSpc>
              <a:buFontTx/>
              <a:buChar char="-"/>
            </a:pPr>
            <a:endParaRPr lang="sv-SE" sz="2000" dirty="0"/>
          </a:p>
          <a:p>
            <a:pPr marL="342900" indent="-342900">
              <a:lnSpc>
                <a:spcPct val="120000"/>
              </a:lnSpc>
              <a:buFontTx/>
              <a:buChar char="-"/>
            </a:pPr>
            <a:r>
              <a:rPr lang="sv-SE" sz="2000" dirty="0"/>
              <a:t>Kansli</a:t>
            </a:r>
          </a:p>
          <a:p>
            <a:pPr marL="342900" indent="-342900">
              <a:lnSpc>
                <a:spcPct val="120000"/>
              </a:lnSpc>
              <a:buFontTx/>
              <a:buChar char="-"/>
            </a:pPr>
            <a:r>
              <a:rPr lang="sv-SE" sz="2000" dirty="0"/>
              <a:t>Styrelse</a:t>
            </a:r>
          </a:p>
          <a:p>
            <a:pPr marL="342900" indent="-342900">
              <a:lnSpc>
                <a:spcPct val="120000"/>
              </a:lnSpc>
              <a:buFontTx/>
              <a:buChar char="-"/>
            </a:pPr>
            <a:r>
              <a:rPr lang="sv-SE" sz="2000" dirty="0"/>
              <a:t>Sportkommitté</a:t>
            </a:r>
          </a:p>
          <a:p>
            <a:pPr marL="342900" indent="-342900">
              <a:lnSpc>
                <a:spcPct val="120000"/>
              </a:lnSpc>
              <a:buFontTx/>
              <a:buChar char="-"/>
            </a:pPr>
            <a:r>
              <a:rPr lang="sv-SE" sz="2000" dirty="0"/>
              <a:t>Arenakommitté</a:t>
            </a:r>
          </a:p>
          <a:p>
            <a:pPr marL="342900" indent="-342900">
              <a:lnSpc>
                <a:spcPct val="120000"/>
              </a:lnSpc>
              <a:buFontTx/>
              <a:buChar char="-"/>
            </a:pPr>
            <a:r>
              <a:rPr lang="sv-SE" sz="2000" dirty="0"/>
              <a:t>Marknadskommitté </a:t>
            </a:r>
          </a:p>
          <a:p>
            <a:pPr>
              <a:lnSpc>
                <a:spcPct val="120000"/>
              </a:lnSpc>
            </a:pPr>
            <a:endParaRPr lang="sv-SE" sz="2000" dirty="0"/>
          </a:p>
          <a:p>
            <a:pPr>
              <a:lnSpc>
                <a:spcPct val="120000"/>
              </a:lnSpc>
            </a:pPr>
            <a:r>
              <a:rPr lang="sv-SE" sz="2000" dirty="0"/>
              <a:t>Policy och riktlinjer</a:t>
            </a:r>
          </a:p>
          <a:p>
            <a:pPr>
              <a:lnSpc>
                <a:spcPct val="120000"/>
              </a:lnSpc>
            </a:pPr>
            <a:r>
              <a:rPr lang="sv-SE" sz="2000" dirty="0"/>
              <a:t>Valbo gym och fitness</a:t>
            </a:r>
          </a:p>
          <a:p>
            <a:pPr>
              <a:lnSpc>
                <a:spcPct val="120000"/>
              </a:lnSpc>
            </a:pPr>
            <a:r>
              <a:rPr lang="sv-SE" sz="2000" dirty="0"/>
              <a:t>Sommarproffs</a:t>
            </a:r>
            <a:endParaRPr lang="sv-SE" dirty="0"/>
          </a:p>
          <a:p>
            <a:pPr marL="285750" indent="-285750">
              <a:buFontTx/>
              <a:buChar char="-"/>
            </a:pPr>
            <a:endParaRPr lang="sv-SE" dirty="0"/>
          </a:p>
        </p:txBody>
      </p:sp>
    </p:spTree>
    <p:extLst>
      <p:ext uri="{BB962C8B-B14F-4D97-AF65-F5344CB8AC3E}">
        <p14:creationId xmlns:p14="http://schemas.microsoft.com/office/powerpoint/2010/main" val="78904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45610"/>
            <a:ext cx="8229600" cy="1143000"/>
          </a:xfrm>
        </p:spPr>
        <p:txBody>
          <a:bodyPr/>
          <a:lstStyle/>
          <a:p>
            <a:pPr algn="l"/>
            <a:r>
              <a:rPr lang="sv-SE" dirty="0">
                <a:solidFill>
                  <a:srgbClr val="E10302"/>
                </a:solidFill>
                <a:latin typeface="Arial Black"/>
                <a:cs typeface="Arial Black"/>
              </a:rPr>
              <a:t>Säsongen 2023</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7" name="textruta 6"/>
          <p:cNvSpPr txBox="1"/>
          <p:nvPr/>
        </p:nvSpPr>
        <p:spPr>
          <a:xfrm>
            <a:off x="442983" y="1118373"/>
            <a:ext cx="8229600" cy="3231654"/>
          </a:xfrm>
          <a:prstGeom prst="rect">
            <a:avLst/>
          </a:prstGeom>
          <a:noFill/>
        </p:spPr>
        <p:txBody>
          <a:bodyPr wrap="square" rtlCol="0">
            <a:spAutoFit/>
          </a:bodyPr>
          <a:lstStyle/>
          <a:p>
            <a:pPr marL="285750" indent="-285750">
              <a:lnSpc>
                <a:spcPct val="120000"/>
              </a:lnSpc>
              <a:buFontTx/>
              <a:buChar char="-"/>
            </a:pPr>
            <a:r>
              <a:rPr lang="sv-SE" sz="2000" dirty="0"/>
              <a:t>Laget.se</a:t>
            </a:r>
          </a:p>
          <a:p>
            <a:pPr marL="285750" indent="-285750">
              <a:lnSpc>
                <a:spcPct val="120000"/>
              </a:lnSpc>
              <a:buFontTx/>
              <a:buChar char="-"/>
            </a:pPr>
            <a:r>
              <a:rPr lang="sv-SE" sz="2000" dirty="0"/>
              <a:t>Seriespel 2 lag </a:t>
            </a:r>
          </a:p>
          <a:p>
            <a:pPr marL="285750" indent="-285750">
              <a:lnSpc>
                <a:spcPct val="120000"/>
              </a:lnSpc>
              <a:buFontTx/>
              <a:buChar char="-"/>
            </a:pPr>
            <a:r>
              <a:rPr lang="sv-SE" sz="2000" dirty="0"/>
              <a:t>Träningar</a:t>
            </a:r>
          </a:p>
          <a:p>
            <a:pPr marL="285750" indent="-285750">
              <a:lnSpc>
                <a:spcPct val="120000"/>
              </a:lnSpc>
              <a:buFontTx/>
              <a:buChar char="-"/>
            </a:pPr>
            <a:r>
              <a:rPr lang="sv-SE" sz="2000" dirty="0"/>
              <a:t>Spelarsamtal</a:t>
            </a:r>
          </a:p>
          <a:p>
            <a:pPr marL="285750" indent="-285750">
              <a:lnSpc>
                <a:spcPct val="120000"/>
              </a:lnSpc>
              <a:buFontTx/>
              <a:buChar char="-"/>
            </a:pPr>
            <a:r>
              <a:rPr lang="sv-SE" sz="2000" dirty="0"/>
              <a:t>Matchkläder föräldraansvar</a:t>
            </a:r>
          </a:p>
          <a:p>
            <a:pPr marL="285750" indent="-285750">
              <a:lnSpc>
                <a:spcPct val="120000"/>
              </a:lnSpc>
              <a:buFontTx/>
              <a:buChar char="-"/>
            </a:pPr>
            <a:r>
              <a:rPr lang="sv-SE" sz="2000" dirty="0"/>
              <a:t>Cup i Timrå 4-6 augusti</a:t>
            </a:r>
          </a:p>
          <a:p>
            <a:pPr marL="285750" indent="-285750">
              <a:lnSpc>
                <a:spcPct val="120000"/>
              </a:lnSpc>
              <a:buFontTx/>
              <a:buChar char="-"/>
            </a:pPr>
            <a:r>
              <a:rPr lang="sv-SE" sz="2000" dirty="0" err="1"/>
              <a:t>Teambuildning</a:t>
            </a:r>
            <a:r>
              <a:rPr lang="sv-SE" sz="2000" dirty="0"/>
              <a:t> – aktivitet?</a:t>
            </a:r>
          </a:p>
          <a:p>
            <a:pPr marL="285750" indent="-285750">
              <a:buFontTx/>
              <a:buChar char="-"/>
            </a:pPr>
            <a:endParaRPr lang="sv-SE" dirty="0"/>
          </a:p>
          <a:p>
            <a:pPr marL="285750" indent="-285750">
              <a:buFontTx/>
              <a:buChar char="-"/>
            </a:pPr>
            <a:endParaRPr lang="sv-SE" dirty="0"/>
          </a:p>
        </p:txBody>
      </p:sp>
      <p:pic>
        <p:nvPicPr>
          <p:cNvPr id="3" name="Bildobjekt 2"/>
          <p:cNvPicPr>
            <a:picLocks noChangeAspect="1"/>
          </p:cNvPicPr>
          <p:nvPr/>
        </p:nvPicPr>
        <p:blipFill>
          <a:blip r:embed="rId4"/>
          <a:stretch>
            <a:fillRect/>
          </a:stretch>
        </p:blipFill>
        <p:spPr>
          <a:xfrm>
            <a:off x="75825" y="3547249"/>
            <a:ext cx="8963916" cy="2225711"/>
          </a:xfrm>
          <a:prstGeom prst="rect">
            <a:avLst/>
          </a:prstGeom>
        </p:spPr>
      </p:pic>
      <p:sp>
        <p:nvSpPr>
          <p:cNvPr id="9" name="textruta 8"/>
          <p:cNvSpPr txBox="1"/>
          <p:nvPr/>
        </p:nvSpPr>
        <p:spPr>
          <a:xfrm>
            <a:off x="5617213" y="2734200"/>
            <a:ext cx="3331478" cy="646331"/>
          </a:xfrm>
          <a:prstGeom prst="rect">
            <a:avLst/>
          </a:prstGeom>
          <a:noFill/>
        </p:spPr>
        <p:txBody>
          <a:bodyPr wrap="square" rtlCol="0">
            <a:spAutoFit/>
          </a:bodyPr>
          <a:lstStyle/>
          <a:p>
            <a:r>
              <a:rPr lang="sv-SE" u="sng" dirty="0"/>
              <a:t>Ledare</a:t>
            </a:r>
            <a:r>
              <a:rPr lang="sv-SE" dirty="0"/>
              <a:t>: Fredrik, Daniel, Matthias, Erik, Emma H, Emma K, Jonas</a:t>
            </a:r>
          </a:p>
        </p:txBody>
      </p:sp>
    </p:spTree>
    <p:extLst>
      <p:ext uri="{BB962C8B-B14F-4D97-AF65-F5344CB8AC3E}">
        <p14:creationId xmlns:p14="http://schemas.microsoft.com/office/powerpoint/2010/main" val="130389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Mid Nordic Cup</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7" name="textruta 6"/>
          <p:cNvSpPr txBox="1"/>
          <p:nvPr/>
        </p:nvSpPr>
        <p:spPr>
          <a:xfrm>
            <a:off x="457200" y="1417638"/>
            <a:ext cx="5667348" cy="4284249"/>
          </a:xfrm>
          <a:prstGeom prst="rect">
            <a:avLst/>
          </a:prstGeom>
          <a:noFill/>
        </p:spPr>
        <p:txBody>
          <a:bodyPr wrap="square" rtlCol="0">
            <a:spAutoFit/>
          </a:bodyPr>
          <a:lstStyle/>
          <a:p>
            <a:pPr marL="285750" indent="-285750">
              <a:lnSpc>
                <a:spcPct val="120000"/>
              </a:lnSpc>
              <a:buFontTx/>
              <a:buChar char="-"/>
            </a:pPr>
            <a:r>
              <a:rPr lang="sv-SE" sz="2400" dirty="0"/>
              <a:t>Timrå. </a:t>
            </a:r>
            <a:br>
              <a:rPr lang="sv-SE" sz="2400" dirty="0"/>
            </a:br>
            <a:r>
              <a:rPr lang="sv-SE" dirty="0"/>
              <a:t>2 mil norr om Sundsvall. 23 mil från Valbo.</a:t>
            </a:r>
            <a:endParaRPr lang="sv-SE" sz="2000" dirty="0"/>
          </a:p>
          <a:p>
            <a:pPr marL="285750" indent="-285750">
              <a:lnSpc>
                <a:spcPct val="120000"/>
              </a:lnSpc>
              <a:buFontTx/>
              <a:buChar char="-"/>
            </a:pPr>
            <a:r>
              <a:rPr lang="sv-SE" sz="2400" dirty="0"/>
              <a:t>4-6 augusti.</a:t>
            </a:r>
          </a:p>
          <a:p>
            <a:pPr marL="285750" indent="-285750">
              <a:lnSpc>
                <a:spcPct val="120000"/>
              </a:lnSpc>
              <a:buFontTx/>
              <a:buChar char="-"/>
            </a:pPr>
            <a:r>
              <a:rPr lang="sv-SE" sz="2400" dirty="0"/>
              <a:t>Övernattning och måltider.</a:t>
            </a:r>
          </a:p>
          <a:p>
            <a:pPr marL="285750" indent="-285750">
              <a:lnSpc>
                <a:spcPct val="120000"/>
              </a:lnSpc>
              <a:buFontTx/>
              <a:buChar char="-"/>
            </a:pPr>
            <a:r>
              <a:rPr lang="sv-SE" sz="2400" dirty="0"/>
              <a:t>Ekonomi: 1 250 kr/lag. 1 400 kr/spelare.</a:t>
            </a:r>
            <a:br>
              <a:rPr lang="sv-SE" sz="2400" dirty="0"/>
            </a:br>
            <a:r>
              <a:rPr lang="sv-SE" sz="2400" dirty="0"/>
              <a:t>700 kr varje spelare, resten från lagkassa.</a:t>
            </a:r>
            <a:br>
              <a:rPr lang="sv-SE" sz="2400" dirty="0"/>
            </a:br>
            <a:r>
              <a:rPr lang="sv-SE" sz="2000" dirty="0"/>
              <a:t>Exempel: 20 spelare = 16 500 kr + extra inköp.</a:t>
            </a:r>
          </a:p>
          <a:p>
            <a:pPr marL="285750" indent="-285750">
              <a:lnSpc>
                <a:spcPct val="120000"/>
              </a:lnSpc>
              <a:buFontTx/>
              <a:buChar char="-"/>
            </a:pPr>
            <a:endParaRPr lang="sv-SE" sz="2400" dirty="0"/>
          </a:p>
          <a:p>
            <a:pPr marL="285750" indent="-285750">
              <a:lnSpc>
                <a:spcPct val="120000"/>
              </a:lnSpc>
              <a:buFontTx/>
              <a:buChar char="-"/>
            </a:pPr>
            <a:r>
              <a:rPr lang="sv-SE" sz="2400" dirty="0">
                <a:hlinkClick r:id="rId4"/>
              </a:rPr>
              <a:t>https://midnordiccup.cups.nu/</a:t>
            </a:r>
            <a:endParaRPr lang="sv-SE" dirty="0"/>
          </a:p>
          <a:p>
            <a:pPr marL="285750" indent="-285750">
              <a:buFontTx/>
              <a:buChar char="-"/>
            </a:pPr>
            <a:endParaRPr lang="sv-SE" dirty="0"/>
          </a:p>
        </p:txBody>
      </p:sp>
      <p:pic>
        <p:nvPicPr>
          <p:cNvPr id="4" name="Bildobjekt 3"/>
          <p:cNvPicPr>
            <a:picLocks noChangeAspect="1"/>
          </p:cNvPicPr>
          <p:nvPr/>
        </p:nvPicPr>
        <p:blipFill rotWithShape="1">
          <a:blip r:embed="rId5"/>
          <a:srcRect l="58116" t="356" r="13192" b="52955"/>
          <a:stretch/>
        </p:blipFill>
        <p:spPr>
          <a:xfrm>
            <a:off x="6063188" y="3191905"/>
            <a:ext cx="2623612" cy="2467956"/>
          </a:xfrm>
          <a:prstGeom prst="rect">
            <a:avLst/>
          </a:prstGeom>
        </p:spPr>
      </p:pic>
      <p:pic>
        <p:nvPicPr>
          <p:cNvPr id="5" name="Bildobjekt 4"/>
          <p:cNvPicPr>
            <a:picLocks noChangeAspect="1"/>
          </p:cNvPicPr>
          <p:nvPr/>
        </p:nvPicPr>
        <p:blipFill>
          <a:blip r:embed="rId6"/>
          <a:stretch>
            <a:fillRect/>
          </a:stretch>
        </p:blipFill>
        <p:spPr>
          <a:xfrm>
            <a:off x="6124548" y="2048515"/>
            <a:ext cx="1000042" cy="1078749"/>
          </a:xfrm>
          <a:prstGeom prst="rect">
            <a:avLst/>
          </a:prstGeom>
        </p:spPr>
      </p:pic>
    </p:spTree>
    <p:extLst>
      <p:ext uri="{BB962C8B-B14F-4D97-AF65-F5344CB8AC3E}">
        <p14:creationId xmlns:p14="http://schemas.microsoft.com/office/powerpoint/2010/main" val="122737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Grönt kort</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7" name="textruta 6"/>
          <p:cNvSpPr txBox="1"/>
          <p:nvPr/>
        </p:nvSpPr>
        <p:spPr>
          <a:xfrm>
            <a:off x="457200" y="1417638"/>
            <a:ext cx="6478520" cy="4191917"/>
          </a:xfrm>
          <a:prstGeom prst="rect">
            <a:avLst/>
          </a:prstGeom>
          <a:noFill/>
        </p:spPr>
        <p:txBody>
          <a:bodyPr wrap="square" rtlCol="0">
            <a:spAutoFit/>
          </a:bodyPr>
          <a:lstStyle/>
          <a:p>
            <a:pPr>
              <a:lnSpc>
                <a:spcPct val="120000"/>
              </a:lnSpc>
            </a:pPr>
            <a:r>
              <a:rPr lang="sv-SE" sz="2400" dirty="0"/>
              <a:t>Grönt Kort är en satsning för att uppmuntra till fair play i barn- och ungdomsfotbollen. Kortet delas ut av respektive motståndarlags ledare till en spelare i vardera lag som utmärkt sig på ett schysst sätt. Majoriteten av alla spelare är schyssta, men den som får ett Grönt Kort har utmärkt sig lite extra. Grönt Kort delas ut efter alla seriematcher i åldrarna 8-14 år. </a:t>
            </a:r>
          </a:p>
          <a:p>
            <a:pPr marL="285750" indent="-285750">
              <a:buFontTx/>
              <a:buChar char="-"/>
            </a:pPr>
            <a:endParaRPr lang="sv-SE" dirty="0"/>
          </a:p>
          <a:p>
            <a:pPr marL="285750" indent="-285750">
              <a:buFontTx/>
              <a:buChar char="-"/>
            </a:pPr>
            <a:endParaRPr lang="sv-SE" dirty="0"/>
          </a:p>
        </p:txBody>
      </p:sp>
      <p:pic>
        <p:nvPicPr>
          <p:cNvPr id="3" name="Bildobjekt 2"/>
          <p:cNvPicPr>
            <a:picLocks noChangeAspect="1"/>
          </p:cNvPicPr>
          <p:nvPr/>
        </p:nvPicPr>
        <p:blipFill rotWithShape="1">
          <a:blip r:embed="rId4"/>
          <a:srcRect l="5000" t="1882" r="55222"/>
          <a:stretch/>
        </p:blipFill>
        <p:spPr>
          <a:xfrm>
            <a:off x="6745958" y="2833707"/>
            <a:ext cx="1940841" cy="2692843"/>
          </a:xfrm>
          <a:prstGeom prst="rect">
            <a:avLst/>
          </a:prstGeom>
        </p:spPr>
      </p:pic>
    </p:spTree>
    <p:extLst>
      <p:ext uri="{BB962C8B-B14F-4D97-AF65-F5344CB8AC3E}">
        <p14:creationId xmlns:p14="http://schemas.microsoft.com/office/powerpoint/2010/main" val="97407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Matchvärdar</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7" name="textruta 6"/>
          <p:cNvSpPr txBox="1"/>
          <p:nvPr/>
        </p:nvSpPr>
        <p:spPr>
          <a:xfrm>
            <a:off x="457200" y="1417638"/>
            <a:ext cx="6478520" cy="3693319"/>
          </a:xfrm>
          <a:prstGeom prst="rect">
            <a:avLst/>
          </a:prstGeom>
          <a:noFill/>
        </p:spPr>
        <p:txBody>
          <a:bodyPr wrap="square" rtlCol="0">
            <a:spAutoFit/>
          </a:bodyPr>
          <a:lstStyle/>
          <a:p>
            <a:r>
              <a:rPr lang="sv-SE" dirty="0"/>
              <a:t>Alla barn- och ungdomsmatcher i Gästrikland ska ha matchvärdar. Syftet med matchvärdar är att skapa: </a:t>
            </a:r>
          </a:p>
          <a:p>
            <a:pPr marL="285750" indent="-285750">
              <a:buFont typeface="Arial"/>
              <a:buChar char="•"/>
            </a:pPr>
            <a:r>
              <a:rPr lang="sv-SE" dirty="0"/>
              <a:t>en miljö på våra matcher där barn och ungdomar kan ha roligt med sin fotboll.</a:t>
            </a:r>
          </a:p>
          <a:p>
            <a:pPr marL="285750" indent="-285750">
              <a:buFont typeface="Arial"/>
              <a:buChar char="•"/>
            </a:pPr>
            <a:r>
              <a:rPr lang="sv-SE" dirty="0"/>
              <a:t>En miljö där våra ungdomsdomare trivs och ges möjlighet att utvecklas i sin domarroll. </a:t>
            </a:r>
          </a:p>
          <a:p>
            <a:pPr marL="285750" indent="-285750">
              <a:buFont typeface="Arial"/>
              <a:buChar char="•"/>
            </a:pPr>
            <a:endParaRPr lang="sv-SE" dirty="0"/>
          </a:p>
          <a:p>
            <a:r>
              <a:rPr lang="sv-SE" dirty="0"/>
              <a:t>Matchvärdens roll är att vara en vuxen förebild och vuxenstöd. Uppdraget är att verka för en trygg och positiv matchmiljö för </a:t>
            </a:r>
            <a:br>
              <a:rPr lang="sv-SE" dirty="0"/>
            </a:br>
            <a:r>
              <a:rPr lang="sv-SE" dirty="0"/>
              <a:t>alla runt matchen. </a:t>
            </a:r>
          </a:p>
          <a:p>
            <a:endParaRPr lang="sv-SE" dirty="0"/>
          </a:p>
          <a:p>
            <a:r>
              <a:rPr lang="sv-SE" dirty="0"/>
              <a:t>”Lathund” = Gästriklands fotbollsförbunds VIP-bricka.</a:t>
            </a:r>
          </a:p>
          <a:p>
            <a:endParaRPr lang="sv-SE" dirty="0"/>
          </a:p>
        </p:txBody>
      </p:sp>
      <p:pic>
        <p:nvPicPr>
          <p:cNvPr id="4" name="Bildobjekt 3" descr="Skärmavbild 2023-04-26 kl. 05.09.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4467" y="2657135"/>
            <a:ext cx="2102333" cy="2999722"/>
          </a:xfrm>
          <a:prstGeom prst="rect">
            <a:avLst/>
          </a:prstGeom>
        </p:spPr>
      </p:pic>
    </p:spTree>
    <p:extLst>
      <p:ext uri="{BB962C8B-B14F-4D97-AF65-F5344CB8AC3E}">
        <p14:creationId xmlns:p14="http://schemas.microsoft.com/office/powerpoint/2010/main" val="89518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Föräldragrupp</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7" name="textruta 6"/>
          <p:cNvSpPr txBox="1"/>
          <p:nvPr/>
        </p:nvSpPr>
        <p:spPr>
          <a:xfrm>
            <a:off x="457200" y="1417638"/>
            <a:ext cx="8229600" cy="4431982"/>
          </a:xfrm>
          <a:prstGeom prst="rect">
            <a:avLst/>
          </a:prstGeom>
          <a:noFill/>
        </p:spPr>
        <p:txBody>
          <a:bodyPr wrap="square" rtlCol="0">
            <a:spAutoFit/>
          </a:bodyPr>
          <a:lstStyle/>
          <a:p>
            <a:r>
              <a:rPr lang="sv-SE" sz="2200" dirty="0"/>
              <a:t>Föreningen:</a:t>
            </a:r>
          </a:p>
          <a:p>
            <a:pPr marL="342900" indent="-342900">
              <a:buFontTx/>
              <a:buChar char="-"/>
            </a:pPr>
            <a:r>
              <a:rPr lang="sv-SE" sz="2200" dirty="0"/>
              <a:t>Café på Åbyvallen</a:t>
            </a:r>
          </a:p>
          <a:p>
            <a:pPr marL="342900" indent="-342900">
              <a:buFontTx/>
              <a:buChar char="-"/>
            </a:pPr>
            <a:r>
              <a:rPr lang="sv-SE" sz="2200" dirty="0"/>
              <a:t>Jordförsäljning</a:t>
            </a:r>
          </a:p>
          <a:p>
            <a:pPr marL="342900" indent="-342900">
              <a:buFontTx/>
              <a:buChar char="-"/>
            </a:pPr>
            <a:r>
              <a:rPr lang="sv-SE" sz="2200" dirty="0"/>
              <a:t>Spring för livet</a:t>
            </a:r>
          </a:p>
          <a:p>
            <a:pPr marL="342900" indent="-342900">
              <a:buFontTx/>
              <a:buChar char="-"/>
            </a:pPr>
            <a:r>
              <a:rPr lang="sv-SE" sz="2200" dirty="0"/>
              <a:t>Bingolotter</a:t>
            </a:r>
          </a:p>
          <a:p>
            <a:pPr marL="342900" indent="-342900">
              <a:buFontTx/>
              <a:buChar char="-"/>
            </a:pPr>
            <a:r>
              <a:rPr lang="sv-SE" sz="2200" dirty="0"/>
              <a:t>Städdag på Åbyvallen</a:t>
            </a:r>
          </a:p>
          <a:p>
            <a:pPr marL="342900" indent="-342900">
              <a:buFontTx/>
              <a:buChar char="-"/>
            </a:pPr>
            <a:endParaRPr lang="sv-SE" sz="2200" dirty="0"/>
          </a:p>
          <a:p>
            <a:r>
              <a:rPr lang="sv-SE" sz="2200" dirty="0"/>
              <a:t>Laget:</a:t>
            </a:r>
          </a:p>
          <a:p>
            <a:pPr marL="342900" indent="-342900">
              <a:buFontTx/>
              <a:buChar char="-"/>
            </a:pPr>
            <a:r>
              <a:rPr lang="sv-SE" sz="2200" dirty="0"/>
              <a:t>Fikaförsäljning hemmamatcher</a:t>
            </a:r>
          </a:p>
          <a:p>
            <a:pPr marL="342900" indent="-342900">
              <a:buFontTx/>
              <a:buChar char="-"/>
            </a:pPr>
            <a:r>
              <a:rPr lang="sv-SE" sz="2200" dirty="0"/>
              <a:t>Matchvärdar hemmamatcher</a:t>
            </a:r>
          </a:p>
          <a:p>
            <a:pPr marL="342900" indent="-342900">
              <a:buFontTx/>
              <a:buChar char="-"/>
            </a:pPr>
            <a:r>
              <a:rPr lang="sv-SE" sz="2200" dirty="0"/>
              <a:t>Bollkastning hemmamatcher</a:t>
            </a:r>
          </a:p>
          <a:p>
            <a:pPr marL="342900" indent="-342900">
              <a:buFontTx/>
              <a:buChar char="-"/>
            </a:pPr>
            <a:r>
              <a:rPr lang="sv-SE" sz="2200" dirty="0"/>
              <a:t>Försäljning till lagkassan</a:t>
            </a:r>
            <a:endParaRPr lang="sv-SE" dirty="0"/>
          </a:p>
          <a:p>
            <a:pPr marL="285750" indent="-285750">
              <a:buFontTx/>
              <a:buChar char="-"/>
            </a:pPr>
            <a:endParaRPr lang="sv-SE" dirty="0"/>
          </a:p>
        </p:txBody>
      </p:sp>
    </p:spTree>
    <p:extLst>
      <p:ext uri="{BB962C8B-B14F-4D97-AF65-F5344CB8AC3E}">
        <p14:creationId xmlns:p14="http://schemas.microsoft.com/office/powerpoint/2010/main" val="150937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Försäljning</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7" name="textruta 6"/>
          <p:cNvSpPr txBox="1"/>
          <p:nvPr/>
        </p:nvSpPr>
        <p:spPr>
          <a:xfrm>
            <a:off x="457200" y="1417638"/>
            <a:ext cx="8229600" cy="4228849"/>
          </a:xfrm>
          <a:prstGeom prst="rect">
            <a:avLst/>
          </a:prstGeom>
          <a:noFill/>
        </p:spPr>
        <p:txBody>
          <a:bodyPr wrap="square" rtlCol="0">
            <a:spAutoFit/>
          </a:bodyPr>
          <a:lstStyle/>
          <a:p>
            <a:pPr>
              <a:lnSpc>
                <a:spcPct val="120000"/>
              </a:lnSpc>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endParaRPr lang="sv-SE" sz="2400" dirty="0"/>
          </a:p>
          <a:p>
            <a:pPr marL="285750" indent="-285750">
              <a:buFontTx/>
              <a:buChar char="-"/>
            </a:pPr>
            <a:r>
              <a:rPr lang="sv-SE" sz="2400" dirty="0"/>
              <a:t>Sponsring klubboveraller?</a:t>
            </a:r>
          </a:p>
        </p:txBody>
      </p:sp>
      <p:pic>
        <p:nvPicPr>
          <p:cNvPr id="9" name="Bildobjekt 8"/>
          <p:cNvPicPr>
            <a:picLocks noChangeAspect="1"/>
          </p:cNvPicPr>
          <p:nvPr/>
        </p:nvPicPr>
        <p:blipFill rotWithShape="1">
          <a:blip r:embed="rId4"/>
          <a:srcRect l="47996" t="7604" r="1046" b="13301"/>
          <a:stretch/>
        </p:blipFill>
        <p:spPr>
          <a:xfrm>
            <a:off x="2562818" y="1417637"/>
            <a:ext cx="1823796" cy="2101747"/>
          </a:xfrm>
          <a:prstGeom prst="rect">
            <a:avLst/>
          </a:prstGeom>
        </p:spPr>
      </p:pic>
      <p:pic>
        <p:nvPicPr>
          <p:cNvPr id="10" name="Bildobjekt 9"/>
          <p:cNvPicPr>
            <a:picLocks noChangeAspect="1"/>
          </p:cNvPicPr>
          <p:nvPr/>
        </p:nvPicPr>
        <p:blipFill rotWithShape="1">
          <a:blip r:embed="rId5"/>
          <a:srcRect l="15142" r="15226"/>
          <a:stretch/>
        </p:blipFill>
        <p:spPr>
          <a:xfrm>
            <a:off x="4546174" y="1383354"/>
            <a:ext cx="1737127" cy="1764128"/>
          </a:xfrm>
          <a:prstGeom prst="rect">
            <a:avLst/>
          </a:prstGeom>
        </p:spPr>
      </p:pic>
      <p:pic>
        <p:nvPicPr>
          <p:cNvPr id="3" name="Bildobjekt 2"/>
          <p:cNvPicPr>
            <a:picLocks noChangeAspect="1"/>
          </p:cNvPicPr>
          <p:nvPr/>
        </p:nvPicPr>
        <p:blipFill rotWithShape="1">
          <a:blip r:embed="rId6"/>
          <a:srcRect t="5378"/>
          <a:stretch/>
        </p:blipFill>
        <p:spPr>
          <a:xfrm>
            <a:off x="457200" y="1411447"/>
            <a:ext cx="1816207" cy="2107937"/>
          </a:xfrm>
          <a:prstGeom prst="rect">
            <a:avLst/>
          </a:prstGeom>
        </p:spPr>
      </p:pic>
      <p:pic>
        <p:nvPicPr>
          <p:cNvPr id="4" name="Bildobjekt 3"/>
          <p:cNvPicPr>
            <a:picLocks noChangeAspect="1"/>
          </p:cNvPicPr>
          <p:nvPr/>
        </p:nvPicPr>
        <p:blipFill>
          <a:blip r:embed="rId7"/>
          <a:stretch>
            <a:fillRect/>
          </a:stretch>
        </p:blipFill>
        <p:spPr>
          <a:xfrm>
            <a:off x="6178314" y="5076431"/>
            <a:ext cx="2068519" cy="393310"/>
          </a:xfrm>
          <a:prstGeom prst="rect">
            <a:avLst/>
          </a:prstGeom>
        </p:spPr>
      </p:pic>
      <p:pic>
        <p:nvPicPr>
          <p:cNvPr id="5" name="Bildobjekt 4"/>
          <p:cNvPicPr>
            <a:picLocks noChangeAspect="1"/>
          </p:cNvPicPr>
          <p:nvPr/>
        </p:nvPicPr>
        <p:blipFill rotWithShape="1">
          <a:blip r:embed="rId8"/>
          <a:srcRect b="13273"/>
          <a:stretch/>
        </p:blipFill>
        <p:spPr>
          <a:xfrm>
            <a:off x="5795748" y="3333433"/>
            <a:ext cx="2891052" cy="1742998"/>
          </a:xfrm>
          <a:prstGeom prst="rect">
            <a:avLst/>
          </a:prstGeom>
        </p:spPr>
      </p:pic>
      <p:pic>
        <p:nvPicPr>
          <p:cNvPr id="11" name="Bildobjekt 10"/>
          <p:cNvPicPr>
            <a:picLocks noChangeAspect="1"/>
          </p:cNvPicPr>
          <p:nvPr/>
        </p:nvPicPr>
        <p:blipFill rotWithShape="1">
          <a:blip r:embed="rId9"/>
          <a:srcRect t="21098" b="16459"/>
          <a:stretch/>
        </p:blipFill>
        <p:spPr>
          <a:xfrm>
            <a:off x="4546174" y="3147482"/>
            <a:ext cx="1737127" cy="371902"/>
          </a:xfrm>
          <a:prstGeom prst="rect">
            <a:avLst/>
          </a:prstGeom>
        </p:spPr>
      </p:pic>
      <p:pic>
        <p:nvPicPr>
          <p:cNvPr id="12" name="Bildobjekt 11"/>
          <p:cNvPicPr>
            <a:picLocks noChangeAspect="1"/>
          </p:cNvPicPr>
          <p:nvPr/>
        </p:nvPicPr>
        <p:blipFill>
          <a:blip r:embed="rId10"/>
          <a:stretch>
            <a:fillRect/>
          </a:stretch>
        </p:blipFill>
        <p:spPr>
          <a:xfrm>
            <a:off x="329174" y="3519384"/>
            <a:ext cx="3089862" cy="1737594"/>
          </a:xfrm>
          <a:prstGeom prst="rect">
            <a:avLst/>
          </a:prstGeom>
        </p:spPr>
      </p:pic>
      <p:pic>
        <p:nvPicPr>
          <p:cNvPr id="13" name="Bildobjekt 12"/>
          <p:cNvPicPr>
            <a:picLocks noChangeAspect="1"/>
          </p:cNvPicPr>
          <p:nvPr/>
        </p:nvPicPr>
        <p:blipFill rotWithShape="1">
          <a:blip r:embed="rId11"/>
          <a:srcRect t="14011" b="37382"/>
          <a:stretch/>
        </p:blipFill>
        <p:spPr>
          <a:xfrm>
            <a:off x="3419036" y="3645398"/>
            <a:ext cx="2254275" cy="1537666"/>
          </a:xfrm>
          <a:prstGeom prst="rect">
            <a:avLst/>
          </a:prstGeom>
        </p:spPr>
      </p:pic>
    </p:spTree>
    <p:extLst>
      <p:ext uri="{BB962C8B-B14F-4D97-AF65-F5344CB8AC3E}">
        <p14:creationId xmlns:p14="http://schemas.microsoft.com/office/powerpoint/2010/main" val="98624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l"/>
            <a:r>
              <a:rPr lang="sv-SE" dirty="0">
                <a:solidFill>
                  <a:srgbClr val="E10302"/>
                </a:solidFill>
                <a:latin typeface="Arial Black"/>
                <a:cs typeface="Arial Black"/>
              </a:rPr>
              <a:t>Föräldravett</a:t>
            </a:r>
          </a:p>
        </p:txBody>
      </p:sp>
      <p:sp>
        <p:nvSpPr>
          <p:cNvPr id="8" name="Rektangel 7"/>
          <p:cNvSpPr/>
          <p:nvPr/>
        </p:nvSpPr>
        <p:spPr>
          <a:xfrm>
            <a:off x="457200" y="5772960"/>
            <a:ext cx="8229600" cy="807974"/>
          </a:xfrm>
          <a:prstGeom prst="rect">
            <a:avLst/>
          </a:prstGeom>
          <a:solidFill>
            <a:srgbClr val="E103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Valbo FF P-2011				      				Föräldramöte 2023-04-26</a:t>
            </a:r>
          </a:p>
        </p:txBody>
      </p:sp>
      <p:pic>
        <p:nvPicPr>
          <p:cNvPr id="2" name="Bildobjekt 1" descr="ValboFF_log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720" y="236053"/>
            <a:ext cx="1845861" cy="2105715"/>
          </a:xfrm>
          <a:prstGeom prst="rect">
            <a:avLst/>
          </a:prstGeom>
        </p:spPr>
      </p:pic>
      <p:sp>
        <p:nvSpPr>
          <p:cNvPr id="9" name="Vertical Text Placeholder 2"/>
          <p:cNvSpPr>
            <a:spLocks noGrp="1"/>
          </p:cNvSpPr>
          <p:nvPr>
            <p:ph sz="half" idx="1"/>
          </p:nvPr>
        </p:nvSpPr>
        <p:spPr>
          <a:xfrm>
            <a:off x="362743" y="1417638"/>
            <a:ext cx="4370622" cy="4172890"/>
          </a:xfrm>
        </p:spPr>
        <p:txBody>
          <a:bodyPr vert="horz">
            <a:normAutofit fontScale="47500" lnSpcReduction="20000"/>
          </a:bodyPr>
          <a:lstStyle/>
          <a:p>
            <a:pPr lvl="0">
              <a:lnSpc>
                <a:spcPct val="110000"/>
              </a:lnSpc>
            </a:pPr>
            <a:r>
              <a:rPr lang="sv-SE" sz="3800" dirty="0"/>
              <a:t>Ställ upp vid match och träning - barnen vill det.</a:t>
            </a:r>
          </a:p>
          <a:p>
            <a:pPr lvl="0">
              <a:lnSpc>
                <a:spcPct val="110000"/>
              </a:lnSpc>
            </a:pPr>
            <a:r>
              <a:rPr lang="sv-SE" sz="3800" dirty="0"/>
              <a:t>Uppmuntra alla spelare under träning och match - inte bara ditt barn.</a:t>
            </a:r>
          </a:p>
          <a:p>
            <a:pPr lvl="0">
              <a:lnSpc>
                <a:spcPct val="110000"/>
              </a:lnSpc>
            </a:pPr>
            <a:r>
              <a:rPr lang="sv-SE" sz="3800" dirty="0"/>
              <a:t>Uppmuntra i både medgång och motgång - kritisera inte.</a:t>
            </a:r>
          </a:p>
          <a:p>
            <a:pPr lvl="0">
              <a:lnSpc>
                <a:spcPct val="110000"/>
              </a:lnSpc>
            </a:pPr>
            <a:r>
              <a:rPr lang="sv-SE" sz="3800" dirty="0"/>
              <a:t>Respektera ledarnas coachning av laget. Försök inte påverka dem under matchen.</a:t>
            </a:r>
          </a:p>
          <a:p>
            <a:pPr lvl="0">
              <a:lnSpc>
                <a:spcPct val="110000"/>
              </a:lnSpc>
            </a:pPr>
            <a:r>
              <a:rPr lang="sv-SE" sz="3800" dirty="0"/>
              <a:t>Se domaren som vägledare - kritisera aldrig hans/hennes bedömningar. </a:t>
            </a:r>
          </a:p>
          <a:p>
            <a:pPr lvl="0">
              <a:lnSpc>
                <a:spcPct val="110000"/>
              </a:lnSpc>
            </a:pPr>
            <a:r>
              <a:rPr lang="sv-SE" sz="3800" dirty="0"/>
              <a:t>Hjälp ditt barn att tåla både seger och förlust.</a:t>
            </a:r>
          </a:p>
          <a:p>
            <a:pPr>
              <a:lnSpc>
                <a:spcPct val="110000"/>
              </a:lnSpc>
            </a:pPr>
            <a:r>
              <a:rPr lang="sv-SE" sz="3800" dirty="0"/>
              <a:t>Stimulera och uppmuntra ditt barn att deltaga - pressa inte.</a:t>
            </a:r>
          </a:p>
          <a:p>
            <a:endParaRPr lang="sv-SE" sz="2000" dirty="0"/>
          </a:p>
        </p:txBody>
      </p:sp>
      <p:sp>
        <p:nvSpPr>
          <p:cNvPr id="10" name="Content Placeholder 5"/>
          <p:cNvSpPr txBox="1">
            <a:spLocks/>
          </p:cNvSpPr>
          <p:nvPr/>
        </p:nvSpPr>
        <p:spPr>
          <a:xfrm>
            <a:off x="4698599" y="2341768"/>
            <a:ext cx="3988201" cy="325402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800" dirty="0"/>
              <a:t>Fråga om matchen var rolig och spännande - inte bara om resultatet.</a:t>
            </a:r>
          </a:p>
          <a:p>
            <a:r>
              <a:rPr lang="sv-SE" sz="1800" dirty="0"/>
              <a:t>Visa respekt för det arbete som klubben och ledarna lägger ned. Vi behöver hjälp och stöd.</a:t>
            </a:r>
          </a:p>
          <a:p>
            <a:r>
              <a:rPr lang="sv-SE" sz="1800" dirty="0"/>
              <a:t>Tänk på, att det är ditt barn som spelar fotboll, inte du.</a:t>
            </a:r>
          </a:p>
          <a:p>
            <a:r>
              <a:rPr lang="sv-SE" sz="1800" dirty="0"/>
              <a:t>Kom ihåg, att det viktigaste av allt, är att ditt barn trivs och har roligt tillsammans med kompisarna.</a:t>
            </a:r>
          </a:p>
        </p:txBody>
      </p:sp>
    </p:spTree>
    <p:extLst>
      <p:ext uri="{BB962C8B-B14F-4D97-AF65-F5344CB8AC3E}">
        <p14:creationId xmlns:p14="http://schemas.microsoft.com/office/powerpoint/2010/main" val="5982443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TotalTime>
  <Words>1059</Words>
  <Application>Microsoft Office PowerPoint</Application>
  <PresentationFormat>Bildspel på skärmen (4:3)</PresentationFormat>
  <Paragraphs>132</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Arial Black</vt:lpstr>
      <vt:lpstr>Calibri</vt:lpstr>
      <vt:lpstr>Office-tema</vt:lpstr>
      <vt:lpstr>Välkomna!</vt:lpstr>
      <vt:lpstr>Valbo FF</vt:lpstr>
      <vt:lpstr>Säsongen 2023</vt:lpstr>
      <vt:lpstr>Mid Nordic Cup</vt:lpstr>
      <vt:lpstr>Grönt kort</vt:lpstr>
      <vt:lpstr>Matchvärdar</vt:lpstr>
      <vt:lpstr>Föräldragrupp</vt:lpstr>
      <vt:lpstr>Försäljning</vt:lpstr>
      <vt:lpstr>Föräldravett</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Kjellsson</dc:creator>
  <cp:lastModifiedBy>Kjellsson, Emma</cp:lastModifiedBy>
  <cp:revision>61</cp:revision>
  <dcterms:created xsi:type="dcterms:W3CDTF">2020-09-09T18:28:11Z</dcterms:created>
  <dcterms:modified xsi:type="dcterms:W3CDTF">2023-04-26T19:16:53Z</dcterms:modified>
</cp:coreProperties>
</file>