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3" r:id="rId5"/>
    <p:sldId id="257" r:id="rId6"/>
    <p:sldId id="284" r:id="rId7"/>
    <p:sldId id="258" r:id="rId8"/>
    <p:sldId id="259" r:id="rId9"/>
    <p:sldId id="260" r:id="rId10"/>
    <p:sldId id="266" r:id="rId11"/>
    <p:sldId id="282" r:id="rId12"/>
    <p:sldId id="267" r:id="rId13"/>
    <p:sldId id="286" r:id="rId14"/>
    <p:sldId id="269" r:id="rId15"/>
    <p:sldId id="281" r:id="rId16"/>
    <p:sldId id="274" r:id="rId17"/>
  </p:sldIdLst>
  <p:sldSz cx="12192000" cy="6858000"/>
  <p:notesSz cx="6858000" cy="9144000"/>
  <p:custDataLst>
    <p:tags r:id="rId18"/>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6F3189-230E-49AA-9797-F7AAEDE2C085}" v="7" dt="2020-09-23T08:09:04.2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7" d="100"/>
          <a:sy n="117" d="100"/>
        </p:scale>
        <p:origin x="12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98442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37076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8119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A115C20C-C21B-4A97-86D4-A58221729EDE}" type="datetimeFigureOut">
              <a:rPr lang="sv-SE" smtClean="0"/>
              <a:t>2020-09-23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354069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115C20C-C21B-4A97-86D4-A58221729EDE}" type="datetimeFigureOut">
              <a:rPr lang="sv-SE" smtClean="0"/>
              <a:t>2020-09-23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2774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A115C20C-C21B-4A97-86D4-A58221729EDE}" type="datetimeFigureOut">
              <a:rPr lang="sv-SE" smtClean="0"/>
              <a:t>2020-09-23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2966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A115C20C-C21B-4A97-86D4-A58221729EDE}" type="datetimeFigureOut">
              <a:rPr lang="sv-SE" smtClean="0"/>
              <a:t>2020-09-23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65913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A115C20C-C21B-4A97-86D4-A58221729EDE}" type="datetimeFigureOut">
              <a:rPr lang="sv-SE" smtClean="0"/>
              <a:t>2020-09-23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646709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15C20C-C21B-4A97-86D4-A58221729EDE}" type="datetimeFigureOut">
              <a:rPr lang="sv-SE" smtClean="0"/>
              <a:t>2020-09-23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257589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2020-09-23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75291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115C20C-C21B-4A97-86D4-A58221729EDE}" type="datetimeFigureOut">
              <a:rPr lang="sv-SE" smtClean="0"/>
              <a:t>2020-09-23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D4061E9-34AA-4CEF-85AA-B5097B7E0F38}" type="slidenum">
              <a:rPr lang="sv-SE" smtClean="0"/>
              <a:t>‹#›</a:t>
            </a:fld>
            <a:endParaRPr lang="sv-SE"/>
          </a:p>
        </p:txBody>
      </p:sp>
    </p:spTree>
    <p:extLst>
      <p:ext uri="{BB962C8B-B14F-4D97-AF65-F5344CB8AC3E}">
        <p14:creationId xmlns:p14="http://schemas.microsoft.com/office/powerpoint/2010/main" val="1259144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A025F997-4D13-4034-B90E-CE6418CBBE6B}"/>
              </a:ext>
            </a:extLst>
          </p:cNvPr>
          <p:cNvGraphicFramePr>
            <a:graphicFrameLocks noChangeAspect="1"/>
          </p:cNvGraphicFramePr>
          <p:nvPr userDrawn="1">
            <p:custDataLst>
              <p:tags r:id="rId14"/>
            </p:custDataLst>
            <p:extLst>
              <p:ext uri="{D42A27DB-BD31-4B8C-83A1-F6EECF244321}">
                <p14:modId xmlns:p14="http://schemas.microsoft.com/office/powerpoint/2010/main" val="30325110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 name="think-cell Slide" r:id="rId16" imgW="360" imgH="360" progId="TCLayout.ActiveDocument.1">
                  <p:embed/>
                </p:oleObj>
              </mc:Choice>
              <mc:Fallback>
                <p:oleObj name="think-cell Slide" r:id="rId16" imgW="360" imgH="360" progId="TCLayout.ActiveDocument.1">
                  <p:embed/>
                  <p:pic>
                    <p:nvPicPr>
                      <p:cNvPr id="10" name="Object 9" hidden="1">
                        <a:extLst>
                          <a:ext uri="{FF2B5EF4-FFF2-40B4-BE49-F238E27FC236}">
                            <a16:creationId xmlns:a16="http://schemas.microsoft.com/office/drawing/2014/main" id="{A025F997-4D13-4034-B90E-CE6418CBBE6B}"/>
                          </a:ext>
                        </a:extLst>
                      </p:cNvPr>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5F98A9E7-57A3-4155-80D8-A0D96CCEFF0B}"/>
              </a:ext>
            </a:extLst>
          </p:cNvPr>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US" sz="4400" b="0" i="0" baseline="0" dirty="0">
              <a:latin typeface="Calibri Light" panose="020F0302020204030204" pitchFamily="34" charset="0"/>
              <a:ea typeface="+mj-ea"/>
              <a:cs typeface="+mj-cs"/>
              <a:sym typeface="Calibri Light" panose="020F0302020204030204" pitchFamily="34" charset="0"/>
            </a:endParaRPr>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15C20C-C21B-4A97-86D4-A58221729EDE}" type="datetimeFigureOut">
              <a:rPr lang="sv-SE" smtClean="0"/>
              <a:t>2020-09-23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4061E9-34AA-4CEF-85AA-B5097B7E0F38}" type="slidenum">
              <a:rPr lang="sv-SE" smtClean="0"/>
              <a:t>‹#›</a:t>
            </a:fld>
            <a:endParaRPr lang="sv-SE"/>
          </a:p>
        </p:txBody>
      </p:sp>
    </p:spTree>
    <p:extLst>
      <p:ext uri="{BB962C8B-B14F-4D97-AF65-F5344CB8AC3E}">
        <p14:creationId xmlns:p14="http://schemas.microsoft.com/office/powerpoint/2010/main" val="4138539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2.png"/><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tarina.styrman@sandvik.com"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png"/><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6.bin"/><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5FAD95A3-AD06-42CA-BC7E-81A5BDE56651}"/>
              </a:ext>
            </a:extLst>
          </p:cNvPr>
          <p:cNvGraphicFramePr>
            <a:graphicFrameLocks noChangeAspect="1"/>
          </p:cNvGraphicFramePr>
          <p:nvPr>
            <p:custDataLst>
              <p:tags r:id="rId2"/>
            </p:custDataLst>
            <p:extLst>
              <p:ext uri="{D42A27DB-BD31-4B8C-83A1-F6EECF244321}">
                <p14:modId xmlns:p14="http://schemas.microsoft.com/office/powerpoint/2010/main" val="26595239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2" name="think-cell Slide" r:id="rId4" imgW="360" imgH="360" progId="TCLayout.ActiveDocument.1">
                  <p:embed/>
                </p:oleObj>
              </mc:Choice>
              <mc:Fallback>
                <p:oleObj name="think-cell Slide" r:id="rId4" imgW="360" imgH="360" progId="TCLayout.ActiveDocument.1">
                  <p:embed/>
                  <p:pic>
                    <p:nvPicPr>
                      <p:cNvPr id="4" name="Object 3" hidden="1">
                        <a:extLst>
                          <a:ext uri="{FF2B5EF4-FFF2-40B4-BE49-F238E27FC236}">
                            <a16:creationId xmlns:a16="http://schemas.microsoft.com/office/drawing/2014/main" id="{5FAD95A3-AD06-42CA-BC7E-81A5BDE5665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Subtitle 2"/>
          <p:cNvSpPr>
            <a:spLocks noGrp="1"/>
          </p:cNvSpPr>
          <p:nvPr>
            <p:ph type="subTitle" idx="1"/>
          </p:nvPr>
        </p:nvSpPr>
        <p:spPr>
          <a:xfrm>
            <a:off x="-1333439" y="3607123"/>
            <a:ext cx="9144000" cy="1655762"/>
          </a:xfrm>
        </p:spPr>
        <p:txBody>
          <a:bodyPr>
            <a:noAutofit/>
          </a:bodyPr>
          <a:lstStyle/>
          <a:p>
            <a:r>
              <a:rPr lang="sv-SE" sz="3200" dirty="0">
                <a:solidFill>
                  <a:schemeClr val="accent6"/>
                </a:solidFill>
              </a:rPr>
              <a:t>inför säsongen 2020/2021</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1143006" y="251557"/>
            <a:ext cx="6689552" cy="110830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sv-SE" dirty="0">
                <a:solidFill>
                  <a:schemeClr val="accent6"/>
                </a:solidFill>
              </a:rPr>
              <a:t>VALBO P-12 </a:t>
            </a:r>
          </a:p>
        </p:txBody>
      </p:sp>
      <p:pic>
        <p:nvPicPr>
          <p:cNvPr id="5138" name="Picture 18" descr="Bildresultat fÃ¶r valbo innebandy">
            <a:extLst>
              <a:ext uri="{FF2B5EF4-FFF2-40B4-BE49-F238E27FC236}">
                <a16:creationId xmlns:a16="http://schemas.microsoft.com/office/drawing/2014/main" id="{AC573A6E-29E3-4723-85C4-5E524A1F33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51932" y="2054463"/>
            <a:ext cx="4064242" cy="2133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40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Object 11" hidden="1">
            <a:extLst>
              <a:ext uri="{FF2B5EF4-FFF2-40B4-BE49-F238E27FC236}">
                <a16:creationId xmlns:a16="http://schemas.microsoft.com/office/drawing/2014/main" id="{06282A77-F00B-47FD-902B-1B030AF0C748}"/>
              </a:ext>
            </a:extLst>
          </p:cNvPr>
          <p:cNvGraphicFramePr>
            <a:graphicFrameLocks noChangeAspect="1"/>
          </p:cNvGraphicFramePr>
          <p:nvPr>
            <p:custDataLst>
              <p:tags r:id="rId2"/>
            </p:custDataLst>
            <p:extLst>
              <p:ext uri="{D42A27DB-BD31-4B8C-83A1-F6EECF244321}">
                <p14:modId xmlns:p14="http://schemas.microsoft.com/office/powerpoint/2010/main" val="20407875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4" name="think-cell Slide" r:id="rId5" imgW="360" imgH="360" progId="TCLayout.ActiveDocument.1">
                  <p:embed/>
                </p:oleObj>
              </mc:Choice>
              <mc:Fallback>
                <p:oleObj name="think-cell Slide" r:id="rId5" imgW="360" imgH="360" progId="TCLayout.ActiveDocument.1">
                  <p:embed/>
                  <p:pic>
                    <p:nvPicPr>
                      <p:cNvPr id="12" name="Object 11" hidden="1">
                        <a:extLst>
                          <a:ext uri="{FF2B5EF4-FFF2-40B4-BE49-F238E27FC236}">
                            <a16:creationId xmlns:a16="http://schemas.microsoft.com/office/drawing/2014/main" id="{06282A77-F00B-47FD-902B-1B030AF0C74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1" name="Rectangle 10" hidden="1">
            <a:extLst>
              <a:ext uri="{FF2B5EF4-FFF2-40B4-BE49-F238E27FC236}">
                <a16:creationId xmlns:a16="http://schemas.microsoft.com/office/drawing/2014/main" id="{18385B90-63E2-4772-8A51-54487C9BC87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solidFill>
                  <a:schemeClr val="accent6"/>
                </a:solidFill>
              </a:rPr>
              <a:t>Seriespel</a:t>
            </a:r>
          </a:p>
        </p:txBody>
      </p:sp>
      <p:sp>
        <p:nvSpPr>
          <p:cNvPr id="3" name="Vertical Text Placeholder 2"/>
          <p:cNvSpPr>
            <a:spLocks noGrp="1"/>
          </p:cNvSpPr>
          <p:nvPr>
            <p:ph idx="1"/>
          </p:nvPr>
        </p:nvSpPr>
        <p:spPr/>
        <p:txBody>
          <a:bodyPr vert="horz">
            <a:normAutofit/>
          </a:bodyPr>
          <a:lstStyle/>
          <a:p>
            <a:pPr lvl="0"/>
            <a:endParaRPr lang="sv-SE" sz="2000" b="1" dirty="0">
              <a:solidFill>
                <a:schemeClr val="accent6"/>
              </a:solidFill>
            </a:endParaRPr>
          </a:p>
          <a:p>
            <a:r>
              <a:rPr lang="sv-SE" sz="2000" b="1" dirty="0">
                <a:solidFill>
                  <a:schemeClr val="accent6"/>
                </a:solidFill>
              </a:rPr>
              <a:t>Träningsupplägg</a:t>
            </a:r>
          </a:p>
          <a:p>
            <a:pPr marL="0" lvl="0" indent="0">
              <a:buNone/>
            </a:pPr>
            <a:endParaRPr lang="sv-SE" sz="2000" b="1" dirty="0">
              <a:solidFill>
                <a:schemeClr val="accent6"/>
              </a:solidFill>
            </a:endParaRPr>
          </a:p>
          <a:p>
            <a:pPr lvl="0"/>
            <a:r>
              <a:rPr lang="sv-SE" sz="2000" b="1" dirty="0">
                <a:solidFill>
                  <a:schemeClr val="accent6"/>
                </a:solidFill>
              </a:rPr>
              <a:t>Seriespel</a:t>
            </a:r>
            <a:endParaRPr lang="sv-SE" sz="2000" dirty="0">
              <a:solidFill>
                <a:schemeClr val="accent6"/>
              </a:solidFill>
            </a:endParaRPr>
          </a:p>
          <a:p>
            <a:pPr lvl="1"/>
            <a:r>
              <a:rPr lang="sv-SE" sz="1600" dirty="0">
                <a:solidFill>
                  <a:schemeClr val="accent6"/>
                </a:solidFill>
              </a:rPr>
              <a:t>Gästriklands innebandyförbunds spelform är spel 3 mot 3 på liten plan (basketplan)</a:t>
            </a:r>
          </a:p>
          <a:p>
            <a:pPr lvl="1"/>
            <a:r>
              <a:rPr lang="sv-SE" sz="1600" dirty="0">
                <a:solidFill>
                  <a:schemeClr val="accent6"/>
                </a:solidFill>
              </a:rPr>
              <a:t>Spelschema kommer uppdateras finns på laget.se</a:t>
            </a:r>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206F07B9-2E49-47CB-9E54-3FE60B7337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82208" y="73264"/>
            <a:ext cx="2419330" cy="1270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343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Lagkassan</a:t>
            </a:r>
          </a:p>
        </p:txBody>
      </p:sp>
      <p:sp>
        <p:nvSpPr>
          <p:cNvPr id="3" name="Vertical Text Placeholder 2"/>
          <p:cNvSpPr>
            <a:spLocks noGrp="1"/>
          </p:cNvSpPr>
          <p:nvPr>
            <p:ph type="body" orient="vert" idx="1"/>
          </p:nvPr>
        </p:nvSpPr>
        <p:spPr/>
        <p:txBody>
          <a:bodyPr vert="horz">
            <a:normAutofit/>
          </a:bodyPr>
          <a:lstStyle/>
          <a:p>
            <a:pPr lvl="0"/>
            <a:r>
              <a:rPr lang="sv-SE" sz="2000" b="1" dirty="0">
                <a:solidFill>
                  <a:schemeClr val="accent6"/>
                </a:solidFill>
              </a:rPr>
              <a:t>Saldo på kontot:</a:t>
            </a:r>
            <a:endParaRPr lang="sv-SE" sz="2000" dirty="0">
              <a:solidFill>
                <a:schemeClr val="accent6"/>
              </a:solidFill>
            </a:endParaRPr>
          </a:p>
          <a:p>
            <a:pPr lvl="1"/>
            <a:r>
              <a:rPr lang="sv-SE" sz="1800" dirty="0">
                <a:solidFill>
                  <a:schemeClr val="accent6"/>
                </a:solidFill>
              </a:rPr>
              <a:t>Saldo 0:-</a:t>
            </a:r>
          </a:p>
          <a:p>
            <a:pPr lvl="1"/>
            <a:endParaRPr lang="sv-SE" sz="1800" dirty="0">
              <a:solidFill>
                <a:schemeClr val="accent6"/>
              </a:solidFill>
            </a:endParaRPr>
          </a:p>
          <a:p>
            <a:r>
              <a:rPr lang="sv-SE" sz="2400" b="1" dirty="0">
                <a:solidFill>
                  <a:schemeClr val="accent6"/>
                </a:solidFill>
              </a:rPr>
              <a:t>Huvudsakliga intäkter: </a:t>
            </a:r>
            <a:r>
              <a:rPr lang="sv-SE" sz="2400" b="1" dirty="0">
                <a:solidFill>
                  <a:srgbClr val="FF0000"/>
                </a:solidFill>
              </a:rPr>
              <a:t>( Ej ännu fastställt)</a:t>
            </a:r>
          </a:p>
          <a:p>
            <a:pPr lvl="1"/>
            <a:r>
              <a:rPr lang="sv-SE" sz="1800" dirty="0">
                <a:solidFill>
                  <a:schemeClr val="accent6"/>
                </a:solidFill>
              </a:rPr>
              <a:t>Restaurangchansen – Observera den otroliga vinsten som vi gör på Restaurangchansen. Minst 3 </a:t>
            </a:r>
            <a:r>
              <a:rPr lang="sv-SE" sz="1800" dirty="0" err="1">
                <a:solidFill>
                  <a:schemeClr val="accent6"/>
                </a:solidFill>
              </a:rPr>
              <a:t>st</a:t>
            </a:r>
            <a:r>
              <a:rPr lang="sv-SE" sz="1800" dirty="0">
                <a:solidFill>
                  <a:schemeClr val="accent6"/>
                </a:solidFill>
              </a:rPr>
              <a:t>, men önskemål är att vi säljer 5 </a:t>
            </a:r>
            <a:r>
              <a:rPr lang="sv-SE" sz="1800" dirty="0" err="1">
                <a:solidFill>
                  <a:schemeClr val="accent6"/>
                </a:solidFill>
              </a:rPr>
              <a:t>st</a:t>
            </a:r>
            <a:r>
              <a:rPr lang="sv-SE" sz="1800" dirty="0">
                <a:solidFill>
                  <a:schemeClr val="accent6"/>
                </a:solidFill>
              </a:rPr>
              <a:t> var.</a:t>
            </a:r>
          </a:p>
          <a:p>
            <a:pPr lvl="1"/>
            <a:r>
              <a:rPr lang="sv-SE" sz="1800" dirty="0">
                <a:solidFill>
                  <a:schemeClr val="accent6"/>
                </a:solidFill>
              </a:rPr>
              <a:t>Kiosk vid hemmamatcher. </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37A06C97-FED2-4096-82A2-01567FD61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7411" y="64299"/>
            <a:ext cx="2554127" cy="1340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39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1">
                    <a:lumMod val="50000"/>
                  </a:schemeClr>
                </a:solidFill>
              </a:rPr>
              <a:t>Övrigt</a:t>
            </a:r>
            <a:endParaRPr lang="sv-SE" dirty="0">
              <a:solidFill>
                <a:schemeClr val="accent6"/>
              </a:solidFill>
            </a:endParaRPr>
          </a:p>
        </p:txBody>
      </p:sp>
      <p:sp>
        <p:nvSpPr>
          <p:cNvPr id="3" name="Vertical Text Placeholder 2"/>
          <p:cNvSpPr>
            <a:spLocks noGrp="1"/>
          </p:cNvSpPr>
          <p:nvPr>
            <p:ph type="body" orient="vert" idx="1"/>
          </p:nvPr>
        </p:nvSpPr>
        <p:spPr>
          <a:xfrm>
            <a:off x="464458" y="1825625"/>
            <a:ext cx="5576124" cy="4351338"/>
          </a:xfrm>
        </p:spPr>
        <p:txBody>
          <a:bodyPr vert="horz">
            <a:normAutofit/>
          </a:bodyPr>
          <a:lstStyle/>
          <a:p>
            <a:pPr lvl="0"/>
            <a:r>
              <a:rPr lang="sv-SE" sz="2000" b="1" dirty="0" err="1"/>
              <a:t>Lagsidan</a:t>
            </a:r>
            <a:endParaRPr lang="sv-SE" sz="2000" b="1" dirty="0"/>
          </a:p>
          <a:p>
            <a:pPr lvl="1"/>
            <a:r>
              <a:rPr lang="sv-SE" sz="1600" dirty="0"/>
              <a:t>Laget.se </a:t>
            </a:r>
          </a:p>
          <a:p>
            <a:pPr lvl="1"/>
            <a:r>
              <a:rPr lang="sv-SE" sz="1600" dirty="0"/>
              <a:t>All kommunikation sker från laget.se</a:t>
            </a:r>
          </a:p>
          <a:p>
            <a:pPr lvl="1"/>
            <a:r>
              <a:rPr lang="sv-SE" sz="1600" dirty="0"/>
              <a:t>Uppdatera era kontaktuppgifter på </a:t>
            </a:r>
            <a:r>
              <a:rPr lang="sv-SE" sz="1600" dirty="0" err="1"/>
              <a:t>lagsidan</a:t>
            </a:r>
            <a:endParaRPr lang="sv-SE" sz="1600" dirty="0"/>
          </a:p>
          <a:p>
            <a:pPr lvl="2"/>
            <a:r>
              <a:rPr lang="sv-SE" sz="1600" dirty="0"/>
              <a:t>E-post</a:t>
            </a:r>
          </a:p>
          <a:p>
            <a:pPr lvl="2"/>
            <a:r>
              <a:rPr lang="sv-SE" sz="1600" dirty="0"/>
              <a:t>Mobilnummer</a:t>
            </a:r>
          </a:p>
          <a:p>
            <a:pPr lvl="1"/>
            <a:r>
              <a:rPr lang="sv-SE" sz="1600" dirty="0"/>
              <a:t>Vill man inte förekomma på bild, markera detta i er profil på lagsidan.</a:t>
            </a:r>
          </a:p>
          <a:p>
            <a:pPr lvl="1"/>
            <a:r>
              <a:rPr lang="sv-SE" sz="1600" dirty="0"/>
              <a:t>Svara på kallelser i god tid</a:t>
            </a:r>
          </a:p>
          <a:p>
            <a:pPr lvl="1"/>
            <a:r>
              <a:rPr lang="sv-SE" sz="1600" dirty="0"/>
              <a:t>Kolla skräpkorgen</a:t>
            </a:r>
          </a:p>
          <a:p>
            <a:pPr lvl="1"/>
            <a:r>
              <a:rPr lang="sv-SE" sz="1600" dirty="0"/>
              <a:t>Vid problem eller funderingar kontakta: Katarina Styrman, </a:t>
            </a:r>
            <a:r>
              <a:rPr lang="sv-SE" sz="1600" dirty="0">
                <a:hlinkClick r:id="rId2"/>
              </a:rPr>
              <a:t>katarina.styrman@sandvik.com</a:t>
            </a:r>
            <a:r>
              <a:rPr lang="sv-SE" sz="1600" dirty="0"/>
              <a:t> 070-240 80 43</a:t>
            </a:r>
            <a:endParaRPr lang="sv-SE" sz="2000" b="1"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FF28048B-C01A-4DB2-B4C0-BD38F4032D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1199" y="73264"/>
            <a:ext cx="2500339" cy="1312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96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086A430A-85EF-491E-92E9-13536544ABD8}"/>
              </a:ext>
            </a:extLst>
          </p:cNvPr>
          <p:cNvGraphicFramePr>
            <a:graphicFrameLocks noChangeAspect="1"/>
          </p:cNvGraphicFramePr>
          <p:nvPr>
            <p:custDataLst>
              <p:tags r:id="rId2"/>
            </p:custDataLst>
            <p:extLst>
              <p:ext uri="{D42A27DB-BD31-4B8C-83A1-F6EECF244321}">
                <p14:modId xmlns:p14="http://schemas.microsoft.com/office/powerpoint/2010/main" val="38152725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8" name="think-cell Slide" r:id="rId5" imgW="360" imgH="360" progId="TCLayout.ActiveDocument.1">
                  <p:embed/>
                </p:oleObj>
              </mc:Choice>
              <mc:Fallback>
                <p:oleObj name="think-cell Slide" r:id="rId5" imgW="360" imgH="360" progId="TCLayout.ActiveDocument.1">
                  <p:embed/>
                  <p:pic>
                    <p:nvPicPr>
                      <p:cNvPr id="3" name="Object 2" hidden="1">
                        <a:extLst>
                          <a:ext uri="{FF2B5EF4-FFF2-40B4-BE49-F238E27FC236}">
                            <a16:creationId xmlns:a16="http://schemas.microsoft.com/office/drawing/2014/main" id="{086A430A-85EF-491E-92E9-13536544ABD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D985793B-42A0-4092-BA7A-4020455C090D}"/>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b="1"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a:xfrm>
            <a:off x="894471" y="2945436"/>
            <a:ext cx="10515600" cy="1325563"/>
          </a:xfrm>
        </p:spPr>
        <p:txBody>
          <a:bodyPr>
            <a:normAutofit fontScale="90000"/>
          </a:bodyPr>
          <a:lstStyle/>
          <a:p>
            <a:pPr algn="ctr"/>
            <a:br>
              <a:rPr lang="sv-SE" b="1" dirty="0">
                <a:solidFill>
                  <a:schemeClr val="accent6"/>
                </a:solidFill>
              </a:rPr>
            </a:br>
            <a:br>
              <a:rPr lang="sv-SE" b="1" dirty="0">
                <a:solidFill>
                  <a:schemeClr val="accent6"/>
                </a:solidFill>
              </a:rPr>
            </a:br>
            <a:r>
              <a:rPr lang="sv-SE" b="1" dirty="0">
                <a:solidFill>
                  <a:schemeClr val="accent6"/>
                </a:solidFill>
              </a:rPr>
              <a:t>Välkomna till säsong 2020/2021</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70F17341-0C51-4AB8-A12B-A2DFA02A484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96400" y="104254"/>
            <a:ext cx="2796174" cy="1293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775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9" name="Object 8" hidden="1">
            <a:extLst>
              <a:ext uri="{FF2B5EF4-FFF2-40B4-BE49-F238E27FC236}">
                <a16:creationId xmlns:a16="http://schemas.microsoft.com/office/drawing/2014/main" id="{BA8552FB-F52E-4D98-AC39-BE1914780AB2}"/>
              </a:ext>
            </a:extLst>
          </p:cNvPr>
          <p:cNvGraphicFramePr>
            <a:graphicFrameLocks noChangeAspect="1"/>
          </p:cNvGraphicFramePr>
          <p:nvPr>
            <p:custDataLst>
              <p:tags r:id="rId2"/>
            </p:custDataLst>
            <p:extLst>
              <p:ext uri="{D42A27DB-BD31-4B8C-83A1-F6EECF244321}">
                <p14:modId xmlns:p14="http://schemas.microsoft.com/office/powerpoint/2010/main" val="39231871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6" name="think-cell Slide" r:id="rId4" imgW="360" imgH="360" progId="TCLayout.ActiveDocument.1">
                  <p:embed/>
                </p:oleObj>
              </mc:Choice>
              <mc:Fallback>
                <p:oleObj name="think-cell Slide" r:id="rId4" imgW="360" imgH="360" progId="TCLayout.ActiveDocument.1">
                  <p:embed/>
                  <p:pic>
                    <p:nvPicPr>
                      <p:cNvPr id="9" name="Object 8" hidden="1">
                        <a:extLst>
                          <a:ext uri="{FF2B5EF4-FFF2-40B4-BE49-F238E27FC236}">
                            <a16:creationId xmlns:a16="http://schemas.microsoft.com/office/drawing/2014/main" id="{BA8552FB-F52E-4D98-AC39-BE1914780AB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a:lstStyle/>
          <a:p>
            <a:r>
              <a:rPr lang="sv-SE" dirty="0">
                <a:solidFill>
                  <a:schemeClr val="accent6"/>
                </a:solidFill>
              </a:rPr>
              <a:t>Agenda</a:t>
            </a:r>
          </a:p>
        </p:txBody>
      </p:sp>
      <p:sp>
        <p:nvSpPr>
          <p:cNvPr id="3" name="Vertical Text Placeholder 2"/>
          <p:cNvSpPr>
            <a:spLocks noGrp="1"/>
          </p:cNvSpPr>
          <p:nvPr>
            <p:ph idx="1"/>
          </p:nvPr>
        </p:nvSpPr>
        <p:spPr>
          <a:xfrm>
            <a:off x="838200" y="1546492"/>
            <a:ext cx="10515600" cy="4351338"/>
          </a:xfrm>
        </p:spPr>
        <p:txBody>
          <a:bodyPr vert="horz">
            <a:normAutofit/>
          </a:bodyPr>
          <a:lstStyle/>
          <a:p>
            <a:pPr marL="0" lvl="0" indent="0">
              <a:lnSpc>
                <a:spcPct val="120000"/>
              </a:lnSpc>
              <a:buNone/>
            </a:pPr>
            <a:r>
              <a:rPr lang="sv-SE" dirty="0">
                <a:solidFill>
                  <a:schemeClr val="accent6"/>
                </a:solidFill>
              </a:rPr>
              <a:t>1. Introduktion</a:t>
            </a:r>
          </a:p>
          <a:p>
            <a:pPr marL="0" lvl="0" indent="0">
              <a:lnSpc>
                <a:spcPct val="120000"/>
              </a:lnSpc>
              <a:buNone/>
            </a:pPr>
            <a:r>
              <a:rPr lang="sv-SE" dirty="0">
                <a:solidFill>
                  <a:schemeClr val="accent6"/>
                </a:solidFill>
              </a:rPr>
              <a:t>2. Praktiska detaljer inför säsongen</a:t>
            </a:r>
          </a:p>
          <a:p>
            <a:pPr marL="0" lvl="0" indent="0">
              <a:lnSpc>
                <a:spcPct val="120000"/>
              </a:lnSpc>
              <a:buNone/>
            </a:pPr>
            <a:r>
              <a:rPr lang="sv-SE" dirty="0">
                <a:solidFill>
                  <a:schemeClr val="accent6"/>
                </a:solidFill>
              </a:rPr>
              <a:t>3. Träning, Serie och Cuper</a:t>
            </a:r>
          </a:p>
          <a:p>
            <a:pPr marL="0" lvl="0" indent="0">
              <a:lnSpc>
                <a:spcPct val="120000"/>
              </a:lnSpc>
              <a:buNone/>
            </a:pPr>
            <a:r>
              <a:rPr lang="sv-SE" dirty="0">
                <a:solidFill>
                  <a:schemeClr val="accent6"/>
                </a:solidFill>
              </a:rPr>
              <a:t>4. Lagkassan</a:t>
            </a:r>
          </a:p>
          <a:p>
            <a:pPr marL="0" indent="0">
              <a:lnSpc>
                <a:spcPct val="120000"/>
              </a:lnSpc>
              <a:buNone/>
            </a:pPr>
            <a:r>
              <a:rPr lang="sv-SE" dirty="0">
                <a:solidFill>
                  <a:schemeClr val="accent6"/>
                </a:solidFill>
              </a:rPr>
              <a:t>5. Övriga frågor</a:t>
            </a:r>
          </a:p>
          <a:p>
            <a:pPr marL="0" lvl="0" indent="0">
              <a:buNone/>
            </a:pPr>
            <a:endParaRPr lang="sv-SE" dirty="0"/>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0" name="Picture 18" descr="Bildresultat fÃ¶r valbo innebandy">
            <a:extLst>
              <a:ext uri="{FF2B5EF4-FFF2-40B4-BE49-F238E27FC236}">
                <a16:creationId xmlns:a16="http://schemas.microsoft.com/office/drawing/2014/main" id="{5577452A-0A38-4DD7-A2AD-19BA4CEAB9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21121" y="111283"/>
            <a:ext cx="2181806" cy="1145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004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937376" cy="1325563"/>
          </a:xfrm>
        </p:spPr>
        <p:txBody>
          <a:bodyPr>
            <a:normAutofit/>
          </a:bodyPr>
          <a:lstStyle/>
          <a:p>
            <a:r>
              <a:rPr lang="sv-SE" sz="4000" dirty="0">
                <a:solidFill>
                  <a:schemeClr val="accent1">
                    <a:lumMod val="50000"/>
                  </a:schemeClr>
                </a:solidFill>
              </a:rPr>
              <a:t>Föräldrainformation</a:t>
            </a:r>
            <a:endParaRPr lang="sv-SE" sz="4000" dirty="0">
              <a:solidFill>
                <a:schemeClr val="accent6"/>
              </a:solidFill>
            </a:endParaRP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textruta 2">
            <a:extLst>
              <a:ext uri="{FF2B5EF4-FFF2-40B4-BE49-F238E27FC236}">
                <a16:creationId xmlns:a16="http://schemas.microsoft.com/office/drawing/2014/main" id="{F8D6ED46-F6C2-4F74-AAD5-1162016676CD}"/>
              </a:ext>
            </a:extLst>
          </p:cNvPr>
          <p:cNvSpPr txBox="1"/>
          <p:nvPr/>
        </p:nvSpPr>
        <p:spPr>
          <a:xfrm>
            <a:off x="838200" y="1809312"/>
            <a:ext cx="9357064" cy="3416320"/>
          </a:xfrm>
          <a:prstGeom prst="rect">
            <a:avLst/>
          </a:prstGeom>
          <a:noFill/>
        </p:spPr>
        <p:txBody>
          <a:bodyPr wrap="square" rtlCol="0">
            <a:spAutoFit/>
          </a:bodyPr>
          <a:lstStyle/>
          <a:p>
            <a:r>
              <a:rPr lang="sv-SE" dirty="0"/>
              <a:t>Vi driver en seriös satsning på innebandy i Gävle. Vår främsta målsättning är att DU ska få roligt på träningen hos oss och utvecklas till en bra lagkamrat och innebandyspelare med goda lagegenskaper. Att vinna eller förlora har mindre betydelse i de lägre åldrarna; viktigt är att vi gör det med hänsyn, fair-play och ödmjukhet.</a:t>
            </a:r>
          </a:p>
          <a:p>
            <a:r>
              <a:rPr lang="sv-SE" dirty="0"/>
              <a:t> </a:t>
            </a:r>
          </a:p>
          <a:p>
            <a:r>
              <a:rPr lang="sv-SE" dirty="0"/>
              <a:t>Du kommer att få träna 1 gång i veckan. Föreningen anmäler lagen i seriespel och på helgerna spelar du match. Kanske åker ni hela laget iväg på cup i närliggande område.</a:t>
            </a:r>
          </a:p>
          <a:p>
            <a:r>
              <a:rPr lang="sv-SE" dirty="0"/>
              <a:t> </a:t>
            </a:r>
          </a:p>
          <a:p>
            <a:r>
              <a:rPr lang="sv-SE" dirty="0"/>
              <a:t>Till vår hjälp att genomföra detta har vi våra viktiga ledare. De gör din innebandyträning så rolig och lärorik som möjligt. Vi hjälper till med utbildning för de ledare som inte har det. I genomsnitt lägger en ledare mellan 5-7 timmar av sin tid varje vecka på att planera, förbereda, genomföra och avsluta din träning.</a:t>
            </a:r>
          </a:p>
        </p:txBody>
      </p:sp>
      <p:pic>
        <p:nvPicPr>
          <p:cNvPr id="6" name="Picture 18" descr="Bildresultat fÃ¶r valbo innebandy">
            <a:extLst>
              <a:ext uri="{FF2B5EF4-FFF2-40B4-BE49-F238E27FC236}">
                <a16:creationId xmlns:a16="http://schemas.microsoft.com/office/drawing/2014/main" id="{0C56C75E-4B30-4DA2-9221-4D18FCC1DC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6427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1">
                    <a:lumMod val="50000"/>
                  </a:schemeClr>
                </a:solidFill>
              </a:rPr>
              <a:t>Introduktion</a:t>
            </a:r>
          </a:p>
        </p:txBody>
      </p:sp>
      <p:sp>
        <p:nvSpPr>
          <p:cNvPr id="3" name="Vertical Text Placeholder 2"/>
          <p:cNvSpPr>
            <a:spLocks noGrp="1"/>
          </p:cNvSpPr>
          <p:nvPr>
            <p:ph type="body" orient="vert" idx="1"/>
          </p:nvPr>
        </p:nvSpPr>
        <p:spPr/>
        <p:txBody>
          <a:bodyPr vert="horz">
            <a:normAutofit/>
          </a:bodyPr>
          <a:lstStyle/>
          <a:p>
            <a:r>
              <a:rPr lang="sv-SE" sz="2400" dirty="0">
                <a:solidFill>
                  <a:schemeClr val="accent6"/>
                </a:solidFill>
              </a:rPr>
              <a:t>Våra värderingar</a:t>
            </a:r>
          </a:p>
          <a:p>
            <a:pPr lvl="1"/>
            <a:r>
              <a:rPr lang="sv-SE" sz="2000" dirty="0">
                <a:solidFill>
                  <a:schemeClr val="accent6"/>
                </a:solidFill>
              </a:rPr>
              <a:t>Alla är med på lika villkor och på sina egna förutsättningar. Det ska vara kul</a:t>
            </a:r>
            <a:br>
              <a:rPr lang="sv-SE" sz="2000" dirty="0">
                <a:solidFill>
                  <a:schemeClr val="accent6"/>
                </a:solidFill>
              </a:rPr>
            </a:br>
            <a:r>
              <a:rPr lang="sv-SE" sz="2000" dirty="0">
                <a:solidFill>
                  <a:schemeClr val="accent6"/>
                </a:solidFill>
              </a:rPr>
              <a:t>att spela innebandy.</a:t>
            </a:r>
          </a:p>
          <a:p>
            <a:pPr lvl="1"/>
            <a:r>
              <a:rPr lang="sv-SE" sz="2000" dirty="0">
                <a:solidFill>
                  <a:schemeClr val="accent6"/>
                </a:solidFill>
              </a:rPr>
              <a:t>Glädje, kompisanda, fair play och rättvisa går alltid före resultat</a:t>
            </a:r>
          </a:p>
          <a:p>
            <a:pPr lvl="1"/>
            <a:endParaRPr lang="sv-SE" sz="2000" dirty="0">
              <a:solidFill>
                <a:schemeClr val="accent6"/>
              </a:solidFill>
            </a:endParaRPr>
          </a:p>
          <a:p>
            <a:r>
              <a:rPr lang="sv-SE" sz="2400" dirty="0">
                <a:solidFill>
                  <a:schemeClr val="accent6"/>
                </a:solidFill>
              </a:rPr>
              <a:t>Spelartruppen</a:t>
            </a:r>
          </a:p>
          <a:p>
            <a:pPr lvl="1"/>
            <a:r>
              <a:rPr lang="sv-SE" sz="2000" dirty="0">
                <a:solidFill>
                  <a:schemeClr val="accent6"/>
                </a:solidFill>
              </a:rPr>
              <a:t>Ca 25 spelare i truppen</a:t>
            </a:r>
          </a:p>
          <a:p>
            <a:pPr lvl="1"/>
            <a:r>
              <a:rPr lang="sv-SE" sz="2000" dirty="0">
                <a:solidFill>
                  <a:schemeClr val="accent6"/>
                </a:solidFill>
              </a:rPr>
              <a:t>Ledare: Jens Wahlund, Robin Elfsberg, Per Liv, Philip Lindström, Jimmy Hansson och Katarina Styrman som administrativt ansvarig. </a:t>
            </a: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8417FB04-B3ED-4CF2-B1A4-1A3A8268C2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448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Föräldravettsregler</a:t>
            </a:r>
          </a:p>
        </p:txBody>
      </p:sp>
      <p:sp>
        <p:nvSpPr>
          <p:cNvPr id="3" name="Vertical Text Placeholder 2"/>
          <p:cNvSpPr>
            <a:spLocks noGrp="1"/>
          </p:cNvSpPr>
          <p:nvPr>
            <p:ph sz="half" idx="1"/>
          </p:nvPr>
        </p:nvSpPr>
        <p:spPr/>
        <p:txBody>
          <a:bodyPr vert="horz">
            <a:normAutofit lnSpcReduction="10000"/>
          </a:bodyPr>
          <a:lstStyle/>
          <a:p>
            <a:pPr lvl="0"/>
            <a:r>
              <a:rPr lang="sv-SE" sz="2000" dirty="0">
                <a:solidFill>
                  <a:schemeClr val="accent6"/>
                </a:solidFill>
              </a:rPr>
              <a:t>Ställ upp vid match och träning - barnen vill det.</a:t>
            </a:r>
          </a:p>
          <a:p>
            <a:pPr lvl="0"/>
            <a:r>
              <a:rPr lang="sv-SE" sz="2000" dirty="0">
                <a:solidFill>
                  <a:schemeClr val="accent6"/>
                </a:solidFill>
              </a:rPr>
              <a:t>Uppmuntra alla spelare under träning och match - inte bara din son eller dotter.</a:t>
            </a:r>
          </a:p>
          <a:p>
            <a:pPr lvl="0"/>
            <a:r>
              <a:rPr lang="sv-SE" sz="2000" dirty="0">
                <a:solidFill>
                  <a:schemeClr val="accent6"/>
                </a:solidFill>
              </a:rPr>
              <a:t>Uppmuntra i både medgång och motgång - kritisera inte</a:t>
            </a:r>
          </a:p>
          <a:p>
            <a:pPr lvl="0"/>
            <a:r>
              <a:rPr lang="sv-SE" sz="2000" dirty="0">
                <a:solidFill>
                  <a:schemeClr val="accent6"/>
                </a:solidFill>
              </a:rPr>
              <a:t>Respektera ledarnas matchning av laget. Försök inte påverka dem under matchen.</a:t>
            </a:r>
          </a:p>
          <a:p>
            <a:pPr lvl="0"/>
            <a:r>
              <a:rPr lang="sv-SE" sz="2000" dirty="0">
                <a:solidFill>
                  <a:schemeClr val="accent6"/>
                </a:solidFill>
              </a:rPr>
              <a:t>Se domaren som vägledare - kritisera aldrig hans/hennes bedömningar. </a:t>
            </a:r>
          </a:p>
          <a:p>
            <a:pPr lvl="0"/>
            <a:r>
              <a:rPr lang="sv-SE" sz="2000" dirty="0">
                <a:solidFill>
                  <a:schemeClr val="accent6"/>
                </a:solidFill>
              </a:rPr>
              <a:t>Hjälp ditt barn att tåla både seger och förlust.</a:t>
            </a:r>
          </a:p>
          <a:p>
            <a:r>
              <a:rPr lang="sv-SE" sz="2000" dirty="0">
                <a:solidFill>
                  <a:schemeClr val="accent6"/>
                </a:solidFill>
              </a:rPr>
              <a:t>Stimulera och uppmuntra ditt barn att deltaga - pressa inte.</a:t>
            </a:r>
          </a:p>
          <a:p>
            <a:endParaRPr lang="sv-SE" sz="2000" dirty="0"/>
          </a:p>
        </p:txBody>
      </p:sp>
      <p:sp>
        <p:nvSpPr>
          <p:cNvPr id="6" name="Content Placeholder 5"/>
          <p:cNvSpPr>
            <a:spLocks noGrp="1"/>
          </p:cNvSpPr>
          <p:nvPr>
            <p:ph sz="half" idx="2"/>
          </p:nvPr>
        </p:nvSpPr>
        <p:spPr/>
        <p:txBody>
          <a:bodyPr>
            <a:noAutofit/>
          </a:bodyPr>
          <a:lstStyle/>
          <a:p>
            <a:pPr lvl="0"/>
            <a:r>
              <a:rPr lang="sv-SE" sz="2000" dirty="0">
                <a:solidFill>
                  <a:schemeClr val="accent6"/>
                </a:solidFill>
              </a:rPr>
              <a:t>Fråga om matchen var skojig och spännande - inte bara om resultatet.</a:t>
            </a:r>
          </a:p>
          <a:p>
            <a:pPr lvl="0"/>
            <a:r>
              <a:rPr lang="sv-SE" sz="2000" dirty="0">
                <a:solidFill>
                  <a:schemeClr val="accent6"/>
                </a:solidFill>
              </a:rPr>
              <a:t>Se till att ditt barn har riktig och förnuftig utrustning - överdriv inte.</a:t>
            </a:r>
          </a:p>
          <a:p>
            <a:pPr lvl="0"/>
            <a:r>
              <a:rPr lang="sv-SE" sz="2000" dirty="0">
                <a:solidFill>
                  <a:schemeClr val="accent6"/>
                </a:solidFill>
              </a:rPr>
              <a:t>Visa respekt för det arbete som klubben och ledarna/tränarna lägger ned. Vi behöver Er hjälp och stöd.</a:t>
            </a:r>
          </a:p>
          <a:p>
            <a:pPr lvl="0"/>
            <a:r>
              <a:rPr lang="sv-SE" sz="2000" dirty="0">
                <a:solidFill>
                  <a:schemeClr val="accent6"/>
                </a:solidFill>
              </a:rPr>
              <a:t>Tänk på, att det är ditt barn som spelar innebandy, inte du.</a:t>
            </a:r>
          </a:p>
          <a:p>
            <a:pPr lvl="0"/>
            <a:r>
              <a:rPr lang="sv-SE" sz="2000" dirty="0">
                <a:solidFill>
                  <a:schemeClr val="accent6"/>
                </a:solidFill>
              </a:rPr>
              <a:t>Kom ihåg, att det viktigaste av allt, är att ditt barn trivs och har roligt tillsammans med kompisarna.</a:t>
            </a:r>
          </a:p>
        </p:txBody>
      </p:sp>
      <p:cxnSp>
        <p:nvCxnSpPr>
          <p:cNvPr id="7" name="Straight Connector 6"/>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9" name="Picture 18" descr="Bildresultat fÃ¶r valbo innebandy">
            <a:extLst>
              <a:ext uri="{FF2B5EF4-FFF2-40B4-BE49-F238E27FC236}">
                <a16:creationId xmlns:a16="http://schemas.microsoft.com/office/drawing/2014/main" id="{C05E000C-6F9D-45B2-A1FD-4CD6CCB87B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08775" y="118087"/>
            <a:ext cx="2267257" cy="1190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8295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Lagregler</a:t>
            </a:r>
          </a:p>
        </p:txBody>
      </p:sp>
      <p:sp>
        <p:nvSpPr>
          <p:cNvPr id="3" name="Vertical Text Placeholder 2"/>
          <p:cNvSpPr>
            <a:spLocks noGrp="1"/>
          </p:cNvSpPr>
          <p:nvPr>
            <p:ph type="body" orient="vert" idx="1"/>
          </p:nvPr>
        </p:nvSpPr>
        <p:spPr>
          <a:xfrm>
            <a:off x="838200" y="1597575"/>
            <a:ext cx="6139375" cy="4351338"/>
          </a:xfrm>
        </p:spPr>
        <p:txBody>
          <a:bodyPr vert="horz">
            <a:normAutofit fontScale="92500" lnSpcReduction="10000"/>
          </a:bodyPr>
          <a:lstStyle/>
          <a:p>
            <a:pPr lvl="0"/>
            <a:r>
              <a:rPr lang="sv-SE" sz="1800" dirty="0">
                <a:solidFill>
                  <a:schemeClr val="accent6"/>
                </a:solidFill>
              </a:rPr>
              <a:t>Vi är snälla och omtänksamma mot varandra och lämnar aldrig en kamrat utanför – alla får vara med.</a:t>
            </a:r>
          </a:p>
          <a:p>
            <a:pPr lvl="0"/>
            <a:r>
              <a:rPr lang="sv-SE" sz="1800" dirty="0">
                <a:solidFill>
                  <a:schemeClr val="accent6"/>
                </a:solidFill>
              </a:rPr>
              <a:t>Vi är positiva mot varandra och ger varandra beröm när bra saker görs. </a:t>
            </a:r>
          </a:p>
          <a:p>
            <a:pPr lvl="0"/>
            <a:r>
              <a:rPr lang="sv-SE" sz="1800" dirty="0">
                <a:solidFill>
                  <a:schemeClr val="accent6"/>
                </a:solidFill>
              </a:rPr>
              <a:t>Vi ifrågasätter inte andra spelares kunskaper och klagar inte på andras misstag.</a:t>
            </a:r>
          </a:p>
          <a:p>
            <a:pPr lvl="0"/>
            <a:r>
              <a:rPr lang="sv-SE" sz="1800" dirty="0">
                <a:solidFill>
                  <a:schemeClr val="accent6"/>
                </a:solidFill>
              </a:rPr>
              <a:t>Vi uppträder alltid sportsligt och vänligt gentemot medspelare, motståndare, domare, ledare och föräldrar.</a:t>
            </a:r>
          </a:p>
          <a:p>
            <a:pPr lvl="0"/>
            <a:r>
              <a:rPr lang="sv-SE" sz="1800" dirty="0">
                <a:solidFill>
                  <a:schemeClr val="accent6"/>
                </a:solidFill>
              </a:rPr>
              <a:t>När ledare och spelare pratar till laget så lyssnar vi alla koncentrerat. </a:t>
            </a:r>
          </a:p>
          <a:p>
            <a:pPr lvl="0"/>
            <a:r>
              <a:rPr lang="sv-SE" sz="1800" i="1" dirty="0">
                <a:solidFill>
                  <a:schemeClr val="accent6"/>
                </a:solidFill>
              </a:rPr>
              <a:t>När ledarna blåser låter jag bollarna ligga och kommer till samlingen.</a:t>
            </a:r>
          </a:p>
          <a:p>
            <a:pPr lvl="0"/>
            <a:r>
              <a:rPr lang="sv-SE" sz="1800" i="1" dirty="0">
                <a:solidFill>
                  <a:schemeClr val="accent6"/>
                </a:solidFill>
              </a:rPr>
              <a:t>Jag sätter laget före jaget och gör alltid mitt bästa på både  träning och match.</a:t>
            </a:r>
          </a:p>
          <a:p>
            <a:pPr lvl="0"/>
            <a:r>
              <a:rPr lang="sv-SE" sz="1800" dirty="0">
                <a:solidFill>
                  <a:schemeClr val="accent6"/>
                </a:solidFill>
              </a:rPr>
              <a:t>Vi håller ordning på vår utrustning såsom klubba, vattenflaska, glasögon och kläder.</a:t>
            </a:r>
          </a:p>
          <a:p>
            <a:endParaRPr lang="sv-SE" sz="1800" dirty="0"/>
          </a:p>
        </p:txBody>
      </p:sp>
      <p:cxnSp>
        <p:nvCxnSpPr>
          <p:cNvPr id="6" name="Straight Connector 5"/>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0BA8DD7A-8C32-4375-B12E-9CB2C67FD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7119" y="70273"/>
            <a:ext cx="2285808" cy="1200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98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Praktiska detaljer ()</a:t>
            </a:r>
          </a:p>
        </p:txBody>
      </p:sp>
      <p:sp>
        <p:nvSpPr>
          <p:cNvPr id="3" name="Vertical Text Placeholder 2"/>
          <p:cNvSpPr>
            <a:spLocks noGrp="1"/>
          </p:cNvSpPr>
          <p:nvPr>
            <p:ph type="body" orient="vert" idx="1"/>
          </p:nvPr>
        </p:nvSpPr>
        <p:spPr>
          <a:xfrm>
            <a:off x="838200" y="1436547"/>
            <a:ext cx="10515600" cy="5056328"/>
          </a:xfrm>
        </p:spPr>
        <p:txBody>
          <a:bodyPr vert="horz">
            <a:normAutofit/>
          </a:bodyPr>
          <a:lstStyle/>
          <a:p>
            <a:pPr lvl="0"/>
            <a:r>
              <a:rPr lang="sv-SE" sz="2000" b="1" dirty="0">
                <a:solidFill>
                  <a:schemeClr val="accent6"/>
                </a:solidFill>
              </a:rPr>
              <a:t>Avgifter </a:t>
            </a:r>
            <a:r>
              <a:rPr lang="sv-SE" sz="2000" dirty="0">
                <a:solidFill>
                  <a:srgbClr val="FF0000"/>
                </a:solidFill>
              </a:rPr>
              <a:t>(Ej ännu fastställt)</a:t>
            </a:r>
            <a:endParaRPr lang="sv-SE" sz="2000" dirty="0">
              <a:solidFill>
                <a:schemeClr val="accent6"/>
              </a:solidFill>
            </a:endParaRPr>
          </a:p>
          <a:p>
            <a:pPr lvl="1"/>
            <a:r>
              <a:rPr lang="sv-SE" sz="1600" dirty="0">
                <a:solidFill>
                  <a:schemeClr val="accent6"/>
                </a:solidFill>
              </a:rPr>
              <a:t>600 sek per spelare i deltagaravgift. </a:t>
            </a:r>
          </a:p>
          <a:p>
            <a:pPr lvl="1"/>
            <a:r>
              <a:rPr lang="sv-SE" sz="1600" dirty="0">
                <a:solidFill>
                  <a:schemeClr val="accent6"/>
                </a:solidFill>
              </a:rPr>
              <a:t>Utskick av inbetalningsavi kommer, inbetalt senast 31 oktober.</a:t>
            </a:r>
          </a:p>
          <a:p>
            <a:r>
              <a:rPr lang="sv-SE" sz="2000" b="1" dirty="0">
                <a:solidFill>
                  <a:schemeClr val="accent6"/>
                </a:solidFill>
              </a:rPr>
              <a:t>Lotter mm </a:t>
            </a:r>
            <a:r>
              <a:rPr lang="sv-SE" sz="2000" dirty="0">
                <a:solidFill>
                  <a:srgbClr val="FF0000"/>
                </a:solidFill>
              </a:rPr>
              <a:t>(Ej ännu fastställt)</a:t>
            </a:r>
            <a:endParaRPr lang="sv-SE" sz="2000" b="1" dirty="0">
              <a:solidFill>
                <a:schemeClr val="accent6"/>
              </a:solidFill>
            </a:endParaRPr>
          </a:p>
          <a:p>
            <a:pPr lvl="0"/>
            <a:r>
              <a:rPr lang="sv-SE" sz="1600" dirty="0">
                <a:solidFill>
                  <a:schemeClr val="accent6"/>
                </a:solidFill>
              </a:rPr>
              <a:t>Restaurangchansen - minst 3 per spelare. Sker under dec/jan, men var ute i god tid och börja sälj redan nu. Stort bidrag till lagkassan, 130 kr/extra såld RC direkt till lagkassan. </a:t>
            </a:r>
          </a:p>
          <a:p>
            <a:pPr lvl="2"/>
            <a:r>
              <a:rPr lang="sv-SE" sz="1600" dirty="0">
                <a:solidFill>
                  <a:schemeClr val="accent6"/>
                </a:solidFill>
              </a:rPr>
              <a:t>Alternativ friköp är möjligt. </a:t>
            </a:r>
          </a:p>
          <a:p>
            <a:pPr lvl="1"/>
            <a:r>
              <a:rPr lang="sv-SE" sz="1600" dirty="0">
                <a:solidFill>
                  <a:schemeClr val="accent6"/>
                </a:solidFill>
              </a:rPr>
              <a:t>Övrig försäljning till lagkassan? Idéer?</a:t>
            </a:r>
          </a:p>
          <a:p>
            <a:r>
              <a:rPr lang="sv-SE" sz="2000" b="1" dirty="0">
                <a:solidFill>
                  <a:schemeClr val="accent6"/>
                </a:solidFill>
              </a:rPr>
              <a:t>Kioskuppdrag, Sekretariat m </a:t>
            </a:r>
            <a:r>
              <a:rPr lang="sv-SE" sz="2000" b="1" dirty="0" err="1">
                <a:solidFill>
                  <a:schemeClr val="accent6"/>
                </a:solidFill>
              </a:rPr>
              <a:t>m</a:t>
            </a:r>
            <a:r>
              <a:rPr lang="sv-SE" sz="2000" b="1" dirty="0">
                <a:solidFill>
                  <a:schemeClr val="accent6"/>
                </a:solidFill>
              </a:rPr>
              <a:t> </a:t>
            </a:r>
            <a:r>
              <a:rPr lang="sv-SE" sz="2000" dirty="0">
                <a:solidFill>
                  <a:srgbClr val="FF0000"/>
                </a:solidFill>
              </a:rPr>
              <a:t>(Ej ännu fastställt, kiosk blir förmodligen ej aktuellt)</a:t>
            </a:r>
            <a:endParaRPr lang="sv-SE" sz="2000" b="1" dirty="0">
              <a:solidFill>
                <a:schemeClr val="accent6"/>
              </a:solidFill>
            </a:endParaRPr>
          </a:p>
          <a:p>
            <a:pPr lvl="1"/>
            <a:r>
              <a:rPr lang="sv-SE" sz="1600" dirty="0">
                <a:solidFill>
                  <a:schemeClr val="accent6"/>
                </a:solidFill>
              </a:rPr>
              <a:t>Vid hemmamatcher utses 5 </a:t>
            </a:r>
            <a:r>
              <a:rPr lang="sv-SE" sz="1600" dirty="0" err="1">
                <a:solidFill>
                  <a:schemeClr val="accent6"/>
                </a:solidFill>
              </a:rPr>
              <a:t>st</a:t>
            </a:r>
            <a:r>
              <a:rPr lang="sv-SE" sz="1600" dirty="0">
                <a:solidFill>
                  <a:schemeClr val="accent6"/>
                </a:solidFill>
              </a:rPr>
              <a:t> föräldrar som är ansvariga för speaker, klockan, matchprotokoll och kiosk. Även bakning alternativt inköp av godis/fika/korv/kaffe…..etc. ingår i ansvaret. Föräldrar byter dag/fixar någon annan om man inte kan. Detta ligger inte på ledarnas ansvar. </a:t>
            </a:r>
          </a:p>
          <a:p>
            <a:pPr lvl="1"/>
            <a:r>
              <a:rPr lang="sv-SE" sz="1600" dirty="0">
                <a:solidFill>
                  <a:schemeClr val="accent6"/>
                </a:solidFill>
              </a:rPr>
              <a:t>Betalning av fika m </a:t>
            </a:r>
            <a:r>
              <a:rPr lang="sv-SE" sz="1600" dirty="0" err="1">
                <a:solidFill>
                  <a:schemeClr val="accent6"/>
                </a:solidFill>
              </a:rPr>
              <a:t>m</a:t>
            </a:r>
            <a:r>
              <a:rPr lang="sv-SE" sz="1600" dirty="0">
                <a:solidFill>
                  <a:schemeClr val="accent6"/>
                </a:solidFill>
              </a:rPr>
              <a:t> vid match kan ske via </a:t>
            </a:r>
            <a:r>
              <a:rPr lang="sv-SE" sz="1600" dirty="0" err="1">
                <a:solidFill>
                  <a:schemeClr val="accent6"/>
                </a:solidFill>
              </a:rPr>
              <a:t>swish</a:t>
            </a:r>
            <a:r>
              <a:rPr lang="sv-SE" sz="1600" dirty="0">
                <a:solidFill>
                  <a:schemeClr val="accent6"/>
                </a:solidFill>
              </a:rPr>
              <a:t> till Katarina Styrman. 070 – 240 80 43 </a:t>
            </a:r>
          </a:p>
          <a:p>
            <a:pPr marL="457200" lvl="1" indent="0">
              <a:buNone/>
            </a:pPr>
            <a:endParaRPr lang="sv-SE" sz="1600" dirty="0">
              <a:solidFill>
                <a:schemeClr val="accent6"/>
              </a:solidFill>
            </a:endParaRPr>
          </a:p>
          <a:p>
            <a:pPr lvl="1"/>
            <a:endParaRPr lang="sv-SE" sz="1600" dirty="0">
              <a:solidFill>
                <a:schemeClr val="accent6"/>
              </a:solidFill>
            </a:endParaRPr>
          </a:p>
          <a:p>
            <a:pPr lvl="1"/>
            <a:endParaRPr lang="sv-SE" sz="1600" dirty="0">
              <a:solidFill>
                <a:schemeClr val="accent6"/>
              </a:solidFill>
            </a:endParaRPr>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E7637403-9A3A-4E85-BACF-A78E5D233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0165" y="91193"/>
            <a:ext cx="2473444" cy="1298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75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v-SE" dirty="0">
                <a:solidFill>
                  <a:schemeClr val="accent6"/>
                </a:solidFill>
              </a:rPr>
              <a:t>Praktiska detaljer</a:t>
            </a:r>
          </a:p>
        </p:txBody>
      </p:sp>
      <p:sp>
        <p:nvSpPr>
          <p:cNvPr id="3" name="Vertical Text Placeholder 2"/>
          <p:cNvSpPr>
            <a:spLocks noGrp="1"/>
          </p:cNvSpPr>
          <p:nvPr>
            <p:ph type="body" orient="vert" idx="1"/>
          </p:nvPr>
        </p:nvSpPr>
        <p:spPr>
          <a:xfrm>
            <a:off x="838200" y="1472070"/>
            <a:ext cx="10515600" cy="5047999"/>
          </a:xfrm>
        </p:spPr>
        <p:txBody>
          <a:bodyPr vert="horz">
            <a:normAutofit/>
          </a:bodyPr>
          <a:lstStyle/>
          <a:p>
            <a:pPr lvl="0"/>
            <a:r>
              <a:rPr lang="sv-SE" sz="2000" b="1" dirty="0">
                <a:solidFill>
                  <a:schemeClr val="accent6"/>
                </a:solidFill>
              </a:rPr>
              <a:t>Matchschema </a:t>
            </a:r>
            <a:r>
              <a:rPr lang="sv-SE" sz="2000" b="1" dirty="0">
                <a:solidFill>
                  <a:srgbClr val="FF0000"/>
                </a:solidFill>
              </a:rPr>
              <a:t>( Mer information kommer om upplägg)</a:t>
            </a:r>
            <a:endParaRPr lang="sv-SE" sz="2000" dirty="0">
              <a:solidFill>
                <a:srgbClr val="FF0000"/>
              </a:solidFill>
            </a:endParaRPr>
          </a:p>
          <a:p>
            <a:pPr lvl="1"/>
            <a:r>
              <a:rPr lang="sv-SE" sz="1600" dirty="0">
                <a:solidFill>
                  <a:schemeClr val="accent6"/>
                </a:solidFill>
              </a:rPr>
              <a:t>Matchschema, se laget.se</a:t>
            </a:r>
          </a:p>
          <a:p>
            <a:pPr lvl="1"/>
            <a:r>
              <a:rPr lang="sv-SE" sz="1600" dirty="0">
                <a:solidFill>
                  <a:schemeClr val="accent6"/>
                </a:solidFill>
              </a:rPr>
              <a:t>Vid sena avhopp så ska det finnas en reservlista där spelare kan anmäla sig, först till kvarn. </a:t>
            </a:r>
          </a:p>
          <a:p>
            <a:pPr marL="457200" lvl="1" indent="0">
              <a:buNone/>
            </a:pPr>
            <a:endParaRPr lang="sv-SE" sz="1600" dirty="0">
              <a:solidFill>
                <a:schemeClr val="accent6"/>
              </a:solidFill>
            </a:endParaRPr>
          </a:p>
          <a:p>
            <a:pPr lvl="0"/>
            <a:r>
              <a:rPr lang="sv-SE" sz="2000" b="1" dirty="0">
                <a:solidFill>
                  <a:schemeClr val="accent6"/>
                </a:solidFill>
              </a:rPr>
              <a:t>Kallelser</a:t>
            </a:r>
            <a:endParaRPr lang="sv-SE" sz="2000" dirty="0">
              <a:solidFill>
                <a:schemeClr val="accent6"/>
              </a:solidFill>
            </a:endParaRPr>
          </a:p>
          <a:p>
            <a:pPr lvl="1"/>
            <a:r>
              <a:rPr lang="sv-SE" sz="1600" dirty="0">
                <a:solidFill>
                  <a:schemeClr val="accent6"/>
                </a:solidFill>
              </a:rPr>
              <a:t>Skickas ut inför varje träning och match (ca 1 v i förväg). </a:t>
            </a:r>
          </a:p>
          <a:p>
            <a:pPr lvl="1"/>
            <a:r>
              <a:rPr lang="sv-SE" sz="1600" b="1" i="1" u="sng" dirty="0">
                <a:solidFill>
                  <a:schemeClr val="accent6"/>
                </a:solidFill>
              </a:rPr>
              <a:t>Svara på kallelserna i god tid. Dagen innan för träning. Onsdag innan för match. </a:t>
            </a:r>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7" name="Picture 18" descr="Bildresultat fÃ¶r valbo innebandy">
            <a:extLst>
              <a:ext uri="{FF2B5EF4-FFF2-40B4-BE49-F238E27FC236}">
                <a16:creationId xmlns:a16="http://schemas.microsoft.com/office/drawing/2014/main" id="{B396107C-17AA-4554-8895-06046F335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74305" y="82228"/>
            <a:ext cx="2509303" cy="1317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3465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E7CC1524-D566-4221-9763-599C61A9F8AC}"/>
              </a:ext>
            </a:extLst>
          </p:cNvPr>
          <p:cNvGraphicFramePr>
            <a:graphicFrameLocks noChangeAspect="1"/>
          </p:cNvGraphicFramePr>
          <p:nvPr>
            <p:custDataLst>
              <p:tags r:id="rId2"/>
            </p:custDataLst>
            <p:extLst>
              <p:ext uri="{D42A27DB-BD31-4B8C-83A1-F6EECF244321}">
                <p14:modId xmlns:p14="http://schemas.microsoft.com/office/powerpoint/2010/main" val="191411671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100" name="think-cell Slide" r:id="rId5" imgW="360" imgH="360" progId="TCLayout.ActiveDocument.1">
                  <p:embed/>
                </p:oleObj>
              </mc:Choice>
              <mc:Fallback>
                <p:oleObj name="think-cell Slide" r:id="rId5" imgW="360" imgH="360" progId="TCLayout.ActiveDocument.1">
                  <p:embed/>
                  <p:pic>
                    <p:nvPicPr>
                      <p:cNvPr id="4" name="Object 3" hidden="1">
                        <a:extLst>
                          <a:ext uri="{FF2B5EF4-FFF2-40B4-BE49-F238E27FC236}">
                            <a16:creationId xmlns:a16="http://schemas.microsoft.com/office/drawing/2014/main" id="{E7CC1524-D566-4221-9763-599C61A9F8AC}"/>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7" name="Rectangle 6" hidden="1">
            <a:extLst>
              <a:ext uri="{FF2B5EF4-FFF2-40B4-BE49-F238E27FC236}">
                <a16:creationId xmlns:a16="http://schemas.microsoft.com/office/drawing/2014/main" id="{2D73E392-952C-42D1-BDD6-AEE1AA4917EE}"/>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sv-SE" sz="4400" dirty="0">
              <a:latin typeface="Calibri Light" panose="020F0302020204030204" pitchFamily="34" charset="0"/>
              <a:ea typeface="+mj-ea"/>
              <a:cs typeface="+mj-cs"/>
              <a:sym typeface="Calibri Light" panose="020F0302020204030204" pitchFamily="34" charset="0"/>
            </a:endParaRPr>
          </a:p>
        </p:txBody>
      </p:sp>
      <p:sp>
        <p:nvSpPr>
          <p:cNvPr id="2" name="Title 1"/>
          <p:cNvSpPr>
            <a:spLocks noGrp="1"/>
          </p:cNvSpPr>
          <p:nvPr>
            <p:ph type="title"/>
          </p:nvPr>
        </p:nvSpPr>
        <p:spPr/>
        <p:txBody>
          <a:bodyPr>
            <a:normAutofit/>
          </a:bodyPr>
          <a:lstStyle/>
          <a:p>
            <a:r>
              <a:rPr lang="sv-SE" dirty="0">
                <a:solidFill>
                  <a:schemeClr val="accent6"/>
                </a:solidFill>
              </a:rPr>
              <a:t>Träning </a:t>
            </a:r>
          </a:p>
        </p:txBody>
      </p:sp>
      <p:sp>
        <p:nvSpPr>
          <p:cNvPr id="3" name="Vertical Text Placeholder 2"/>
          <p:cNvSpPr>
            <a:spLocks noGrp="1"/>
          </p:cNvSpPr>
          <p:nvPr>
            <p:ph type="body" orient="vert" idx="1"/>
          </p:nvPr>
        </p:nvSpPr>
        <p:spPr>
          <a:xfrm>
            <a:off x="838200" y="1472070"/>
            <a:ext cx="10515600" cy="5047999"/>
          </a:xfrm>
        </p:spPr>
        <p:txBody>
          <a:bodyPr vert="horz">
            <a:normAutofit/>
          </a:bodyPr>
          <a:lstStyle/>
          <a:p>
            <a:pPr lvl="0"/>
            <a:r>
              <a:rPr lang="sv-SE" sz="2000" b="1" dirty="0">
                <a:solidFill>
                  <a:schemeClr val="accent6"/>
                </a:solidFill>
              </a:rPr>
              <a:t>Träningstider</a:t>
            </a:r>
            <a:r>
              <a:rPr lang="sv-SE" sz="2000" dirty="0">
                <a:solidFill>
                  <a:schemeClr val="accent6"/>
                </a:solidFill>
              </a:rPr>
              <a:t> </a:t>
            </a:r>
          </a:p>
          <a:p>
            <a:pPr lvl="1"/>
            <a:r>
              <a:rPr lang="sv-SE" sz="1600" dirty="0">
                <a:solidFill>
                  <a:schemeClr val="accent6"/>
                </a:solidFill>
              </a:rPr>
              <a:t>Ett träningstillfällen per vecka</a:t>
            </a:r>
          </a:p>
          <a:p>
            <a:pPr lvl="2"/>
            <a:r>
              <a:rPr lang="sv-SE" sz="1600" dirty="0">
                <a:solidFill>
                  <a:schemeClr val="accent6"/>
                </a:solidFill>
              </a:rPr>
              <a:t>Onsdagar 18:00-19:00. Ludde </a:t>
            </a:r>
          </a:p>
          <a:p>
            <a:pPr lvl="1"/>
            <a:r>
              <a:rPr lang="sv-SE" sz="1600" dirty="0">
                <a:solidFill>
                  <a:schemeClr val="accent6"/>
                </a:solidFill>
              </a:rPr>
              <a:t>Första träningstillfället Onsdag 23 September.</a:t>
            </a:r>
          </a:p>
          <a:p>
            <a:pPr lvl="1"/>
            <a:r>
              <a:rPr lang="sv-SE" sz="1600" dirty="0">
                <a:solidFill>
                  <a:schemeClr val="accent6"/>
                </a:solidFill>
              </a:rPr>
              <a:t>Ombytt och klar minst 10 innan träning börjar. </a:t>
            </a:r>
          </a:p>
          <a:p>
            <a:pPr lvl="1"/>
            <a:r>
              <a:rPr lang="sv-SE" sz="1600" dirty="0">
                <a:solidFill>
                  <a:schemeClr val="accent6"/>
                </a:solidFill>
              </a:rPr>
              <a:t>Sarg behöver rivas efter träning. Föräldrars ansvar.</a:t>
            </a:r>
          </a:p>
          <a:p>
            <a:pPr lvl="1"/>
            <a:r>
              <a:rPr lang="sv-SE" sz="1600" dirty="0">
                <a:solidFill>
                  <a:schemeClr val="accent6"/>
                </a:solidFill>
              </a:rPr>
              <a:t>Vi ser gärna att era barn är med på så många träningstillfällen som möjligt.</a:t>
            </a:r>
          </a:p>
          <a:p>
            <a:pPr lvl="1"/>
            <a:r>
              <a:rPr lang="sv-SE" sz="1600" dirty="0">
                <a:solidFill>
                  <a:schemeClr val="accent6"/>
                </a:solidFill>
              </a:rPr>
              <a:t>Önskemål att ni ser till att barnen lämnar sina mobiler hemma eller i bilen då fokus ska ligga på träningen.</a:t>
            </a:r>
          </a:p>
          <a:p>
            <a:pPr lvl="1"/>
            <a:r>
              <a:rPr lang="sv-SE" sz="1600" dirty="0">
                <a:solidFill>
                  <a:schemeClr val="accent6"/>
                </a:solidFill>
              </a:rPr>
              <a:t>Under rådande omständigheter avseende Covid19 ber vi er visa hänsyn och respekt under träningar och matcher. Trängsel undanbedes och föräldrar bör i den mån det går undvika att medverka under träningarna och lämna och hämta barn utanför ingången. Max 50 personer i lokalen gäller. Mer ingående bestämmelser kommer att komma från VAIF inom kort. </a:t>
            </a:r>
          </a:p>
          <a:p>
            <a:pPr marL="457200" lvl="1" indent="0">
              <a:buNone/>
            </a:pPr>
            <a:r>
              <a:rPr lang="sv-SE" sz="1600" dirty="0">
                <a:solidFill>
                  <a:schemeClr val="accent6"/>
                </a:solidFill>
              </a:rPr>
              <a:t> </a:t>
            </a:r>
          </a:p>
          <a:p>
            <a:pPr lvl="0"/>
            <a:r>
              <a:rPr lang="sv-SE" sz="2000" b="1" dirty="0">
                <a:solidFill>
                  <a:schemeClr val="accent6"/>
                </a:solidFill>
              </a:rPr>
              <a:t>Utrustning</a:t>
            </a:r>
            <a:endParaRPr lang="sv-SE" sz="2000" dirty="0">
              <a:solidFill>
                <a:schemeClr val="accent6"/>
              </a:solidFill>
            </a:endParaRPr>
          </a:p>
          <a:p>
            <a:pPr lvl="1"/>
            <a:r>
              <a:rPr lang="sv-SE" sz="1600" dirty="0">
                <a:solidFill>
                  <a:schemeClr val="accent6"/>
                </a:solidFill>
              </a:rPr>
              <a:t>Träningskläder, skor, innebandyklubba, vattenflaska, glasögon, hårband. </a:t>
            </a:r>
          </a:p>
          <a:p>
            <a:pPr lvl="1"/>
            <a:r>
              <a:rPr lang="sv-SE" sz="1600" b="1" i="1" u="sng" dirty="0">
                <a:solidFill>
                  <a:schemeClr val="accent6"/>
                </a:solidFill>
              </a:rPr>
              <a:t>Inga glasögon = ingen träning eller matchspel.</a:t>
            </a:r>
          </a:p>
          <a:p>
            <a:pPr lvl="1"/>
            <a:endParaRPr lang="sv-SE" sz="1600" b="1" i="1" u="sng" dirty="0">
              <a:solidFill>
                <a:schemeClr val="accent6"/>
              </a:solidFill>
            </a:endParaRPr>
          </a:p>
          <a:p>
            <a:pPr lvl="1"/>
            <a:endParaRPr lang="sv-SE" sz="1600" b="1" i="1" u="sng" dirty="0">
              <a:solidFill>
                <a:schemeClr val="accent6"/>
              </a:solidFill>
            </a:endParaRPr>
          </a:p>
          <a:p>
            <a:pPr lvl="1"/>
            <a:endParaRPr lang="sv-SE" sz="1600" b="1" i="1" u="sng" dirty="0">
              <a:solidFill>
                <a:schemeClr val="accent6"/>
              </a:solidFill>
            </a:endParaRPr>
          </a:p>
          <a:p>
            <a:pPr lvl="1"/>
            <a:endParaRPr lang="sv-SE" sz="1600" b="1" i="1" u="sng" dirty="0">
              <a:solidFill>
                <a:schemeClr val="accent6"/>
              </a:solidFill>
            </a:endParaRPr>
          </a:p>
          <a:p>
            <a:pPr lvl="1"/>
            <a:endParaRPr lang="sv-SE" sz="1600" b="1" i="1" u="sng" dirty="0">
              <a:solidFill>
                <a:schemeClr val="accent6"/>
              </a:solidFill>
            </a:endParaRPr>
          </a:p>
          <a:p>
            <a:pPr lvl="1"/>
            <a:endParaRPr lang="sv-SE" sz="1600" b="1" i="1" u="sng" dirty="0">
              <a:solidFill>
                <a:schemeClr val="accent6"/>
              </a:solidFill>
            </a:endParaRPr>
          </a:p>
          <a:p>
            <a:pPr lvl="0"/>
            <a:endParaRPr lang="sv-SE" sz="2000" dirty="0"/>
          </a:p>
          <a:p>
            <a:pPr lvl="0"/>
            <a:endParaRPr lang="sv-SE" sz="2000" dirty="0"/>
          </a:p>
          <a:p>
            <a:pPr lvl="0"/>
            <a:endParaRPr lang="sv-SE" sz="2000" dirty="0"/>
          </a:p>
        </p:txBody>
      </p:sp>
      <p:cxnSp>
        <p:nvCxnSpPr>
          <p:cNvPr id="5" name="Straight Connector 4"/>
          <p:cNvCxnSpPr/>
          <p:nvPr/>
        </p:nvCxnSpPr>
        <p:spPr>
          <a:xfrm>
            <a:off x="838200" y="1427021"/>
            <a:ext cx="9497291" cy="13855"/>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8" name="Picture 18" descr="Bildresultat fÃ¶r valbo innebandy">
            <a:extLst>
              <a:ext uri="{FF2B5EF4-FFF2-40B4-BE49-F238E27FC236}">
                <a16:creationId xmlns:a16="http://schemas.microsoft.com/office/drawing/2014/main" id="{3CB50068-8F06-4864-981E-EB0864FE40A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83271" y="82229"/>
            <a:ext cx="2473444" cy="1298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85254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7DQvquhqGiA2UbQvfxgXe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VAS5V5gidyvU4eckpyged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9DwYEN2GzsapcJUHF.j9W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ABnSbFswMUzq66h.asM8H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678B0B511E3BA49A52BC1443B9FF015" ma:contentTypeVersion="13" ma:contentTypeDescription="Create a new document." ma:contentTypeScope="" ma:versionID="f21d7db9c234b9ca24c331b01e471c3a">
  <xsd:schema xmlns:xsd="http://www.w3.org/2001/XMLSchema" xmlns:xs="http://www.w3.org/2001/XMLSchema" xmlns:p="http://schemas.microsoft.com/office/2006/metadata/properties" xmlns:ns3="3504b783-e388-4059-bb24-7f686b2aac38" xmlns:ns4="a7947dc1-07ad-4c5c-a223-f33ce65ea4e2" targetNamespace="http://schemas.microsoft.com/office/2006/metadata/properties" ma:root="true" ma:fieldsID="cdb6cb8b4f7f022add03977ff9abc4ff" ns3:_="" ns4:_="">
    <xsd:import namespace="3504b783-e388-4059-bb24-7f686b2aac38"/>
    <xsd:import namespace="a7947dc1-07ad-4c5c-a223-f33ce65ea4e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04b783-e388-4059-bb24-7f686b2aac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7947dc1-07ad-4c5c-a223-f33ce65ea4e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08AFD4-48FE-4B08-9F5A-3893A6F4FF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04b783-e388-4059-bb24-7f686b2aac38"/>
    <ds:schemaRef ds:uri="a7947dc1-07ad-4c5c-a223-f33ce65ea4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42D79E5-ECD6-472C-93E0-ADC5CB43EF86}">
  <ds:schemaRefs>
    <ds:schemaRef ds:uri="http://purl.org/dc/elements/1.1/"/>
    <ds:schemaRef ds:uri="http://schemas.microsoft.com/office/2006/metadata/properties"/>
    <ds:schemaRef ds:uri="http://purl.org/dc/terms/"/>
    <ds:schemaRef ds:uri="a7947dc1-07ad-4c5c-a223-f33ce65ea4e2"/>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3504b783-e388-4059-bb24-7f686b2aac38"/>
    <ds:schemaRef ds:uri="http://www.w3.org/XML/1998/namespace"/>
  </ds:schemaRefs>
</ds:datastoreItem>
</file>

<file path=customXml/itemProps3.xml><?xml version="1.0" encoding="utf-8"?>
<ds:datastoreItem xmlns:ds="http://schemas.openxmlformats.org/officeDocument/2006/customXml" ds:itemID="{B1BF35D7-0E1A-4305-94D7-B601AC9984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Widescreen</PresentationFormat>
  <Paragraphs>112</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Calibri</vt:lpstr>
      <vt:lpstr>Calibri Light</vt:lpstr>
      <vt:lpstr>Office Theme</vt:lpstr>
      <vt:lpstr>think-cell Slide</vt:lpstr>
      <vt:lpstr>PowerPoint Presentation</vt:lpstr>
      <vt:lpstr>Agenda</vt:lpstr>
      <vt:lpstr>Föräldrainformation</vt:lpstr>
      <vt:lpstr>Introduktion</vt:lpstr>
      <vt:lpstr>Föräldravettsregler</vt:lpstr>
      <vt:lpstr>Lagregler</vt:lpstr>
      <vt:lpstr>Praktiska detaljer ()</vt:lpstr>
      <vt:lpstr>Praktiska detaljer</vt:lpstr>
      <vt:lpstr>Träning </vt:lpstr>
      <vt:lpstr>Seriespel</vt:lpstr>
      <vt:lpstr>Lagkassan</vt:lpstr>
      <vt:lpstr>Övrigt</vt:lpstr>
      <vt:lpstr>  Välkomna till säsong 2020/2021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dc:title>
  <dc:creator>Stefan Kjellman</dc:creator>
  <cp:lastModifiedBy>Katarina Styrman</cp:lastModifiedBy>
  <cp:revision>98</cp:revision>
  <dcterms:created xsi:type="dcterms:W3CDTF">2018-08-19T12:11:13Z</dcterms:created>
  <dcterms:modified xsi:type="dcterms:W3CDTF">2020-09-23T11:29:30Z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58707db-cea7-4907-92d1-cf323291762b_Enabled">
    <vt:lpwstr>True</vt:lpwstr>
  </property>
  <property fmtid="{D5CDD505-2E9C-101B-9397-08002B2CF9AE}" pid="3" name="MSIP_Label_e58707db-cea7-4907-92d1-cf323291762b_SiteId">
    <vt:lpwstr>e11cbe9c-f680-44b9-9d42-d705f740b888</vt:lpwstr>
  </property>
  <property fmtid="{D5CDD505-2E9C-101B-9397-08002B2CF9AE}" pid="4" name="MSIP_Label_e58707db-cea7-4907-92d1-cf323291762b_Owner">
    <vt:lpwstr>katarina.styrman@sandvik.com</vt:lpwstr>
  </property>
  <property fmtid="{D5CDD505-2E9C-101B-9397-08002B2CF9AE}" pid="5" name="MSIP_Label_e58707db-cea7-4907-92d1-cf323291762b_SetDate">
    <vt:lpwstr>2019-10-03T11:29:05.3121181Z</vt:lpwstr>
  </property>
  <property fmtid="{D5CDD505-2E9C-101B-9397-08002B2CF9AE}" pid="6" name="MSIP_Label_e58707db-cea7-4907-92d1-cf323291762b_Name">
    <vt:lpwstr>Restricted (i2)</vt:lpwstr>
  </property>
  <property fmtid="{D5CDD505-2E9C-101B-9397-08002B2CF9AE}" pid="7" name="MSIP_Label_e58707db-cea7-4907-92d1-cf323291762b_Application">
    <vt:lpwstr>Microsoft Azure Information Protection</vt:lpwstr>
  </property>
  <property fmtid="{D5CDD505-2E9C-101B-9397-08002B2CF9AE}" pid="8" name="MSIP_Label_e58707db-cea7-4907-92d1-cf323291762b_Extended_MSFT_Method">
    <vt:lpwstr>Automatic</vt:lpwstr>
  </property>
  <property fmtid="{D5CDD505-2E9C-101B-9397-08002B2CF9AE}" pid="9" name="Sensitivity">
    <vt:lpwstr>Restricted (i2)</vt:lpwstr>
  </property>
  <property fmtid="{D5CDD505-2E9C-101B-9397-08002B2CF9AE}" pid="10" name="ContentTypeId">
    <vt:lpwstr>0x0101007678B0B511E3BA49A52BC1443B9FF015</vt:lpwstr>
  </property>
</Properties>
</file>