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sv-SE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v-SE"/>
              <a:t>Här kan man lägga till en bild avseende vilka spelare och ledare som finns. Hämtas enklast upp från laget.se</a:t>
            </a:r>
            <a:endParaRPr/>
          </a:p>
        </p:txBody>
      </p:sp>
      <p:sp>
        <p:nvSpPr>
          <p:cNvPr id="99" name="Google Shape;99;p3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sv-SE" sz="1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bild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3" y="1122361"/>
            <a:ext cx="9144000" cy="2387598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3" y="3602041"/>
            <a:ext cx="9144000" cy="1655758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vå delar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838203" y="1825627"/>
            <a:ext cx="5181603" cy="4351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6172200" y="1825627"/>
            <a:ext cx="5181603" cy="4351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vsnittsrubrik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831847" y="1709735"/>
            <a:ext cx="10515600" cy="2852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831847" y="4589465"/>
            <a:ext cx="105156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2400"/>
              <a:buNone/>
              <a:defRPr sz="2400">
                <a:solidFill>
                  <a:srgbClr val="898989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och innehåll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drät rubrik och text" type="vertTitleAndTx">
  <p:cSld name="VERTICAL_TITLE_AND_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 rot="5400000">
            <a:off x="7133436" y="1956596"/>
            <a:ext cx="5811834" cy="2628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 rot="5400000">
            <a:off x="1799434" y="-596102"/>
            <a:ext cx="5811834" cy="7734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ubrik och lodrät text" type="vertTx">
  <p:cSld name="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 rot="5400000">
            <a:off x="3920332" y="-1256507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ed bildtext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839784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/>
          <p:nvPr>
            <p:ph idx="2" type="pic"/>
          </p:nvPr>
        </p:nvSpPr>
        <p:spPr>
          <a:xfrm>
            <a:off x="5183184" y="987423"/>
            <a:ext cx="6172200" cy="4873623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4" y="2057400"/>
            <a:ext cx="3932240" cy="3811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med bildtext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839784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5183184" y="987423"/>
            <a:ext cx="6172200" cy="48736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2" type="body"/>
          </p:nvPr>
        </p:nvSpPr>
        <p:spPr>
          <a:xfrm>
            <a:off x="839784" y="2057400"/>
            <a:ext cx="3932240" cy="3811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m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ast rubrik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ämförelse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839784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4" y="1681160"/>
            <a:ext cx="5157782" cy="8239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2" type="body"/>
          </p:nvPr>
        </p:nvSpPr>
        <p:spPr>
          <a:xfrm>
            <a:off x="839784" y="2505071"/>
            <a:ext cx="5157782" cy="3684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3" type="body"/>
          </p:nvPr>
        </p:nvSpPr>
        <p:spPr>
          <a:xfrm>
            <a:off x="6172200" y="1681160"/>
            <a:ext cx="5183184" cy="8239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4" type="body"/>
          </p:nvPr>
        </p:nvSpPr>
        <p:spPr>
          <a:xfrm>
            <a:off x="6172200" y="2505071"/>
            <a:ext cx="5183184" cy="3684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4240212" y="5330825"/>
            <a:ext cx="3711600" cy="120060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sv-SE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Föräldramöte VALBO AIF P</a:t>
            </a:r>
            <a:r>
              <a:rPr b="1" lang="sv-SE" sz="1800">
                <a:solidFill>
                  <a:srgbClr val="FFFFFF"/>
                </a:solidFill>
              </a:rPr>
              <a:t>-2018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lang="sv-SE" sz="1800">
                <a:solidFill>
                  <a:srgbClr val="FFFFFF"/>
                </a:solidFill>
              </a:rPr>
              <a:t>Torsdag</a:t>
            </a:r>
            <a:r>
              <a:rPr b="1" i="0" lang="sv-SE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sv-SE" sz="1800">
                <a:solidFill>
                  <a:srgbClr val="FFFFFF"/>
                </a:solidFill>
              </a:rPr>
              <a:t>25 september</a:t>
            </a:r>
            <a:r>
              <a:rPr b="1" i="0" lang="sv-SE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kl.</a:t>
            </a:r>
            <a:r>
              <a:rPr b="1" lang="sv-SE" sz="1800">
                <a:solidFill>
                  <a:srgbClr val="FFFFFF"/>
                </a:solidFill>
              </a:rPr>
              <a:t>18.00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sv-SE" sz="4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Välkomna!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838200" y="1490662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88900" lvl="0" marL="22860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Arial"/>
              <a:buNone/>
            </a:pPr>
            <a:r>
              <a:rPr b="0" i="0" lang="sv-SE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Syftet med mötet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Arial"/>
              <a:buChar char="-"/>
            </a:pPr>
            <a:r>
              <a:rPr b="0" i="0" lang="sv-SE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Samsyn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Arial"/>
              <a:buChar char="-"/>
            </a:pPr>
            <a:r>
              <a:rPr b="0" i="0" lang="sv-SE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Samarbete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Arial"/>
              <a:buChar char="-"/>
            </a:pPr>
            <a:r>
              <a:rPr b="0" i="0" lang="sv-SE" sz="1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Gemensamma beslut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</a:pPr>
            <a:r>
              <a:rPr b="1" i="0" lang="sv-SE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AGENDAN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Char char="-"/>
            </a:pPr>
            <a:r>
              <a:rPr b="0" i="0" lang="sv-SE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Laget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Char char="-"/>
            </a:pPr>
            <a:r>
              <a:rPr b="0" i="0" lang="sv-SE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Träningsupplägg</a:t>
            </a:r>
            <a:endParaRPr b="0" i="0" sz="15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Char char="-"/>
            </a:pPr>
            <a:r>
              <a:rPr lang="sv-SE" sz="1500">
                <a:solidFill>
                  <a:srgbClr val="FFFFFF"/>
                </a:solidFill>
              </a:rPr>
              <a:t>Knattesammandrag</a:t>
            </a:r>
            <a:endParaRPr sz="1500">
              <a:solidFill>
                <a:srgbClr val="FFFFFF"/>
              </a:solidFill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Char char="-"/>
            </a:pPr>
            <a:r>
              <a:rPr b="0" i="0" lang="sv-SE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Avgifter och försäljnin</a:t>
            </a:r>
            <a:r>
              <a:rPr lang="sv-SE" sz="1500">
                <a:solidFill>
                  <a:srgbClr val="FFFFFF"/>
                </a:solidFill>
              </a:rPr>
              <a:t>g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Char char="-"/>
            </a:pPr>
            <a:r>
              <a:rPr b="0" i="0" lang="sv-SE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Egna försäljningar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Char char="-"/>
            </a:pPr>
            <a:r>
              <a:rPr b="0" i="0" lang="sv-SE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Övrigt</a:t>
            </a:r>
            <a:endParaRPr/>
          </a:p>
          <a:p>
            <a:pPr indent="-13335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384175" y="171450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sv-SE" sz="4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LAGET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384175" y="1112829"/>
            <a:ext cx="4966200" cy="50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 dagsläget är det 23 spelare anmälda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 st</a:t>
            </a: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ledare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Julia Byman -ledare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Niklas Wiberg -ledare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Anders Lättman - ledare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Lars Åberg - ledare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Helena Lättman - administratör/ledare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Om man vill komma och provspela går det bra att göra det 2 gånger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sv-SE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Vill man vara med i laget meddelas detta till Helena eller Julia eller skickar ett mail till info@valboaif.se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185737" y="12700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sv-SE" sz="4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TRÄNINGSUPPLÄGG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395275" y="1400175"/>
            <a:ext cx="10515600" cy="48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b="1" i="0" lang="sv-SE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Tisdagar kl. 17:00-18:00 – Ludde</a:t>
            </a:r>
            <a:endParaRPr b="1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b="1" lang="sv-SE" sz="2400">
                <a:solidFill>
                  <a:srgbClr val="FFFFFF"/>
                </a:solidFill>
              </a:rPr>
              <a:t>Söndagar kl. 10:00-11:00 Ludde</a:t>
            </a:r>
            <a:endParaRPr b="1" sz="24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sv-SE" sz="2100">
                <a:solidFill>
                  <a:srgbClr val="FFFFFF"/>
                </a:solidFill>
              </a:rPr>
              <a:t>Kod till hallen är: </a:t>
            </a:r>
            <a:r>
              <a:rPr b="1" lang="sv-SE" sz="2400">
                <a:solidFill>
                  <a:srgbClr val="FFFFFF"/>
                </a:solidFill>
              </a:rPr>
              <a:t>2018</a:t>
            </a:r>
            <a:endParaRPr b="1" sz="24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1" sz="24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sv-SE" sz="2100">
                <a:solidFill>
                  <a:srgbClr val="FFFFFF"/>
                </a:solidFill>
              </a:rPr>
              <a:t>Vi ser gärna att föräldrar kommer innan träningen och hjälper till och bygger sarg.</a:t>
            </a:r>
            <a:endParaRPr sz="21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sv-SE" sz="2100">
                <a:solidFill>
                  <a:srgbClr val="FFFFFF"/>
                </a:solidFill>
              </a:rPr>
              <a:t>Under träningarna kommer läktarna att vara låsta.</a:t>
            </a:r>
            <a:endParaRPr sz="21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sv-SE" sz="2100">
                <a:solidFill>
                  <a:srgbClr val="FFFFFF"/>
                </a:solidFill>
              </a:rPr>
              <a:t>Kontaktlista kommer finnas hos ledarna som ringer berörd förälder om det behövs.</a:t>
            </a:r>
            <a:endParaRPr sz="21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sz="21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sv-SE" sz="2100" u="sng">
                <a:solidFill>
                  <a:srgbClr val="FFFFFF"/>
                </a:solidFill>
              </a:rPr>
              <a:t>Till träning ska spelarna ha med sig: </a:t>
            </a:r>
            <a:r>
              <a:rPr lang="sv-SE" sz="2100">
                <a:solidFill>
                  <a:srgbClr val="FFFFFF"/>
                </a:solidFill>
              </a:rPr>
              <a:t>glasögon, klubba, inomhusskor och vattenflaska.</a:t>
            </a:r>
            <a:endParaRPr sz="21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rPr lang="sv-SE" sz="2100">
                <a:solidFill>
                  <a:srgbClr val="FFFFFF"/>
                </a:solidFill>
              </a:rPr>
              <a:t>Tyvärr finns det ingen utrustning såsom glasögon att låna.</a:t>
            </a:r>
            <a:endParaRPr sz="21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762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280987" y="211137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sv-SE" sz="4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Knattesammandrag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395287" y="140017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14300" lvl="0" marL="22860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Gruppen/laget är ej anmäld i serie utan första året så är det knattesammandrag som gäller. 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sv-SE" sz="1800">
                <a:solidFill>
                  <a:srgbClr val="FFFFFF"/>
                </a:solidFill>
              </a:rPr>
              <a:t>Laget kommer att spela sammandrag december - mars, ett varje månad.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Föreningen har skickat iväg förfrågan till förbundet och väntar på återkoppling. 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Så vi återkomma i denna fråga. 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Det som är aktuellt vid sammandrag är att föräldrar ställer upp så att vi kan få hjälp med klockan (per match) samt bemanning av cafeteria. </a:t>
            </a:r>
            <a:endParaRPr/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430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43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280987" y="211137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sv-SE" sz="4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AVGIFTER &amp; FÖRSÄLJNING - F</a:t>
            </a:r>
            <a:r>
              <a:rPr b="1" lang="sv-SE">
                <a:solidFill>
                  <a:srgbClr val="FFFFFF"/>
                </a:solidFill>
              </a:rPr>
              <a:t>öreningen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395287" y="140017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01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b="0" i="0" lang="sv-SE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Medlemsavgift </a:t>
            </a:r>
            <a:r>
              <a:rPr b="0" i="0" lang="sv-S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(150, 250, 350 kr) </a:t>
            </a:r>
            <a:r>
              <a:rPr b="0" i="0" lang="sv-SE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och deltagaravgift </a:t>
            </a:r>
            <a:r>
              <a:rPr b="0" i="0" lang="sv-S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(800 kr)</a:t>
            </a:r>
            <a:endParaRPr/>
          </a:p>
          <a:p>
            <a:pPr indent="-15875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b="0" i="0" lang="sv-SE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Bingolotto julkalender – 5 stycken </a:t>
            </a:r>
            <a:r>
              <a:rPr b="0" i="0" lang="sv-S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(friköp möjligt, möjlighet till intjänande av lagkassepeng)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b="0" i="0" lang="sv-SE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Restaurangchansen - 3 st. restaurangchans/spelare </a:t>
            </a:r>
            <a:r>
              <a:rPr b="0" i="0" lang="sv-S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(friköp möjligt, möjlighet till intjänande av lagkassepeng)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</a:pPr>
            <a:r>
              <a:rPr b="0" i="0" lang="sv-S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Syskon – 1 RC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b="0" i="0" lang="sv-SE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Sportlotten – 8 st. lotter </a:t>
            </a:r>
            <a:r>
              <a:rPr b="0" i="0" lang="sv-SE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(friköp möjligt, möjlighet till intjänande av lagkassepeng)</a:t>
            </a:r>
            <a:endParaRPr/>
          </a:p>
          <a:p>
            <a:pPr indent="-15875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08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lang="sv-SE">
                <a:solidFill>
                  <a:srgbClr val="FFFFFF"/>
                </a:solidFill>
              </a:rPr>
              <a:t>Egna f</a:t>
            </a:r>
            <a:r>
              <a:rPr b="1" i="0" lang="sv-SE" sz="4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örsäljningar</a:t>
            </a:r>
            <a:endParaRPr/>
          </a:p>
        </p:txBody>
      </p:sp>
      <p:sp>
        <p:nvSpPr>
          <p:cNvPr id="126" name="Google Shape;126;p19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•"/>
            </a:pPr>
            <a:r>
              <a:rPr b="0" i="0" lang="sv-SE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Egen försäljning för att bygga lagkassa. Bör</a:t>
            </a:r>
            <a:r>
              <a:rPr lang="sv-SE" sz="1600">
                <a:solidFill>
                  <a:srgbClr val="FFFFFF"/>
                </a:solidFill>
              </a:rPr>
              <a:t>ja redan nu för att bygga upp kassan inför kommande säsonger.</a:t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FFFFF"/>
              </a:solidFill>
            </a:endParaRPr>
          </a:p>
          <a:p>
            <a:pPr indent="-330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Char char="●"/>
            </a:pPr>
            <a:r>
              <a:rPr lang="sv-SE" sz="1600">
                <a:solidFill>
                  <a:srgbClr val="FFFFFF"/>
                </a:solidFill>
              </a:rPr>
              <a:t>Förälder/föräldrar som ansvarar och är drivande i detta.</a:t>
            </a:r>
            <a:endParaRPr sz="1600">
              <a:solidFill>
                <a:srgbClr val="FFFFFF"/>
              </a:solidFill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>
            <p:ph type="title"/>
          </p:nvPr>
        </p:nvSpPr>
        <p:spPr>
          <a:xfrm>
            <a:off x="280987" y="211137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b="1" i="0" lang="sv-SE" sz="44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ÖVRIGT</a:t>
            </a:r>
            <a:endParaRPr/>
          </a:p>
        </p:txBody>
      </p:sp>
      <p:sp>
        <p:nvSpPr>
          <p:cNvPr id="132" name="Google Shape;132;p20"/>
          <p:cNvSpPr txBox="1"/>
          <p:nvPr>
            <p:ph idx="1" type="body"/>
          </p:nvPr>
        </p:nvSpPr>
        <p:spPr>
          <a:xfrm>
            <a:off x="838200" y="1633200"/>
            <a:ext cx="10515600" cy="45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0027" lvl="0" marL="22860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•"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Föreningskläder - Klubbhuset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0" lvl="0" marL="22860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0" lvl="0" marL="22860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-220027" lvl="0" marL="22860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Char char="•"/>
            </a:pPr>
            <a:r>
              <a:rPr lang="sv-SE" sz="1800">
                <a:solidFill>
                  <a:srgbClr val="FFFFFF"/>
                </a:solidFill>
              </a:rPr>
              <a:t>Vi kommer att bemanna cafeterian vid A-lags match vid 1 - 2 tillfällen - mer info om detta kommer</a:t>
            </a:r>
            <a:endParaRPr sz="1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-220027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•"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Kommunikation från oss ledare - </a:t>
            </a:r>
            <a:r>
              <a:rPr lang="sv-SE" sz="1800">
                <a:solidFill>
                  <a:srgbClr val="FFFFFF"/>
                </a:solidFill>
              </a:rPr>
              <a:t>Supertext, Laget.se? </a:t>
            </a:r>
            <a:endParaRPr sz="1800">
              <a:solidFill>
                <a:srgbClr val="FFFFFF"/>
              </a:solidFill>
            </a:endParaRPr>
          </a:p>
          <a:p>
            <a:pPr indent="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sv-SE" sz="1800">
                <a:solidFill>
                  <a:srgbClr val="FFFFFF"/>
                </a:solidFill>
              </a:rPr>
              <a:t>SMS till ledarna vid frånvaro där man redan anmält sig</a:t>
            </a:r>
            <a:endParaRPr sz="1800">
              <a:solidFill>
                <a:srgbClr val="FFFFFF"/>
              </a:solidFill>
            </a:endParaRPr>
          </a:p>
          <a:p>
            <a:pPr indent="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  <a:p>
            <a:pPr indent="-220027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•"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Sponsring</a:t>
            </a:r>
            <a:endParaRPr/>
          </a:p>
          <a:p>
            <a:pPr indent="0" lvl="0" marL="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0027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•"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Motionsinnebandy &amp; VAIF Mamas</a:t>
            </a:r>
            <a:endParaRPr/>
          </a:p>
          <a:p>
            <a:pPr indent="-220027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•"/>
            </a:pPr>
            <a:r>
              <a:rPr b="0" i="0" lang="sv-SE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Övriga frågor och funderingar</a:t>
            </a:r>
            <a:endParaRPr/>
          </a:p>
          <a:p>
            <a:pPr indent="-158750" lvl="0" marL="228600" marR="0" rtl="0" algn="l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68750"/>
              <a:buFont typeface="Arial"/>
              <a:buNone/>
            </a:pPr>
            <a:r>
              <a:rPr lang="sv-SE" sz="1600" u="sng">
                <a:solidFill>
                  <a:srgbClr val="FFFFFF"/>
                </a:solidFill>
              </a:rPr>
              <a:t>Matchställ</a:t>
            </a:r>
            <a:endParaRPr sz="1600" u="sng"/>
          </a:p>
          <a:p>
            <a:pPr indent="-228600" lvl="0" marL="228600" marR="0" rtl="0" algn="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66738"/>
              <a:buFont typeface="Arial"/>
              <a:buNone/>
            </a:pPr>
            <a:r>
              <a:rPr b="0" i="0" lang="sv-SE" sz="1648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Matchkläder som inte återlämnats riskerar att debiteras </a:t>
            </a:r>
            <a:endParaRPr sz="3348"/>
          </a:p>
          <a:p>
            <a:pPr indent="-228600" lvl="0" marL="228600" marR="0" rtl="0" algn="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66738"/>
              <a:buFont typeface="Arial"/>
              <a:buNone/>
            </a:pPr>
            <a:r>
              <a:rPr b="0" i="0" lang="sv-SE" sz="1648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för kostnaden att anskaffa nya kläder med en summa</a:t>
            </a:r>
            <a:endParaRPr sz="3348"/>
          </a:p>
          <a:p>
            <a:pPr indent="-228600" lvl="0" marL="228600" marR="0" rtl="0" algn="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66738"/>
              <a:buFont typeface="Arial"/>
              <a:buNone/>
            </a:pPr>
            <a:r>
              <a:rPr b="0" i="0" lang="sv-SE" sz="1648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av 500 kr för tröja och 200 kr för short. </a:t>
            </a:r>
            <a:endParaRPr sz="3348"/>
          </a:p>
          <a:p>
            <a:pPr indent="-228600" lvl="0" marL="228600" marR="0" rtl="0" algn="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66738"/>
              <a:buFont typeface="Arial"/>
              <a:buNone/>
            </a:pPr>
            <a:r>
              <a:rPr b="0" i="0" lang="sv-SE" sz="1648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Kläder som är onormalt slitna, trasiga eller som inte har skötts väl</a:t>
            </a:r>
            <a:endParaRPr sz="3348"/>
          </a:p>
          <a:p>
            <a:pPr indent="-228600" lvl="0" marL="228600" marR="0" rtl="0" algn="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ct val="66738"/>
              <a:buFont typeface="Arial"/>
              <a:buNone/>
            </a:pPr>
            <a:r>
              <a:rPr b="0" i="0" lang="sv-SE" sz="1648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kan också debiteras för kostnaden att anskaffa nya kläder.</a:t>
            </a:r>
            <a:endParaRPr sz="3348"/>
          </a:p>
          <a:p>
            <a:pPr indent="-15875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66738"/>
              <a:buFont typeface="Arial"/>
              <a:buNone/>
            </a:pPr>
            <a:r>
              <a:t/>
            </a:r>
            <a:endParaRPr b="0" i="0" sz="1648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