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9" r:id="rId21"/>
    <p:sldId id="276" r:id="rId22"/>
    <p:sldId id="277" r:id="rId23"/>
    <p:sldId id="278" r:id="rId2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8" roundtripDataSignature="AMtx7mjSAVbgFWb0FxgIlrulpaHX16Pj6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8755" autoAdjust="0"/>
  </p:normalViewPr>
  <p:slideViewPr>
    <p:cSldViewPr snapToGrid="0">
      <p:cViewPr varScale="1">
        <p:scale>
          <a:sx n="86" d="100"/>
          <a:sy n="86" d="100"/>
        </p:scale>
        <p:origin x="147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customschemas.google.com/relationships/presentationmetadata" Target="meta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2" name="Google Shape;162;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 name="Google Shape;16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3" name="Google Shape;183;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sv-SE" dirty="0"/>
              <a:t>10000kr i sponsor pengar minskar kostnaden med ca 280kr/spelare</a:t>
            </a:r>
            <a:endParaRPr dirty="0"/>
          </a:p>
        </p:txBody>
      </p:sp>
      <p:sp>
        <p:nvSpPr>
          <p:cNvPr id="204" name="Google Shape;204;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a:extLst>
            <a:ext uri="{FF2B5EF4-FFF2-40B4-BE49-F238E27FC236}">
              <a16:creationId xmlns:a16="http://schemas.microsoft.com/office/drawing/2014/main" id="{76A55CA3-1B8E-9755-2BC3-64A55418BE3E}"/>
            </a:ext>
          </a:extLst>
        </p:cNvPr>
        <p:cNvGrpSpPr/>
        <p:nvPr/>
      </p:nvGrpSpPr>
      <p:grpSpPr>
        <a:xfrm>
          <a:off x="0" y="0"/>
          <a:ext cx="0" cy="0"/>
          <a:chOff x="0" y="0"/>
          <a:chExt cx="0" cy="0"/>
        </a:xfrm>
      </p:grpSpPr>
      <p:sp>
        <p:nvSpPr>
          <p:cNvPr id="217" name="Google Shape;217;p20:notes">
            <a:extLst>
              <a:ext uri="{FF2B5EF4-FFF2-40B4-BE49-F238E27FC236}">
                <a16:creationId xmlns:a16="http://schemas.microsoft.com/office/drawing/2014/main" id="{BA8921FC-78A2-AE32-C8B0-2DD54C4CA338}"/>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0:notes">
            <a:extLst>
              <a:ext uri="{FF2B5EF4-FFF2-40B4-BE49-F238E27FC236}">
                <a16:creationId xmlns:a16="http://schemas.microsoft.com/office/drawing/2014/main" id="{120C98CE-AEB3-4F62-7AA7-4780FBA53DB3}"/>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786754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p2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p2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0" name="Google Shape;120;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7" name="Google Shape;127;p7: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8: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7"/>
        <p:cNvGrpSpPr/>
        <p:nvPr/>
      </p:nvGrpSpPr>
      <p:grpSpPr>
        <a:xfrm>
          <a:off x="0" y="0"/>
          <a:ext cx="0" cy="0"/>
          <a:chOff x="0" y="0"/>
          <a:chExt cx="0" cy="0"/>
        </a:xfrm>
      </p:grpSpPr>
      <p:sp>
        <p:nvSpPr>
          <p:cNvPr id="18" name="Google Shape;1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28"/>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8"/>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2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9"/>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9"/>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30"/>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30"/>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30"/>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0"/>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30"/>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3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3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3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3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3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3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3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3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3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33"/>
          <p:cNvSpPr>
            <a:spLocks noGrp="1"/>
          </p:cNvSpPr>
          <p:nvPr>
            <p:ph type="pic" idx="2"/>
          </p:nvPr>
        </p:nvSpPr>
        <p:spPr>
          <a:xfrm>
            <a:off x="5183188" y="987425"/>
            <a:ext cx="6172200" cy="4873625"/>
          </a:xfrm>
          <a:prstGeom prst="rect">
            <a:avLst/>
          </a:prstGeom>
          <a:noFill/>
          <a:ln>
            <a:noFill/>
          </a:ln>
        </p:spPr>
      </p:sp>
      <p:sp>
        <p:nvSpPr>
          <p:cNvPr id="64" name="Google Shape;64;p33"/>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v-S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v-SE"/>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p:nvPr/>
        </p:nvSpPr>
        <p:spPr>
          <a:xfrm>
            <a:off x="0" y="0"/>
            <a:ext cx="12192000" cy="6858000"/>
          </a:xfrm>
          <a:prstGeom prst="rect">
            <a:avLst/>
          </a:prstGeom>
          <a:solidFill>
            <a:srgbClr val="3F3F3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85" name="Google Shape;85;p1"/>
          <p:cNvSpPr txBox="1">
            <a:spLocks noGrp="1"/>
          </p:cNvSpPr>
          <p:nvPr>
            <p:ph type="ctrTitle"/>
          </p:nvPr>
        </p:nvSpPr>
        <p:spPr>
          <a:xfrm>
            <a:off x="6746628" y="1783959"/>
            <a:ext cx="4645250" cy="288911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lt1"/>
              </a:buClr>
              <a:buSzPts val="4700"/>
              <a:buFont typeface="Calibri"/>
              <a:buNone/>
            </a:pPr>
            <a:r>
              <a:rPr lang="sv-SE" sz="4700" dirty="0">
                <a:solidFill>
                  <a:schemeClr val="lt1"/>
                </a:solidFill>
              </a:rPr>
              <a:t>Föräldramöte VSK P2013</a:t>
            </a:r>
            <a:br>
              <a:rPr lang="sv-SE" sz="4700" dirty="0">
                <a:solidFill>
                  <a:schemeClr val="lt1"/>
                </a:solidFill>
              </a:rPr>
            </a:br>
            <a:r>
              <a:rPr lang="sv-SE" sz="4700" dirty="0">
                <a:solidFill>
                  <a:schemeClr val="lt1"/>
                </a:solidFill>
              </a:rPr>
              <a:t>2025-03-17</a:t>
            </a:r>
            <a:br>
              <a:rPr lang="sv-SE" sz="4700" dirty="0">
                <a:solidFill>
                  <a:schemeClr val="lt1"/>
                </a:solidFill>
              </a:rPr>
            </a:br>
            <a:endParaRPr sz="4700" dirty="0">
              <a:solidFill>
                <a:schemeClr val="lt1"/>
              </a:solidFill>
            </a:endParaRPr>
          </a:p>
        </p:txBody>
      </p:sp>
      <p:sp>
        <p:nvSpPr>
          <p:cNvPr id="86" name="Google Shape;86;p1"/>
          <p:cNvSpPr txBox="1">
            <a:spLocks noGrp="1"/>
          </p:cNvSpPr>
          <p:nvPr>
            <p:ph type="subTitle" idx="1"/>
          </p:nvPr>
        </p:nvSpPr>
        <p:spPr>
          <a:xfrm>
            <a:off x="6746627" y="4750893"/>
            <a:ext cx="4645250" cy="1147863"/>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00"/>
              <a:buNone/>
            </a:pPr>
            <a:endParaRPr sz="2000">
              <a:solidFill>
                <a:schemeClr val="lt1"/>
              </a:solidFill>
            </a:endParaRPr>
          </a:p>
        </p:txBody>
      </p:sp>
      <p:sp>
        <p:nvSpPr>
          <p:cNvPr id="87" name="Google Shape;87;p1"/>
          <p:cNvSpPr/>
          <p:nvPr/>
        </p:nvSpPr>
        <p:spPr>
          <a:xfrm flipH="1">
            <a:off x="0" y="0"/>
            <a:ext cx="6172782" cy="6858000"/>
          </a:xfrm>
          <a:custGeom>
            <a:avLst/>
            <a:gdLst/>
            <a:ahLst/>
            <a:cxnLst/>
            <a:rect l="l" t="t" r="r" b="b"/>
            <a:pathLst>
              <a:path w="6172782" h="6858000" extrusionOk="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lt1">
              <a:alpha val="80000"/>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8" name="Google Shape;88;p1"/>
          <p:cNvSpPr/>
          <p:nvPr/>
        </p:nvSpPr>
        <p:spPr>
          <a:xfrm>
            <a:off x="0" y="0"/>
            <a:ext cx="6024154" cy="6858000"/>
          </a:xfrm>
          <a:custGeom>
            <a:avLst/>
            <a:gdLst/>
            <a:ahLst/>
            <a:cxnLst/>
            <a:rect l="l" t="t" r="r" b="b"/>
            <a:pathLst>
              <a:path w="6024154" h="6858000" extrusionOk="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89" name="Google Shape;89;p1" descr="VSK Fotboll"/>
          <p:cNvPicPr preferRelativeResize="0"/>
          <p:nvPr/>
        </p:nvPicPr>
        <p:blipFill rotWithShape="1">
          <a:blip r:embed="rId3">
            <a:alphaModFix/>
          </a:blip>
          <a:srcRect/>
          <a:stretch/>
        </p:blipFill>
        <p:spPr>
          <a:xfrm>
            <a:off x="419382" y="720993"/>
            <a:ext cx="4047843" cy="404784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0"/>
          <p:cNvSpPr/>
          <p:nvPr/>
        </p:nvSpPr>
        <p:spPr>
          <a:xfrm>
            <a:off x="1321163" y="2170975"/>
            <a:ext cx="8536940" cy="47089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dirty="0">
                <a:solidFill>
                  <a:schemeClr val="dk1"/>
                </a:solidFill>
                <a:latin typeface="Calibri"/>
                <a:ea typeface="Calibri"/>
                <a:cs typeface="Calibri"/>
                <a:sym typeface="Calibri"/>
              </a:rPr>
              <a:t>Tränarstab</a:t>
            </a:r>
            <a:endParaRPr dirty="0"/>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André Eriksson</a:t>
            </a:r>
            <a:endParaRPr dirty="0"/>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Marko </a:t>
            </a:r>
            <a:r>
              <a:rPr lang="sv-SE" sz="2000" b="0" i="0" u="none" strike="noStrike" cap="none" dirty="0" err="1">
                <a:solidFill>
                  <a:schemeClr val="dk1"/>
                </a:solidFill>
                <a:latin typeface="Calibri"/>
                <a:ea typeface="Calibri"/>
                <a:cs typeface="Calibri"/>
                <a:sym typeface="Calibri"/>
              </a:rPr>
              <a:t>Rab</a:t>
            </a:r>
            <a:endParaRPr sz="2000" b="0" i="0" u="none" strike="noStrike" cap="none"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Daniel </a:t>
            </a:r>
            <a:r>
              <a:rPr lang="sv-SE" sz="2000" b="0" i="0" u="none" strike="noStrike" cap="none" dirty="0" err="1">
                <a:solidFill>
                  <a:schemeClr val="dk1"/>
                </a:solidFill>
                <a:latin typeface="Calibri"/>
                <a:ea typeface="Calibri"/>
                <a:cs typeface="Calibri"/>
                <a:sym typeface="Calibri"/>
              </a:rPr>
              <a:t>Dinler</a:t>
            </a:r>
            <a:endParaRPr sz="2000" b="0" i="0" u="none" strike="noStrike" cap="none"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Anders Bergh - Slutar</a:t>
            </a:r>
            <a:endParaRPr dirty="0"/>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Joakim Norling</a:t>
            </a:r>
            <a:endParaRPr dirty="0"/>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Leif Swan – </a:t>
            </a:r>
            <a:r>
              <a:rPr lang="sv-SE" sz="2000" b="0" i="0" u="none" strike="noStrike" cap="none" dirty="0" err="1">
                <a:solidFill>
                  <a:schemeClr val="dk1"/>
                </a:solidFill>
                <a:latin typeface="Calibri"/>
                <a:ea typeface="Calibri"/>
                <a:cs typeface="Calibri"/>
                <a:sym typeface="Calibri"/>
              </a:rPr>
              <a:t>Pga</a:t>
            </a:r>
            <a:r>
              <a:rPr lang="sv-SE" sz="2000" b="0" i="0" u="none" strike="noStrike" cap="none" dirty="0">
                <a:solidFill>
                  <a:schemeClr val="dk1"/>
                </a:solidFill>
                <a:latin typeface="Calibri"/>
                <a:ea typeface="Calibri"/>
                <a:cs typeface="Calibri"/>
                <a:sym typeface="Calibri"/>
              </a:rPr>
              <a:t> arbete kommer närvaron att vara låg</a:t>
            </a:r>
            <a:endParaRPr dirty="0"/>
          </a:p>
          <a:p>
            <a:pPr marL="342900" marR="0" lvl="0" indent="-3429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Daniel Lindén </a:t>
            </a:r>
            <a:endParaRPr dirty="0"/>
          </a:p>
          <a:p>
            <a:pPr marL="0" marR="0" lvl="0" indent="0" algn="l" rtl="0">
              <a:spcBef>
                <a:spcPts val="0"/>
              </a:spcBef>
              <a:spcAft>
                <a:spcPts val="0"/>
              </a:spcAft>
              <a:buNone/>
            </a:pPr>
            <a:endParaRPr sz="2000" b="0" i="0" u="none" strike="noStrike" cap="none" dirty="0">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1" i="0" u="none" strike="noStrike" cap="none" dirty="0" err="1">
                <a:solidFill>
                  <a:schemeClr val="dk1"/>
                </a:solidFill>
                <a:latin typeface="Calibri"/>
                <a:ea typeface="Calibri"/>
                <a:cs typeface="Calibri"/>
                <a:sym typeface="Calibri"/>
              </a:rPr>
              <a:t>Föräldrargrupp</a:t>
            </a:r>
            <a:endParaRPr sz="2000" b="1"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Anette Tofters</a:t>
            </a:r>
            <a:endParaRPr dirty="0"/>
          </a:p>
          <a:p>
            <a:pPr marL="342900" marR="0" lvl="0" indent="-3429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Carl Boman </a:t>
            </a:r>
            <a:r>
              <a:rPr lang="sv-SE" sz="2000" dirty="0" err="1">
                <a:solidFill>
                  <a:schemeClr val="dk1"/>
                </a:solidFill>
                <a:latin typeface="Calibri"/>
                <a:ea typeface="Calibri"/>
                <a:cs typeface="Calibri"/>
                <a:sym typeface="Calibri"/>
              </a:rPr>
              <a:t>Linér</a:t>
            </a:r>
            <a:endParaRPr sz="2000" dirty="0">
              <a:solidFill>
                <a:schemeClr val="dk1"/>
              </a:solidFill>
              <a:latin typeface="Calibri"/>
              <a:ea typeface="Calibri"/>
              <a:cs typeface="Calibri"/>
              <a:sym typeface="Calibri"/>
            </a:endParaRPr>
          </a:p>
          <a:p>
            <a:pPr marL="342900" marR="0" lvl="0" indent="-3429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Peter Guterstam</a:t>
            </a:r>
          </a:p>
          <a:p>
            <a:pPr marL="342900" marR="0" lvl="0" indent="-3429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Ledigt</a:t>
            </a:r>
          </a:p>
          <a:p>
            <a:pPr marL="342900" marR="0" lvl="0" indent="-3429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Ledigt</a:t>
            </a:r>
            <a:endParaRPr dirty="0"/>
          </a:p>
        </p:txBody>
      </p:sp>
      <p:pic>
        <p:nvPicPr>
          <p:cNvPr id="151" name="Google Shape;151;p10"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52" name="Google Shape;152;p10"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2"/>
          <p:cNvSpPr/>
          <p:nvPr/>
        </p:nvSpPr>
        <p:spPr>
          <a:xfrm>
            <a:off x="1321163" y="2170975"/>
            <a:ext cx="8536940" cy="28622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Träningar</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Feb- April – två -tre träningar i veckan plus eventuella träningsmatcher</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Maj och framåt – tre träningar i veckan på gräs, dagar ej fastställt</a:t>
            </a:r>
            <a:endParaRPr dirty="0"/>
          </a:p>
          <a:p>
            <a:pPr marL="457200" marR="0" lvl="0" indent="-33020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Målvaktsträning fortsätter, intresseanmälan kommer.</a:t>
            </a:r>
            <a:endParaRPr dirty="0"/>
          </a:p>
          <a:p>
            <a:pPr marL="914400" marR="0" lvl="1"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Accepterar man att medverka på målvaktsträning så accepterar man även att stå på 1st match till helgen. Vill man bara träna men inte stå på match så kommer en annan person att kallas istället.</a:t>
            </a:r>
            <a:endParaRPr dirty="0"/>
          </a:p>
          <a:p>
            <a:pPr marL="457200" marR="0" lvl="1" indent="0" algn="l" rtl="0">
              <a:spcBef>
                <a:spcPts val="0"/>
              </a:spcBef>
              <a:spcAft>
                <a:spcPts val="0"/>
              </a:spcAft>
              <a:buNone/>
            </a:pPr>
            <a:endParaRPr sz="2000" b="0" i="0" u="none" strike="noStrike" cap="none" dirty="0">
              <a:solidFill>
                <a:schemeClr val="dk1"/>
              </a:solidFill>
              <a:latin typeface="Calibri"/>
              <a:ea typeface="Calibri"/>
              <a:cs typeface="Calibri"/>
              <a:sym typeface="Calibri"/>
            </a:endParaRPr>
          </a:p>
        </p:txBody>
      </p:sp>
      <p:pic>
        <p:nvPicPr>
          <p:cNvPr id="165" name="Google Shape;165;p12"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66" name="Google Shape;166;p12"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3"/>
          <p:cNvSpPr/>
          <p:nvPr/>
        </p:nvSpPr>
        <p:spPr>
          <a:xfrm>
            <a:off x="1321162" y="2170975"/>
            <a:ext cx="9931037" cy="317005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Seriematcher</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I år att vi kommer att ha lag i två olika serier</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2 lag i svart serie och 1 lag röd serie</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Ca 10 spelare per lag</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Inför matcher kommer kallelse att ske utifrån träningsnärvaro. Låg träningsnärvaro kan leda till att man får spela färre matcher</a:t>
            </a:r>
          </a:p>
          <a:p>
            <a:pPr marL="457200" marR="0" lvl="0" indent="-33020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Kommunikation</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Svara på kallelse i Laget.se</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Vid sjukdom eller annat som förhindrar medverkan så meddela oss tränare omedelbart</a:t>
            </a:r>
            <a:endParaRPr dirty="0"/>
          </a:p>
        </p:txBody>
      </p:sp>
      <p:pic>
        <p:nvPicPr>
          <p:cNvPr id="172" name="Google Shape;172;p13"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73" name="Google Shape;173;p13"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4"/>
          <p:cNvSpPr/>
          <p:nvPr/>
        </p:nvSpPr>
        <p:spPr>
          <a:xfrm>
            <a:off x="1321163" y="2170975"/>
            <a:ext cx="8536940" cy="276994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Cuper/läger</a:t>
            </a:r>
            <a:endParaRPr dirty="0"/>
          </a:p>
          <a:p>
            <a:pPr marL="457200" marR="0" lvl="0" indent="-457200" algn="l" rtl="0">
              <a:spcBef>
                <a:spcPts val="0"/>
              </a:spcBef>
              <a:spcAft>
                <a:spcPts val="0"/>
              </a:spcAft>
              <a:buClr>
                <a:schemeClr val="dk1"/>
              </a:buClr>
              <a:buSzPts val="2000"/>
              <a:buFont typeface="Arial"/>
              <a:buChar char="•"/>
            </a:pPr>
            <a:r>
              <a:rPr lang="sv-SE" sz="2000" dirty="0">
                <a:solidFill>
                  <a:srgbClr val="00B050"/>
                </a:solidFill>
                <a:latin typeface="Calibri"/>
                <a:ea typeface="Calibri"/>
                <a:cs typeface="Calibri"/>
                <a:sym typeface="Calibri"/>
              </a:rPr>
              <a:t>IFK Uppsala 15/3</a:t>
            </a:r>
          </a:p>
          <a:p>
            <a:pPr marL="457200" marR="0" lvl="0" indent="-457200" algn="l" rtl="0">
              <a:spcBef>
                <a:spcPts val="0"/>
              </a:spcBef>
              <a:spcAft>
                <a:spcPts val="0"/>
              </a:spcAft>
              <a:buClr>
                <a:schemeClr val="dk1"/>
              </a:buClr>
              <a:buSzPts val="2000"/>
              <a:buFont typeface="Arial"/>
              <a:buChar char="•"/>
            </a:pPr>
            <a:r>
              <a:rPr lang="sv-SE" sz="2000" dirty="0">
                <a:solidFill>
                  <a:srgbClr val="00B050"/>
                </a:solidFill>
                <a:latin typeface="Calibri"/>
                <a:ea typeface="Calibri"/>
                <a:cs typeface="Calibri"/>
                <a:sym typeface="Calibri"/>
              </a:rPr>
              <a:t>Enköping 16/3</a:t>
            </a: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Egen mini cup </a:t>
            </a:r>
            <a:r>
              <a:rPr lang="sv-SE" sz="2000" dirty="0" err="1">
                <a:solidFill>
                  <a:schemeClr val="dk1"/>
                </a:solidFill>
                <a:latin typeface="Calibri"/>
                <a:ea typeface="Calibri"/>
                <a:cs typeface="Calibri"/>
                <a:sym typeface="Calibri"/>
              </a:rPr>
              <a:t>Skälby</a:t>
            </a:r>
            <a:r>
              <a:rPr lang="sv-SE" sz="2000" dirty="0">
                <a:solidFill>
                  <a:schemeClr val="dk1"/>
                </a:solidFill>
                <a:latin typeface="Calibri"/>
                <a:ea typeface="Calibri"/>
                <a:cs typeface="Calibri"/>
                <a:sym typeface="Calibri"/>
              </a:rPr>
              <a:t> IP – 13 april</a:t>
            </a:r>
          </a:p>
          <a:p>
            <a:pPr marL="457200" indent="-457200">
              <a:buClr>
                <a:schemeClr val="dk1"/>
              </a:buClr>
              <a:buSzPts val="2000"/>
              <a:buFont typeface="Arial"/>
              <a:buChar char="•"/>
            </a:pPr>
            <a:r>
              <a:rPr lang="sv-SE" sz="2000" dirty="0">
                <a:solidFill>
                  <a:schemeClr val="dk1"/>
                </a:solidFill>
                <a:latin typeface="Calibri"/>
                <a:ea typeface="Calibri"/>
                <a:cs typeface="Calibri"/>
                <a:sym typeface="Calibri"/>
              </a:rPr>
              <a:t>Hemma läger 16-18 maj (preliminärt)</a:t>
            </a: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Aros Cupen – 14-16 juni</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Fotbollensdag – slutet av augusti</a:t>
            </a:r>
          </a:p>
          <a:p>
            <a:pPr marL="457200" indent="-457200">
              <a:buClr>
                <a:schemeClr val="dk1"/>
              </a:buClr>
              <a:buSzPts val="2000"/>
              <a:buFont typeface="Arial"/>
              <a:buChar char="•"/>
            </a:pPr>
            <a:r>
              <a:rPr lang="sv-SE" sz="2000" dirty="0">
                <a:solidFill>
                  <a:schemeClr val="dk1"/>
                </a:solidFill>
                <a:latin typeface="Calibri"/>
                <a:ea typeface="Calibri"/>
                <a:cs typeface="Calibri"/>
                <a:sym typeface="Calibri"/>
              </a:rPr>
              <a:t>Kick-On Cup (Tidaholm, övernattning) – 4-5 oktober</a:t>
            </a:r>
            <a:endParaRPr lang="sv-SE" sz="2000" dirty="0">
              <a:solidFill>
                <a:schemeClr val="dk1"/>
              </a:solidFill>
              <a:latin typeface="Calibri"/>
              <a:ea typeface="Calibri"/>
              <a:cs typeface="Calibri"/>
            </a:endParaRPr>
          </a:p>
          <a:p>
            <a:pPr marL="457200" marR="0" lvl="0" indent="-457200" algn="l" rtl="0">
              <a:spcBef>
                <a:spcPts val="0"/>
              </a:spcBef>
              <a:spcAft>
                <a:spcPts val="0"/>
              </a:spcAft>
              <a:buClr>
                <a:schemeClr val="dk1"/>
              </a:buClr>
              <a:buSzPts val="2000"/>
              <a:buFont typeface="Arial"/>
              <a:buChar char="•"/>
            </a:pPr>
            <a:endParaRPr lang="sv-SE" dirty="0"/>
          </a:p>
        </p:txBody>
      </p:sp>
      <p:pic>
        <p:nvPicPr>
          <p:cNvPr id="179" name="Google Shape;179;p14"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80" name="Google Shape;180;p14"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15"/>
          <p:cNvSpPr/>
          <p:nvPr/>
        </p:nvSpPr>
        <p:spPr>
          <a:xfrm>
            <a:off x="1321163" y="2170975"/>
            <a:ext cx="8536940" cy="267761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Ändringar i vad som ingår i medlemsavgifter</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Vi kommer att gå ifrån att spelarna har egna matchtröjor, vid start på säsongen får spelaren en matchtröja som lämnas tillbaka när säsongen är över.</a:t>
            </a:r>
          </a:p>
          <a:p>
            <a:pPr lvl="1">
              <a:buClr>
                <a:schemeClr val="dk1"/>
              </a:buClr>
              <a:buSzPts val="2000"/>
            </a:pPr>
            <a:r>
              <a:rPr lang="sv-SE" dirty="0">
                <a:solidFill>
                  <a:schemeClr val="dk1"/>
                </a:solidFill>
                <a:latin typeface="Calibri"/>
                <a:ea typeface="Calibri"/>
                <a:cs typeface="Calibri"/>
                <a:sym typeface="Calibri"/>
              </a:rPr>
              <a:t>	- Om tröjan inte lämnas tillbaks efter säsongen så faktureras familjen 1000kr av föreningen</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I medlemsavgiften ingår träningströja, shorts &amp; strumpor </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Klubben står för bollar, koner, västar, målvaktshandskar och medicinväska</a:t>
            </a:r>
          </a:p>
          <a:p>
            <a:pPr marR="0" lvl="0" algn="l" rtl="0">
              <a:spcBef>
                <a:spcPts val="0"/>
              </a:spcBef>
              <a:spcAft>
                <a:spcPts val="0"/>
              </a:spcAft>
              <a:buClr>
                <a:schemeClr val="dk1"/>
              </a:buClr>
              <a:buSzPts val="2000"/>
            </a:pPr>
            <a:endParaRPr dirty="0"/>
          </a:p>
          <a:p>
            <a:pPr marL="457200" marR="0" lvl="0" indent="-33020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p:txBody>
      </p:sp>
      <p:pic>
        <p:nvPicPr>
          <p:cNvPr id="186" name="Google Shape;186;p15"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87" name="Google Shape;187;p15"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6"/>
          <p:cNvSpPr/>
          <p:nvPr/>
        </p:nvSpPr>
        <p:spPr>
          <a:xfrm>
            <a:off x="1321163" y="2170975"/>
            <a:ext cx="8536940" cy="61551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Ekonomi</a:t>
            </a:r>
          </a:p>
          <a:p>
            <a:pPr marL="0" marR="0" lvl="0" indent="0" algn="l" rtl="0">
              <a:spcBef>
                <a:spcPts val="0"/>
              </a:spcBef>
              <a:spcAft>
                <a:spcPts val="0"/>
              </a:spcAft>
              <a:buNone/>
            </a:pPr>
            <a:endParaRPr dirty="0"/>
          </a:p>
        </p:txBody>
      </p:sp>
      <p:pic>
        <p:nvPicPr>
          <p:cNvPr id="193" name="Google Shape;193;p16"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94" name="Google Shape;194;p16"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7"/>
          <p:cNvSpPr/>
          <p:nvPr/>
        </p:nvSpPr>
        <p:spPr>
          <a:xfrm>
            <a:off x="1321162" y="2170975"/>
            <a:ext cx="10058037" cy="19389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Ekonomi</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Vi kommer att fortsätta hitta andra sätt att ta in pengar till lagkassan likt vi gjorde förra året (Bingolotter, hemma kiosk, matchkamp osv)</a:t>
            </a: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Men för att inte urholka den positiva utvecklingen kommer vi i år att ta ut en avgift till alla cuper, avgiftens storlek kommer att variera för att täcka anmälningskostnaderna.</a:t>
            </a:r>
          </a:p>
          <a:p>
            <a:pPr marL="0" marR="0" lvl="0" indent="0" algn="l" rtl="0">
              <a:spcBef>
                <a:spcPts val="0"/>
              </a:spcBef>
              <a:spcAft>
                <a:spcPts val="0"/>
              </a:spcAft>
              <a:buNone/>
            </a:pPr>
            <a:endParaRPr sz="2000" dirty="0">
              <a:solidFill>
                <a:schemeClr val="dk1"/>
              </a:solidFill>
              <a:latin typeface="Calibri"/>
              <a:ea typeface="Calibri"/>
              <a:cs typeface="Calibri"/>
              <a:sym typeface="Calibri"/>
            </a:endParaRPr>
          </a:p>
        </p:txBody>
      </p:sp>
      <p:pic>
        <p:nvPicPr>
          <p:cNvPr id="200" name="Google Shape;200;p17"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01" name="Google Shape;201;p17"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8"/>
          <p:cNvSpPr/>
          <p:nvPr/>
        </p:nvSpPr>
        <p:spPr>
          <a:xfrm>
            <a:off x="1321163" y="2170975"/>
            <a:ext cx="8536940" cy="22467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err="1">
                <a:solidFill>
                  <a:schemeClr val="dk1"/>
                </a:solidFill>
                <a:latin typeface="Calibri"/>
                <a:ea typeface="Calibri"/>
                <a:cs typeface="Calibri"/>
                <a:sym typeface="Calibri"/>
              </a:rPr>
              <a:t>Materialbehov</a:t>
            </a:r>
            <a:endParaRPr sz="2000" b="1" dirty="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Träningsoveraller samt ryggsäck till spelarna</a:t>
            </a:r>
          </a:p>
          <a:p>
            <a:pPr lvl="8">
              <a:buClr>
                <a:schemeClr val="dk1"/>
              </a:buClr>
              <a:buSzPts val="2000"/>
            </a:pPr>
            <a:r>
              <a:rPr lang="sv-SE" sz="2000" dirty="0">
                <a:solidFill>
                  <a:schemeClr val="dk1"/>
                </a:solidFill>
                <a:latin typeface="Calibri"/>
                <a:ea typeface="Calibri"/>
                <a:cs typeface="Calibri"/>
                <a:sym typeface="Calibri"/>
              </a:rPr>
              <a:t>	- Kostnad ca 49 000 kr totalt eller ca 1360kr/spelare</a:t>
            </a:r>
          </a:p>
          <a:p>
            <a:pPr lvl="8">
              <a:buClr>
                <a:schemeClr val="dk1"/>
              </a:buClr>
              <a:buSzPts val="2000"/>
            </a:pPr>
            <a:endParaRPr lang="sv-SE" sz="2000" dirty="0">
              <a:solidFill>
                <a:schemeClr val="dk1"/>
              </a:solidFill>
              <a:latin typeface="Calibri"/>
              <a:ea typeface="Calibri"/>
              <a:cs typeface="Calibri"/>
              <a:sym typeface="Calibri"/>
            </a:endParaRPr>
          </a:p>
          <a:p>
            <a:pPr marL="342900" lvl="8" indent="-342900">
              <a:buClr>
                <a:schemeClr val="dk1"/>
              </a:buClr>
              <a:buSzPts val="2000"/>
              <a:buFont typeface="Arial" panose="020B0604020202020204" pitchFamily="34" charset="0"/>
              <a:buChar char="•"/>
            </a:pPr>
            <a:r>
              <a:rPr lang="sv-SE" sz="2000" dirty="0">
                <a:solidFill>
                  <a:schemeClr val="dk1"/>
                </a:solidFill>
                <a:latin typeface="Calibri"/>
                <a:ea typeface="Calibri"/>
                <a:cs typeface="Calibri"/>
                <a:sym typeface="Calibri"/>
              </a:rPr>
              <a:t>Därför behövs det sponsorer för att få ner kostnaden!</a:t>
            </a:r>
          </a:p>
          <a:p>
            <a:pPr marL="342900" lvl="8" indent="-342900">
              <a:buClr>
                <a:schemeClr val="dk1"/>
              </a:buClr>
              <a:buSzPts val="2000"/>
              <a:buFont typeface="Arial" panose="020B0604020202020204" pitchFamily="34" charset="0"/>
              <a:buChar char="•"/>
            </a:pPr>
            <a:r>
              <a:rPr lang="sv-SE" sz="2000" dirty="0">
                <a:solidFill>
                  <a:schemeClr val="dk1"/>
                </a:solidFill>
                <a:latin typeface="Calibri"/>
                <a:ea typeface="Calibri"/>
                <a:cs typeface="Calibri"/>
                <a:sym typeface="Calibri"/>
              </a:rPr>
              <a:t>Här behöver vi hjälp av er föräldrar att jaga sponsorer i era nätverk, alla bidrag hjälper mycket</a:t>
            </a:r>
          </a:p>
        </p:txBody>
      </p:sp>
      <p:pic>
        <p:nvPicPr>
          <p:cNvPr id="207" name="Google Shape;207;p18"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08" name="Google Shape;208;p18"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9"/>
          <p:cNvSpPr/>
          <p:nvPr/>
        </p:nvSpPr>
        <p:spPr>
          <a:xfrm>
            <a:off x="1321162" y="2170975"/>
            <a:ext cx="10235837" cy="440120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Föräldraansvar</a:t>
            </a:r>
            <a:endParaRPr dirty="0"/>
          </a:p>
          <a:p>
            <a:pPr marL="285750" marR="0" lvl="0" indent="-28575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Påminn om förhållningssättet kring matcher. Inte coacha, bara peppa. Ansvar att alla i familjen som tittar (också farfar </a:t>
            </a:r>
            <a:r>
              <a:rPr lang="sv-SE" sz="2000" dirty="0" err="1">
                <a:solidFill>
                  <a:schemeClr val="dk1"/>
                </a:solidFill>
                <a:latin typeface="Calibri"/>
                <a:ea typeface="Calibri"/>
                <a:cs typeface="Calibri"/>
                <a:sym typeface="Calibri"/>
              </a:rPr>
              <a:t>etc</a:t>
            </a:r>
            <a:r>
              <a:rPr lang="sv-SE" sz="2000" dirty="0">
                <a:solidFill>
                  <a:schemeClr val="dk1"/>
                </a:solidFill>
                <a:latin typeface="Calibri"/>
                <a:ea typeface="Calibri"/>
                <a:cs typeface="Calibri"/>
                <a:sym typeface="Calibri"/>
              </a:rPr>
              <a:t>) har koll och håller sig till detta.</a:t>
            </a:r>
            <a:endParaRPr dirty="0"/>
          </a:p>
          <a:p>
            <a:pPr marL="285750" marR="0" lvl="0" indent="-15875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Svara på alla kallelser i tid så att vi kan planera.</a:t>
            </a:r>
            <a:endParaRPr dirty="0"/>
          </a:p>
          <a:p>
            <a:pPr marL="285750" marR="0" lvl="0" indent="-15875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Kom i tid. Gäller både match och träning. Samling kommer ske 10 minuter innan träningarna så att vi kan börja på utsatt tid. Viktigt för att använda tiden.</a:t>
            </a:r>
            <a:endParaRPr dirty="0"/>
          </a:p>
          <a:p>
            <a:pPr marL="285750" marR="0" lvl="0" indent="-15875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Kom med rätt utrustning, vattenflaska och </a:t>
            </a:r>
            <a:r>
              <a:rPr lang="sv-SE" sz="2000" b="1" dirty="0">
                <a:solidFill>
                  <a:schemeClr val="dk1"/>
                </a:solidFill>
                <a:latin typeface="Calibri"/>
                <a:ea typeface="Calibri"/>
                <a:cs typeface="Calibri"/>
                <a:sym typeface="Calibri"/>
              </a:rPr>
              <a:t>ordentligt knutna skor</a:t>
            </a:r>
            <a:r>
              <a:rPr lang="sv-SE" sz="2000" dirty="0">
                <a:solidFill>
                  <a:schemeClr val="dk1"/>
                </a:solidFill>
                <a:latin typeface="Calibri"/>
                <a:ea typeface="Calibri"/>
                <a:cs typeface="Calibri"/>
                <a:sym typeface="Calibri"/>
              </a:rPr>
              <a:t>!</a:t>
            </a:r>
            <a:endParaRPr dirty="0"/>
          </a:p>
          <a:p>
            <a:pPr marL="285750" marR="0" lvl="0" indent="-15875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Övriga kommunikationskanaler för sena återbud etc.</a:t>
            </a:r>
            <a:endParaRPr dirty="0"/>
          </a:p>
          <a:p>
            <a:pPr marL="285750" marR="0" lvl="0" indent="-15875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285750" marR="0" lvl="0" indent="-28575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Medverka vid försäljningar och aktiviteter </a:t>
            </a:r>
            <a:r>
              <a:rPr lang="sv-SE" sz="2000" dirty="0" err="1">
                <a:solidFill>
                  <a:schemeClr val="dk1"/>
                </a:solidFill>
                <a:latin typeface="Calibri"/>
                <a:ea typeface="Calibri"/>
                <a:cs typeface="Calibri"/>
                <a:sym typeface="Calibri"/>
              </a:rPr>
              <a:t>etc</a:t>
            </a:r>
            <a:endParaRPr sz="2000" dirty="0">
              <a:solidFill>
                <a:schemeClr val="dk1"/>
              </a:solidFill>
              <a:latin typeface="Calibri"/>
              <a:ea typeface="Calibri"/>
              <a:cs typeface="Calibri"/>
              <a:sym typeface="Calibri"/>
            </a:endParaRPr>
          </a:p>
        </p:txBody>
      </p:sp>
      <p:pic>
        <p:nvPicPr>
          <p:cNvPr id="214" name="Google Shape;214;p19"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15" name="Google Shape;215;p19"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20"/>
          <p:cNvSpPr/>
          <p:nvPr/>
        </p:nvSpPr>
        <p:spPr>
          <a:xfrm>
            <a:off x="1321163" y="2170975"/>
            <a:ext cx="8536940" cy="19389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Krav från föreningen</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Funktionärer kiosk VSK matcher (väntar på information från föreningen)</a:t>
            </a: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Bollkallar – ca 8ggr, 8 spelare</a:t>
            </a:r>
            <a:endParaRPr dirty="0"/>
          </a:p>
          <a:p>
            <a:pPr marL="457200" marR="0" lvl="0" indent="-330200" algn="l" rtl="0">
              <a:spcBef>
                <a:spcPts val="0"/>
              </a:spcBef>
              <a:spcAft>
                <a:spcPts val="0"/>
              </a:spcAft>
              <a:buClr>
                <a:schemeClr val="dk1"/>
              </a:buClr>
              <a:buSzPts val="2000"/>
              <a:buFont typeface="Arial"/>
              <a:buNone/>
            </a:pPr>
            <a:endParaRPr sz="2000" dirty="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Ingen mer försäljning av restaurangchansen, dock kommer detta ersättas av något annat.</a:t>
            </a:r>
            <a:endParaRPr dirty="0"/>
          </a:p>
        </p:txBody>
      </p:sp>
      <p:pic>
        <p:nvPicPr>
          <p:cNvPr id="221" name="Google Shape;221;p20"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22" name="Google Shape;222;p20"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
          <p:cNvSpPr/>
          <p:nvPr/>
        </p:nvSpPr>
        <p:spPr>
          <a:xfrm>
            <a:off x="1321163" y="2170975"/>
            <a:ext cx="8536940" cy="47089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dirty="0">
                <a:solidFill>
                  <a:schemeClr val="dk1"/>
                </a:solidFill>
                <a:latin typeface="Calibri"/>
                <a:ea typeface="Calibri"/>
                <a:cs typeface="Calibri"/>
                <a:sym typeface="Calibri"/>
              </a:rPr>
              <a:t>Agenda</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Värdegrund</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Spelartruppen </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Ledarna &amp; </a:t>
            </a:r>
            <a:r>
              <a:rPr lang="sv-SE" sz="2000" b="0" i="0" u="none" strike="noStrike" cap="none" dirty="0" err="1">
                <a:solidFill>
                  <a:schemeClr val="dk1"/>
                </a:solidFill>
                <a:latin typeface="Calibri"/>
                <a:ea typeface="Calibri"/>
                <a:cs typeface="Calibri"/>
                <a:sym typeface="Calibri"/>
              </a:rPr>
              <a:t>föräldrargruppen</a:t>
            </a:r>
            <a:endParaRPr sz="2000" b="0" i="0" u="none" strike="noStrike" cap="none" dirty="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Träningar</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Matcher</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Cuper</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Ändringar i vad som ingår i medlemsavgiften</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Ekonomi</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err="1">
                <a:solidFill>
                  <a:schemeClr val="dk1"/>
                </a:solidFill>
                <a:latin typeface="Calibri"/>
                <a:ea typeface="Calibri"/>
                <a:cs typeface="Calibri"/>
                <a:sym typeface="Calibri"/>
              </a:rPr>
              <a:t>Materialbehov</a:t>
            </a:r>
            <a:endParaRPr sz="2000" b="0" i="0" u="none" strike="noStrike" cap="none" dirty="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Föräldraansvar	</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Krav från föreningen</a:t>
            </a: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Försäljning</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Framtid</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Övrigt</a:t>
            </a:r>
            <a:endParaRPr dirty="0"/>
          </a:p>
        </p:txBody>
      </p:sp>
      <p:pic>
        <p:nvPicPr>
          <p:cNvPr id="95" name="Google Shape;95;p2"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96" name="Google Shape;96;p2"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9">
          <a:extLst>
            <a:ext uri="{FF2B5EF4-FFF2-40B4-BE49-F238E27FC236}">
              <a16:creationId xmlns:a16="http://schemas.microsoft.com/office/drawing/2014/main" id="{2766E97F-4CB3-06CF-B7AA-DD2C01C09271}"/>
            </a:ext>
          </a:extLst>
        </p:cNvPr>
        <p:cNvGrpSpPr/>
        <p:nvPr/>
      </p:nvGrpSpPr>
      <p:grpSpPr>
        <a:xfrm>
          <a:off x="0" y="0"/>
          <a:ext cx="0" cy="0"/>
          <a:chOff x="0" y="0"/>
          <a:chExt cx="0" cy="0"/>
        </a:xfrm>
      </p:grpSpPr>
      <p:sp>
        <p:nvSpPr>
          <p:cNvPr id="220" name="Google Shape;220;p20">
            <a:extLst>
              <a:ext uri="{FF2B5EF4-FFF2-40B4-BE49-F238E27FC236}">
                <a16:creationId xmlns:a16="http://schemas.microsoft.com/office/drawing/2014/main" id="{1486D604-359F-B9E1-0A2C-16CCC2E5A5E9}"/>
              </a:ext>
            </a:extLst>
          </p:cNvPr>
          <p:cNvSpPr/>
          <p:nvPr/>
        </p:nvSpPr>
        <p:spPr>
          <a:xfrm>
            <a:off x="1321163" y="2170975"/>
            <a:ext cx="8536940" cy="19389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Försäljning</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Vi kommer inom kort att starta en försäljning som är helt frivillig, alla intäkter går direkt till spelarkontot. Detta för att minska kostnader för kläder och cuper.</a:t>
            </a:r>
          </a:p>
          <a:p>
            <a:pPr marL="457200" marR="0" lvl="0" indent="-457200" algn="l" rtl="0">
              <a:spcBef>
                <a:spcPts val="0"/>
              </a:spcBef>
              <a:spcAft>
                <a:spcPts val="0"/>
              </a:spcAft>
              <a:buClr>
                <a:schemeClr val="dk1"/>
              </a:buClr>
              <a:buSzPts val="2000"/>
              <a:buFont typeface="Arial"/>
              <a:buChar char="•"/>
            </a:pPr>
            <a:endParaRPr lang="sv-SE" sz="2000" dirty="0">
              <a:solidFill>
                <a:schemeClr val="dk1"/>
              </a:solidFill>
              <a:latin typeface="Calibri"/>
              <a:ea typeface="Calibri"/>
              <a:cs typeface="Calibri"/>
              <a:sym typeface="Calibri"/>
            </a:endParaRPr>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Exakt vad är inte bestämt ännu</a:t>
            </a:r>
            <a:endParaRPr dirty="0"/>
          </a:p>
        </p:txBody>
      </p:sp>
      <p:pic>
        <p:nvPicPr>
          <p:cNvPr id="221" name="Google Shape;221;p20" descr="VSK Fotboll">
            <a:extLst>
              <a:ext uri="{FF2B5EF4-FFF2-40B4-BE49-F238E27FC236}">
                <a16:creationId xmlns:a16="http://schemas.microsoft.com/office/drawing/2014/main" id="{9F997CBB-EAA3-7937-472D-6E43BB355863}"/>
              </a:ext>
            </a:extLst>
          </p:cNvPr>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22" name="Google Shape;222;p20" descr="VSK Fotboll">
            <a:extLst>
              <a:ext uri="{FF2B5EF4-FFF2-40B4-BE49-F238E27FC236}">
                <a16:creationId xmlns:a16="http://schemas.microsoft.com/office/drawing/2014/main" id="{6C5CC043-BECF-FD36-F732-6CC4E53BB3F1}"/>
              </a:ext>
            </a:extLst>
          </p:cNvPr>
          <p:cNvPicPr preferRelativeResize="0"/>
          <p:nvPr/>
        </p:nvPicPr>
        <p:blipFill rotWithShape="1">
          <a:blip r:embed="rId3">
            <a:alphaModFix/>
          </a:blip>
          <a:srcRect/>
          <a:stretch/>
        </p:blipFill>
        <p:spPr>
          <a:xfrm>
            <a:off x="0" y="1"/>
            <a:ext cx="2333897" cy="1802674"/>
          </a:xfrm>
          <a:prstGeom prst="rect">
            <a:avLst/>
          </a:prstGeom>
          <a:noFill/>
          <a:ln>
            <a:noFill/>
          </a:ln>
        </p:spPr>
      </p:pic>
    </p:spTree>
    <p:extLst>
      <p:ext uri="{BB962C8B-B14F-4D97-AF65-F5344CB8AC3E}">
        <p14:creationId xmlns:p14="http://schemas.microsoft.com/office/powerpoint/2010/main" val="23676750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21"/>
          <p:cNvSpPr/>
          <p:nvPr/>
        </p:nvSpPr>
        <p:spPr>
          <a:xfrm>
            <a:off x="1321163" y="2170975"/>
            <a:ext cx="8536940" cy="13233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dirty="0">
                <a:solidFill>
                  <a:schemeClr val="dk1"/>
                </a:solidFill>
                <a:latin typeface="Calibri"/>
                <a:ea typeface="Calibri"/>
                <a:cs typeface="Calibri"/>
                <a:sym typeface="Calibri"/>
              </a:rPr>
              <a:t>Framtid - 2026</a:t>
            </a:r>
            <a:endParaRPr dirty="0"/>
          </a:p>
          <a:p>
            <a:pPr marL="457200" marR="0" lvl="0" indent="-457200" algn="l" rtl="0">
              <a:spcBef>
                <a:spcPts val="0"/>
              </a:spcBef>
              <a:spcAft>
                <a:spcPts val="0"/>
              </a:spcAft>
              <a:buClr>
                <a:schemeClr val="dk1"/>
              </a:buClr>
              <a:buSzPts val="2000"/>
              <a:buFont typeface="Arial"/>
              <a:buChar char="•"/>
            </a:pPr>
            <a:r>
              <a:rPr lang="sv-SE" sz="2000" dirty="0">
                <a:solidFill>
                  <a:schemeClr val="dk1"/>
                </a:solidFill>
                <a:latin typeface="Calibri"/>
                <a:ea typeface="Calibri"/>
                <a:cs typeface="Calibri"/>
                <a:sym typeface="Calibri"/>
              </a:rPr>
              <a:t>Vi har ambitionen att vi ska delta i Gothia Cup 2026</a:t>
            </a:r>
            <a:endParaRPr sz="2000" dirty="0">
              <a:solidFill>
                <a:schemeClr val="dk1"/>
              </a:solidFill>
              <a:latin typeface="Calibri"/>
              <a:ea typeface="Calibri"/>
              <a:cs typeface="Calibri"/>
              <a:sym typeface="Calibri"/>
            </a:endParaRPr>
          </a:p>
          <a:p>
            <a:pPr marL="914400" marR="0" lvl="1" indent="-355600" algn="l" rtl="0">
              <a:spcBef>
                <a:spcPts val="0"/>
              </a:spcBef>
              <a:spcAft>
                <a:spcPts val="0"/>
              </a:spcAft>
              <a:buClr>
                <a:schemeClr val="dk1"/>
              </a:buClr>
              <a:buSzPts val="2000"/>
              <a:buFont typeface="Calibri"/>
              <a:buChar char="○"/>
            </a:pPr>
            <a:r>
              <a:rPr lang="sv-SE" sz="2000" dirty="0">
                <a:solidFill>
                  <a:schemeClr val="dk1"/>
                </a:solidFill>
                <a:latin typeface="Calibri"/>
                <a:ea typeface="Calibri"/>
                <a:cs typeface="Calibri"/>
                <a:sym typeface="Calibri"/>
              </a:rPr>
              <a:t>Kostar mellan 3500 – 4000kr per spelare, plus kostnad för resa</a:t>
            </a:r>
            <a:endParaRPr sz="2000" dirty="0">
              <a:solidFill>
                <a:schemeClr val="dk1"/>
              </a:solidFill>
              <a:latin typeface="Calibri"/>
              <a:ea typeface="Calibri"/>
              <a:cs typeface="Calibri"/>
              <a:sym typeface="Calibri"/>
            </a:endParaRPr>
          </a:p>
          <a:p>
            <a:pPr marL="914400" marR="0" lvl="0" indent="0" algn="l" rtl="0">
              <a:spcBef>
                <a:spcPts val="0"/>
              </a:spcBef>
              <a:spcAft>
                <a:spcPts val="0"/>
              </a:spcAft>
              <a:buNone/>
            </a:pPr>
            <a:endParaRPr sz="2000" dirty="0">
              <a:solidFill>
                <a:schemeClr val="dk1"/>
              </a:solidFill>
              <a:latin typeface="Calibri"/>
              <a:ea typeface="Calibri"/>
              <a:cs typeface="Calibri"/>
              <a:sym typeface="Calibri"/>
            </a:endParaRPr>
          </a:p>
        </p:txBody>
      </p:sp>
      <p:pic>
        <p:nvPicPr>
          <p:cNvPr id="228" name="Google Shape;228;p21"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29" name="Google Shape;229;p21"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22"/>
          <p:cNvSpPr/>
          <p:nvPr/>
        </p:nvSpPr>
        <p:spPr>
          <a:xfrm>
            <a:off x="1321163" y="2170975"/>
            <a:ext cx="8536940"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a:solidFill>
                  <a:schemeClr val="dk1"/>
                </a:solidFill>
                <a:latin typeface="Calibri"/>
                <a:ea typeface="Calibri"/>
                <a:cs typeface="Calibri"/>
                <a:sym typeface="Calibri"/>
              </a:rPr>
              <a:t>Övrigt?</a:t>
            </a:r>
            <a:endParaRPr sz="2000">
              <a:solidFill>
                <a:schemeClr val="dk1"/>
              </a:solidFill>
              <a:latin typeface="Calibri"/>
              <a:ea typeface="Calibri"/>
              <a:cs typeface="Calibri"/>
              <a:sym typeface="Calibri"/>
            </a:endParaRPr>
          </a:p>
        </p:txBody>
      </p:sp>
      <p:pic>
        <p:nvPicPr>
          <p:cNvPr id="235" name="Google Shape;235;p22"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236" name="Google Shape;236;p22"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23"/>
          <p:cNvSpPr/>
          <p:nvPr/>
        </p:nvSpPr>
        <p:spPr>
          <a:xfrm>
            <a:off x="4667597" y="3244334"/>
            <a:ext cx="2856808"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sv-SE" sz="4000" b="1">
                <a:solidFill>
                  <a:schemeClr val="dk1"/>
                </a:solidFill>
                <a:latin typeface="Calibri"/>
                <a:ea typeface="Calibri"/>
                <a:cs typeface="Calibri"/>
                <a:sym typeface="Calibri"/>
              </a:rPr>
              <a:t>Tack för idag</a:t>
            </a:r>
            <a:endParaRPr/>
          </a:p>
        </p:txBody>
      </p:sp>
      <p:pic>
        <p:nvPicPr>
          <p:cNvPr id="242" name="Google Shape;242;p23" descr="VSK Fotboll"/>
          <p:cNvPicPr preferRelativeResize="0"/>
          <p:nvPr/>
        </p:nvPicPr>
        <p:blipFill rotWithShape="1">
          <a:blip r:embed="rId3">
            <a:alphaModFix/>
          </a:blip>
          <a:srcRect/>
          <a:stretch/>
        </p:blipFill>
        <p:spPr>
          <a:xfrm>
            <a:off x="0" y="0"/>
            <a:ext cx="2333897" cy="1802674"/>
          </a:xfrm>
          <a:prstGeom prst="rect">
            <a:avLst/>
          </a:prstGeom>
          <a:noFill/>
          <a:ln>
            <a:noFill/>
          </a:ln>
        </p:spPr>
      </p:pic>
      <p:pic>
        <p:nvPicPr>
          <p:cNvPr id="243" name="Google Shape;243;p23" descr="VSK Fotboll"/>
          <p:cNvPicPr preferRelativeResize="0"/>
          <p:nvPr/>
        </p:nvPicPr>
        <p:blipFill rotWithShape="1">
          <a:blip r:embed="rId3">
            <a:alphaModFix/>
          </a:blip>
          <a:srcRect/>
          <a:stretch/>
        </p:blipFill>
        <p:spPr>
          <a:xfrm>
            <a:off x="9858102" y="5055327"/>
            <a:ext cx="2333897" cy="1802674"/>
          </a:xfrm>
          <a:prstGeom prst="rect">
            <a:avLst/>
          </a:prstGeom>
          <a:noFill/>
          <a:ln>
            <a:noFill/>
          </a:ln>
        </p:spPr>
      </p:pic>
      <p:pic>
        <p:nvPicPr>
          <p:cNvPr id="244" name="Google Shape;244;p23" descr="VSK Fotboll"/>
          <p:cNvPicPr preferRelativeResize="0"/>
          <p:nvPr/>
        </p:nvPicPr>
        <p:blipFill rotWithShape="1">
          <a:blip r:embed="rId3">
            <a:alphaModFix/>
          </a:blip>
          <a:srcRect/>
          <a:stretch/>
        </p:blipFill>
        <p:spPr>
          <a:xfrm>
            <a:off x="9858103" y="0"/>
            <a:ext cx="2333897" cy="1802674"/>
          </a:xfrm>
          <a:prstGeom prst="rect">
            <a:avLst/>
          </a:prstGeom>
          <a:noFill/>
          <a:ln>
            <a:noFill/>
          </a:ln>
        </p:spPr>
      </p:pic>
      <p:pic>
        <p:nvPicPr>
          <p:cNvPr id="245" name="Google Shape;245;p23" descr="VSK Fotboll"/>
          <p:cNvPicPr preferRelativeResize="0"/>
          <p:nvPr/>
        </p:nvPicPr>
        <p:blipFill rotWithShape="1">
          <a:blip r:embed="rId3">
            <a:alphaModFix/>
          </a:blip>
          <a:srcRect/>
          <a:stretch/>
        </p:blipFill>
        <p:spPr>
          <a:xfrm>
            <a:off x="-1" y="5055327"/>
            <a:ext cx="2333897" cy="18026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3"/>
          <p:cNvSpPr/>
          <p:nvPr/>
        </p:nvSpPr>
        <p:spPr>
          <a:xfrm>
            <a:off x="1321162" y="2170975"/>
            <a:ext cx="9702437" cy="31700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a:solidFill>
                  <a:schemeClr val="dk1"/>
                </a:solidFill>
                <a:latin typeface="Calibri"/>
                <a:ea typeface="Calibri"/>
                <a:cs typeface="Calibri"/>
                <a:sym typeface="Calibri"/>
              </a:rPr>
              <a:t>Värdeord – Glädje</a:t>
            </a:r>
            <a:endParaRPr/>
          </a:p>
          <a:p>
            <a:pPr marL="0" marR="0" lvl="0" indent="0" algn="l" rtl="0">
              <a:spcBef>
                <a:spcPts val="0"/>
              </a:spcBef>
              <a:spcAft>
                <a:spcPts val="0"/>
              </a:spcAft>
              <a:buNone/>
            </a:pPr>
            <a:endParaRPr sz="20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Idrott ska vara roligt!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Glädjen och kärleken till idrotten ska stå i centrum för all verksamhet i Västerås SK FK.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Vi lägger vår kraft på att belysa och uppskatta det positiva och väljer att se möjligheter där andra ser problem.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Genom glädje skapar vi energi och engagemang som i sin tur skapar framgång och tro.</a:t>
            </a:r>
            <a:endParaRPr/>
          </a:p>
        </p:txBody>
      </p:sp>
      <p:pic>
        <p:nvPicPr>
          <p:cNvPr id="102" name="Google Shape;102;p3"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03" name="Google Shape;103;p3"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4"/>
          <p:cNvSpPr/>
          <p:nvPr/>
        </p:nvSpPr>
        <p:spPr>
          <a:xfrm>
            <a:off x="1321162" y="2170975"/>
            <a:ext cx="9677037" cy="37856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a:solidFill>
                  <a:schemeClr val="dk1"/>
                </a:solidFill>
                <a:latin typeface="Calibri"/>
                <a:ea typeface="Calibri"/>
                <a:cs typeface="Calibri"/>
                <a:sym typeface="Calibri"/>
              </a:rPr>
              <a:t>Värdeord – Ansvar</a:t>
            </a:r>
            <a:endParaRPr/>
          </a:p>
          <a:p>
            <a:pPr marL="0" marR="0" lvl="0" indent="0" algn="l" rtl="0">
              <a:spcBef>
                <a:spcPts val="0"/>
              </a:spcBef>
              <a:spcAft>
                <a:spcPts val="0"/>
              </a:spcAft>
              <a:buNone/>
            </a:pPr>
            <a:endParaRPr sz="20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Föreningslivet har unika möjligheter att bygga broar mellan människor i en värld där handlingar är viktigare än ord. I Västerås SK FK vill vi ta ansvar både på och vid sidan av planen och arenorna.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Vi erbjuder en plats där värdet på människor är lika oavsett kön, etnicitet, religion, läggning, funktionsnedsättning eller ålder. Genom samarbete med skolor, andra idrotter och övriga samhället så pratar vi inte bara om integration utan lever med den i vår vardag.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Genom ett starkt varumärke så ger det oss en unik möjlighet att få flera att idrotta, engagera sig och växa som människor.</a:t>
            </a:r>
            <a:endParaRPr/>
          </a:p>
        </p:txBody>
      </p:sp>
      <p:pic>
        <p:nvPicPr>
          <p:cNvPr id="109" name="Google Shape;109;p4"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10" name="Google Shape;110;p4"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5"/>
          <p:cNvSpPr/>
          <p:nvPr/>
        </p:nvSpPr>
        <p:spPr>
          <a:xfrm>
            <a:off x="1321163" y="2170975"/>
            <a:ext cx="9664338" cy="440120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a:solidFill>
                  <a:schemeClr val="dk1"/>
                </a:solidFill>
                <a:latin typeface="Calibri"/>
                <a:ea typeface="Calibri"/>
                <a:cs typeface="Calibri"/>
                <a:sym typeface="Calibri"/>
              </a:rPr>
              <a:t>Värdeord – Gemenskap</a:t>
            </a:r>
            <a:endParaRPr/>
          </a:p>
          <a:p>
            <a:pPr marL="0" marR="0" lvl="0" indent="0" algn="l" rtl="0">
              <a:spcBef>
                <a:spcPts val="0"/>
              </a:spcBef>
              <a:spcAft>
                <a:spcPts val="0"/>
              </a:spcAft>
              <a:buNone/>
            </a:pPr>
            <a:endParaRPr sz="20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Västerås SK FK är en gemenskap där vi gör varandra bättre och idrottsupplevelsen till något större. Hen hjälper och stöttar varandra i alla lägen. Med vår energi och engagemang kan hen skapa oförglömliga minnen. Det kommer ibland att bli fel på vägen men då förenas vi tillsammans i kärleken till Västerås SK FK.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En VSK:are står för ett helhetsgrepp, som omfattar alla som är i verksamma inom Västerås SK FK. Vi vill framstå som goda förebilder både på och vid sidan av planen och det är därför viktigt för oss som förening att detta efterlevs och följs. </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En VSK:are står upp för föreningens grundläggande värderingar och skall prägla uppträdande både på och vid sidan av träningar och matcher samt i andra sammanhang där man representerar Västerås SK FK. </a:t>
            </a:r>
            <a:endParaRPr/>
          </a:p>
        </p:txBody>
      </p:sp>
      <p:pic>
        <p:nvPicPr>
          <p:cNvPr id="116" name="Google Shape;116;p5"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17" name="Google Shape;117;p5"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6"/>
          <p:cNvSpPr/>
          <p:nvPr/>
        </p:nvSpPr>
        <p:spPr>
          <a:xfrm>
            <a:off x="1321162" y="2170975"/>
            <a:ext cx="9753237" cy="440120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a:solidFill>
                  <a:schemeClr val="dk1"/>
                </a:solidFill>
                <a:latin typeface="Calibri"/>
                <a:ea typeface="Calibri"/>
                <a:cs typeface="Calibri"/>
                <a:sym typeface="Calibri"/>
              </a:rPr>
              <a:t>Ledstjärnor</a:t>
            </a:r>
            <a:endParaRPr/>
          </a:p>
          <a:p>
            <a:pPr marL="0" marR="0" lvl="0" indent="0" algn="l" rtl="0">
              <a:spcBef>
                <a:spcPts val="0"/>
              </a:spcBef>
              <a:spcAft>
                <a:spcPts val="0"/>
              </a:spcAft>
              <a:buNone/>
            </a:pPr>
            <a:endParaRPr sz="20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Västerås SK har fem ledstjärnor som sammanfattar föreningens uppfattning om vad som kännetecknar en VSK:are</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a:t>
            </a:r>
            <a:r>
              <a:rPr lang="sv-SE" sz="2000" b="1" i="0" u="none" strike="noStrike" cap="none">
                <a:solidFill>
                  <a:schemeClr val="dk1"/>
                </a:solidFill>
                <a:latin typeface="Calibri"/>
                <a:ea typeface="Calibri"/>
                <a:cs typeface="Calibri"/>
                <a:sym typeface="Calibri"/>
              </a:rPr>
              <a:t>En VSK:are </a:t>
            </a:r>
            <a:r>
              <a:rPr lang="sv-SE" sz="2000" b="0" i="0" u="none" strike="noStrike" cap="none">
                <a:solidFill>
                  <a:schemeClr val="dk1"/>
                </a:solidFill>
                <a:latin typeface="Calibri"/>
                <a:ea typeface="Calibri"/>
                <a:cs typeface="Calibri"/>
                <a:sym typeface="Calibri"/>
              </a:rPr>
              <a:t>visar alltid respekt gentemot människor, oavsett ålder, nationalitet, kön, etnicitet, religion, kultur, sexuell läggning, könsidentitet eller fysisk och psykisk förmåga.</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a:t>
            </a:r>
            <a:r>
              <a:rPr lang="sv-SE" sz="2000" b="1" i="0" u="none" strike="noStrike" cap="none">
                <a:solidFill>
                  <a:schemeClr val="dk1"/>
                </a:solidFill>
                <a:latin typeface="Calibri"/>
                <a:ea typeface="Calibri"/>
                <a:cs typeface="Calibri"/>
                <a:sym typeface="Calibri"/>
              </a:rPr>
              <a:t>En VSK:are </a:t>
            </a:r>
            <a:r>
              <a:rPr lang="sv-SE" sz="2000" b="0" i="0" u="none" strike="noStrike" cap="none">
                <a:solidFill>
                  <a:schemeClr val="dk1"/>
                </a:solidFill>
                <a:latin typeface="Calibri"/>
                <a:ea typeface="Calibri"/>
                <a:cs typeface="Calibri"/>
                <a:sym typeface="Calibri"/>
              </a:rPr>
              <a:t>tar aktivt avstånd mot våld, mobbning, rasism, droger och dopning samt nyttjandet av alkohol i samband med VSK-aktiviteter</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a:t>
            </a:r>
            <a:r>
              <a:rPr lang="sv-SE" sz="2000" b="1" i="0" u="none" strike="noStrike" cap="none">
                <a:solidFill>
                  <a:schemeClr val="dk1"/>
                </a:solidFill>
                <a:latin typeface="Calibri"/>
                <a:ea typeface="Calibri"/>
                <a:cs typeface="Calibri"/>
                <a:sym typeface="Calibri"/>
              </a:rPr>
              <a:t>En VSK:are </a:t>
            </a:r>
            <a:r>
              <a:rPr lang="sv-SE" sz="2000" b="0" i="0" u="none" strike="noStrike" cap="none">
                <a:solidFill>
                  <a:schemeClr val="dk1"/>
                </a:solidFill>
                <a:latin typeface="Calibri"/>
                <a:ea typeface="Calibri"/>
                <a:cs typeface="Calibri"/>
                <a:sym typeface="Calibri"/>
              </a:rPr>
              <a:t>gör sitt bästa på träningar och matcher. Hen stöttar och hejar på sina kompisar både i det egna laget och i andra VSK-lag.</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a:t>
            </a:r>
            <a:r>
              <a:rPr lang="sv-SE" sz="2000" b="1" i="0" u="none" strike="noStrike" cap="none">
                <a:solidFill>
                  <a:schemeClr val="dk1"/>
                </a:solidFill>
                <a:latin typeface="Calibri"/>
                <a:ea typeface="Calibri"/>
                <a:cs typeface="Calibri"/>
                <a:sym typeface="Calibri"/>
              </a:rPr>
              <a:t>En VSK:are </a:t>
            </a:r>
            <a:r>
              <a:rPr lang="sv-SE" sz="2000" b="0" i="0" u="none" strike="noStrike" cap="none">
                <a:solidFill>
                  <a:schemeClr val="dk1"/>
                </a:solidFill>
                <a:latin typeface="Calibri"/>
                <a:ea typeface="Calibri"/>
                <a:cs typeface="Calibri"/>
                <a:sym typeface="Calibri"/>
              </a:rPr>
              <a:t>uppträder på ett juste sätt gentemot medspelare och motståndarnas spelare, ledare, föräldrar och åskådare.</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a:t>
            </a:r>
            <a:r>
              <a:rPr lang="sv-SE" sz="2000" b="1" i="0" u="none" strike="noStrike" cap="none">
                <a:solidFill>
                  <a:schemeClr val="dk1"/>
                </a:solidFill>
                <a:latin typeface="Calibri"/>
                <a:ea typeface="Calibri"/>
                <a:cs typeface="Calibri"/>
                <a:sym typeface="Calibri"/>
              </a:rPr>
              <a:t>En VSK:are </a:t>
            </a:r>
            <a:r>
              <a:rPr lang="sv-SE" sz="2000" b="0" i="0" u="none" strike="noStrike" cap="none">
                <a:solidFill>
                  <a:schemeClr val="dk1"/>
                </a:solidFill>
                <a:latin typeface="Calibri"/>
                <a:ea typeface="Calibri"/>
                <a:cs typeface="Calibri"/>
                <a:sym typeface="Calibri"/>
              </a:rPr>
              <a:t>Vi följer lagar och regler på och vid sidan av planen och fuskar sig inte till oss fördelar i några avseenden.</a:t>
            </a:r>
            <a:endParaRPr/>
          </a:p>
        </p:txBody>
      </p:sp>
      <p:pic>
        <p:nvPicPr>
          <p:cNvPr id="123" name="Google Shape;123;p6"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24" name="Google Shape;124;p6"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7"/>
          <p:cNvSpPr/>
          <p:nvPr/>
        </p:nvSpPr>
        <p:spPr>
          <a:xfrm>
            <a:off x="1321162" y="2170975"/>
            <a:ext cx="9804037" cy="409342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a:solidFill>
                  <a:schemeClr val="dk1"/>
                </a:solidFill>
                <a:latin typeface="Calibri"/>
                <a:ea typeface="Calibri"/>
                <a:cs typeface="Calibri"/>
                <a:sym typeface="Calibri"/>
              </a:rPr>
              <a:t>Förhållningssätt mot varandra </a:t>
            </a:r>
            <a:endParaRPr/>
          </a:p>
          <a:p>
            <a:pPr marL="0" marR="0" lvl="0" indent="0" algn="l" rtl="0">
              <a:spcBef>
                <a:spcPts val="0"/>
              </a:spcBef>
              <a:spcAft>
                <a:spcPts val="0"/>
              </a:spcAft>
              <a:buNone/>
            </a:pPr>
            <a:endParaRPr sz="2000" b="1"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Med ett gemensamt förhållningssätt mot varandra inom föreningen kan vi säkerställa och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öka klubbkänslan inom föreningen. Vi vill att du som VSK:are ska</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delaktig och ta och ge ansvar.</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disciplinerad och följa överenskommelser.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ärlig och inte lova saker som inte efterlevs.</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en god ambassadör och förebild för de yngre i VSK.</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ta dig tid att hälsa och prata med den yngre i föreningen.</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stolt över att representera VSK.</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ödmjuk och främja samarbetsklimat både inom VSK och med andra föreningar.</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se och hälsa på alla VSK:are, om du inte känner personen så hälsar du på klubbmärket.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 vara VSK:are 24 timmar om dygnet och på livets olika arenor förväntas agera därefter. </a:t>
            </a:r>
            <a:endParaRPr/>
          </a:p>
        </p:txBody>
      </p:sp>
      <p:pic>
        <p:nvPicPr>
          <p:cNvPr id="130" name="Google Shape;130;p7"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31" name="Google Shape;131;p7"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8"/>
          <p:cNvSpPr/>
          <p:nvPr/>
        </p:nvSpPr>
        <p:spPr>
          <a:xfrm>
            <a:off x="1321162" y="2170975"/>
            <a:ext cx="9791337" cy="470898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a:solidFill>
                  <a:schemeClr val="dk1"/>
                </a:solidFill>
                <a:latin typeface="Calibri"/>
                <a:ea typeface="Calibri"/>
                <a:cs typeface="Calibri"/>
                <a:sym typeface="Calibri"/>
              </a:rPr>
              <a:t>Handlingsplan vid avvikelser från föreningens värdegrund:</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1. Tränare ger spelare feedback på vilket beteende som inte är acceptabelt. Förändrar spelaren beteendet stannar det här.</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2. Fortsätter spelaren i fråga med samma beteende kopplas akademichef in för samtal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om förändring.</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3. Fortsätter spelaren med beteendet efter detta kopplas föräldrar till spelaren in. Då är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tränare, akademichef samt föräldrar närvarande vid möte med spelaren.</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4. Skulle inte beteendet förändras efter 1-3 så kommer spelarens plats i verksamheten ställas till förfogande.</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Värdegrundsansvarig i föreningen kopplas in direkt när akademichefen blir involverad i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incidenten. Incidenten dokumenteras i föreningens arkiv för värdegrundsincidenter.</a:t>
            </a:r>
            <a:endParaRPr/>
          </a:p>
          <a:p>
            <a:pPr marL="0" marR="0" lvl="0" indent="0" algn="l" rtl="0">
              <a:spcBef>
                <a:spcPts val="0"/>
              </a:spcBef>
              <a:spcAft>
                <a:spcPts val="0"/>
              </a:spcAft>
              <a:buNone/>
            </a:pPr>
            <a:endParaRPr sz="2000" b="0" i="0" u="none" strike="noStrike" cap="none">
              <a:solidFill>
                <a:schemeClr val="dk1"/>
              </a:solidFill>
              <a:latin typeface="Calibri"/>
              <a:ea typeface="Calibri"/>
              <a:cs typeface="Calibri"/>
              <a:sym typeface="Calibri"/>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Uppmärksammar föräldrar beteenden som inte är i enlighet med klubbens värdegrund </a:t>
            </a:r>
            <a:endParaRPr/>
          </a:p>
          <a:p>
            <a:pPr marL="0" marR="0" lvl="0" indent="0" algn="l" rtl="0">
              <a:spcBef>
                <a:spcPts val="0"/>
              </a:spcBef>
              <a:spcAft>
                <a:spcPts val="0"/>
              </a:spcAft>
              <a:buNone/>
            </a:pPr>
            <a:r>
              <a:rPr lang="sv-SE" sz="2000" b="0" i="0" u="none" strike="noStrike" cap="none">
                <a:solidFill>
                  <a:schemeClr val="dk1"/>
                </a:solidFill>
                <a:latin typeface="Calibri"/>
                <a:ea typeface="Calibri"/>
                <a:cs typeface="Calibri"/>
                <a:sym typeface="Calibri"/>
              </a:rPr>
              <a:t>kontaktas akademichef.</a:t>
            </a:r>
            <a:endParaRPr/>
          </a:p>
        </p:txBody>
      </p:sp>
      <p:pic>
        <p:nvPicPr>
          <p:cNvPr id="137" name="Google Shape;137;p8"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38" name="Google Shape;138;p8"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9"/>
          <p:cNvSpPr/>
          <p:nvPr/>
        </p:nvSpPr>
        <p:spPr>
          <a:xfrm>
            <a:off x="1321163" y="2170975"/>
            <a:ext cx="8536940" cy="70784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sv-SE" sz="2000" b="1" i="0" u="none" strike="noStrike" cap="none" dirty="0">
                <a:solidFill>
                  <a:schemeClr val="dk1"/>
                </a:solidFill>
                <a:latin typeface="Calibri"/>
                <a:ea typeface="Calibri"/>
                <a:cs typeface="Calibri"/>
                <a:sym typeface="Calibri"/>
              </a:rPr>
              <a:t>Spelartrupp 2025</a:t>
            </a:r>
            <a:endParaRPr dirty="0"/>
          </a:p>
          <a:p>
            <a:pPr marL="457200" marR="0" lvl="0" indent="-457200" algn="l" rtl="0">
              <a:spcBef>
                <a:spcPts val="0"/>
              </a:spcBef>
              <a:spcAft>
                <a:spcPts val="0"/>
              </a:spcAft>
              <a:buClr>
                <a:schemeClr val="dk1"/>
              </a:buClr>
              <a:buSzPts val="2000"/>
              <a:buFont typeface="Arial"/>
              <a:buChar char="•"/>
            </a:pPr>
            <a:r>
              <a:rPr lang="sv-SE" sz="2000" b="0" i="0" u="none" strike="noStrike" cap="none" dirty="0">
                <a:solidFill>
                  <a:schemeClr val="dk1"/>
                </a:solidFill>
                <a:latin typeface="Calibri"/>
                <a:ea typeface="Calibri"/>
                <a:cs typeface="Calibri"/>
                <a:sym typeface="Calibri"/>
              </a:rPr>
              <a:t>36st spelare som valt att fortsätta denna säsong</a:t>
            </a:r>
          </a:p>
        </p:txBody>
      </p:sp>
      <p:pic>
        <p:nvPicPr>
          <p:cNvPr id="144" name="Google Shape;144;p9" descr="VSK Fotboll"/>
          <p:cNvPicPr preferRelativeResize="0"/>
          <p:nvPr/>
        </p:nvPicPr>
        <p:blipFill rotWithShape="1">
          <a:blip r:embed="rId3">
            <a:alphaModFix/>
          </a:blip>
          <a:srcRect/>
          <a:stretch/>
        </p:blipFill>
        <p:spPr>
          <a:xfrm>
            <a:off x="9858103" y="1"/>
            <a:ext cx="2333897" cy="1802674"/>
          </a:xfrm>
          <a:prstGeom prst="rect">
            <a:avLst/>
          </a:prstGeom>
          <a:noFill/>
          <a:ln>
            <a:noFill/>
          </a:ln>
        </p:spPr>
      </p:pic>
      <p:pic>
        <p:nvPicPr>
          <p:cNvPr id="145" name="Google Shape;145;p9" descr="VSK Fotboll"/>
          <p:cNvPicPr preferRelativeResize="0"/>
          <p:nvPr/>
        </p:nvPicPr>
        <p:blipFill rotWithShape="1">
          <a:blip r:embed="rId3">
            <a:alphaModFix/>
          </a:blip>
          <a:srcRect/>
          <a:stretch/>
        </p:blipFill>
        <p:spPr>
          <a:xfrm>
            <a:off x="0" y="1"/>
            <a:ext cx="2333897" cy="1802674"/>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1391</Words>
  <Application>Microsoft Office PowerPoint</Application>
  <PresentationFormat>Bredbild</PresentationFormat>
  <Paragraphs>155</Paragraphs>
  <Slides>23</Slides>
  <Notes>23</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23</vt:i4>
      </vt:variant>
    </vt:vector>
  </HeadingPairs>
  <TitlesOfParts>
    <vt:vector size="26" baseType="lpstr">
      <vt:lpstr>Arial</vt:lpstr>
      <vt:lpstr>Calibri</vt:lpstr>
      <vt:lpstr>Office Theme</vt:lpstr>
      <vt:lpstr>Föräldramöte VSK P2013 2025-03-17 </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VSK P2013 2024-03-14</dc:title>
  <dc:creator>Alexandre Mansour</dc:creator>
  <cp:lastModifiedBy>Lindén, Daniel</cp:lastModifiedBy>
  <cp:revision>12</cp:revision>
  <dcterms:created xsi:type="dcterms:W3CDTF">2019-03-13T14:17:26Z</dcterms:created>
  <dcterms:modified xsi:type="dcterms:W3CDTF">2025-03-19T07:52:23Z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iteId">
    <vt:lpwstr>176bdcf0-2ce3-4610-962a-d59c1f5ce9f6</vt:lpwstr>
  </property>
  <property fmtid="{D5CDD505-2E9C-101B-9397-08002B2CF9AE}" pid="4" name="MSIP_Label_f0bc4404-d96b-4544-9544-a30b749faca9_Owner">
    <vt:lpwstr>alexandre.mansour@ica.se</vt:lpwstr>
  </property>
  <property fmtid="{D5CDD505-2E9C-101B-9397-08002B2CF9AE}" pid="5" name="MSIP_Label_f0bc4404-d96b-4544-9544-a30b749faca9_SetDate">
    <vt:lpwstr>2019-03-13T14:26:43.5175000Z</vt:lpwstr>
  </property>
  <property fmtid="{D5CDD505-2E9C-101B-9397-08002B2CF9AE}" pid="6" name="MSIP_Label_f0bc4404-d96b-4544-9544-a30b749faca9_Name">
    <vt:lpwstr>S3 (Intra-company)</vt:lpwstr>
  </property>
  <property fmtid="{D5CDD505-2E9C-101B-9397-08002B2CF9AE}" pid="7" name="MSIP_Label_f0bc4404-d96b-4544-9544-a30b749faca9_Application">
    <vt:lpwstr>Microsoft Azure Information Protection</vt:lpwstr>
  </property>
  <property fmtid="{D5CDD505-2E9C-101B-9397-08002B2CF9AE}" pid="8" name="MSIP_Label_f0bc4404-d96b-4544-9544-a30b749faca9_Extended_MSFT_Method">
    <vt:lpwstr>Automatic</vt:lpwstr>
  </property>
  <property fmtid="{D5CDD505-2E9C-101B-9397-08002B2CF9AE}" pid="9" name="Sensitivity">
    <vt:lpwstr>S3 (Intra-company)</vt:lpwstr>
  </property>
</Properties>
</file>