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A2973-11DB-4A9C-BFF8-732456BFE2CA}" v="1581" dt="2026-03-07T13:01:26.891"/>
    <p1510:client id="{DEE55FEB-EC8E-4FA9-863B-A634BEB7BBDE}" v="245" dt="2026-03-07T13:27:13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2026-03-07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2026-03-07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2026-03-07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2026-03-07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2026-03-07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2026-03-07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2026-03-07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Vår Historia – Västerås IK Fotboll">
            <a:extLst>
              <a:ext uri="{FF2B5EF4-FFF2-40B4-BE49-F238E27FC236}">
                <a16:creationId xmlns:a16="http://schemas.microsoft.com/office/drawing/2014/main" id="{8997200B-EC06-27DE-505E-049B7D9C73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5568" b="109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v-SE" sz="11500">
                <a:ln w="22225">
                  <a:solidFill>
                    <a:schemeClr val="tx1"/>
                  </a:solidFill>
                  <a:miter lim="800000"/>
                </a:ln>
                <a:noFill/>
                <a:latin typeface="Century Schoolbook"/>
              </a:rPr>
              <a:t>Föräldramöte </a:t>
            </a:r>
            <a:br>
              <a:rPr lang="sv-SE" sz="11500">
                <a:ln w="22225">
                  <a:solidFill>
                    <a:schemeClr val="tx1"/>
                  </a:solidFill>
                  <a:miter lim="800000"/>
                </a:ln>
                <a:noFill/>
                <a:latin typeface="Century Schoolbook"/>
              </a:rPr>
            </a:br>
            <a:r>
              <a:rPr lang="sv-SE" sz="11500">
                <a:ln w="22225">
                  <a:solidFill>
                    <a:schemeClr val="tx1"/>
                  </a:solidFill>
                  <a:miter lim="800000"/>
                </a:ln>
                <a:noFill/>
                <a:latin typeface="Century Schoolbook"/>
              </a:rPr>
              <a:t>11 mars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v-SE" sz="3200"/>
              <a:t>VIK P17</a:t>
            </a:r>
          </a:p>
        </p:txBody>
      </p:sp>
    </p:spTree>
    <p:extLst>
      <p:ext uri="{BB962C8B-B14F-4D97-AF65-F5344CB8AC3E}">
        <p14:creationId xmlns:p14="http://schemas.microsoft.com/office/powerpoint/2010/main" val="3194377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Frågetecken i en rad och ett frågetecken är tänd">
            <a:extLst>
              <a:ext uri="{FF2B5EF4-FFF2-40B4-BE49-F238E27FC236}">
                <a16:creationId xmlns:a16="http://schemas.microsoft.com/office/drawing/2014/main" id="{577DC2C5-0C5F-1A96-6FA1-5ACF4A70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827" r="-2" b="14776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A70BB8-946F-AF03-D559-2CF1B612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2"/>
            <a:ext cx="10515600" cy="29859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err="1">
                <a:solidFill>
                  <a:srgbClr val="FFFFFF"/>
                </a:solidFill>
              </a:rPr>
              <a:t>Övriga</a:t>
            </a:r>
            <a:r>
              <a:rPr lang="en-US" sz="8800" dirty="0">
                <a:solidFill>
                  <a:srgbClr val="FFFFFF"/>
                </a:solidFill>
              </a:rPr>
              <a:t> </a:t>
            </a:r>
            <a:r>
              <a:rPr lang="en-US" sz="8800" err="1">
                <a:solidFill>
                  <a:srgbClr val="FFFFFF"/>
                </a:solidFill>
              </a:rPr>
              <a:t>frågor</a:t>
            </a:r>
            <a:r>
              <a:rPr lang="en-US" sz="88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069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09D0E-885A-2EDB-50A8-D7D4A589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Beslut tagna 2026-03-11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5166F1-4DF1-1B02-1E23-51121A2C7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Ansvarsområden: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Cupper &amp; poolspel: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Ekonomi: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Informationsspridning: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Övriga frågor: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1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BA93DB-9B3A-2FAA-45AE-EE3569BB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Syfte och mål</a:t>
            </a:r>
          </a:p>
        </p:txBody>
      </p:sp>
      <p:pic>
        <p:nvPicPr>
          <p:cNvPr id="5" name="Platshållare för innehåll 3" descr="Västerås IK Fotboll - Wikipedia">
            <a:extLst>
              <a:ext uri="{FF2B5EF4-FFF2-40B4-BE49-F238E27FC236}">
                <a16:creationId xmlns:a16="http://schemas.microsoft.com/office/drawing/2014/main" id="{A1EAE380-7F86-4A14-3735-376548AA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608"/>
          <a:stretch>
            <a:fillRect/>
          </a:stretch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4CD86A-AF18-24D4-8B18-43082111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629870"/>
            <a:ext cx="5246480" cy="4541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600" dirty="0">
                <a:solidFill>
                  <a:schemeClr val="bg1"/>
                </a:solidFill>
              </a:rPr>
              <a:t>Syftet med dagens möte är att vi ska skapa en tydligare arbetsfördelning i laget och en tydligare samsyn kring hur vi vill bygga laget framåt. </a:t>
            </a:r>
          </a:p>
          <a:p>
            <a:pPr marL="0" indent="0">
              <a:buNone/>
            </a:pPr>
            <a:endParaRPr lang="sv-SE" sz="2600" dirty="0">
              <a:solidFill>
                <a:schemeClr val="bg1"/>
              </a:solidFill>
            </a:endParaRPr>
          </a:p>
          <a:p>
            <a:r>
              <a:rPr lang="sv-SE" sz="2600" dirty="0">
                <a:solidFill>
                  <a:schemeClr val="bg1"/>
                </a:solidFill>
              </a:rPr>
              <a:t>Målet med mötet är att ta flera gemensamma beslut som skapar ett bättre samarbete mellan oss föräldrar samt ger barnen bästa möjlighet till fortsatt utveckling. </a:t>
            </a:r>
          </a:p>
        </p:txBody>
      </p:sp>
      <p:grpSp>
        <p:nvGrpSpPr>
          <p:cNvPr id="1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096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2AAC2A-4B33-0AAE-50E2-5A0C058A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30"/>
            <a:ext cx="4391024" cy="1304067"/>
          </a:xfrm>
        </p:spPr>
        <p:txBody>
          <a:bodyPr anchor="t">
            <a:normAutofit/>
          </a:bodyPr>
          <a:lstStyle/>
          <a:p>
            <a:r>
              <a:rPr lang="sv-SE" sz="4000">
                <a:solidFill>
                  <a:schemeClr val="bg1"/>
                </a:solidFill>
              </a:rPr>
              <a:t>Dagens 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D010DD-6326-9AF6-21E9-D7064CAAC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3367"/>
            <a:ext cx="4391024" cy="328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Ideell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förening</a:t>
            </a:r>
            <a:endParaRPr lang="en-US" sz="200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Ansvarsområden</a:t>
            </a:r>
            <a:endParaRPr lang="en-US" dirty="0" err="1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Matchengagemang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Ekonomi</a:t>
            </a:r>
          </a:p>
          <a:p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Uppförandekod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Informationsspridning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Övriga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frågor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?</a:t>
            </a:r>
          </a:p>
        </p:txBody>
      </p:sp>
      <p:grpSp>
        <p:nvGrpSpPr>
          <p:cNvPr id="30" name="Group 21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25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Bildobjekt 2" descr="En bild som visar person, gräs, klädsel, utomhus&#10;&#10;AI-genererat innehåll kan vara felaktigt.">
            <a:extLst>
              <a:ext uri="{FF2B5EF4-FFF2-40B4-BE49-F238E27FC236}">
                <a16:creationId xmlns:a16="http://schemas.microsoft.com/office/drawing/2014/main" id="{2D5D5B4F-33BA-7B6F-FDC3-9CE82F857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32" y="1402470"/>
            <a:ext cx="4369112" cy="29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9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4C270DE-0BEB-4372-B440-7EADA6FAF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57ACA0C-8702-4043-8D4D-582EAED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3877" y="4618784"/>
            <a:ext cx="365021" cy="36502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62DE8C-6369-0B91-BB6B-B54D5276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867499"/>
          </a:xfrm>
        </p:spPr>
        <p:txBody>
          <a:bodyPr anchor="b">
            <a:normAutofit/>
          </a:bodyPr>
          <a:lstStyle/>
          <a:p>
            <a:r>
              <a:rPr lang="sv-SE" sz="4100">
                <a:solidFill>
                  <a:schemeClr val="bg1"/>
                </a:solidFill>
              </a:rPr>
              <a:t>Vad är en ideell förening?</a:t>
            </a:r>
          </a:p>
        </p:txBody>
      </p:sp>
      <p:sp>
        <p:nvSpPr>
          <p:cNvPr id="69" name="Content Placeholder 68">
            <a:extLst>
              <a:ext uri="{FF2B5EF4-FFF2-40B4-BE49-F238E27FC236}">
                <a16:creationId xmlns:a16="http://schemas.microsoft.com/office/drawing/2014/main" id="{B7C90FCA-D962-4D94-7B47-D0D78D3D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2425862"/>
            <a:ext cx="5217173" cy="36406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Bygger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personligt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engagemang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Utan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vårt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gemensamma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engagemang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inget</a:t>
            </a:r>
            <a:r>
              <a:rPr lang="en-US" dirty="0">
                <a:solidFill>
                  <a:schemeClr val="bg1"/>
                </a:solidFill>
              </a:rPr>
              <a:t> lag</a:t>
            </a:r>
          </a:p>
        </p:txBody>
      </p:sp>
      <p:grpSp>
        <p:nvGrpSpPr>
          <p:cNvPr id="74" name="Graphic 4">
            <a:extLst>
              <a:ext uri="{FF2B5EF4-FFF2-40B4-BE49-F238E27FC236}">
                <a16:creationId xmlns:a16="http://schemas.microsoft.com/office/drawing/2014/main" id="{D92F9A1A-77F4-4E16-958B-64BB489F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2349" y="739986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19A42ED-6B91-49E6-9BDB-6339893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B732C3B-202D-4B4E-9C2B-283338B2A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38433EC-2142-4B86-B9BA-25AFE2629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F3A02D8-E8AA-47DC-B215-ED01D604E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1A156CC-0ACD-4554-947F-A9FD30B6A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BACA1F0-7581-48CC-BB3D-29D84E66B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C34CDB-6796-4AA3-9001-DA5B717D7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9D783F9-0F69-4135-9961-9BAB1C1A6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FFBBC22-B7E4-49E9-9BD1-36B5F6299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179D1A-1F7F-41FF-A993-7DB78E9EB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565B3A8-B9D8-4EA9-B3DA-DDB2A574B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891E65D-798E-4741-A582-606A9152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8BAB8E0-D711-471F-8EB7-6F8C4209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" name="Platshållare för innehåll 3" descr="En bild som visar text, skärmbild, Teckensnitt&#10;&#10;AI-genererat innehåll kan vara felaktigt.">
            <a:extLst>
              <a:ext uri="{FF2B5EF4-FFF2-40B4-BE49-F238E27FC236}">
                <a16:creationId xmlns:a16="http://schemas.microsoft.com/office/drawing/2014/main" id="{D4F79D2A-8393-432A-A9F0-669DEC96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89" y="1370731"/>
            <a:ext cx="4763801" cy="2519774"/>
          </a:xfrm>
          <a:prstGeom prst="rect">
            <a:avLst/>
          </a:prstGeom>
        </p:spPr>
      </p:pic>
      <p:pic>
        <p:nvPicPr>
          <p:cNvPr id="65" name="Platshållare för innehåll 64" descr="En bild som visar text, skärmbild, Teckensnitt, linje&#10;&#10;AI-genererat innehåll kan vara felaktigt.">
            <a:extLst>
              <a:ext uri="{FF2B5EF4-FFF2-40B4-BE49-F238E27FC236}">
                <a16:creationId xmlns:a16="http://schemas.microsoft.com/office/drawing/2014/main" id="{1A65B4D9-4065-276C-64DF-059F4C4B5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388" y="4180699"/>
            <a:ext cx="4763801" cy="1321955"/>
          </a:xfrm>
          <a:prstGeom prst="rect">
            <a:avLst/>
          </a:prstGeom>
        </p:spPr>
      </p:pic>
      <p:pic>
        <p:nvPicPr>
          <p:cNvPr id="67" name="Platshållare för innehåll 3" descr="Västerås IK Fotboll - Wikipedia">
            <a:extLst>
              <a:ext uri="{FF2B5EF4-FFF2-40B4-BE49-F238E27FC236}">
                <a16:creationId xmlns:a16="http://schemas.microsoft.com/office/drawing/2014/main" id="{88388A27-8894-4D88-6132-EDA9F35074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1608"/>
          <a:stretch>
            <a:fillRect/>
          </a:stretch>
        </p:blipFill>
        <p:spPr>
          <a:xfrm>
            <a:off x="4747785" y="208849"/>
            <a:ext cx="1655659" cy="166298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96068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osballbord fotbolls spelare">
            <a:extLst>
              <a:ext uri="{FF2B5EF4-FFF2-40B4-BE49-F238E27FC236}">
                <a16:creationId xmlns:a16="http://schemas.microsoft.com/office/drawing/2014/main" id="{159C8F0C-CA8B-429F-6A10-012F531E95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8" t="2840" r="17825" b="2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922B12-F765-99D1-C8BF-D5B6D2F4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Ansvarsområden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102D83-59C0-E084-8D48-552FC8CF0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812579" cy="32072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700" dirty="0" err="1">
                <a:solidFill>
                  <a:schemeClr val="bg1"/>
                </a:solidFill>
              </a:rPr>
              <a:t>Tränare</a:t>
            </a:r>
            <a:endParaRPr lang="sv-SE" sz="1700">
              <a:solidFill>
                <a:schemeClr val="bg1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300" dirty="0" err="1">
                <a:solidFill>
                  <a:schemeClr val="bg1"/>
                </a:solidFill>
              </a:rPr>
              <a:t>Ansvarar</a:t>
            </a:r>
            <a:r>
              <a:rPr lang="en-US" sz="1300" dirty="0">
                <a:solidFill>
                  <a:schemeClr val="bg1"/>
                </a:solidFill>
              </a:rPr>
              <a:t> för </a:t>
            </a:r>
            <a:r>
              <a:rPr lang="en-US" sz="1300" dirty="0" err="1">
                <a:solidFill>
                  <a:schemeClr val="bg1"/>
                </a:solidFill>
              </a:rPr>
              <a:t>träningarna</a:t>
            </a:r>
            <a:r>
              <a:rPr lang="en-US" sz="1300" dirty="0">
                <a:solidFill>
                  <a:schemeClr val="bg1"/>
                </a:solidFill>
              </a:rPr>
              <a:t>, </a:t>
            </a:r>
            <a:r>
              <a:rPr lang="en-US" sz="1300" dirty="0" err="1">
                <a:solidFill>
                  <a:schemeClr val="bg1"/>
                </a:solidFill>
              </a:rPr>
              <a:t>anmäler</a:t>
            </a:r>
            <a:r>
              <a:rPr lang="en-US" sz="1300" dirty="0">
                <a:solidFill>
                  <a:schemeClr val="bg1"/>
                </a:solidFill>
              </a:rPr>
              <a:t> till matcher/</a:t>
            </a:r>
            <a:r>
              <a:rPr lang="en-US" sz="1300" dirty="0" err="1">
                <a:solidFill>
                  <a:schemeClr val="bg1"/>
                </a:solidFill>
              </a:rPr>
              <a:t>cuper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samt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stöttar</a:t>
            </a:r>
            <a:r>
              <a:rPr lang="en-US" sz="1300" dirty="0">
                <a:solidFill>
                  <a:schemeClr val="bg1"/>
                </a:solidFill>
              </a:rPr>
              <a:t> vid match.</a:t>
            </a:r>
          </a:p>
          <a:p>
            <a:r>
              <a:rPr lang="en-US" sz="1700" dirty="0" err="1">
                <a:solidFill>
                  <a:schemeClr val="bg1"/>
                </a:solidFill>
              </a:rPr>
              <a:t>Aktivitetsansvarig</a:t>
            </a:r>
            <a:endParaRPr lang="sv-SE" sz="1700" dirty="0" err="1">
              <a:solidFill>
                <a:schemeClr val="bg1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300" dirty="0" err="1">
                <a:solidFill>
                  <a:schemeClr val="bg1"/>
                </a:solidFill>
              </a:rPr>
              <a:t>Ansvarar</a:t>
            </a:r>
            <a:r>
              <a:rPr lang="en-US" sz="1300" dirty="0">
                <a:solidFill>
                  <a:schemeClr val="bg1"/>
                </a:solidFill>
              </a:rPr>
              <a:t> för </a:t>
            </a:r>
            <a:r>
              <a:rPr lang="en-US" sz="1300" dirty="0" err="1">
                <a:solidFill>
                  <a:schemeClr val="bg1"/>
                </a:solidFill>
              </a:rPr>
              <a:t>att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skapa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försäljnings</a:t>
            </a:r>
            <a:r>
              <a:rPr lang="en-US" sz="1300" dirty="0">
                <a:solidFill>
                  <a:schemeClr val="bg1"/>
                </a:solidFill>
              </a:rPr>
              <a:t>- och </a:t>
            </a:r>
            <a:r>
              <a:rPr lang="en-US" sz="1300" dirty="0" err="1">
                <a:solidFill>
                  <a:schemeClr val="bg1"/>
                </a:solidFill>
              </a:rPr>
              <a:t>gemenskapshöjande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aktiviteter</a:t>
            </a:r>
            <a:r>
              <a:rPr lang="en-US" sz="1300" dirty="0">
                <a:solidFill>
                  <a:schemeClr val="bg1"/>
                </a:solidFill>
              </a:rPr>
              <a:t>.</a:t>
            </a:r>
          </a:p>
          <a:p>
            <a:r>
              <a:rPr lang="en-US" sz="1700" err="1">
                <a:solidFill>
                  <a:schemeClr val="bg1"/>
                </a:solidFill>
              </a:rPr>
              <a:t>Domaransvarig</a:t>
            </a:r>
            <a:endParaRPr lang="en-US" sz="1700">
              <a:solidFill>
                <a:schemeClr val="bg1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300" dirty="0" err="1">
                <a:solidFill>
                  <a:schemeClr val="bg1"/>
                </a:solidFill>
              </a:rPr>
              <a:t>Ansvarar</a:t>
            </a:r>
            <a:r>
              <a:rPr lang="en-US" sz="1300" dirty="0">
                <a:solidFill>
                  <a:schemeClr val="bg1"/>
                </a:solidFill>
              </a:rPr>
              <a:t> för </a:t>
            </a:r>
            <a:r>
              <a:rPr lang="en-US" sz="1300" dirty="0" err="1">
                <a:solidFill>
                  <a:schemeClr val="bg1"/>
                </a:solidFill>
              </a:rPr>
              <a:t>att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rekrytera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domare</a:t>
            </a:r>
            <a:r>
              <a:rPr lang="en-US" sz="1300" dirty="0">
                <a:solidFill>
                  <a:schemeClr val="bg1"/>
                </a:solidFill>
              </a:rPr>
              <a:t> vid </a:t>
            </a:r>
            <a:r>
              <a:rPr lang="en-US" sz="1300" dirty="0" err="1">
                <a:solidFill>
                  <a:schemeClr val="bg1"/>
                </a:solidFill>
              </a:rPr>
              <a:t>hemmamatcher</a:t>
            </a:r>
            <a:r>
              <a:rPr lang="en-US" sz="1300" dirty="0">
                <a:solidFill>
                  <a:schemeClr val="bg1"/>
                </a:solidFill>
              </a:rPr>
              <a:t>.</a:t>
            </a:r>
          </a:p>
          <a:p>
            <a:r>
              <a:rPr lang="en-US" sz="1700" dirty="0" err="1">
                <a:solidFill>
                  <a:schemeClr val="bg1"/>
                </a:solidFill>
              </a:rPr>
              <a:t>Kassaansvarig</a:t>
            </a:r>
            <a:r>
              <a:rPr lang="en-US" sz="1700" dirty="0">
                <a:solidFill>
                  <a:schemeClr val="bg1"/>
                </a:solidFill>
              </a:rPr>
              <a:t> (2 </a:t>
            </a:r>
            <a:r>
              <a:rPr lang="en-US" sz="1700" dirty="0" err="1">
                <a:solidFill>
                  <a:schemeClr val="bg1"/>
                </a:solidFill>
              </a:rPr>
              <a:t>st</a:t>
            </a:r>
            <a:r>
              <a:rPr lang="en-US" sz="1700" dirty="0">
                <a:solidFill>
                  <a:schemeClr val="bg1"/>
                </a:solidFill>
              </a:rPr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300" dirty="0" err="1">
                <a:solidFill>
                  <a:schemeClr val="bg1"/>
                </a:solidFill>
              </a:rPr>
              <a:t>Kassör</a:t>
            </a:r>
            <a:r>
              <a:rPr lang="en-US" sz="1300" dirty="0">
                <a:solidFill>
                  <a:schemeClr val="bg1"/>
                </a:solidFill>
              </a:rPr>
              <a:t> för </a:t>
            </a:r>
            <a:r>
              <a:rPr lang="en-US" sz="1300" dirty="0" err="1">
                <a:solidFill>
                  <a:schemeClr val="bg1"/>
                </a:solidFill>
              </a:rPr>
              <a:t>lagets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pengar</a:t>
            </a:r>
            <a:r>
              <a:rPr lang="en-US" sz="1300" dirty="0">
                <a:solidFill>
                  <a:schemeClr val="bg1"/>
                </a:solidFill>
              </a:rPr>
              <a:t>. </a:t>
            </a:r>
            <a:r>
              <a:rPr lang="en-US" sz="1300" dirty="0" err="1">
                <a:solidFill>
                  <a:schemeClr val="bg1"/>
                </a:solidFill>
              </a:rPr>
              <a:t>Ansvarar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idag</a:t>
            </a:r>
            <a:r>
              <a:rPr lang="en-US" sz="1300" dirty="0">
                <a:solidFill>
                  <a:schemeClr val="bg1"/>
                </a:solidFill>
              </a:rPr>
              <a:t> för </a:t>
            </a:r>
            <a:r>
              <a:rPr lang="en-US" sz="1300" dirty="0" err="1">
                <a:solidFill>
                  <a:schemeClr val="bg1"/>
                </a:solidFill>
              </a:rPr>
              <a:t>Restaurangchansen</a:t>
            </a:r>
            <a:r>
              <a:rPr lang="en-US" sz="1300" dirty="0">
                <a:solidFill>
                  <a:schemeClr val="bg1"/>
                </a:solidFill>
              </a:rPr>
              <a:t> och </a:t>
            </a:r>
            <a:r>
              <a:rPr lang="en-US" sz="1300" dirty="0" err="1">
                <a:solidFill>
                  <a:schemeClr val="bg1"/>
                </a:solidFill>
              </a:rPr>
              <a:t>eventuella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uttag</a:t>
            </a:r>
            <a:r>
              <a:rPr lang="en-US" sz="13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76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C2C1EE-393E-04FA-5303-8AEBC967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sv-SE" sz="3800" dirty="0">
                <a:solidFill>
                  <a:schemeClr val="bg1"/>
                </a:solidFill>
              </a:rPr>
              <a:t>Cupper &amp; poolspel</a:t>
            </a:r>
            <a:endParaRPr lang="sv-SE" dirty="0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6193EE-136C-9B3F-E227-C1EDEC413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Kostar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såklart</a:t>
            </a:r>
            <a:r>
              <a:rPr lang="en-US" sz="2000" dirty="0">
                <a:solidFill>
                  <a:schemeClr val="bg1"/>
                </a:solidFill>
              </a:rPr>
              <a:t> pengar</a:t>
            </a:r>
          </a:p>
          <a:p>
            <a:r>
              <a:rPr lang="sv-SE" sz="2000" dirty="0">
                <a:solidFill>
                  <a:schemeClr val="bg1"/>
                </a:solidFill>
              </a:rPr>
              <a:t>Var vill vi lägga ribban?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600" dirty="0">
                <a:solidFill>
                  <a:schemeClr val="bg1"/>
                </a:solidFill>
              </a:rPr>
              <a:t>Byggmästarcuppen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600" err="1">
                <a:solidFill>
                  <a:schemeClr val="bg1"/>
                </a:solidFill>
              </a:rPr>
              <a:t>Aroscuppen</a:t>
            </a:r>
            <a:endParaRPr lang="sv-SE" sz="1600" dirty="0" err="1">
              <a:solidFill>
                <a:schemeClr val="bg1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600" dirty="0">
                <a:solidFill>
                  <a:schemeClr val="bg1"/>
                </a:solidFill>
              </a:rPr>
              <a:t>Fotbollens dag</a:t>
            </a:r>
          </a:p>
          <a:p>
            <a:r>
              <a:rPr lang="sv-SE" sz="2000" dirty="0">
                <a:solidFill>
                  <a:schemeClr val="bg1"/>
                </a:solidFill>
              </a:rPr>
              <a:t>Mer cupper? Inom länet bara? Hur långt är vi villiga att åka?</a:t>
            </a:r>
          </a:p>
          <a:p>
            <a:endParaRPr lang="en-US" sz="2000" dirty="0"/>
          </a:p>
          <a:p>
            <a:br>
              <a:rPr lang="en-US" sz="2000" dirty="0"/>
            </a:br>
            <a:endParaRPr lang="sv-SE" sz="2000">
              <a:solidFill>
                <a:schemeClr val="bg1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Säker seger mot VIK!">
            <a:extLst>
              <a:ext uri="{FF2B5EF4-FFF2-40B4-BE49-F238E27FC236}">
                <a16:creationId xmlns:a16="http://schemas.microsoft.com/office/drawing/2014/main" id="{8BEF3E95-5EA2-E258-9FA6-DC69FC3BE2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00" t="23843" r="267" b="356"/>
          <a:stretch>
            <a:fillRect/>
          </a:stretch>
        </p:blipFill>
        <p:spPr>
          <a:xfrm>
            <a:off x="6525453" y="1523546"/>
            <a:ext cx="5666547" cy="38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8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36">
            <a:extLst>
              <a:ext uri="{FF2B5EF4-FFF2-40B4-BE49-F238E27FC236}">
                <a16:creationId xmlns:a16="http://schemas.microsoft.com/office/drawing/2014/main" id="{269A50E4-B5CC-4FCE-8725-E40B4E14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892CD2-F48C-E7C2-6F9E-6720973F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240" y="368625"/>
            <a:ext cx="4114800" cy="1403498"/>
          </a:xfrm>
        </p:spPr>
        <p:txBody>
          <a:bodyPr anchor="b">
            <a:normAutofit/>
          </a:bodyPr>
          <a:lstStyle/>
          <a:p>
            <a:r>
              <a:rPr lang="sv-SE" sz="3600">
                <a:solidFill>
                  <a:schemeClr val="bg1"/>
                </a:solidFill>
              </a:rPr>
              <a:t>Ekonomi</a:t>
            </a:r>
          </a:p>
        </p:txBody>
      </p:sp>
      <p:pic>
        <p:nvPicPr>
          <p:cNvPr id="7" name="Bildobjekt 6" descr="Newbody-försäljning - Vansbro Ryttarsällskap - KlubbenOnline">
            <a:extLst>
              <a:ext uri="{FF2B5EF4-FFF2-40B4-BE49-F238E27FC236}">
                <a16:creationId xmlns:a16="http://schemas.microsoft.com/office/drawing/2014/main" id="{28B61CFA-A637-843C-8D47-B9E02586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11" r="1738" b="-3"/>
          <a:stretch>
            <a:fillRect/>
          </a:stretch>
        </p:blipFill>
        <p:spPr>
          <a:xfrm>
            <a:off x="965266" y="219938"/>
            <a:ext cx="2019056" cy="2019080"/>
          </a:xfrm>
          <a:prstGeom prst="rect">
            <a:avLst/>
          </a:prstGeom>
        </p:spPr>
      </p:pic>
      <p:sp>
        <p:nvSpPr>
          <p:cNvPr id="246" name="Freeform: Shape 238">
            <a:extLst>
              <a:ext uri="{FF2B5EF4-FFF2-40B4-BE49-F238E27FC236}">
                <a16:creationId xmlns:a16="http://schemas.microsoft.com/office/drawing/2014/main" id="{42AE8636-A04B-4C96-AA50-C956D51C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807" y="-19877"/>
            <a:ext cx="3483100" cy="2909287"/>
          </a:xfrm>
          <a:custGeom>
            <a:avLst/>
            <a:gdLst>
              <a:gd name="connsiteX0" fmla="*/ 452171 w 3483100"/>
              <a:gd name="connsiteY0" fmla="*/ 0 h 2909287"/>
              <a:gd name="connsiteX1" fmla="*/ 3030929 w 3483100"/>
              <a:gd name="connsiteY1" fmla="*/ 0 h 2909287"/>
              <a:gd name="connsiteX2" fmla="*/ 3085415 w 3483100"/>
              <a:gd name="connsiteY2" fmla="*/ 59949 h 2909287"/>
              <a:gd name="connsiteX3" fmla="*/ 3483100 w 3483100"/>
              <a:gd name="connsiteY3" fmla="*/ 1167737 h 2909287"/>
              <a:gd name="connsiteX4" fmla="*/ 1741550 w 3483100"/>
              <a:gd name="connsiteY4" fmla="*/ 2909287 h 2909287"/>
              <a:gd name="connsiteX5" fmla="*/ 0 w 3483100"/>
              <a:gd name="connsiteY5" fmla="*/ 1167737 h 2909287"/>
              <a:gd name="connsiteX6" fmla="*/ 397685 w 3483100"/>
              <a:gd name="connsiteY6" fmla="*/ 59949 h 29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100" h="2909287">
                <a:moveTo>
                  <a:pt x="452171" y="0"/>
                </a:moveTo>
                <a:lnTo>
                  <a:pt x="3030929" y="0"/>
                </a:lnTo>
                <a:lnTo>
                  <a:pt x="3085415" y="59949"/>
                </a:lnTo>
                <a:cubicBezTo>
                  <a:pt x="3333857" y="360992"/>
                  <a:pt x="3483100" y="746936"/>
                  <a:pt x="3483100" y="1167737"/>
                </a:cubicBezTo>
                <a:cubicBezTo>
                  <a:pt x="3483100" y="2129569"/>
                  <a:pt x="2703382" y="2909287"/>
                  <a:pt x="1741550" y="2909287"/>
                </a:cubicBezTo>
                <a:cubicBezTo>
                  <a:pt x="779718" y="2909287"/>
                  <a:pt x="0" y="2129569"/>
                  <a:pt x="0" y="1167737"/>
                </a:cubicBezTo>
                <a:cubicBezTo>
                  <a:pt x="0" y="746936"/>
                  <a:pt x="149243" y="360992"/>
                  <a:pt x="397685" y="59949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objekt 4" descr="Nyheter &amp; pressrum">
            <a:extLst>
              <a:ext uri="{FF2B5EF4-FFF2-40B4-BE49-F238E27FC236}">
                <a16:creationId xmlns:a16="http://schemas.microsoft.com/office/drawing/2014/main" id="{B14DD605-21B2-D858-AE0D-48BD7D8B9F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36" r="28493" b="5"/>
          <a:stretch>
            <a:fillRect/>
          </a:stretch>
        </p:blipFill>
        <p:spPr>
          <a:xfrm>
            <a:off x="4676639" y="572107"/>
            <a:ext cx="1564163" cy="1564172"/>
          </a:xfrm>
          <a:prstGeom prst="rect">
            <a:avLst/>
          </a:prstGeom>
        </p:spPr>
      </p:pic>
      <p:sp>
        <p:nvSpPr>
          <p:cNvPr id="241" name="Oval 240">
            <a:extLst>
              <a:ext uri="{FF2B5EF4-FFF2-40B4-BE49-F238E27FC236}">
                <a16:creationId xmlns:a16="http://schemas.microsoft.com/office/drawing/2014/main" id="{A408E1F6-B9B6-4459-AFC2-F77F3EA60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4603" y="72657"/>
            <a:ext cx="2523489" cy="252348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588AB9E2-7D37-4889-BA65-F40073B8B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5778" y="235607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0F47C222-B2CD-48DF-921A-F1E49A7C8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5778" y="2356070"/>
            <a:ext cx="419129" cy="419129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objekt 5" descr="Tjäna pengar till föreningen - DelikatessKungen">
            <a:extLst>
              <a:ext uri="{FF2B5EF4-FFF2-40B4-BE49-F238E27FC236}">
                <a16:creationId xmlns:a16="http://schemas.microsoft.com/office/drawing/2014/main" id="{67636A3D-1273-ABA1-CB72-22CD37D6E5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" b="4"/>
          <a:stretch>
            <a:fillRect/>
          </a:stretch>
        </p:blipFill>
        <p:spPr>
          <a:xfrm>
            <a:off x="377110" y="4028772"/>
            <a:ext cx="2117387" cy="2117387"/>
          </a:xfrm>
          <a:prstGeom prst="rect">
            <a:avLst/>
          </a:prstGeom>
        </p:spPr>
      </p:pic>
      <p:pic>
        <p:nvPicPr>
          <p:cNvPr id="4" name="Bildobjekt 3" descr="Kakmagasinet | Kakservice">
            <a:extLst>
              <a:ext uri="{FF2B5EF4-FFF2-40B4-BE49-F238E27FC236}">
                <a16:creationId xmlns:a16="http://schemas.microsoft.com/office/drawing/2014/main" id="{FF3B36FB-077D-8C8B-EDC1-951B767694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793" r="15350"/>
          <a:stretch>
            <a:fillRect/>
          </a:stretch>
        </p:blipFill>
        <p:spPr>
          <a:xfrm>
            <a:off x="4287521" y="3697171"/>
            <a:ext cx="1895760" cy="189576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C709D1-587D-ED71-AE87-073BE32A7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240" y="1958550"/>
            <a:ext cx="4114800" cy="42568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Vill göra vissa inköp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>
                <a:solidFill>
                  <a:schemeClr val="bg1"/>
                </a:solidFill>
              </a:rPr>
              <a:t>Hopfällbar</a:t>
            </a:r>
            <a:r>
              <a:rPr lang="sv-SE" dirty="0">
                <a:solidFill>
                  <a:schemeClr val="bg1"/>
                </a:solidFill>
              </a:rPr>
              <a:t> bänk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>
                <a:solidFill>
                  <a:schemeClr val="bg1"/>
                </a:solidFill>
              </a:rPr>
              <a:t>Partytält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>
                <a:solidFill>
                  <a:schemeClr val="bg1"/>
                </a:solidFill>
              </a:rPr>
              <a:t>Annat?</a:t>
            </a:r>
          </a:p>
          <a:p>
            <a:r>
              <a:rPr lang="sv-SE" dirty="0">
                <a:solidFill>
                  <a:schemeClr val="bg1"/>
                </a:solidFill>
              </a:rPr>
              <a:t>Restaurangchansen – minimikrav från klubben</a:t>
            </a:r>
            <a:endParaRPr lang="sv-SE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Annan försäljning?</a:t>
            </a:r>
          </a:p>
          <a:p>
            <a:r>
              <a:rPr lang="sv-SE" dirty="0">
                <a:solidFill>
                  <a:schemeClr val="bg1"/>
                </a:solidFill>
              </a:rPr>
              <a:t>Sponsring?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0F17DC65-D057-4CEA-8B52-BF72D5D9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252" y="3147297"/>
            <a:ext cx="3212182" cy="3665314"/>
          </a:xfrm>
          <a:custGeom>
            <a:avLst/>
            <a:gdLst>
              <a:gd name="connsiteX0" fmla="*/ 1379525 w 3212182"/>
              <a:gd name="connsiteY0" fmla="*/ 0 h 3665314"/>
              <a:gd name="connsiteX1" fmla="*/ 3212182 w 3212182"/>
              <a:gd name="connsiteY1" fmla="*/ 1832657 h 3665314"/>
              <a:gd name="connsiteX2" fmla="*/ 1379525 w 3212182"/>
              <a:gd name="connsiteY2" fmla="*/ 3665314 h 3665314"/>
              <a:gd name="connsiteX3" fmla="*/ 83641 w 3212182"/>
              <a:gd name="connsiteY3" fmla="*/ 3128542 h 3665314"/>
              <a:gd name="connsiteX4" fmla="*/ 0 w 3212182"/>
              <a:gd name="connsiteY4" fmla="*/ 3036514 h 3665314"/>
              <a:gd name="connsiteX5" fmla="*/ 0 w 3212182"/>
              <a:gd name="connsiteY5" fmla="*/ 628801 h 3665314"/>
              <a:gd name="connsiteX6" fmla="*/ 83641 w 3212182"/>
              <a:gd name="connsiteY6" fmla="*/ 536773 h 3665314"/>
              <a:gd name="connsiteX7" fmla="*/ 1379525 w 3212182"/>
              <a:gd name="connsiteY7" fmla="*/ 0 h 36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2182" h="3665314">
                <a:moveTo>
                  <a:pt x="1379525" y="0"/>
                </a:moveTo>
                <a:cubicBezTo>
                  <a:pt x="2391674" y="0"/>
                  <a:pt x="3212182" y="820508"/>
                  <a:pt x="3212182" y="1832657"/>
                </a:cubicBezTo>
                <a:cubicBezTo>
                  <a:pt x="3212182" y="2844806"/>
                  <a:pt x="2391674" y="3665314"/>
                  <a:pt x="1379525" y="3665314"/>
                </a:cubicBezTo>
                <a:cubicBezTo>
                  <a:pt x="873451" y="3665314"/>
                  <a:pt x="415286" y="3460187"/>
                  <a:pt x="83641" y="3128542"/>
                </a:cubicBezTo>
                <a:lnTo>
                  <a:pt x="0" y="3036514"/>
                </a:lnTo>
                <a:lnTo>
                  <a:pt x="0" y="628801"/>
                </a:lnTo>
                <a:lnTo>
                  <a:pt x="83641" y="536773"/>
                </a:lnTo>
                <a:cubicBezTo>
                  <a:pt x="415286" y="205127"/>
                  <a:pt x="873451" y="0"/>
                  <a:pt x="1379525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35249834-544E-477E-84FD-888B8DB7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4563" y="3004216"/>
            <a:ext cx="3281677" cy="32816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6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648ED-3341-D3EB-659B-14269118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Uppförandekod - mina förväntning</a:t>
            </a:r>
            <a:r>
              <a:rPr lang="sv-SE" dirty="0"/>
              <a:t>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584757-1568-4829-2F1A-CBF8CAA1F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229" y="1687620"/>
            <a:ext cx="5377346" cy="817455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På er föräldrar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1B1785F-487E-FDF4-C9E5-EF0BBF600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79776" y="1713450"/>
            <a:ext cx="3975612" cy="720592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På barnen</a:t>
            </a:r>
          </a:p>
        </p:txBody>
      </p:sp>
      <p:pic>
        <p:nvPicPr>
          <p:cNvPr id="11" name="Platshållare för innehåll 10" descr="Västmanlands Fotbollförbunds :s 10 föräldrabud - Västmanland">
            <a:extLst>
              <a:ext uri="{FF2B5EF4-FFF2-40B4-BE49-F238E27FC236}">
                <a16:creationId xmlns:a16="http://schemas.microsoft.com/office/drawing/2014/main" id="{BB61202C-E1D3-4A5B-4541-06F37DECA0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9119" t="-21" r="29688" b="252"/>
          <a:stretch>
            <a:fillRect/>
          </a:stretch>
        </p:blipFill>
        <p:spPr>
          <a:xfrm>
            <a:off x="3588254" y="2508112"/>
            <a:ext cx="2827048" cy="3741639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FF24AAE-23E3-C066-EA05-F52420650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79776" y="2505075"/>
            <a:ext cx="3975612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Vi är ETT lag</a:t>
            </a:r>
          </a:p>
          <a:p>
            <a:r>
              <a:rPr lang="sv-SE" sz="2000" dirty="0">
                <a:solidFill>
                  <a:schemeClr val="bg1"/>
                </a:solidFill>
              </a:rPr>
              <a:t>Gemenskap och omhändertagande</a:t>
            </a:r>
          </a:p>
          <a:p>
            <a:r>
              <a:rPr lang="sv-SE" sz="2000" dirty="0">
                <a:solidFill>
                  <a:schemeClr val="bg1"/>
                </a:solidFill>
              </a:rPr>
              <a:t>Bygger positiv och peppande anda</a:t>
            </a:r>
          </a:p>
          <a:p>
            <a:r>
              <a:rPr lang="sv-SE" sz="2000" dirty="0">
                <a:solidFill>
                  <a:schemeClr val="bg1"/>
                </a:solidFill>
              </a:rPr>
              <a:t>Nolltolerans mot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800" dirty="0">
                <a:solidFill>
                  <a:schemeClr val="bg1"/>
                </a:solidFill>
              </a:rPr>
              <a:t>Svordomar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800" dirty="0">
                <a:solidFill>
                  <a:schemeClr val="bg1"/>
                </a:solidFill>
              </a:rPr>
              <a:t>Elaka kommentarer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800" dirty="0">
                <a:solidFill>
                  <a:schemeClr val="bg1"/>
                </a:solidFill>
              </a:rPr>
              <a:t>Kränkningar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A04CEC2A-3A76-9145-B529-0268AF5B696B}"/>
              </a:ext>
            </a:extLst>
          </p:cNvPr>
          <p:cNvSpPr txBox="1">
            <a:spLocks/>
          </p:cNvSpPr>
          <p:nvPr/>
        </p:nvSpPr>
        <p:spPr>
          <a:xfrm>
            <a:off x="558312" y="2569552"/>
            <a:ext cx="2944876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>
                <a:solidFill>
                  <a:schemeClr val="bg1"/>
                </a:solidFill>
              </a:rPr>
              <a:t>Matcher och träningar är inte barnpassning</a:t>
            </a:r>
          </a:p>
          <a:p>
            <a:r>
              <a:rPr lang="sv-SE" sz="2000" dirty="0">
                <a:solidFill>
                  <a:schemeClr val="bg1"/>
                </a:solidFill>
              </a:rPr>
              <a:t>Du ansvarar för ditt barn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7" name="Platshållare för innehåll 3" descr="Västerås IK Fotboll - Wikipedia">
            <a:extLst>
              <a:ext uri="{FF2B5EF4-FFF2-40B4-BE49-F238E27FC236}">
                <a16:creationId xmlns:a16="http://schemas.microsoft.com/office/drawing/2014/main" id="{D2FD765A-2E44-F9EE-FC06-A204223CB4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608"/>
          <a:stretch>
            <a:fillRect/>
          </a:stretch>
        </p:blipFill>
        <p:spPr>
          <a:xfrm>
            <a:off x="10449869" y="99070"/>
            <a:ext cx="1655659" cy="166298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18798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text, skärmbild, programvara, Multimedieprogram&#10;&#10;AI-genererat innehåll kan vara felaktigt.">
            <a:extLst>
              <a:ext uri="{FF2B5EF4-FFF2-40B4-BE49-F238E27FC236}">
                <a16:creationId xmlns:a16="http://schemas.microsoft.com/office/drawing/2014/main" id="{0B6B7853-397B-C158-F37D-31285D130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01" r="20151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5C3B1B7-2C41-4C84-8824-B7195D8F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246" y="1161288"/>
            <a:ext cx="4207766" cy="1124712"/>
          </a:xfrm>
        </p:spPr>
        <p:txBody>
          <a:bodyPr anchor="b">
            <a:norm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Informationsspridning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1BE0FD-796F-E8DB-633C-C464930A2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9950" y="2618120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Laget.se?</a:t>
            </a:r>
          </a:p>
          <a:p>
            <a:r>
              <a:rPr lang="sv-SE" sz="2000" dirty="0" err="1">
                <a:solidFill>
                  <a:schemeClr val="bg1"/>
                </a:solidFill>
              </a:rPr>
              <a:t>Whatsup</a:t>
            </a:r>
            <a:r>
              <a:rPr lang="sv-SE" sz="2000" dirty="0">
                <a:solidFill>
                  <a:schemeClr val="bg1"/>
                </a:solidFill>
              </a:rPr>
              <a:t>?</a:t>
            </a:r>
          </a:p>
          <a:p>
            <a:r>
              <a:rPr lang="sv-SE" sz="2000" dirty="0" err="1">
                <a:solidFill>
                  <a:schemeClr val="bg1"/>
                </a:solidFill>
              </a:rPr>
              <a:t>Facebookmessenger</a:t>
            </a:r>
            <a:r>
              <a:rPr lang="sv-SE" sz="2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7846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Office-tema</vt:lpstr>
      <vt:lpstr>Föräldramöte  11 mars</vt:lpstr>
      <vt:lpstr>Syfte och mål</vt:lpstr>
      <vt:lpstr>Dagens agenda</vt:lpstr>
      <vt:lpstr>Vad är en ideell förening?</vt:lpstr>
      <vt:lpstr>Ansvarsområden</vt:lpstr>
      <vt:lpstr>Cupper &amp; poolspel</vt:lpstr>
      <vt:lpstr>Ekonomi</vt:lpstr>
      <vt:lpstr>Uppförandekod - mina förväntningar</vt:lpstr>
      <vt:lpstr>Informationsspridning</vt:lpstr>
      <vt:lpstr>Övriga frågor?</vt:lpstr>
      <vt:lpstr>Beslut tagna 2026-03-11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416</cp:revision>
  <dcterms:created xsi:type="dcterms:W3CDTF">2026-03-07T09:52:55Z</dcterms:created>
  <dcterms:modified xsi:type="dcterms:W3CDTF">2026-03-07T13:36:22Z</dcterms:modified>
</cp:coreProperties>
</file>