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65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6A2973-11DB-4A9C-BFF8-732456BFE2CA}" v="1581" dt="2026-03-07T13:01:26.891"/>
    <p1510:client id="{DEE55FEB-EC8E-4FA9-863B-A634BEB7BBDE}" v="245" dt="2026-03-07T13:27:13.9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2026-03-07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442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2026-03-07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371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2026-03-07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64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2026-03-07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2720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2026-03-07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72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2026-03-07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360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2026-03-07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650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2026-03-07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60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2026-03-07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1076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2026-03-07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896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2026-03-07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145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60A13A-DB3F-4AD5-B6AF-BDA0278A0A39}" type="datetimeFigureOut">
              <a:rPr lang="sv-SE" smtClean="0"/>
              <a:t>2026-03-07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728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Vår Historia – Västerås IK Fotboll">
            <a:extLst>
              <a:ext uri="{FF2B5EF4-FFF2-40B4-BE49-F238E27FC236}">
                <a16:creationId xmlns:a16="http://schemas.microsoft.com/office/drawing/2014/main" id="{8997200B-EC06-27DE-505E-049B7D9C736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5568" b="1098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65200" y="965200"/>
            <a:ext cx="10261600" cy="3564869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sv-SE" sz="11500">
                <a:ln w="22225">
                  <a:solidFill>
                    <a:schemeClr val="tx1"/>
                  </a:solidFill>
                  <a:miter lim="800000"/>
                </a:ln>
                <a:noFill/>
                <a:latin typeface="Century Schoolbook"/>
              </a:rPr>
              <a:t>Föräldramöte </a:t>
            </a:r>
            <a:br>
              <a:rPr lang="sv-SE" sz="11500">
                <a:ln w="22225">
                  <a:solidFill>
                    <a:schemeClr val="tx1"/>
                  </a:solidFill>
                  <a:miter lim="800000"/>
                </a:ln>
                <a:noFill/>
                <a:latin typeface="Century Schoolbook"/>
              </a:rPr>
            </a:br>
            <a:r>
              <a:rPr lang="sv-SE" sz="11500">
                <a:ln w="22225">
                  <a:solidFill>
                    <a:schemeClr val="tx1"/>
                  </a:solidFill>
                  <a:miter lim="800000"/>
                </a:ln>
                <a:noFill/>
                <a:latin typeface="Century Schoolbook"/>
              </a:rPr>
              <a:t>11 mars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965200" y="4572002"/>
            <a:ext cx="10261600" cy="1202995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sv-SE" sz="3200"/>
              <a:t>VIK P17</a:t>
            </a:r>
          </a:p>
        </p:txBody>
      </p:sp>
    </p:spTree>
    <p:extLst>
      <p:ext uri="{BB962C8B-B14F-4D97-AF65-F5344CB8AC3E}">
        <p14:creationId xmlns:p14="http://schemas.microsoft.com/office/powerpoint/2010/main" val="3194377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609FF9A-4FCE-468E-A86A-C9AB525EA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1E12D4-3A88-428D-8E5E-AF1AFD923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Frågetecken i en rad och ett frågetecken är tänd">
            <a:extLst>
              <a:ext uri="{FF2B5EF4-FFF2-40B4-BE49-F238E27FC236}">
                <a16:creationId xmlns:a16="http://schemas.microsoft.com/office/drawing/2014/main" id="{577DC2C5-0C5F-1A96-6FA1-5ACF4A70E69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t="827" r="-2" b="14776"/>
          <a:stretch>
            <a:fillRect/>
          </a:stretch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E9A70BB8-946F-AF03-D559-2CF1B6129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4402"/>
            <a:ext cx="10515600" cy="29859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8800" err="1">
                <a:solidFill>
                  <a:srgbClr val="FFFFFF"/>
                </a:solidFill>
              </a:rPr>
              <a:t>Övriga</a:t>
            </a:r>
            <a:r>
              <a:rPr lang="en-US" sz="8800" dirty="0">
                <a:solidFill>
                  <a:srgbClr val="FFFFFF"/>
                </a:solidFill>
              </a:rPr>
              <a:t> </a:t>
            </a:r>
            <a:r>
              <a:rPr lang="en-US" sz="8800" err="1">
                <a:solidFill>
                  <a:srgbClr val="FFFFFF"/>
                </a:solidFill>
              </a:rPr>
              <a:t>frågor</a:t>
            </a:r>
            <a:r>
              <a:rPr lang="en-US" sz="8800" dirty="0">
                <a:solidFill>
                  <a:srgbClr val="FFFF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40690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809D0E-885A-2EDB-50A8-D7D4A5893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Beslut tagna 2026-03-11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D5166F1-4DF1-1B02-1E23-51121A2C7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Ansvarsområden: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Cupper &amp; poolspel: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Ekonomi: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Informationsspridning: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Övriga frågor:</a:t>
            </a: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017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1BA93DB-9B3A-2FAA-45AE-EE3569BBC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865" y="568517"/>
            <a:ext cx="5248221" cy="1067209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</a:rPr>
              <a:t>Syfte och mål</a:t>
            </a:r>
          </a:p>
        </p:txBody>
      </p:sp>
      <p:pic>
        <p:nvPicPr>
          <p:cNvPr id="5" name="Platshållare för innehåll 3" descr="Västerås IK Fotboll - Wikipedia">
            <a:extLst>
              <a:ext uri="{FF2B5EF4-FFF2-40B4-BE49-F238E27FC236}">
                <a16:creationId xmlns:a16="http://schemas.microsoft.com/office/drawing/2014/main" id="{A1EAE380-7F86-4A14-3735-376548AAA8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608"/>
          <a:stretch>
            <a:fillRect/>
          </a:stretch>
        </p:blipFill>
        <p:spPr>
          <a:xfrm>
            <a:off x="739959" y="1095407"/>
            <a:ext cx="4754947" cy="4754947"/>
          </a:xfrm>
          <a:custGeom>
            <a:avLst/>
            <a:gdLst/>
            <a:ahLst/>
            <a:cxnLst/>
            <a:rect l="l" t="t" r="r" b="b"/>
            <a:pathLst>
              <a:path w="2388070" h="2388070">
                <a:moveTo>
                  <a:pt x="1194035" y="0"/>
                </a:moveTo>
                <a:cubicBezTo>
                  <a:pt x="1853482" y="0"/>
                  <a:pt x="2388070" y="534588"/>
                  <a:pt x="2388070" y="1194035"/>
                </a:cubicBezTo>
                <a:cubicBezTo>
                  <a:pt x="2388070" y="1853482"/>
                  <a:pt x="1853482" y="2388070"/>
                  <a:pt x="1194035" y="2388070"/>
                </a:cubicBezTo>
                <a:cubicBezTo>
                  <a:pt x="534588" y="2388070"/>
                  <a:pt x="0" y="1853482"/>
                  <a:pt x="0" y="1194035"/>
                </a:cubicBezTo>
                <a:cubicBezTo>
                  <a:pt x="0" y="534588"/>
                  <a:pt x="534588" y="0"/>
                  <a:pt x="1194035" y="0"/>
                </a:cubicBezTo>
                <a:close/>
              </a:path>
            </a:pathLst>
          </a:custGeom>
          <a:ln w="28575">
            <a:noFill/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894EFA8-F425-4D19-A94B-445388B31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94CD86A-AF18-24D4-8B18-430821110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629870"/>
            <a:ext cx="5246480" cy="45418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z="2600" dirty="0">
                <a:solidFill>
                  <a:schemeClr val="bg1"/>
                </a:solidFill>
              </a:rPr>
              <a:t>Syftet med dagens möte är att vi ska skapa en tydligare arbetsfördelning i laget och en tydligare samsyn kring hur vi vill bygga laget framåt. </a:t>
            </a:r>
          </a:p>
          <a:p>
            <a:pPr marL="0" indent="0">
              <a:buNone/>
            </a:pPr>
            <a:endParaRPr lang="sv-SE" sz="2600" dirty="0">
              <a:solidFill>
                <a:schemeClr val="bg1"/>
              </a:solidFill>
            </a:endParaRPr>
          </a:p>
          <a:p>
            <a:r>
              <a:rPr lang="sv-SE" sz="2600" dirty="0">
                <a:solidFill>
                  <a:schemeClr val="bg1"/>
                </a:solidFill>
              </a:rPr>
              <a:t>Målet med mötet är att ta flera gemensamma beslut som skapar ett bättre samarbete mellan oss föräldrar samt ger barnen bästa möjlighet till fortsatt utveckling. </a:t>
            </a:r>
          </a:p>
        </p:txBody>
      </p:sp>
      <p:grpSp>
        <p:nvGrpSpPr>
          <p:cNvPr id="16" name="Graphic 185">
            <a:extLst>
              <a:ext uri="{FF2B5EF4-FFF2-40B4-BE49-F238E27FC236}">
                <a16:creationId xmlns:a16="http://schemas.microsoft.com/office/drawing/2014/main" id="{582A903B-6B78-4F0A-B7C9-3D8049902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510EA93-8F64-42C8-A630-D449506E9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6CB53FC-E4DA-4001-928B-9998A85EA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210B969-4FDF-4AAC-9397-63D5434958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0B3EF0-84EA-4F47-86A3-1EA1F644A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59369A8-EF57-42A1-8EC8-F6A9F92A3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50962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19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B2AAC2A-4B33-0AAE-50E2-5A0C058A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7430"/>
            <a:ext cx="4391024" cy="1304067"/>
          </a:xfrm>
        </p:spPr>
        <p:txBody>
          <a:bodyPr anchor="t">
            <a:normAutofit/>
          </a:bodyPr>
          <a:lstStyle/>
          <a:p>
            <a:r>
              <a:rPr lang="sv-SE" sz="4000">
                <a:solidFill>
                  <a:schemeClr val="bg1"/>
                </a:solidFill>
              </a:rPr>
              <a:t>Dagens agenda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7D010DD-6326-9AF6-21E9-D7064CAAC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13367"/>
            <a:ext cx="4391024" cy="32873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 err="1">
                <a:solidFill>
                  <a:schemeClr val="bg1">
                    <a:alpha val="80000"/>
                  </a:schemeClr>
                </a:solidFill>
              </a:rPr>
              <a:t>Ideell</a:t>
            </a:r>
            <a:r>
              <a:rPr lang="en-US" sz="20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alpha val="80000"/>
                  </a:schemeClr>
                </a:solidFill>
              </a:rPr>
              <a:t>förening</a:t>
            </a:r>
            <a:endParaRPr lang="en-US" sz="2000">
              <a:solidFill>
                <a:schemeClr val="bg1">
                  <a:alpha val="80000"/>
                </a:schemeClr>
              </a:solidFill>
            </a:endParaRPr>
          </a:p>
          <a:p>
            <a:r>
              <a:rPr lang="en-US" sz="2000" dirty="0" err="1">
                <a:solidFill>
                  <a:schemeClr val="bg1">
                    <a:alpha val="80000"/>
                  </a:schemeClr>
                </a:solidFill>
              </a:rPr>
              <a:t>Ansvarsområden</a:t>
            </a:r>
            <a:endParaRPr lang="en-US" dirty="0" err="1">
              <a:solidFill>
                <a:schemeClr val="bg1">
                  <a:alpha val="80000"/>
                </a:schemeClr>
              </a:solidFill>
            </a:endParaRPr>
          </a:p>
          <a:p>
            <a:r>
              <a:rPr lang="en-US" sz="2000" dirty="0" err="1">
                <a:solidFill>
                  <a:schemeClr val="bg1">
                    <a:alpha val="80000"/>
                  </a:schemeClr>
                </a:solidFill>
              </a:rPr>
              <a:t>Matchengagemang</a:t>
            </a:r>
            <a:endParaRPr lang="en-US" sz="2000" dirty="0">
              <a:solidFill>
                <a:schemeClr val="bg1">
                  <a:alpha val="80000"/>
                </a:schemeClr>
              </a:solidFill>
            </a:endParaRPr>
          </a:p>
          <a:p>
            <a:r>
              <a:rPr lang="en-US" sz="2000" dirty="0">
                <a:solidFill>
                  <a:schemeClr val="bg1">
                    <a:alpha val="80000"/>
                  </a:schemeClr>
                </a:solidFill>
              </a:rPr>
              <a:t>Ekonomi</a:t>
            </a:r>
          </a:p>
          <a:p>
            <a:r>
              <a:rPr lang="en-US" sz="2000" dirty="0" err="1">
                <a:solidFill>
                  <a:schemeClr val="bg1">
                    <a:alpha val="80000"/>
                  </a:schemeClr>
                </a:solidFill>
              </a:rPr>
              <a:t>Uppförandekod</a:t>
            </a:r>
            <a:endParaRPr lang="en-US" sz="2000" dirty="0">
              <a:solidFill>
                <a:schemeClr val="bg1">
                  <a:alpha val="80000"/>
                </a:schemeClr>
              </a:solidFill>
            </a:endParaRPr>
          </a:p>
          <a:p>
            <a:r>
              <a:rPr lang="en-US" sz="2000" dirty="0" err="1">
                <a:solidFill>
                  <a:schemeClr val="bg1">
                    <a:alpha val="80000"/>
                  </a:schemeClr>
                </a:solidFill>
              </a:rPr>
              <a:t>Informationsspridning</a:t>
            </a:r>
            <a:endParaRPr lang="en-US" sz="2000" dirty="0">
              <a:solidFill>
                <a:schemeClr val="bg1">
                  <a:alpha val="80000"/>
                </a:schemeClr>
              </a:solidFill>
            </a:endParaRPr>
          </a:p>
          <a:p>
            <a:r>
              <a:rPr lang="en-US" sz="2000" dirty="0" err="1">
                <a:solidFill>
                  <a:schemeClr val="bg1">
                    <a:alpha val="80000"/>
                  </a:schemeClr>
                </a:solidFill>
              </a:rPr>
              <a:t>Övriga</a:t>
            </a:r>
            <a:r>
              <a:rPr lang="en-US" sz="20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alpha val="80000"/>
                  </a:schemeClr>
                </a:solidFill>
              </a:rPr>
              <a:t>frågor</a:t>
            </a:r>
            <a:r>
              <a:rPr lang="en-US" sz="2000" dirty="0">
                <a:solidFill>
                  <a:schemeClr val="bg1">
                    <a:alpha val="80000"/>
                  </a:schemeClr>
                </a:solidFill>
              </a:rPr>
              <a:t>?</a:t>
            </a:r>
          </a:p>
        </p:txBody>
      </p:sp>
      <p:grpSp>
        <p:nvGrpSpPr>
          <p:cNvPr id="30" name="Group 21">
            <a:extLst>
              <a:ext uri="{FF2B5EF4-FFF2-40B4-BE49-F238E27FC236}">
                <a16:creationId xmlns:a16="http://schemas.microsoft.com/office/drawing/2014/main" id="{D44E3F87-3D58-4B03-86B2-15A5C5B9C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96000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4D09509-F6FC-47A6-B196-CCCFD8E830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BA5B9D66-192D-4F12-964D-2B23A1D2754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9C14E68-C469-4A71-AF08-169DB545FC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1" name="Group 23">
              <a:extLst>
                <a:ext uri="{FF2B5EF4-FFF2-40B4-BE49-F238E27FC236}">
                  <a16:creationId xmlns:a16="http://schemas.microsoft.com/office/drawing/2014/main" id="{B2C18990-7F62-45E8-B68F-47E95E481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C206BB2-3759-4DF0-9932-7445B6367A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25">
                <a:extLst>
                  <a:ext uri="{FF2B5EF4-FFF2-40B4-BE49-F238E27FC236}">
                    <a16:creationId xmlns:a16="http://schemas.microsoft.com/office/drawing/2014/main" id="{381FA6FA-3CB6-4F57-8871-82DDE5BE86A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" name="Bildobjekt 2" descr="En bild som visar person, gräs, klädsel, utomhus&#10;&#10;AI-genererat innehåll kan vara felaktigt.">
            <a:extLst>
              <a:ext uri="{FF2B5EF4-FFF2-40B4-BE49-F238E27FC236}">
                <a16:creationId xmlns:a16="http://schemas.microsoft.com/office/drawing/2014/main" id="{2D5D5B4F-33BA-7B6F-FDC3-9CE82F857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1932" y="1402470"/>
            <a:ext cx="4369112" cy="296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393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C4C270DE-0BEB-4372-B440-7EADA6FAFA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3877" y="4618784"/>
            <a:ext cx="365021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757ACA0C-8702-4043-8D4D-582EAEDF1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3877" y="4618784"/>
            <a:ext cx="365021" cy="365021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E62DE8C-6369-0B91-BB6B-B54D5276B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907" y="282800"/>
            <a:ext cx="5217172" cy="1867499"/>
          </a:xfrm>
        </p:spPr>
        <p:txBody>
          <a:bodyPr anchor="b">
            <a:normAutofit/>
          </a:bodyPr>
          <a:lstStyle/>
          <a:p>
            <a:r>
              <a:rPr lang="sv-SE" sz="4100">
                <a:solidFill>
                  <a:schemeClr val="bg1"/>
                </a:solidFill>
              </a:rPr>
              <a:t>Vad är en ideell förening?</a:t>
            </a:r>
          </a:p>
        </p:txBody>
      </p:sp>
      <p:sp>
        <p:nvSpPr>
          <p:cNvPr id="69" name="Content Placeholder 68">
            <a:extLst>
              <a:ext uri="{FF2B5EF4-FFF2-40B4-BE49-F238E27FC236}">
                <a16:creationId xmlns:a16="http://schemas.microsoft.com/office/drawing/2014/main" id="{B7C90FCA-D962-4D94-7B47-D0D78D3D9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906" y="2425862"/>
            <a:ext cx="5217173" cy="364062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Bygger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på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personligt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engagemang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Utan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vårt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gemensamma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engagemang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inget</a:t>
            </a:r>
            <a:r>
              <a:rPr lang="en-US" dirty="0">
                <a:solidFill>
                  <a:schemeClr val="bg1"/>
                </a:solidFill>
              </a:rPr>
              <a:t> lag</a:t>
            </a:r>
          </a:p>
        </p:txBody>
      </p:sp>
      <p:grpSp>
        <p:nvGrpSpPr>
          <p:cNvPr id="74" name="Graphic 4">
            <a:extLst>
              <a:ext uri="{FF2B5EF4-FFF2-40B4-BE49-F238E27FC236}">
                <a16:creationId xmlns:a16="http://schemas.microsoft.com/office/drawing/2014/main" id="{D92F9A1A-77F4-4E16-958B-64BB489FF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22349" y="739986"/>
            <a:ext cx="975169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19A42ED-6B91-49E6-9BDB-6339893E90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B732C3B-202D-4B4E-9C2B-283338B2A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38433EC-2142-4B86-B9BA-25AFE26299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F3A02D8-E8AA-47DC-B215-ED01D604E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1A156CC-0ACD-4554-947F-A9FD30B6A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BACA1F0-7581-48CC-BB3D-29D84E66B1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8C34CDB-6796-4AA3-9001-DA5B717D7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9D783F9-0F69-4135-9961-9BAB1C1A6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FFBBC22-B7E4-49E9-9BD1-36B5F62991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E179D1A-1F7F-41FF-A993-7DB78E9EB3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8565B3A8-B9D8-4EA9-B3DA-DDB2A574BB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8891E65D-798E-4741-A582-606A9152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8BAB8E0-D711-471F-8EB7-6F8C42092B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4" name="Platshållare för innehåll 3" descr="En bild som visar text, skärmbild, Teckensnitt&#10;&#10;AI-genererat innehåll kan vara felaktigt.">
            <a:extLst>
              <a:ext uri="{FF2B5EF4-FFF2-40B4-BE49-F238E27FC236}">
                <a16:creationId xmlns:a16="http://schemas.microsoft.com/office/drawing/2014/main" id="{D4F79D2A-8393-432A-A9F0-669DEC96C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6389" y="1370731"/>
            <a:ext cx="4763801" cy="2519774"/>
          </a:xfrm>
          <a:prstGeom prst="rect">
            <a:avLst/>
          </a:prstGeom>
        </p:spPr>
      </p:pic>
      <p:pic>
        <p:nvPicPr>
          <p:cNvPr id="65" name="Platshållare för innehåll 64" descr="En bild som visar text, skärmbild, Teckensnitt, linje&#10;&#10;AI-genererat innehåll kan vara felaktigt.">
            <a:extLst>
              <a:ext uri="{FF2B5EF4-FFF2-40B4-BE49-F238E27FC236}">
                <a16:creationId xmlns:a16="http://schemas.microsoft.com/office/drawing/2014/main" id="{1A65B4D9-4065-276C-64DF-059F4C4B5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6388" y="4180699"/>
            <a:ext cx="4763801" cy="1321955"/>
          </a:xfrm>
          <a:prstGeom prst="rect">
            <a:avLst/>
          </a:prstGeom>
        </p:spPr>
      </p:pic>
      <p:pic>
        <p:nvPicPr>
          <p:cNvPr id="67" name="Platshållare för innehåll 3" descr="Västerås IK Fotboll - Wikipedia">
            <a:extLst>
              <a:ext uri="{FF2B5EF4-FFF2-40B4-BE49-F238E27FC236}">
                <a16:creationId xmlns:a16="http://schemas.microsoft.com/office/drawing/2014/main" id="{88388A27-8894-4D88-6132-EDA9F35074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1608"/>
          <a:stretch>
            <a:fillRect/>
          </a:stretch>
        </p:blipFill>
        <p:spPr>
          <a:xfrm>
            <a:off x="4747785" y="208849"/>
            <a:ext cx="1655659" cy="1662986"/>
          </a:xfrm>
          <a:custGeom>
            <a:avLst/>
            <a:gdLst/>
            <a:ahLst/>
            <a:cxnLst/>
            <a:rect l="l" t="t" r="r" b="b"/>
            <a:pathLst>
              <a:path w="2388070" h="2388070">
                <a:moveTo>
                  <a:pt x="1194035" y="0"/>
                </a:moveTo>
                <a:cubicBezTo>
                  <a:pt x="1853482" y="0"/>
                  <a:pt x="2388070" y="534588"/>
                  <a:pt x="2388070" y="1194035"/>
                </a:cubicBezTo>
                <a:cubicBezTo>
                  <a:pt x="2388070" y="1853482"/>
                  <a:pt x="1853482" y="2388070"/>
                  <a:pt x="1194035" y="2388070"/>
                </a:cubicBezTo>
                <a:cubicBezTo>
                  <a:pt x="534588" y="2388070"/>
                  <a:pt x="0" y="1853482"/>
                  <a:pt x="0" y="1194035"/>
                </a:cubicBezTo>
                <a:cubicBezTo>
                  <a:pt x="0" y="534588"/>
                  <a:pt x="534588" y="0"/>
                  <a:pt x="1194035" y="0"/>
                </a:cubicBezTo>
                <a:close/>
              </a:path>
            </a:pathLst>
          </a:cu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960683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oosballbord fotbolls spelare">
            <a:extLst>
              <a:ext uri="{FF2B5EF4-FFF2-40B4-BE49-F238E27FC236}">
                <a16:creationId xmlns:a16="http://schemas.microsoft.com/office/drawing/2014/main" id="{159C8F0C-CA8B-429F-6A10-012F531E95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8" t="2840" r="17825" b="2"/>
          <a:stretch>
            <a:fillRect/>
          </a:stretch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5000">
                <a:schemeClr val="tx1">
                  <a:alpha val="78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F922B12-F765-99D1-C8BF-D5B6D2F4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sv-SE" sz="2800" dirty="0">
                <a:solidFill>
                  <a:schemeClr val="bg1"/>
                </a:solidFill>
              </a:rPr>
              <a:t>Ansvarsområden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1102D83-59C0-E084-8D48-552FC8CF0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812579" cy="320725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1700" dirty="0" err="1">
                <a:solidFill>
                  <a:schemeClr val="bg1"/>
                </a:solidFill>
              </a:rPr>
              <a:t>Tränare</a:t>
            </a:r>
            <a:endParaRPr lang="sv-SE" sz="1700">
              <a:solidFill>
                <a:schemeClr val="bg1"/>
              </a:solidFill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300" dirty="0" err="1">
                <a:solidFill>
                  <a:schemeClr val="bg1"/>
                </a:solidFill>
              </a:rPr>
              <a:t>Ansvarar</a:t>
            </a:r>
            <a:r>
              <a:rPr lang="en-US" sz="1300" dirty="0">
                <a:solidFill>
                  <a:schemeClr val="bg1"/>
                </a:solidFill>
              </a:rPr>
              <a:t> för </a:t>
            </a:r>
            <a:r>
              <a:rPr lang="en-US" sz="1300" dirty="0" err="1">
                <a:solidFill>
                  <a:schemeClr val="bg1"/>
                </a:solidFill>
              </a:rPr>
              <a:t>träningarna</a:t>
            </a:r>
            <a:r>
              <a:rPr lang="en-US" sz="1300" dirty="0">
                <a:solidFill>
                  <a:schemeClr val="bg1"/>
                </a:solidFill>
              </a:rPr>
              <a:t>, </a:t>
            </a:r>
            <a:r>
              <a:rPr lang="en-US" sz="1300" dirty="0" err="1">
                <a:solidFill>
                  <a:schemeClr val="bg1"/>
                </a:solidFill>
              </a:rPr>
              <a:t>anmäler</a:t>
            </a:r>
            <a:r>
              <a:rPr lang="en-US" sz="1300" dirty="0">
                <a:solidFill>
                  <a:schemeClr val="bg1"/>
                </a:solidFill>
              </a:rPr>
              <a:t> till matcher/</a:t>
            </a:r>
            <a:r>
              <a:rPr lang="en-US" sz="1300" dirty="0" err="1">
                <a:solidFill>
                  <a:schemeClr val="bg1"/>
                </a:solidFill>
              </a:rPr>
              <a:t>cuper</a:t>
            </a:r>
            <a:r>
              <a:rPr lang="en-US" sz="1300" dirty="0">
                <a:solidFill>
                  <a:schemeClr val="bg1"/>
                </a:solidFill>
              </a:rPr>
              <a:t> </a:t>
            </a:r>
            <a:r>
              <a:rPr lang="en-US" sz="1300" dirty="0" err="1">
                <a:solidFill>
                  <a:schemeClr val="bg1"/>
                </a:solidFill>
              </a:rPr>
              <a:t>samt</a:t>
            </a:r>
            <a:r>
              <a:rPr lang="en-US" sz="1300" dirty="0">
                <a:solidFill>
                  <a:schemeClr val="bg1"/>
                </a:solidFill>
              </a:rPr>
              <a:t> </a:t>
            </a:r>
            <a:r>
              <a:rPr lang="en-US" sz="1300" dirty="0" err="1">
                <a:solidFill>
                  <a:schemeClr val="bg1"/>
                </a:solidFill>
              </a:rPr>
              <a:t>stöttar</a:t>
            </a:r>
            <a:r>
              <a:rPr lang="en-US" sz="1300" dirty="0">
                <a:solidFill>
                  <a:schemeClr val="bg1"/>
                </a:solidFill>
              </a:rPr>
              <a:t> vid match.</a:t>
            </a:r>
          </a:p>
          <a:p>
            <a:r>
              <a:rPr lang="en-US" sz="1700" dirty="0" err="1">
                <a:solidFill>
                  <a:schemeClr val="bg1"/>
                </a:solidFill>
              </a:rPr>
              <a:t>Aktivitetsansvarig</a:t>
            </a:r>
            <a:endParaRPr lang="sv-SE" sz="1700" dirty="0" err="1">
              <a:solidFill>
                <a:schemeClr val="bg1"/>
              </a:solidFill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300" dirty="0" err="1">
                <a:solidFill>
                  <a:schemeClr val="bg1"/>
                </a:solidFill>
              </a:rPr>
              <a:t>Ansvarar</a:t>
            </a:r>
            <a:r>
              <a:rPr lang="en-US" sz="1300" dirty="0">
                <a:solidFill>
                  <a:schemeClr val="bg1"/>
                </a:solidFill>
              </a:rPr>
              <a:t> för </a:t>
            </a:r>
            <a:r>
              <a:rPr lang="en-US" sz="1300" dirty="0" err="1">
                <a:solidFill>
                  <a:schemeClr val="bg1"/>
                </a:solidFill>
              </a:rPr>
              <a:t>att</a:t>
            </a:r>
            <a:r>
              <a:rPr lang="en-US" sz="1300" dirty="0">
                <a:solidFill>
                  <a:schemeClr val="bg1"/>
                </a:solidFill>
              </a:rPr>
              <a:t> </a:t>
            </a:r>
            <a:r>
              <a:rPr lang="en-US" sz="1300" dirty="0" err="1">
                <a:solidFill>
                  <a:schemeClr val="bg1"/>
                </a:solidFill>
              </a:rPr>
              <a:t>skapa</a:t>
            </a:r>
            <a:r>
              <a:rPr lang="en-US" sz="1300" dirty="0">
                <a:solidFill>
                  <a:schemeClr val="bg1"/>
                </a:solidFill>
              </a:rPr>
              <a:t> </a:t>
            </a:r>
            <a:r>
              <a:rPr lang="en-US" sz="1300" dirty="0" err="1">
                <a:solidFill>
                  <a:schemeClr val="bg1"/>
                </a:solidFill>
              </a:rPr>
              <a:t>försäljnings</a:t>
            </a:r>
            <a:r>
              <a:rPr lang="en-US" sz="1300" dirty="0">
                <a:solidFill>
                  <a:schemeClr val="bg1"/>
                </a:solidFill>
              </a:rPr>
              <a:t>- och </a:t>
            </a:r>
            <a:r>
              <a:rPr lang="en-US" sz="1300" dirty="0" err="1">
                <a:solidFill>
                  <a:schemeClr val="bg1"/>
                </a:solidFill>
              </a:rPr>
              <a:t>gemenskapshöjande</a:t>
            </a:r>
            <a:r>
              <a:rPr lang="en-US" sz="1300" dirty="0">
                <a:solidFill>
                  <a:schemeClr val="bg1"/>
                </a:solidFill>
              </a:rPr>
              <a:t> </a:t>
            </a:r>
            <a:r>
              <a:rPr lang="en-US" sz="1300" dirty="0" err="1">
                <a:solidFill>
                  <a:schemeClr val="bg1"/>
                </a:solidFill>
              </a:rPr>
              <a:t>aktiviteter</a:t>
            </a:r>
            <a:r>
              <a:rPr lang="en-US" sz="1300" dirty="0">
                <a:solidFill>
                  <a:schemeClr val="bg1"/>
                </a:solidFill>
              </a:rPr>
              <a:t>.</a:t>
            </a:r>
          </a:p>
          <a:p>
            <a:r>
              <a:rPr lang="en-US" sz="1700" err="1">
                <a:solidFill>
                  <a:schemeClr val="bg1"/>
                </a:solidFill>
              </a:rPr>
              <a:t>Domaransvarig</a:t>
            </a:r>
            <a:endParaRPr lang="en-US" sz="1700">
              <a:solidFill>
                <a:schemeClr val="bg1"/>
              </a:solidFill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300" dirty="0" err="1">
                <a:solidFill>
                  <a:schemeClr val="bg1"/>
                </a:solidFill>
              </a:rPr>
              <a:t>Ansvarar</a:t>
            </a:r>
            <a:r>
              <a:rPr lang="en-US" sz="1300" dirty="0">
                <a:solidFill>
                  <a:schemeClr val="bg1"/>
                </a:solidFill>
              </a:rPr>
              <a:t> för </a:t>
            </a:r>
            <a:r>
              <a:rPr lang="en-US" sz="1300" dirty="0" err="1">
                <a:solidFill>
                  <a:schemeClr val="bg1"/>
                </a:solidFill>
              </a:rPr>
              <a:t>att</a:t>
            </a:r>
            <a:r>
              <a:rPr lang="en-US" sz="1300" dirty="0">
                <a:solidFill>
                  <a:schemeClr val="bg1"/>
                </a:solidFill>
              </a:rPr>
              <a:t> </a:t>
            </a:r>
            <a:r>
              <a:rPr lang="en-US" sz="1300" dirty="0" err="1">
                <a:solidFill>
                  <a:schemeClr val="bg1"/>
                </a:solidFill>
              </a:rPr>
              <a:t>rekrytera</a:t>
            </a:r>
            <a:r>
              <a:rPr lang="en-US" sz="1300" dirty="0">
                <a:solidFill>
                  <a:schemeClr val="bg1"/>
                </a:solidFill>
              </a:rPr>
              <a:t> </a:t>
            </a:r>
            <a:r>
              <a:rPr lang="en-US" sz="1300" dirty="0" err="1">
                <a:solidFill>
                  <a:schemeClr val="bg1"/>
                </a:solidFill>
              </a:rPr>
              <a:t>domare</a:t>
            </a:r>
            <a:r>
              <a:rPr lang="en-US" sz="1300" dirty="0">
                <a:solidFill>
                  <a:schemeClr val="bg1"/>
                </a:solidFill>
              </a:rPr>
              <a:t> vid </a:t>
            </a:r>
            <a:r>
              <a:rPr lang="en-US" sz="1300" dirty="0" err="1">
                <a:solidFill>
                  <a:schemeClr val="bg1"/>
                </a:solidFill>
              </a:rPr>
              <a:t>hemmamatcher</a:t>
            </a:r>
            <a:r>
              <a:rPr lang="en-US" sz="1300" dirty="0">
                <a:solidFill>
                  <a:schemeClr val="bg1"/>
                </a:solidFill>
              </a:rPr>
              <a:t>.</a:t>
            </a:r>
          </a:p>
          <a:p>
            <a:r>
              <a:rPr lang="en-US" sz="1700" dirty="0" err="1">
                <a:solidFill>
                  <a:schemeClr val="bg1"/>
                </a:solidFill>
              </a:rPr>
              <a:t>Kassaansvarig</a:t>
            </a:r>
            <a:r>
              <a:rPr lang="en-US" sz="1700" dirty="0">
                <a:solidFill>
                  <a:schemeClr val="bg1"/>
                </a:solidFill>
              </a:rPr>
              <a:t> (2 </a:t>
            </a:r>
            <a:r>
              <a:rPr lang="en-US" sz="1700" dirty="0" err="1">
                <a:solidFill>
                  <a:schemeClr val="bg1"/>
                </a:solidFill>
              </a:rPr>
              <a:t>st</a:t>
            </a:r>
            <a:r>
              <a:rPr lang="en-US" sz="1700" dirty="0">
                <a:solidFill>
                  <a:schemeClr val="bg1"/>
                </a:solidFill>
              </a:rPr>
              <a:t>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300" dirty="0" err="1">
                <a:solidFill>
                  <a:schemeClr val="bg1"/>
                </a:solidFill>
              </a:rPr>
              <a:t>Kassör</a:t>
            </a:r>
            <a:r>
              <a:rPr lang="en-US" sz="1300" dirty="0">
                <a:solidFill>
                  <a:schemeClr val="bg1"/>
                </a:solidFill>
              </a:rPr>
              <a:t> för </a:t>
            </a:r>
            <a:r>
              <a:rPr lang="en-US" sz="1300" dirty="0" err="1">
                <a:solidFill>
                  <a:schemeClr val="bg1"/>
                </a:solidFill>
              </a:rPr>
              <a:t>lagets</a:t>
            </a:r>
            <a:r>
              <a:rPr lang="en-US" sz="1300" dirty="0">
                <a:solidFill>
                  <a:schemeClr val="bg1"/>
                </a:solidFill>
              </a:rPr>
              <a:t> </a:t>
            </a:r>
            <a:r>
              <a:rPr lang="en-US" sz="1300" dirty="0" err="1">
                <a:solidFill>
                  <a:schemeClr val="bg1"/>
                </a:solidFill>
              </a:rPr>
              <a:t>pengar</a:t>
            </a:r>
            <a:r>
              <a:rPr lang="en-US" sz="1300" dirty="0">
                <a:solidFill>
                  <a:schemeClr val="bg1"/>
                </a:solidFill>
              </a:rPr>
              <a:t>. </a:t>
            </a:r>
            <a:r>
              <a:rPr lang="en-US" sz="1300" dirty="0" err="1">
                <a:solidFill>
                  <a:schemeClr val="bg1"/>
                </a:solidFill>
              </a:rPr>
              <a:t>Ansvarar</a:t>
            </a:r>
            <a:r>
              <a:rPr lang="en-US" sz="1300" dirty="0">
                <a:solidFill>
                  <a:schemeClr val="bg1"/>
                </a:solidFill>
              </a:rPr>
              <a:t> </a:t>
            </a:r>
            <a:r>
              <a:rPr lang="en-US" sz="1300" dirty="0" err="1">
                <a:solidFill>
                  <a:schemeClr val="bg1"/>
                </a:solidFill>
              </a:rPr>
              <a:t>idag</a:t>
            </a:r>
            <a:r>
              <a:rPr lang="en-US" sz="1300" dirty="0">
                <a:solidFill>
                  <a:schemeClr val="bg1"/>
                </a:solidFill>
              </a:rPr>
              <a:t> för </a:t>
            </a:r>
            <a:r>
              <a:rPr lang="en-US" sz="1300" dirty="0" err="1">
                <a:solidFill>
                  <a:schemeClr val="bg1"/>
                </a:solidFill>
              </a:rPr>
              <a:t>Restaurangchansen</a:t>
            </a:r>
            <a:r>
              <a:rPr lang="en-US" sz="1300" dirty="0">
                <a:solidFill>
                  <a:schemeClr val="bg1"/>
                </a:solidFill>
              </a:rPr>
              <a:t> och </a:t>
            </a:r>
            <a:r>
              <a:rPr lang="en-US" sz="1300" dirty="0" err="1">
                <a:solidFill>
                  <a:schemeClr val="bg1"/>
                </a:solidFill>
              </a:rPr>
              <a:t>eventuella</a:t>
            </a:r>
            <a:r>
              <a:rPr lang="en-US" sz="1300" dirty="0">
                <a:solidFill>
                  <a:schemeClr val="bg1"/>
                </a:solidFill>
              </a:rPr>
              <a:t> </a:t>
            </a:r>
            <a:r>
              <a:rPr lang="en-US" sz="1300" dirty="0" err="1">
                <a:solidFill>
                  <a:schemeClr val="bg1"/>
                </a:solidFill>
              </a:rPr>
              <a:t>uttag</a:t>
            </a:r>
            <a:r>
              <a:rPr lang="en-US" sz="13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7763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0C2C1EE-393E-04FA-5303-8AEBC967A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sv-SE" sz="3800" dirty="0">
                <a:solidFill>
                  <a:schemeClr val="bg1"/>
                </a:solidFill>
              </a:rPr>
              <a:t>Cupper &amp; poolspel</a:t>
            </a:r>
            <a:endParaRPr lang="sv-SE" dirty="0"/>
          </a:p>
        </p:txBody>
      </p:sp>
      <p:cxnSp>
        <p:nvCxnSpPr>
          <p:cNvPr id="16" name="Straight Connector 10">
            <a:extLst>
              <a:ext uri="{FF2B5EF4-FFF2-40B4-BE49-F238E27FC236}">
                <a16:creationId xmlns:a16="http://schemas.microsoft.com/office/drawing/2014/main" id="{EEA38897-7BA3-4408-8083-3235339C4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26193EE-136C-9B3F-E227-C1EDEC413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4586513" cy="364771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 err="1">
                <a:solidFill>
                  <a:schemeClr val="bg1"/>
                </a:solidFill>
              </a:rPr>
              <a:t>Kostar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såklart</a:t>
            </a:r>
            <a:r>
              <a:rPr lang="en-US" sz="2000" dirty="0">
                <a:solidFill>
                  <a:schemeClr val="bg1"/>
                </a:solidFill>
              </a:rPr>
              <a:t> pengar</a:t>
            </a:r>
          </a:p>
          <a:p>
            <a:r>
              <a:rPr lang="sv-SE" sz="2000" dirty="0">
                <a:solidFill>
                  <a:schemeClr val="bg1"/>
                </a:solidFill>
              </a:rPr>
              <a:t>Var vill vi lägga ribban?</a:t>
            </a: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sz="1600" dirty="0">
                <a:solidFill>
                  <a:schemeClr val="bg1"/>
                </a:solidFill>
              </a:rPr>
              <a:t>Byggmästarcuppen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sz="1600" err="1">
                <a:solidFill>
                  <a:schemeClr val="bg1"/>
                </a:solidFill>
              </a:rPr>
              <a:t>Aroscuppen</a:t>
            </a:r>
            <a:endParaRPr lang="sv-SE" sz="1600" dirty="0" err="1">
              <a:solidFill>
                <a:schemeClr val="bg1"/>
              </a:solidFill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sz="1600" dirty="0">
                <a:solidFill>
                  <a:schemeClr val="bg1"/>
                </a:solidFill>
              </a:rPr>
              <a:t>Fotbollens dag</a:t>
            </a:r>
          </a:p>
          <a:p>
            <a:r>
              <a:rPr lang="sv-SE" sz="2000" dirty="0">
                <a:solidFill>
                  <a:schemeClr val="bg1"/>
                </a:solidFill>
              </a:rPr>
              <a:t>Mer cupper? Inom länet bara? Hur långt är vi villiga att åka?</a:t>
            </a:r>
          </a:p>
          <a:p>
            <a:endParaRPr lang="en-US" sz="2000" dirty="0"/>
          </a:p>
          <a:p>
            <a:br>
              <a:rPr lang="en-US" sz="2000" dirty="0"/>
            </a:br>
            <a:endParaRPr lang="sv-SE" sz="2000">
              <a:solidFill>
                <a:schemeClr val="bg1"/>
              </a:solidFill>
            </a:endParaRPr>
          </a:p>
        </p:txBody>
      </p:sp>
      <p:cxnSp>
        <p:nvCxnSpPr>
          <p:cNvPr id="17" name="Straight Connector 12">
            <a:extLst>
              <a:ext uri="{FF2B5EF4-FFF2-40B4-BE49-F238E27FC236}">
                <a16:creationId xmlns:a16="http://schemas.microsoft.com/office/drawing/2014/main" id="{F11AD06B-AB20-4097-8606-5DA00DBAC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Bildobjekt 3" descr="Säker seger mot VIK!">
            <a:extLst>
              <a:ext uri="{FF2B5EF4-FFF2-40B4-BE49-F238E27FC236}">
                <a16:creationId xmlns:a16="http://schemas.microsoft.com/office/drawing/2014/main" id="{8BEF3E95-5EA2-E258-9FA6-DC69FC3BE2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200" t="23843" r="267" b="356"/>
          <a:stretch>
            <a:fillRect/>
          </a:stretch>
        </p:blipFill>
        <p:spPr>
          <a:xfrm>
            <a:off x="6525453" y="1523546"/>
            <a:ext cx="5666547" cy="381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786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Rectangle 236">
            <a:extLst>
              <a:ext uri="{FF2B5EF4-FFF2-40B4-BE49-F238E27FC236}">
                <a16:creationId xmlns:a16="http://schemas.microsoft.com/office/drawing/2014/main" id="{269A50E4-B5CC-4FCE-8725-E40B4E14F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0892CD2-F48C-E7C2-6F9E-6720973F0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7240" y="368625"/>
            <a:ext cx="4114800" cy="1403498"/>
          </a:xfrm>
        </p:spPr>
        <p:txBody>
          <a:bodyPr anchor="b">
            <a:normAutofit/>
          </a:bodyPr>
          <a:lstStyle/>
          <a:p>
            <a:r>
              <a:rPr lang="sv-SE" sz="3600">
                <a:solidFill>
                  <a:schemeClr val="bg1"/>
                </a:solidFill>
              </a:rPr>
              <a:t>Ekonomi</a:t>
            </a:r>
          </a:p>
        </p:txBody>
      </p:sp>
      <p:pic>
        <p:nvPicPr>
          <p:cNvPr id="7" name="Bildobjekt 6" descr="Newbody-försäljning - Vansbro Ryttarsällskap - KlubbenOnline">
            <a:extLst>
              <a:ext uri="{FF2B5EF4-FFF2-40B4-BE49-F238E27FC236}">
                <a16:creationId xmlns:a16="http://schemas.microsoft.com/office/drawing/2014/main" id="{28B61CFA-A637-843C-8D47-B9E025868C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011" r="1738" b="-3"/>
          <a:stretch>
            <a:fillRect/>
          </a:stretch>
        </p:blipFill>
        <p:spPr>
          <a:xfrm>
            <a:off x="965266" y="219938"/>
            <a:ext cx="2019056" cy="2019080"/>
          </a:xfrm>
          <a:prstGeom prst="rect">
            <a:avLst/>
          </a:prstGeom>
        </p:spPr>
      </p:pic>
      <p:sp>
        <p:nvSpPr>
          <p:cNvPr id="246" name="Freeform: Shape 238">
            <a:extLst>
              <a:ext uri="{FF2B5EF4-FFF2-40B4-BE49-F238E27FC236}">
                <a16:creationId xmlns:a16="http://schemas.microsoft.com/office/drawing/2014/main" id="{42AE8636-A04B-4C96-AA50-C956D51C0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0807" y="-19877"/>
            <a:ext cx="3483100" cy="2909287"/>
          </a:xfrm>
          <a:custGeom>
            <a:avLst/>
            <a:gdLst>
              <a:gd name="connsiteX0" fmla="*/ 452171 w 3483100"/>
              <a:gd name="connsiteY0" fmla="*/ 0 h 2909287"/>
              <a:gd name="connsiteX1" fmla="*/ 3030929 w 3483100"/>
              <a:gd name="connsiteY1" fmla="*/ 0 h 2909287"/>
              <a:gd name="connsiteX2" fmla="*/ 3085415 w 3483100"/>
              <a:gd name="connsiteY2" fmla="*/ 59949 h 2909287"/>
              <a:gd name="connsiteX3" fmla="*/ 3483100 w 3483100"/>
              <a:gd name="connsiteY3" fmla="*/ 1167737 h 2909287"/>
              <a:gd name="connsiteX4" fmla="*/ 1741550 w 3483100"/>
              <a:gd name="connsiteY4" fmla="*/ 2909287 h 2909287"/>
              <a:gd name="connsiteX5" fmla="*/ 0 w 3483100"/>
              <a:gd name="connsiteY5" fmla="*/ 1167737 h 2909287"/>
              <a:gd name="connsiteX6" fmla="*/ 397685 w 3483100"/>
              <a:gd name="connsiteY6" fmla="*/ 59949 h 2909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83100" h="2909287">
                <a:moveTo>
                  <a:pt x="452171" y="0"/>
                </a:moveTo>
                <a:lnTo>
                  <a:pt x="3030929" y="0"/>
                </a:lnTo>
                <a:lnTo>
                  <a:pt x="3085415" y="59949"/>
                </a:lnTo>
                <a:cubicBezTo>
                  <a:pt x="3333857" y="360992"/>
                  <a:pt x="3483100" y="746936"/>
                  <a:pt x="3483100" y="1167737"/>
                </a:cubicBezTo>
                <a:cubicBezTo>
                  <a:pt x="3483100" y="2129569"/>
                  <a:pt x="2703382" y="2909287"/>
                  <a:pt x="1741550" y="2909287"/>
                </a:cubicBezTo>
                <a:cubicBezTo>
                  <a:pt x="779718" y="2909287"/>
                  <a:pt x="0" y="2129569"/>
                  <a:pt x="0" y="1167737"/>
                </a:cubicBezTo>
                <a:cubicBezTo>
                  <a:pt x="0" y="746936"/>
                  <a:pt x="149243" y="360992"/>
                  <a:pt x="397685" y="59949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Bildobjekt 4" descr="Nyheter &amp; pressrum">
            <a:extLst>
              <a:ext uri="{FF2B5EF4-FFF2-40B4-BE49-F238E27FC236}">
                <a16:creationId xmlns:a16="http://schemas.microsoft.com/office/drawing/2014/main" id="{B14DD605-21B2-D858-AE0D-48BD7D8B9F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336" r="28493" b="5"/>
          <a:stretch>
            <a:fillRect/>
          </a:stretch>
        </p:blipFill>
        <p:spPr>
          <a:xfrm>
            <a:off x="4676639" y="572107"/>
            <a:ext cx="1564163" cy="1564172"/>
          </a:xfrm>
          <a:prstGeom prst="rect">
            <a:avLst/>
          </a:prstGeom>
        </p:spPr>
      </p:pic>
      <p:sp>
        <p:nvSpPr>
          <p:cNvPr id="241" name="Oval 240">
            <a:extLst>
              <a:ext uri="{FF2B5EF4-FFF2-40B4-BE49-F238E27FC236}">
                <a16:creationId xmlns:a16="http://schemas.microsoft.com/office/drawing/2014/main" id="{A408E1F6-B9B6-4459-AFC2-F77F3EA60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04603" y="72657"/>
            <a:ext cx="2523489" cy="2523489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Oval 242">
            <a:extLst>
              <a:ext uri="{FF2B5EF4-FFF2-40B4-BE49-F238E27FC236}">
                <a16:creationId xmlns:a16="http://schemas.microsoft.com/office/drawing/2014/main" id="{588AB9E2-7D37-4889-BA65-F40073B8B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15778" y="2356070"/>
            <a:ext cx="419129" cy="419129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0F47C222-B2CD-48DF-921A-F1E49A7C8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15778" y="2356070"/>
            <a:ext cx="419129" cy="419129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Bildobjekt 5" descr="Tjäna pengar till föreningen - DelikatessKungen">
            <a:extLst>
              <a:ext uri="{FF2B5EF4-FFF2-40B4-BE49-F238E27FC236}">
                <a16:creationId xmlns:a16="http://schemas.microsoft.com/office/drawing/2014/main" id="{67636A3D-1273-ABA1-CB72-22CD37D6E54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" b="4"/>
          <a:stretch>
            <a:fillRect/>
          </a:stretch>
        </p:blipFill>
        <p:spPr>
          <a:xfrm>
            <a:off x="377110" y="4028772"/>
            <a:ext cx="2117387" cy="2117387"/>
          </a:xfrm>
          <a:prstGeom prst="rect">
            <a:avLst/>
          </a:prstGeom>
        </p:spPr>
      </p:pic>
      <p:pic>
        <p:nvPicPr>
          <p:cNvPr id="4" name="Bildobjekt 3" descr="Kakmagasinet | Kakservice">
            <a:extLst>
              <a:ext uri="{FF2B5EF4-FFF2-40B4-BE49-F238E27FC236}">
                <a16:creationId xmlns:a16="http://schemas.microsoft.com/office/drawing/2014/main" id="{FF3B36FB-077D-8C8B-EDC1-951B7676946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1793" r="15350"/>
          <a:stretch>
            <a:fillRect/>
          </a:stretch>
        </p:blipFill>
        <p:spPr>
          <a:xfrm>
            <a:off x="4287521" y="3697171"/>
            <a:ext cx="1895760" cy="1895767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C709D1-587D-ED71-AE87-073BE32A7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7240" y="1958550"/>
            <a:ext cx="4114800" cy="42568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Vill göra vissa inköp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>
                <a:solidFill>
                  <a:schemeClr val="bg1"/>
                </a:solidFill>
              </a:rPr>
              <a:t>Hopfällbar</a:t>
            </a:r>
            <a:r>
              <a:rPr lang="sv-SE" dirty="0">
                <a:solidFill>
                  <a:schemeClr val="bg1"/>
                </a:solidFill>
              </a:rPr>
              <a:t> bänk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dirty="0">
                <a:solidFill>
                  <a:schemeClr val="bg1"/>
                </a:solidFill>
              </a:rPr>
              <a:t>Partytält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dirty="0">
                <a:solidFill>
                  <a:schemeClr val="bg1"/>
                </a:solidFill>
              </a:rPr>
              <a:t>Annat?</a:t>
            </a:r>
          </a:p>
          <a:p>
            <a:r>
              <a:rPr lang="sv-SE" dirty="0">
                <a:solidFill>
                  <a:schemeClr val="bg1"/>
                </a:solidFill>
              </a:rPr>
              <a:t>Restaurangchansen – minimikrav från klubben</a:t>
            </a:r>
            <a:endParaRPr lang="sv-SE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Annan försäljning?</a:t>
            </a:r>
          </a:p>
          <a:p>
            <a:r>
              <a:rPr lang="sv-SE" dirty="0">
                <a:solidFill>
                  <a:schemeClr val="bg1"/>
                </a:solidFill>
              </a:rPr>
              <a:t>Sponsring?</a:t>
            </a: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247" name="Freeform: Shape 246">
            <a:extLst>
              <a:ext uri="{FF2B5EF4-FFF2-40B4-BE49-F238E27FC236}">
                <a16:creationId xmlns:a16="http://schemas.microsoft.com/office/drawing/2014/main" id="{0F17DC65-D057-4CEA-8B52-BF72D5D90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3252" y="3147297"/>
            <a:ext cx="3212182" cy="3665314"/>
          </a:xfrm>
          <a:custGeom>
            <a:avLst/>
            <a:gdLst>
              <a:gd name="connsiteX0" fmla="*/ 1379525 w 3212182"/>
              <a:gd name="connsiteY0" fmla="*/ 0 h 3665314"/>
              <a:gd name="connsiteX1" fmla="*/ 3212182 w 3212182"/>
              <a:gd name="connsiteY1" fmla="*/ 1832657 h 3665314"/>
              <a:gd name="connsiteX2" fmla="*/ 1379525 w 3212182"/>
              <a:gd name="connsiteY2" fmla="*/ 3665314 h 3665314"/>
              <a:gd name="connsiteX3" fmla="*/ 83641 w 3212182"/>
              <a:gd name="connsiteY3" fmla="*/ 3128542 h 3665314"/>
              <a:gd name="connsiteX4" fmla="*/ 0 w 3212182"/>
              <a:gd name="connsiteY4" fmla="*/ 3036514 h 3665314"/>
              <a:gd name="connsiteX5" fmla="*/ 0 w 3212182"/>
              <a:gd name="connsiteY5" fmla="*/ 628801 h 3665314"/>
              <a:gd name="connsiteX6" fmla="*/ 83641 w 3212182"/>
              <a:gd name="connsiteY6" fmla="*/ 536773 h 3665314"/>
              <a:gd name="connsiteX7" fmla="*/ 1379525 w 3212182"/>
              <a:gd name="connsiteY7" fmla="*/ 0 h 3665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12182" h="3665314">
                <a:moveTo>
                  <a:pt x="1379525" y="0"/>
                </a:moveTo>
                <a:cubicBezTo>
                  <a:pt x="2391674" y="0"/>
                  <a:pt x="3212182" y="820508"/>
                  <a:pt x="3212182" y="1832657"/>
                </a:cubicBezTo>
                <a:cubicBezTo>
                  <a:pt x="3212182" y="2844806"/>
                  <a:pt x="2391674" y="3665314"/>
                  <a:pt x="1379525" y="3665314"/>
                </a:cubicBezTo>
                <a:cubicBezTo>
                  <a:pt x="873451" y="3665314"/>
                  <a:pt x="415286" y="3460187"/>
                  <a:pt x="83641" y="3128542"/>
                </a:cubicBezTo>
                <a:lnTo>
                  <a:pt x="0" y="3036514"/>
                </a:lnTo>
                <a:lnTo>
                  <a:pt x="0" y="628801"/>
                </a:lnTo>
                <a:lnTo>
                  <a:pt x="83641" y="536773"/>
                </a:lnTo>
                <a:cubicBezTo>
                  <a:pt x="415286" y="205127"/>
                  <a:pt x="873451" y="0"/>
                  <a:pt x="1379525" y="0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35249834-544E-477E-84FD-888B8DB74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4563" y="3004216"/>
            <a:ext cx="3281677" cy="3281677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169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78648ED-3341-D3EB-659B-14269118D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Uppförandekod - mina förväntning</a:t>
            </a:r>
            <a:r>
              <a:rPr lang="sv-SE" dirty="0"/>
              <a:t>ar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5584757-1568-4829-2F1A-CBF8CAA1FE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0229" y="1687620"/>
            <a:ext cx="5377346" cy="817455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På er föräldrar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1B1785F-487E-FDF4-C9E5-EF0BBF6009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79776" y="1713450"/>
            <a:ext cx="3975612" cy="720592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På barnen</a:t>
            </a:r>
          </a:p>
        </p:txBody>
      </p:sp>
      <p:pic>
        <p:nvPicPr>
          <p:cNvPr id="11" name="Platshållare för innehåll 10" descr="Västmanlands Fotbollförbunds :s 10 föräldrabud - Västmanland">
            <a:extLst>
              <a:ext uri="{FF2B5EF4-FFF2-40B4-BE49-F238E27FC236}">
                <a16:creationId xmlns:a16="http://schemas.microsoft.com/office/drawing/2014/main" id="{BB61202C-E1D3-4A5B-4541-06F37DECA0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29119" t="-21" r="29688" b="252"/>
          <a:stretch>
            <a:fillRect/>
          </a:stretch>
        </p:blipFill>
        <p:spPr>
          <a:xfrm>
            <a:off x="3588254" y="2508112"/>
            <a:ext cx="2827048" cy="3741639"/>
          </a:xfrm>
          <a:prstGeom prst="rect">
            <a:avLst/>
          </a:prstGeom>
        </p:spPr>
      </p:pic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FF24AAE-23E3-C066-EA05-F524206509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379776" y="2505075"/>
            <a:ext cx="3975612" cy="36845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z="2000" dirty="0">
                <a:solidFill>
                  <a:schemeClr val="bg1"/>
                </a:solidFill>
              </a:rPr>
              <a:t>Vi är ETT lag</a:t>
            </a:r>
          </a:p>
          <a:p>
            <a:r>
              <a:rPr lang="sv-SE" sz="2000" dirty="0">
                <a:solidFill>
                  <a:schemeClr val="bg1"/>
                </a:solidFill>
              </a:rPr>
              <a:t>Gemenskap och omhändertagande</a:t>
            </a:r>
          </a:p>
          <a:p>
            <a:r>
              <a:rPr lang="sv-SE" sz="2000" dirty="0">
                <a:solidFill>
                  <a:schemeClr val="bg1"/>
                </a:solidFill>
              </a:rPr>
              <a:t>Bygger positiv och peppande anda</a:t>
            </a:r>
          </a:p>
          <a:p>
            <a:r>
              <a:rPr lang="sv-SE" sz="2000" dirty="0">
                <a:solidFill>
                  <a:schemeClr val="bg1"/>
                </a:solidFill>
              </a:rPr>
              <a:t>Nolltolerans mot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sz="1800" dirty="0">
                <a:solidFill>
                  <a:schemeClr val="bg1"/>
                </a:solidFill>
              </a:rPr>
              <a:t>Svordomar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sz="1800" dirty="0">
                <a:solidFill>
                  <a:schemeClr val="bg1"/>
                </a:solidFill>
              </a:rPr>
              <a:t>Elaka kommentarer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sz="1800" dirty="0">
                <a:solidFill>
                  <a:schemeClr val="bg1"/>
                </a:solidFill>
              </a:rPr>
              <a:t>Kränkningar 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4" name="Platshållare för innehåll 5">
            <a:extLst>
              <a:ext uri="{FF2B5EF4-FFF2-40B4-BE49-F238E27FC236}">
                <a16:creationId xmlns:a16="http://schemas.microsoft.com/office/drawing/2014/main" id="{A04CEC2A-3A76-9145-B529-0268AF5B696B}"/>
              </a:ext>
            </a:extLst>
          </p:cNvPr>
          <p:cNvSpPr txBox="1">
            <a:spLocks/>
          </p:cNvSpPr>
          <p:nvPr/>
        </p:nvSpPr>
        <p:spPr>
          <a:xfrm>
            <a:off x="558312" y="2569552"/>
            <a:ext cx="2944876" cy="36845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dirty="0">
                <a:solidFill>
                  <a:schemeClr val="bg1"/>
                </a:solidFill>
              </a:rPr>
              <a:t>Matcher och träningar är inte barnpassning</a:t>
            </a:r>
          </a:p>
          <a:p>
            <a:r>
              <a:rPr lang="sv-SE" sz="2000" dirty="0">
                <a:solidFill>
                  <a:schemeClr val="bg1"/>
                </a:solidFill>
              </a:rPr>
              <a:t>Du ansvarar för ditt barn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7" name="Platshållare för innehåll 3" descr="Västerås IK Fotboll - Wikipedia">
            <a:extLst>
              <a:ext uri="{FF2B5EF4-FFF2-40B4-BE49-F238E27FC236}">
                <a16:creationId xmlns:a16="http://schemas.microsoft.com/office/drawing/2014/main" id="{D2FD765A-2E44-F9EE-FC06-A204223CB4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608"/>
          <a:stretch>
            <a:fillRect/>
          </a:stretch>
        </p:blipFill>
        <p:spPr>
          <a:xfrm>
            <a:off x="10449869" y="99070"/>
            <a:ext cx="1655659" cy="1662986"/>
          </a:xfrm>
          <a:custGeom>
            <a:avLst/>
            <a:gdLst/>
            <a:ahLst/>
            <a:cxnLst/>
            <a:rect l="l" t="t" r="r" b="b"/>
            <a:pathLst>
              <a:path w="2388070" h="2388070">
                <a:moveTo>
                  <a:pt x="1194035" y="0"/>
                </a:moveTo>
                <a:cubicBezTo>
                  <a:pt x="1853482" y="0"/>
                  <a:pt x="2388070" y="534588"/>
                  <a:pt x="2388070" y="1194035"/>
                </a:cubicBezTo>
                <a:cubicBezTo>
                  <a:pt x="2388070" y="1853482"/>
                  <a:pt x="1853482" y="2388070"/>
                  <a:pt x="1194035" y="2388070"/>
                </a:cubicBezTo>
                <a:cubicBezTo>
                  <a:pt x="534588" y="2388070"/>
                  <a:pt x="0" y="1853482"/>
                  <a:pt x="0" y="1194035"/>
                </a:cubicBezTo>
                <a:cubicBezTo>
                  <a:pt x="0" y="534588"/>
                  <a:pt x="534588" y="0"/>
                  <a:pt x="1194035" y="0"/>
                </a:cubicBezTo>
                <a:close/>
              </a:path>
            </a:pathLst>
          </a:cu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3187980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1A75659-5A6F-4F77-9679-678A00B9D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 descr="En bild som visar text, skärmbild, programvara, Multimedieprogram&#10;&#10;AI-genererat innehåll kan vara felaktigt.">
            <a:extLst>
              <a:ext uri="{FF2B5EF4-FFF2-40B4-BE49-F238E27FC236}">
                <a16:creationId xmlns:a16="http://schemas.microsoft.com/office/drawing/2014/main" id="{0B6B7853-397B-C158-F37D-31285D1305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801" r="20151"/>
          <a:stretch>
            <a:fillRect/>
          </a:stretch>
        </p:blipFill>
        <p:spPr>
          <a:xfrm>
            <a:off x="20" y="10"/>
            <a:ext cx="8668492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E30A3A45-140E-431E-AED0-07EF836310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35399" y="0"/>
            <a:ext cx="9756601" cy="6858000"/>
          </a:xfrm>
          <a:prstGeom prst="rect">
            <a:avLst/>
          </a:prstGeom>
          <a:gradFill>
            <a:gsLst>
              <a:gs pos="53000">
                <a:schemeClr val="tx1"/>
              </a:gs>
              <a:gs pos="35000">
                <a:schemeClr val="tx1">
                  <a:alpha val="76000"/>
                </a:schemeClr>
              </a:gs>
              <a:gs pos="19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5C3B1B7-2C41-4C84-8824-B7195D8F7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6246" y="1161288"/>
            <a:ext cx="4207766" cy="1124712"/>
          </a:xfrm>
        </p:spPr>
        <p:txBody>
          <a:bodyPr anchor="b">
            <a:normAutofit/>
          </a:bodyPr>
          <a:lstStyle/>
          <a:p>
            <a:r>
              <a:rPr lang="sv-SE" sz="3600" dirty="0">
                <a:solidFill>
                  <a:schemeClr val="bg1"/>
                </a:solidFill>
              </a:rPr>
              <a:t>Informationsspridning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687333" y="605790"/>
            <a:ext cx="73152" cy="5486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53018" y="2443480"/>
            <a:ext cx="3218688" cy="9144"/>
          </a:xfrm>
          <a:prstGeom prst="rect">
            <a:avLst/>
          </a:prstGeom>
          <a:solidFill>
            <a:srgbClr val="FFFF00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81BE0FD-796F-E8DB-633C-C464930A2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9950" y="2618120"/>
            <a:ext cx="3438906" cy="32072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z="2000" dirty="0">
                <a:solidFill>
                  <a:schemeClr val="bg1"/>
                </a:solidFill>
              </a:rPr>
              <a:t>Laget.se?</a:t>
            </a:r>
          </a:p>
          <a:p>
            <a:r>
              <a:rPr lang="sv-SE" sz="2000" dirty="0" err="1">
                <a:solidFill>
                  <a:schemeClr val="bg1"/>
                </a:solidFill>
              </a:rPr>
              <a:t>Whatsup</a:t>
            </a:r>
            <a:r>
              <a:rPr lang="sv-SE" sz="2000" dirty="0">
                <a:solidFill>
                  <a:schemeClr val="bg1"/>
                </a:solidFill>
              </a:rPr>
              <a:t>?</a:t>
            </a:r>
          </a:p>
          <a:p>
            <a:r>
              <a:rPr lang="sv-SE" sz="2000" dirty="0" err="1">
                <a:solidFill>
                  <a:schemeClr val="bg1"/>
                </a:solidFill>
              </a:rPr>
              <a:t>Facebookmessenger</a:t>
            </a:r>
            <a:r>
              <a:rPr lang="sv-SE" sz="2000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97846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Bredbild</PresentationFormat>
  <Paragraphs>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2" baseType="lpstr">
      <vt:lpstr>Office-tema</vt:lpstr>
      <vt:lpstr>Föräldramöte  11 mars</vt:lpstr>
      <vt:lpstr>Syfte och mål</vt:lpstr>
      <vt:lpstr>Dagens agenda</vt:lpstr>
      <vt:lpstr>Vad är en ideell förening?</vt:lpstr>
      <vt:lpstr>Ansvarsområden</vt:lpstr>
      <vt:lpstr>Cupper &amp; poolspel</vt:lpstr>
      <vt:lpstr>Ekonomi</vt:lpstr>
      <vt:lpstr>Uppförandekod - mina förväntningar</vt:lpstr>
      <vt:lpstr>Informationsspridning</vt:lpstr>
      <vt:lpstr>Övriga frågor?</vt:lpstr>
      <vt:lpstr>Beslut tagna 2026-03-11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416</cp:revision>
  <dcterms:created xsi:type="dcterms:W3CDTF">2026-03-07T09:52:55Z</dcterms:created>
  <dcterms:modified xsi:type="dcterms:W3CDTF">2026-03-07T13:36:22Z</dcterms:modified>
</cp:coreProperties>
</file>