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287" r:id="rId5"/>
    <p:sldId id="271" r:id="rId6"/>
    <p:sldId id="272" r:id="rId7"/>
    <p:sldId id="274" r:id="rId8"/>
    <p:sldId id="273" r:id="rId9"/>
    <p:sldId id="276" r:id="rId10"/>
    <p:sldId id="275" r:id="rId11"/>
    <p:sldId id="277" r:id="rId12"/>
    <p:sldId id="278" r:id="rId13"/>
    <p:sldId id="279" r:id="rId14"/>
    <p:sldId id="280" r:id="rId15"/>
    <p:sldId id="284" r:id="rId16"/>
    <p:sldId id="281" r:id="rId17"/>
    <p:sldId id="288" r:id="rId18"/>
    <p:sldId id="282" r:id="rId19"/>
    <p:sldId id="257" r:id="rId20"/>
    <p:sldId id="258" r:id="rId21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2EC"/>
    <a:srgbClr val="080A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72" autoAdjust="0"/>
    <p:restoredTop sz="76386"/>
  </p:normalViewPr>
  <p:slideViewPr>
    <p:cSldViewPr snapToGrid="0" snapToObjects="1">
      <p:cViewPr varScale="1">
        <p:scale>
          <a:sx n="44" d="100"/>
          <a:sy n="44" d="100"/>
        </p:scale>
        <p:origin x="1848" y="60"/>
      </p:cViewPr>
      <p:guideLst>
        <p:guide orient="horz" pos="4320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0" d="100"/>
          <a:sy n="80" d="100"/>
        </p:scale>
        <p:origin x="310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0DFD8405-CCB8-4DD9-ACF8-FC8364D37A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308D98A-1B12-4D1F-AF6F-4F06374E369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A728E-FFF0-4C6A-8531-DB83BBFD7F73}" type="datetimeFigureOut">
              <a:rPr lang="sv-SE" smtClean="0"/>
              <a:t>2019-10-27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65591EE-82D8-4C95-9C42-B95EEAEB63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EA09968-35C0-4CE7-B3FF-85FBCF28A6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3D669-AA6C-45B6-A507-42E5720FE6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9072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990F4-28AC-7240-9FEC-C506B9361531}" type="datetimeFigureOut">
              <a:rPr lang="sv-SE" smtClean="0"/>
              <a:t>2019-10-27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0CA10-F212-664E-8BE8-876F5D88CA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0514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00CA10-F212-664E-8BE8-876F5D88CAC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3612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00CA10-F212-664E-8BE8-876F5D88CAC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1521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00CA10-F212-664E-8BE8-876F5D88CAC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5855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00CA10-F212-664E-8BE8-876F5D88CAC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6009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7882" y="4654549"/>
            <a:ext cx="21126648" cy="4775200"/>
          </a:xfrm>
        </p:spPr>
        <p:txBody>
          <a:bodyPr anchor="b">
            <a:normAutofit/>
          </a:bodyPr>
          <a:lstStyle>
            <a:lvl1pPr algn="l">
              <a:defRPr sz="12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27882" y="9061451"/>
            <a:ext cx="21126648" cy="3311524"/>
          </a:xfrm>
        </p:spPr>
        <p:txBody>
          <a:bodyPr>
            <a:noAutofit/>
          </a:bodyPr>
          <a:lstStyle>
            <a:lvl1pPr marL="0" indent="0" algn="l">
              <a:buNone/>
              <a:defRPr sz="18000" b="1" i="1">
                <a:solidFill>
                  <a:schemeClr val="tx1"/>
                </a:solidFill>
                <a:latin typeface="Acumin Pro ExtraCondensed Black" panose="020B060802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557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6B2A7-0F8E-E644-AD26-EC947B98FAA3}" type="datetimeFigureOut">
              <a:rPr lang="sv-SE" smtClean="0"/>
              <a:t>2019-10-27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15795-C60F-D744-8C04-373F5B9442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360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538293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908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34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Rubrik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7882" y="4654549"/>
            <a:ext cx="21126648" cy="4775200"/>
          </a:xfrm>
        </p:spPr>
        <p:txBody>
          <a:bodyPr anchor="b">
            <a:normAutofit/>
          </a:bodyPr>
          <a:lstStyle>
            <a:lvl1pPr algn="l">
              <a:defRPr sz="12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27882" y="9061451"/>
            <a:ext cx="21126648" cy="3311524"/>
          </a:xfrm>
        </p:spPr>
        <p:txBody>
          <a:bodyPr>
            <a:noAutofit/>
          </a:bodyPr>
          <a:lstStyle>
            <a:lvl1pPr marL="0" indent="0" algn="l">
              <a:buNone/>
              <a:defRPr sz="18000" b="1" i="1">
                <a:solidFill>
                  <a:schemeClr val="tx1"/>
                </a:solidFill>
                <a:latin typeface="Acumin Pro ExtraCondensed Black" panose="020B060802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401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7882" y="4615935"/>
            <a:ext cx="21126648" cy="4775200"/>
          </a:xfrm>
        </p:spPr>
        <p:txBody>
          <a:bodyPr anchor="b">
            <a:normAutofit/>
          </a:bodyPr>
          <a:lstStyle>
            <a:lvl1pPr algn="l">
              <a:defRPr sz="12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27882" y="9061451"/>
            <a:ext cx="21126648" cy="3311524"/>
          </a:xfrm>
        </p:spPr>
        <p:txBody>
          <a:bodyPr>
            <a:noAutofit/>
          </a:bodyPr>
          <a:lstStyle>
            <a:lvl1pPr marL="0" indent="0" algn="l">
              <a:buNone/>
              <a:defRPr sz="18000" b="1" i="1">
                <a:solidFill>
                  <a:schemeClr val="accent1"/>
                </a:solidFill>
                <a:latin typeface="Acumin Pro ExtraCondensed Black" panose="020B060802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800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7882" y="4640649"/>
            <a:ext cx="21126648" cy="4775200"/>
          </a:xfrm>
        </p:spPr>
        <p:txBody>
          <a:bodyPr anchor="b">
            <a:normAutofit/>
          </a:bodyPr>
          <a:lstStyle>
            <a:lvl1pPr algn="l">
              <a:defRPr sz="12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27882" y="8900813"/>
            <a:ext cx="21126648" cy="3311524"/>
          </a:xfrm>
        </p:spPr>
        <p:txBody>
          <a:bodyPr>
            <a:noAutofit/>
          </a:bodyPr>
          <a:lstStyle>
            <a:lvl1pPr marL="0" indent="0" algn="l">
              <a:buNone/>
              <a:defRPr sz="20000" b="1" i="1">
                <a:solidFill>
                  <a:schemeClr val="accent1"/>
                </a:solidFill>
                <a:latin typeface="Acumin Pro ExtraCondensed Black" panose="020B060802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52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52929F4-6F05-B84D-AE6A-24E07D737F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7882" y="4654549"/>
            <a:ext cx="21126648" cy="4775200"/>
          </a:xfrm>
        </p:spPr>
        <p:txBody>
          <a:bodyPr anchor="b">
            <a:normAutofit/>
          </a:bodyPr>
          <a:lstStyle>
            <a:lvl1pPr algn="l">
              <a:defRPr sz="12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E1A4379-3ADA-454D-87A0-058A7868243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7882" y="9061451"/>
            <a:ext cx="21126648" cy="3311524"/>
          </a:xfrm>
        </p:spPr>
        <p:txBody>
          <a:bodyPr>
            <a:noAutofit/>
          </a:bodyPr>
          <a:lstStyle>
            <a:lvl1pPr marL="0" indent="0" algn="l">
              <a:buNone/>
              <a:defRPr sz="18000" b="1" i="1">
                <a:solidFill>
                  <a:schemeClr val="accent2"/>
                </a:solidFill>
                <a:latin typeface="Acumin Pro ExtraCondensed Black" panose="020B060802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63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npassa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E7ACD-C9EC-9947-91F5-D3C4DF093D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7882" y="4654549"/>
            <a:ext cx="21126648" cy="4775200"/>
          </a:xfrm>
        </p:spPr>
        <p:txBody>
          <a:bodyPr anchor="b">
            <a:normAutofit/>
          </a:bodyPr>
          <a:lstStyle>
            <a:lvl1pPr algn="l">
              <a:defRPr sz="12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045725-1539-7443-86F9-4AF6A2FCF6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7882" y="9061451"/>
            <a:ext cx="21126648" cy="3311524"/>
          </a:xfrm>
        </p:spPr>
        <p:txBody>
          <a:bodyPr>
            <a:noAutofit/>
          </a:bodyPr>
          <a:lstStyle>
            <a:lvl1pPr marL="0" indent="0" algn="l">
              <a:buNone/>
              <a:defRPr sz="18000" b="1" i="1">
                <a:solidFill>
                  <a:schemeClr val="accent1"/>
                </a:solidFill>
                <a:latin typeface="Acumin Pro ExtraCondensed Black" panose="020B060802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695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npassa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3289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npassa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27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npassa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B1F6B-6C79-3B48-A8B6-F8A96CC9A7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7882" y="4654549"/>
            <a:ext cx="21126648" cy="4775200"/>
          </a:xfrm>
        </p:spPr>
        <p:txBody>
          <a:bodyPr anchor="b">
            <a:normAutofit/>
          </a:bodyPr>
          <a:lstStyle>
            <a:lvl1pPr algn="l">
              <a:defRPr sz="120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667F39-B781-FD44-BDE5-5E1C4D5944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7882" y="9061451"/>
            <a:ext cx="21126648" cy="3311524"/>
          </a:xfrm>
        </p:spPr>
        <p:txBody>
          <a:bodyPr>
            <a:noAutofit/>
          </a:bodyPr>
          <a:lstStyle>
            <a:lvl1pPr marL="0" indent="0" algn="l">
              <a:buNone/>
              <a:defRPr sz="18000" b="1" i="1">
                <a:solidFill>
                  <a:schemeClr val="tx1"/>
                </a:solidFill>
                <a:latin typeface="Acumin Pro ExtraCondensed Black" panose="020B060802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sv-SE" dirty="0"/>
              <a:t>KLICKA HÄR FÖR ATT ÄNDRA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01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6B2A7-0F8E-E644-AD26-EC947B98FAA3}" type="datetimeFigureOut">
              <a:rPr lang="sv-SE" smtClean="0"/>
              <a:t>2019-10-27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15795-C60F-D744-8C04-373F5B94420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764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8" r:id="rId3"/>
    <p:sldLayoutId id="2147483669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62" r:id="rId10"/>
    <p:sldLayoutId id="2147483663" r:id="rId11"/>
    <p:sldLayoutId id="2147483666" r:id="rId12"/>
    <p:sldLayoutId id="2147483667" r:id="rId13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11000" b="1" i="1" kern="1200">
          <a:solidFill>
            <a:schemeClr val="tx1"/>
          </a:solidFill>
          <a:latin typeface="Acumin Pro ExtraCondensed Black" panose="020B0608020202020204" pitchFamily="34" charset="77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6600" b="0" i="0" kern="1200">
          <a:solidFill>
            <a:schemeClr val="tx1"/>
          </a:solidFill>
          <a:latin typeface="Acumin Pro ExtraCondensed Mediu" panose="020B0608020202020204" pitchFamily="34" charset="77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6000" b="0" i="0" kern="1200">
          <a:solidFill>
            <a:schemeClr val="tx1"/>
          </a:solidFill>
          <a:latin typeface="Acumin Pro ExtraCondensed Mediu" panose="020B0608020202020204" pitchFamily="34" charset="77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b="0" i="0" kern="1200">
          <a:solidFill>
            <a:schemeClr val="tx1"/>
          </a:solidFill>
          <a:latin typeface="Acumin Pro ExtraCondensed Mediu" panose="020B0608020202020204" pitchFamily="34" charset="77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400" b="0" i="0" kern="1200">
          <a:solidFill>
            <a:schemeClr val="tx1"/>
          </a:solidFill>
          <a:latin typeface="Acumin Pro ExtraCondensed Mediu" panose="020B0608020202020204" pitchFamily="34" charset="77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400" b="0" i="0" kern="1200">
          <a:solidFill>
            <a:schemeClr val="tx1"/>
          </a:solidFill>
          <a:latin typeface="Acumin Pro ExtraCondensed Mediu" panose="020B0608020202020204" pitchFamily="34" charset="77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rubrik 4">
            <a:extLst>
              <a:ext uri="{FF2B5EF4-FFF2-40B4-BE49-F238E27FC236}">
                <a16:creationId xmlns:a16="http://schemas.microsoft.com/office/drawing/2014/main" id="{0699EA6F-42D1-4001-8A86-DB11ADB4134B}"/>
              </a:ext>
            </a:extLst>
          </p:cNvPr>
          <p:cNvSpPr txBox="1">
            <a:spLocks/>
          </p:cNvSpPr>
          <p:nvPr/>
        </p:nvSpPr>
        <p:spPr>
          <a:xfrm>
            <a:off x="2548647" y="2188815"/>
            <a:ext cx="20642093" cy="4551362"/>
          </a:xfrm>
          <a:prstGeom prst="rect">
            <a:avLst/>
          </a:prstGeom>
        </p:spPr>
        <p:txBody>
          <a:bodyPr/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66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60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4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4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0000" b="1" i="1" dirty="0">
                <a:solidFill>
                  <a:schemeClr val="accent1"/>
                </a:solidFill>
                <a:latin typeface="Acumin Pro ExtraCondensed" panose="020B0908020202020204" pitchFamily="34" charset="0"/>
              </a:rPr>
              <a:t>VÄLKOMNA</a:t>
            </a:r>
          </a:p>
          <a:p>
            <a:pPr marL="0" indent="0">
              <a:buNone/>
            </a:pPr>
            <a:r>
              <a:rPr lang="sv-SE" sz="4800" b="1" i="1" dirty="0">
                <a:solidFill>
                  <a:schemeClr val="accent1"/>
                </a:solidFill>
                <a:latin typeface="Acumin Pro ExtraCondensed" panose="020B0908020202020204" pitchFamily="34" charset="0"/>
              </a:rPr>
              <a:t>till säsongen 19/20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91FE522-850F-4292-8EBF-296704E1F0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 trans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4987" y="8482884"/>
            <a:ext cx="5917507" cy="442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077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, person, stående, personer&#10;&#10;Automatiskt genererad beskrivning">
            <a:extLst>
              <a:ext uri="{FF2B5EF4-FFF2-40B4-BE49-F238E27FC236}">
                <a16:creationId xmlns:a16="http://schemas.microsoft.com/office/drawing/2014/main" id="{B07D4DCF-BFB3-4D13-B2AB-356116A5C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5695"/>
            <a:ext cx="24456305" cy="16300223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3385226" y="1439694"/>
            <a:ext cx="1050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  <a:latin typeface="Acumin Pro ExtraCondensed" panose="020B0608020202020204" pitchFamily="34" charset="0"/>
              </a:rPr>
              <a:t>Organisation VIK U8 ”Team-12”</a:t>
            </a:r>
            <a:endParaRPr lang="sv-SE" sz="6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17E884-1AA3-4A48-B725-D315C3941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7000" y="2519022"/>
            <a:ext cx="15357865" cy="1036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494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, person, stående, personer&#10;&#10;Automatiskt genererad beskrivning">
            <a:extLst>
              <a:ext uri="{FF2B5EF4-FFF2-40B4-BE49-F238E27FC236}">
                <a16:creationId xmlns:a16="http://schemas.microsoft.com/office/drawing/2014/main" id="{B07D4DCF-BFB3-4D13-B2AB-356116A5C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5695"/>
            <a:ext cx="24456305" cy="16300223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3385226" y="1439694"/>
            <a:ext cx="1050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  <a:latin typeface="Acumin Pro ExtraCondensed" panose="020B0608020202020204" pitchFamily="34" charset="0"/>
              </a:rPr>
              <a:t>Ekonomin i Team-12</a:t>
            </a:r>
            <a:endParaRPr lang="sv-SE" sz="6000" dirty="0">
              <a:solidFill>
                <a:schemeClr val="bg1"/>
              </a:solidFill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3521413" y="4182894"/>
            <a:ext cx="17023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4400" dirty="0">
              <a:solidFill>
                <a:schemeClr val="bg1"/>
              </a:solidFill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23873F9-1FAD-4190-97FB-EFD6FAF8D94F}"/>
              </a:ext>
            </a:extLst>
          </p:cNvPr>
          <p:cNvSpPr txBox="1"/>
          <p:nvPr/>
        </p:nvSpPr>
        <p:spPr>
          <a:xfrm>
            <a:off x="5050971" y="4952335"/>
            <a:ext cx="6647397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6000" dirty="0">
                <a:solidFill>
                  <a:schemeClr val="bg1"/>
                </a:solidFill>
              </a:rPr>
              <a:t>Sponsorpaket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6000" dirty="0">
                <a:solidFill>
                  <a:schemeClr val="bg1"/>
                </a:solidFill>
              </a:rPr>
              <a:t>Intäkter/kostnader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6000" dirty="0">
                <a:solidFill>
                  <a:schemeClr val="bg1"/>
                </a:solidFill>
              </a:rPr>
              <a:t>Poolspel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6000" dirty="0">
                <a:solidFill>
                  <a:schemeClr val="bg1"/>
                </a:solidFill>
              </a:rPr>
              <a:t>Träningsfika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sv-S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04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, person, stående, personer&#10;&#10;Automatiskt genererad beskrivning">
            <a:extLst>
              <a:ext uri="{FF2B5EF4-FFF2-40B4-BE49-F238E27FC236}">
                <a16:creationId xmlns:a16="http://schemas.microsoft.com/office/drawing/2014/main" id="{B07D4DCF-BFB3-4D13-B2AB-356116A5C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5695"/>
            <a:ext cx="24456305" cy="16300223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968598" y="540325"/>
            <a:ext cx="1050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  <a:latin typeface="Acumin Pro ExtraCondensed" panose="020B0608020202020204" pitchFamily="34" charset="0"/>
              </a:rPr>
              <a:t>Lagkonto</a:t>
            </a:r>
            <a:endParaRPr lang="sv-SE" sz="60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E880C5-33DE-4E4F-A72C-3196BF005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861" y="271440"/>
            <a:ext cx="14841425" cy="127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09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, person, stående, personer&#10;&#10;Automatiskt genererad beskrivning">
            <a:extLst>
              <a:ext uri="{FF2B5EF4-FFF2-40B4-BE49-F238E27FC236}">
                <a16:creationId xmlns:a16="http://schemas.microsoft.com/office/drawing/2014/main" id="{B07D4DCF-BFB3-4D13-B2AB-356116A5C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5695"/>
            <a:ext cx="24456305" cy="16300223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3385226" y="1439694"/>
            <a:ext cx="1050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  <a:latin typeface="Acumin Pro ExtraCondensed" panose="020B0608020202020204" pitchFamily="34" charset="0"/>
              </a:rPr>
              <a:t>Föräldraåtaganden</a:t>
            </a:r>
            <a:endParaRPr lang="sv-SE" sz="6000" dirty="0">
              <a:solidFill>
                <a:schemeClr val="bg1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9008EF3-49BA-473E-A7D7-1A3FBB5EFAA4}"/>
              </a:ext>
            </a:extLst>
          </p:cNvPr>
          <p:cNvSpPr txBox="1"/>
          <p:nvPr/>
        </p:nvSpPr>
        <p:spPr>
          <a:xfrm>
            <a:off x="3385226" y="3135083"/>
            <a:ext cx="19811999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chemeClr val="bg1"/>
                </a:solidFill>
              </a:rPr>
              <a:t>Kiosken vid A-lagets hemmamatcher</a:t>
            </a:r>
            <a:r>
              <a:rPr lang="sv-SE" dirty="0">
                <a:solidFill>
                  <a:schemeClr val="bg1"/>
                </a:solidFill>
              </a:rPr>
              <a:t>	 </a:t>
            </a:r>
            <a:r>
              <a:rPr lang="sv-SE" sz="3600" dirty="0">
                <a:solidFill>
                  <a:schemeClr val="bg1"/>
                </a:solidFill>
              </a:rPr>
              <a:t>Minst ett tillfälle per säsong (Schema finns under 																						 dokument/Bemanning Kiosk på laget.se</a:t>
            </a:r>
            <a:endParaRPr lang="sv-SE" dirty="0">
              <a:solidFill>
                <a:schemeClr val="bg1"/>
              </a:solidFill>
            </a:endParaRPr>
          </a:p>
          <a:p>
            <a:endParaRPr lang="sv-SE" sz="4400" b="1" dirty="0">
              <a:solidFill>
                <a:schemeClr val="bg1"/>
              </a:solidFill>
            </a:endParaRPr>
          </a:p>
          <a:p>
            <a:r>
              <a:rPr lang="sv-SE" sz="4400" b="1" dirty="0">
                <a:solidFill>
                  <a:schemeClr val="bg1"/>
                </a:solidFill>
              </a:rPr>
              <a:t>Fika vid träningar</a:t>
            </a:r>
            <a:r>
              <a:rPr lang="sv-SE" dirty="0">
                <a:solidFill>
                  <a:schemeClr val="bg1"/>
                </a:solidFill>
              </a:rPr>
              <a:t> 		</a:t>
            </a:r>
            <a:r>
              <a:rPr lang="sv-SE" sz="3600" dirty="0">
                <a:solidFill>
                  <a:schemeClr val="bg1"/>
                </a:solidFill>
              </a:rPr>
              <a:t>Minst ett tillfälle per säsong</a:t>
            </a:r>
          </a:p>
          <a:p>
            <a:endParaRPr lang="sv-SE" sz="4400" dirty="0">
              <a:solidFill>
                <a:schemeClr val="bg1"/>
              </a:solidFill>
            </a:endParaRPr>
          </a:p>
          <a:p>
            <a:r>
              <a:rPr lang="sv-SE" sz="4400" b="1" dirty="0">
                <a:solidFill>
                  <a:schemeClr val="bg1"/>
                </a:solidFill>
              </a:rPr>
              <a:t>Bemanna kiosk och sekretariat vid poolspel</a:t>
            </a:r>
            <a:r>
              <a:rPr lang="sv-SE" dirty="0">
                <a:solidFill>
                  <a:schemeClr val="bg1"/>
                </a:solidFill>
              </a:rPr>
              <a:t>		</a:t>
            </a:r>
            <a:r>
              <a:rPr lang="sv-SE" sz="3600" dirty="0">
                <a:solidFill>
                  <a:schemeClr val="bg1"/>
                </a:solidFill>
              </a:rPr>
              <a:t> Vid alla poolspel där erat barn deltar</a:t>
            </a:r>
          </a:p>
          <a:p>
            <a:endParaRPr lang="sv-SE" sz="3600" dirty="0">
              <a:solidFill>
                <a:schemeClr val="bg1"/>
              </a:solidFill>
            </a:endParaRPr>
          </a:p>
          <a:p>
            <a:r>
              <a:rPr lang="sv-SE" sz="4400" b="1" dirty="0">
                <a:solidFill>
                  <a:schemeClr val="bg1"/>
                </a:solidFill>
              </a:rPr>
              <a:t>Närvaro</a:t>
            </a:r>
            <a:r>
              <a:rPr lang="sv-SE" sz="3600" dirty="0">
                <a:solidFill>
                  <a:schemeClr val="bg1"/>
                </a:solidFill>
              </a:rPr>
              <a:t>		Varje spelare/barn måste ha vuxen bredvid isen som är ansvarig																	(Det är ok att överlåta ansvar till annan förälder)</a:t>
            </a:r>
          </a:p>
          <a:p>
            <a:endParaRPr lang="sv-SE" sz="3600" dirty="0">
              <a:solidFill>
                <a:schemeClr val="bg1"/>
              </a:solidFill>
            </a:endParaRPr>
          </a:p>
          <a:p>
            <a:endParaRPr lang="sv-SE" sz="3600" b="1" i="1" dirty="0">
              <a:solidFill>
                <a:srgbClr val="FFFF00"/>
              </a:solidFill>
            </a:endParaRPr>
          </a:p>
          <a:p>
            <a:r>
              <a:rPr lang="sv-SE" sz="3600" b="1" i="1" dirty="0">
                <a:solidFill>
                  <a:srgbClr val="FFFF00"/>
                </a:solidFill>
              </a:rPr>
              <a:t>Var och en ansvarar för att själv byta pass vid förhinder.</a:t>
            </a:r>
          </a:p>
          <a:p>
            <a:endParaRPr lang="sv-SE" sz="3600" b="1" i="1" dirty="0">
              <a:solidFill>
                <a:srgbClr val="FF0000"/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7634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, person, stående, personer&#10;&#10;Automatiskt genererad beskrivning">
            <a:extLst>
              <a:ext uri="{FF2B5EF4-FFF2-40B4-BE49-F238E27FC236}">
                <a16:creationId xmlns:a16="http://schemas.microsoft.com/office/drawing/2014/main" id="{B07D4DCF-BFB3-4D13-B2AB-356116A5C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5695"/>
            <a:ext cx="24456305" cy="16300223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3385226" y="1439694"/>
            <a:ext cx="1050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  <a:latin typeface="Acumin Pro ExtraCondensed" panose="020B0608020202020204" pitchFamily="34" charset="0"/>
              </a:rPr>
              <a:t>Föräldrarnas ansvar</a:t>
            </a:r>
            <a:endParaRPr lang="sv-SE" sz="6000" dirty="0">
              <a:solidFill>
                <a:schemeClr val="bg1"/>
              </a:solidFill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3521413" y="4182894"/>
            <a:ext cx="17023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4400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A37A6CD-11A4-48A5-A585-136E923A5FE5}"/>
              </a:ext>
            </a:extLst>
          </p:cNvPr>
          <p:cNvSpPr txBox="1">
            <a:spLocks/>
          </p:cNvSpPr>
          <p:nvPr/>
        </p:nvSpPr>
        <p:spPr>
          <a:xfrm>
            <a:off x="1676289" y="3084424"/>
            <a:ext cx="21029831" cy="8702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20000" b="1" i="1" kern="1200">
                <a:solidFill>
                  <a:schemeClr val="accent1"/>
                </a:solidFill>
                <a:latin typeface="Acumin Pro ExtraCondensed Black" panose="020B0608020202020204" pitchFamily="34" charset="77"/>
                <a:ea typeface="+mn-ea"/>
                <a:cs typeface="+mn-cs"/>
              </a:defRPr>
            </a:lvl1pPr>
            <a:lvl2pPr marL="914354" indent="0" algn="ctr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2pPr>
            <a:lvl3pPr marL="1828709" indent="0" algn="ctr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3pPr>
            <a:lvl4pPr marL="2743063" indent="0" algn="ctr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4pPr>
            <a:lvl5pPr marL="3657417" indent="0" algn="ctr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5pPr>
            <a:lvl6pPr marL="4571771" indent="0" algn="ctr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126" indent="0" algn="ctr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480" indent="0" algn="ctr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4834" indent="0" algn="ctr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3600" dirty="0"/>
              <a:t>Låt ledarna coacha din son/dotter under pågående träning/match.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3600" dirty="0"/>
              <a:t>Ni påverkar och lägger grunden för barnets livsstil!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3600" dirty="0"/>
              <a:t>Stötta ditt barn i med- och motgång!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3600" dirty="0"/>
              <a:t>Om ni lämnar anläggningen under träning skall ansvar för barn under träning övergå till annan förälder (Tillagt av team-12)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3600" dirty="0"/>
              <a:t>Visa intresse för ditt barns idrottande!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3600" dirty="0"/>
              <a:t>Skrik inte på domare, utan heja på laget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3600" dirty="0"/>
              <a:t>Tänk på att vara är en viktig förebild!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sv-SE" sz="3600" dirty="0"/>
              <a:t>Låt ledarna tar ansvar för laguttagningar 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1FAEA925-5305-45D7-8F43-7683BAEEF61E}"/>
              </a:ext>
            </a:extLst>
          </p:cNvPr>
          <p:cNvSpPr txBox="1"/>
          <p:nvPr/>
        </p:nvSpPr>
        <p:spPr>
          <a:xfrm>
            <a:off x="1713237" y="9985245"/>
            <a:ext cx="21029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>
                <a:solidFill>
                  <a:schemeClr val="bg1"/>
                </a:solidFill>
              </a:rPr>
              <a:t>GLÄDJE – TRYGGHET – TRIVSEL på isen, på läktaren och i omklädningsrummet är viktiga värderingar i VIK!! </a:t>
            </a:r>
            <a:endParaRPr lang="sv-S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749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&#10;&#10;Automatiskt genererad beskrivning">
            <a:extLst>
              <a:ext uri="{FF2B5EF4-FFF2-40B4-BE49-F238E27FC236}">
                <a16:creationId xmlns:a16="http://schemas.microsoft.com/office/drawing/2014/main" id="{C966AFA8-18EE-4AAD-BBED-B3BE337F3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267487"/>
            <a:ext cx="24382413" cy="16250973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3385226" y="1581440"/>
            <a:ext cx="53844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  <a:latin typeface="Acumin Pro ExtraCondensed" panose="020B0608020202020204" pitchFamily="34" charset="0"/>
              </a:rPr>
              <a:t>Föräldragruppen</a:t>
            </a:r>
            <a:endParaRPr lang="sv-SE" sz="6000" dirty="0">
              <a:solidFill>
                <a:schemeClr val="bg1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22814FC-A28D-4FF6-AE68-FD6A7B3D28C6}"/>
              </a:ext>
            </a:extLst>
          </p:cNvPr>
          <p:cNvSpPr txBox="1"/>
          <p:nvPr/>
        </p:nvSpPr>
        <p:spPr>
          <a:xfrm>
            <a:off x="3385226" y="3135083"/>
            <a:ext cx="19811999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  <a:defRPr sz="1800"/>
            </a:pPr>
            <a:r>
              <a:rPr lang="sv-SE" dirty="0">
                <a:latin typeface="Calibri" panose="020F0502020204030204" pitchFamily="34" charset="0"/>
                <a:ea typeface="Corbel"/>
                <a:cs typeface="Corbel"/>
                <a:sym typeface="Corbel"/>
              </a:rPr>
              <a:t>Planera och organisera kiosk och sekretariat vid poolspel</a:t>
            </a:r>
            <a:endParaRPr lang="sv-SE" sz="4400" b="1" dirty="0">
              <a:solidFill>
                <a:schemeClr val="bg1"/>
              </a:solidFill>
              <a:sym typeface="Corbel"/>
            </a:endParaRPr>
          </a:p>
          <a:p>
            <a:r>
              <a:rPr lang="sv-SE" sz="4400" b="1" dirty="0">
                <a:solidFill>
                  <a:schemeClr val="bg1"/>
                </a:solidFill>
                <a:sym typeface="Corbel"/>
              </a:rPr>
              <a:t>Planera och organisera kiosk och sekretariat vid poolspel</a:t>
            </a:r>
          </a:p>
          <a:p>
            <a:endParaRPr lang="sv-SE" sz="4400" b="1" dirty="0">
              <a:solidFill>
                <a:schemeClr val="bg1"/>
              </a:solidFill>
              <a:sym typeface="Corbel"/>
            </a:endParaRPr>
          </a:p>
          <a:p>
            <a:r>
              <a:rPr lang="sv-SE" sz="4400" b="1" dirty="0">
                <a:solidFill>
                  <a:schemeClr val="bg1"/>
                </a:solidFill>
                <a:sym typeface="Corbel"/>
              </a:rPr>
              <a:t>Skapa fikalista till </a:t>
            </a:r>
            <a:r>
              <a:rPr lang="sv-SE" sz="4400" b="1" dirty="0" err="1">
                <a:solidFill>
                  <a:schemeClr val="bg1"/>
                </a:solidFill>
                <a:sym typeface="Corbel"/>
              </a:rPr>
              <a:t>träningsfikat</a:t>
            </a:r>
            <a:endParaRPr lang="sv-SE" sz="4400" b="1" dirty="0">
              <a:solidFill>
                <a:schemeClr val="bg1"/>
              </a:solidFill>
              <a:sym typeface="Corbel"/>
            </a:endParaRPr>
          </a:p>
          <a:p>
            <a:endParaRPr lang="sv-SE" sz="4400" b="1" dirty="0">
              <a:solidFill>
                <a:schemeClr val="bg1"/>
              </a:solidFill>
              <a:sym typeface="Corbel"/>
            </a:endParaRPr>
          </a:p>
          <a:p>
            <a:endParaRPr lang="sv-SE" sz="3600" dirty="0">
              <a:solidFill>
                <a:schemeClr val="bg1"/>
              </a:solidFill>
            </a:endParaRPr>
          </a:p>
          <a:p>
            <a:endParaRPr lang="sv-SE" dirty="0"/>
          </a:p>
          <a:p>
            <a:r>
              <a:rPr lang="sv-SE" sz="3600" b="1" i="1" dirty="0">
                <a:solidFill>
                  <a:srgbClr val="FFFF00"/>
                </a:solidFill>
              </a:rPr>
              <a:t>All information rörande fikaschema, diverse försäljning som sker i laget samt schema för kiosk A-lagsmatcher finns och läggs upp på laget.se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6545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D09B6EE1-9525-4AED-A418-2DC84C93E607}"/>
              </a:ext>
            </a:extLst>
          </p:cNvPr>
          <p:cNvSpPr txBox="1"/>
          <p:nvPr/>
        </p:nvSpPr>
        <p:spPr>
          <a:xfrm>
            <a:off x="9622972" y="925677"/>
            <a:ext cx="82731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600" dirty="0"/>
              <a:t>ÖVRIGT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95744E9-FCC4-4593-B897-C67FDE9558E2}"/>
              </a:ext>
            </a:extLst>
          </p:cNvPr>
          <p:cNvSpPr txBox="1"/>
          <p:nvPr/>
        </p:nvSpPr>
        <p:spPr>
          <a:xfrm>
            <a:off x="2285206" y="2852052"/>
            <a:ext cx="19811999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  <a:defRPr sz="1800"/>
            </a:pPr>
            <a:r>
              <a:rPr lang="sv-SE" dirty="0">
                <a:latin typeface="Calibri" panose="020F0502020204030204" pitchFamily="34" charset="0"/>
                <a:ea typeface="Corbel"/>
                <a:cs typeface="Corbel"/>
                <a:sym typeface="Corbel"/>
              </a:rPr>
              <a:t>Planera och organisera kiosk och sekretariat vid poolspel</a:t>
            </a:r>
            <a:endParaRPr lang="sv-SE" sz="4400" b="1" dirty="0">
              <a:solidFill>
                <a:schemeClr val="bg1"/>
              </a:solidFill>
              <a:sym typeface="Corbel"/>
            </a:endParaRPr>
          </a:p>
          <a:p>
            <a:r>
              <a:rPr lang="sv-SE" sz="4400" b="1" dirty="0">
                <a:solidFill>
                  <a:schemeClr val="bg1"/>
                </a:solidFill>
                <a:sym typeface="Corbel"/>
              </a:rPr>
              <a:t>- Påminnelse gällande medlemsavgift som skall vara betald i sin helhet senast    191001 samt spelaravgiften som skall vara betald senast 191130.</a:t>
            </a:r>
          </a:p>
          <a:p>
            <a:endParaRPr lang="sv-SE" sz="4400" b="1" dirty="0">
              <a:solidFill>
                <a:schemeClr val="bg1"/>
              </a:solidFill>
              <a:sym typeface="Corbel"/>
            </a:endParaRPr>
          </a:p>
          <a:p>
            <a:r>
              <a:rPr lang="sv-SE" sz="4400" b="1" dirty="0">
                <a:solidFill>
                  <a:schemeClr val="bg1"/>
                </a:solidFill>
                <a:sym typeface="Corbel"/>
              </a:rPr>
              <a:t>-  </a:t>
            </a:r>
          </a:p>
          <a:p>
            <a:endParaRPr lang="sv-SE" sz="4400" b="1" dirty="0">
              <a:solidFill>
                <a:schemeClr val="bg1"/>
              </a:solidFill>
              <a:sym typeface="Corbel"/>
            </a:endParaRPr>
          </a:p>
          <a:p>
            <a:r>
              <a:rPr lang="sv-SE" sz="3600" dirty="0">
                <a:solidFill>
                  <a:schemeClr val="bg1"/>
                </a:solidFill>
              </a:rPr>
              <a:t>-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917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500" autoRev="1" fill="remov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" dur="2500" autoRev="1" fill="remov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" dur="2500" autoRev="1" fill="remov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500" autoRev="1" fill="remov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2" grpI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9DA2AA8-47B7-144A-B191-523AF69018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15000" dirty="0">
                <a:latin typeface="Acumin Pro ExtraCondensed" panose="020B0608020202020204" pitchFamily="34" charset="0"/>
              </a:rPr>
              <a:t>Tack för ikväll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AD0B2380-BAAF-BB43-8109-33BAB487AD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23000" dirty="0">
                <a:latin typeface="Acumin Pro ExtraCondensed" panose="020B0608020202020204" pitchFamily="34" charset="0"/>
              </a:rPr>
              <a:t>VIK TEAM-12 U8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8A58906-1CE4-4E7C-954E-B07635920D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 trans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4473" y="623399"/>
            <a:ext cx="5917507" cy="442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rubrik 4">
            <a:extLst>
              <a:ext uri="{FF2B5EF4-FFF2-40B4-BE49-F238E27FC236}">
                <a16:creationId xmlns:a16="http://schemas.microsoft.com/office/drawing/2014/main" id="{0699EA6F-42D1-4001-8A86-DB11ADB4134B}"/>
              </a:ext>
            </a:extLst>
          </p:cNvPr>
          <p:cNvSpPr txBox="1">
            <a:spLocks/>
          </p:cNvSpPr>
          <p:nvPr/>
        </p:nvSpPr>
        <p:spPr>
          <a:xfrm>
            <a:off x="2548647" y="2188815"/>
            <a:ext cx="20642093" cy="4551362"/>
          </a:xfrm>
          <a:prstGeom prst="rect">
            <a:avLst/>
          </a:prstGeom>
        </p:spPr>
        <p:txBody>
          <a:bodyPr/>
          <a:lstStyle>
            <a:lvl1pPr marL="457177" indent="-457177" algn="l" defTabSz="1828709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66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1pPr>
            <a:lvl2pPr marL="137153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60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2pPr>
            <a:lvl3pPr marL="2285886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3pPr>
            <a:lvl4pPr marL="3200240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4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4pPr>
            <a:lvl5pPr marL="4114594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400" b="0" i="0" kern="1200">
                <a:solidFill>
                  <a:schemeClr val="tx1"/>
                </a:solidFill>
                <a:latin typeface="Acumin Pro ExtraCondensed Mediu" panose="020B0608020202020204" pitchFamily="34" charset="77"/>
                <a:ea typeface="+mn-ea"/>
                <a:cs typeface="+mn-cs"/>
              </a:defRPr>
            </a:lvl5pPr>
            <a:lvl6pPr marL="5028949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303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657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011" indent="-457177" algn="l" defTabSz="18287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0000" b="1" i="1" dirty="0">
                <a:solidFill>
                  <a:schemeClr val="accent1"/>
                </a:solidFill>
                <a:latin typeface="Acumin Pro ExtraCondensed" panose="020B0908020202020204" pitchFamily="34" charset="0"/>
              </a:rPr>
              <a:t>VIK TEAM-12  </a:t>
            </a:r>
            <a:r>
              <a:rPr lang="sv-SE" sz="40000" b="1" i="1" dirty="0">
                <a:solidFill>
                  <a:schemeClr val="accent1"/>
                </a:solidFill>
                <a:latin typeface="Acumin Pro ExtraCondensed" panose="020B0908020202020204" pitchFamily="34" charset="0"/>
              </a:rPr>
              <a:t>U8</a:t>
            </a:r>
          </a:p>
          <a:p>
            <a:pPr marL="0" indent="0">
              <a:buNone/>
            </a:pPr>
            <a:r>
              <a:rPr lang="sv-SE" sz="4800" b="1" i="1" dirty="0">
                <a:solidFill>
                  <a:schemeClr val="accent1"/>
                </a:solidFill>
                <a:latin typeface="Acumin Pro ExtraCondensed" panose="020B0908020202020204" pitchFamily="34" charset="0"/>
              </a:rPr>
              <a:t>Föräldramöte säsongen 19/20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91FE522-850F-4292-8EBF-296704E1F0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 trans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4987" y="8482884"/>
            <a:ext cx="5917507" cy="442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56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9DA2AA8-47B7-144A-B191-523AF69018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939" y="4922551"/>
            <a:ext cx="21126648" cy="8122236"/>
          </a:xfrm>
        </p:spPr>
        <p:txBody>
          <a:bodyPr>
            <a:normAutofit/>
          </a:bodyPr>
          <a:lstStyle/>
          <a:p>
            <a:br>
              <a:rPr lang="sv-SE" sz="7000" dirty="0">
                <a:latin typeface="Acumin Pro ExtraCondensed" panose="020B0608020202020204" pitchFamily="34" charset="0"/>
              </a:rPr>
            </a:br>
            <a:br>
              <a:rPr lang="sv-SE" sz="7000" dirty="0">
                <a:latin typeface="Acumin Pro ExtraCondensed" panose="020B0608020202020204" pitchFamily="34" charset="0"/>
              </a:rPr>
            </a:br>
            <a:br>
              <a:rPr lang="sv-SE" sz="7000" dirty="0">
                <a:latin typeface="Acumin Pro ExtraCondensed" panose="020B0608020202020204" pitchFamily="34" charset="0"/>
              </a:rPr>
            </a:br>
            <a:br>
              <a:rPr lang="sv-SE" sz="7000" dirty="0">
                <a:latin typeface="Acumin Pro ExtraCondensed" panose="020B0608020202020204" pitchFamily="34" charset="0"/>
              </a:rPr>
            </a:br>
            <a:br>
              <a:rPr lang="sv-SE" sz="7000" dirty="0">
                <a:latin typeface="Acumin Pro ExtraCondensed" panose="020B0608020202020204" pitchFamily="34" charset="0"/>
              </a:rPr>
            </a:br>
            <a:endParaRPr lang="sv-SE" sz="7000" dirty="0">
              <a:latin typeface="Acumin Pro ExtraCondensed" panose="020B0608020202020204" pitchFamily="34" charset="0"/>
            </a:endParaRP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AD0B2380-BAAF-BB43-8109-33BAB487AD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189" y="671213"/>
            <a:ext cx="21126648" cy="3311524"/>
          </a:xfrm>
        </p:spPr>
        <p:txBody>
          <a:bodyPr/>
          <a:lstStyle/>
          <a:p>
            <a:r>
              <a:rPr lang="sv-SE" sz="9600" dirty="0">
                <a:latin typeface="Acumin Pro ExtraCondensed" panose="020B0608020202020204" pitchFamily="34" charset="0"/>
              </a:rPr>
              <a:t>Agenda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1D448D3-C06E-4D44-8439-F6F9452C7D24}"/>
              </a:ext>
            </a:extLst>
          </p:cNvPr>
          <p:cNvSpPr txBox="1"/>
          <p:nvPr/>
        </p:nvSpPr>
        <p:spPr>
          <a:xfrm>
            <a:off x="1611086" y="3982737"/>
            <a:ext cx="21495138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Planering inför säsong</a:t>
            </a:r>
          </a:p>
          <a:p>
            <a:r>
              <a:rPr lang="sv-SE" sz="6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Träningar och säsongsmål</a:t>
            </a:r>
          </a:p>
          <a:p>
            <a:r>
              <a:rPr lang="sv-SE" sz="6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Anmälan till träningar och aktiviteter</a:t>
            </a:r>
          </a:p>
          <a:p>
            <a:r>
              <a:rPr lang="sv-SE" sz="6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Lagets regler</a:t>
            </a:r>
          </a:p>
          <a:p>
            <a:r>
              <a:rPr lang="sv-SE" sz="6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Organisation i Team-12</a:t>
            </a:r>
          </a:p>
          <a:p>
            <a:r>
              <a:rPr lang="sv-SE" sz="6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Ekonomi/Sponsring/Lagkonto</a:t>
            </a:r>
          </a:p>
          <a:p>
            <a:r>
              <a:rPr lang="sv-SE" sz="6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Föräldraåtaganden</a:t>
            </a:r>
          </a:p>
          <a:p>
            <a:r>
              <a:rPr lang="sv-SE" sz="6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Föräldragrupp</a:t>
            </a:r>
          </a:p>
          <a:p>
            <a:r>
              <a:rPr lang="sv-SE" sz="6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Övrigt</a:t>
            </a:r>
          </a:p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B410949-3F8D-4F27-AD28-B6CDD16E02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 trans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4473" y="623399"/>
            <a:ext cx="5917507" cy="442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0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, person, stående, personer&#10;&#10;Automatiskt genererad beskrivning">
            <a:extLst>
              <a:ext uri="{FF2B5EF4-FFF2-40B4-BE49-F238E27FC236}">
                <a16:creationId xmlns:a16="http://schemas.microsoft.com/office/drawing/2014/main" id="{B07D4DCF-BFB3-4D13-B2AB-356116A5C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5695"/>
            <a:ext cx="24456305" cy="16300223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3385226" y="1439694"/>
            <a:ext cx="1050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  <a:latin typeface="Acumin Pro ExtraCondensed" panose="020B0608020202020204" pitchFamily="34" charset="0"/>
              </a:rPr>
              <a:t>Planering inför säsongen</a:t>
            </a:r>
            <a:endParaRPr lang="sv-SE" sz="6000" dirty="0">
              <a:solidFill>
                <a:schemeClr val="bg1"/>
              </a:solidFill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3521413" y="2552416"/>
            <a:ext cx="17023404" cy="11203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solidFill>
                  <a:schemeClr val="bg1"/>
                </a:solidFill>
              </a:rPr>
              <a:t>Ny gruppindelning</a:t>
            </a:r>
          </a:p>
          <a:p>
            <a:r>
              <a:rPr lang="sv-SE" sz="3200" b="1" dirty="0">
                <a:solidFill>
                  <a:schemeClr val="bg1"/>
                </a:solidFill>
              </a:rPr>
              <a:t>		</a:t>
            </a:r>
          </a:p>
          <a:p>
            <a:r>
              <a:rPr lang="sv-SE" sz="3200" b="1" dirty="0">
                <a:solidFill>
                  <a:schemeClr val="bg1"/>
                </a:solidFill>
              </a:rPr>
              <a:t>- </a:t>
            </a:r>
            <a:r>
              <a:rPr lang="sv-SE" sz="3200" dirty="0">
                <a:solidFill>
                  <a:schemeClr val="bg1"/>
                </a:solidFill>
              </a:rPr>
              <a:t>Upprättad med utgångspunk från skola och den geografiska spridningen.</a:t>
            </a:r>
          </a:p>
          <a:p>
            <a:endParaRPr lang="sv-SE" sz="3200" dirty="0">
              <a:solidFill>
                <a:schemeClr val="bg1"/>
              </a:solidFill>
            </a:endParaRPr>
          </a:p>
          <a:p>
            <a:r>
              <a:rPr lang="sv-SE" sz="3200" b="1" dirty="0">
                <a:solidFill>
                  <a:schemeClr val="bg1"/>
                </a:solidFill>
              </a:rPr>
              <a:t>Träningstider (Varannan vecka tidig/sen)</a:t>
            </a:r>
          </a:p>
          <a:p>
            <a:endParaRPr lang="sv-SE" sz="3200" b="1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sv-SE" sz="3200" dirty="0">
                <a:solidFill>
                  <a:schemeClr val="bg1"/>
                </a:solidFill>
              </a:rPr>
              <a:t>Tisdagar kl 16.50-17.50  samt kl 17.50 – 18.50 samling 16.30 för tidiga gruppen och 17.20 för sena gruppen.</a:t>
            </a:r>
          </a:p>
          <a:p>
            <a:endParaRPr lang="sv-SE" sz="32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sv-SE" sz="3200" dirty="0">
                <a:solidFill>
                  <a:schemeClr val="bg1"/>
                </a:solidFill>
              </a:rPr>
              <a:t>Lördagar kl 8.30 – 9.40 samt kl 9.50 – 11.00 samling 8.00 för tidiga gruppen samt 9.20 för sena gruppen.</a:t>
            </a:r>
          </a:p>
          <a:p>
            <a:pPr marL="342900" indent="-342900">
              <a:buFontTx/>
              <a:buChar char="-"/>
            </a:pPr>
            <a:endParaRPr lang="sv-SE" sz="3200" dirty="0">
              <a:solidFill>
                <a:schemeClr val="bg1"/>
              </a:solidFill>
            </a:endParaRPr>
          </a:p>
          <a:p>
            <a:r>
              <a:rPr lang="sv-SE" sz="3200" b="1" dirty="0">
                <a:solidFill>
                  <a:schemeClr val="bg1"/>
                </a:solidFill>
              </a:rPr>
              <a:t>Övrigt</a:t>
            </a:r>
          </a:p>
          <a:p>
            <a:endParaRPr lang="sv-SE" sz="3200" dirty="0">
              <a:solidFill>
                <a:schemeClr val="bg1"/>
              </a:solidFill>
            </a:endParaRPr>
          </a:p>
          <a:p>
            <a:r>
              <a:rPr lang="sv-SE" sz="3200" dirty="0">
                <a:solidFill>
                  <a:schemeClr val="bg1"/>
                </a:solidFill>
              </a:rPr>
              <a:t>-   Planerat Poolspel Råby 1/12-2019</a:t>
            </a:r>
          </a:p>
          <a:p>
            <a:r>
              <a:rPr lang="sv-SE" sz="3200" dirty="0">
                <a:solidFill>
                  <a:schemeClr val="bg1"/>
                </a:solidFill>
              </a:rPr>
              <a:t>-   Poolspel Eskilstuna 14/12-2019</a:t>
            </a:r>
          </a:p>
          <a:p>
            <a:r>
              <a:rPr lang="sv-SE" sz="3200" dirty="0">
                <a:solidFill>
                  <a:schemeClr val="bg1"/>
                </a:solidFill>
              </a:rPr>
              <a:t>-   Planerat Poolspel Råby 16/2-2020</a:t>
            </a:r>
          </a:p>
          <a:p>
            <a:r>
              <a:rPr lang="sv-SE" sz="3200" dirty="0">
                <a:solidFill>
                  <a:schemeClr val="bg1"/>
                </a:solidFill>
              </a:rPr>
              <a:t>-   Pausmatch </a:t>
            </a:r>
          </a:p>
          <a:p>
            <a:pPr marL="457200" indent="-457200">
              <a:buFontTx/>
              <a:buChar char="-"/>
            </a:pPr>
            <a:r>
              <a:rPr lang="sv-SE" sz="3200" dirty="0">
                <a:solidFill>
                  <a:schemeClr val="bg1"/>
                </a:solidFill>
              </a:rPr>
              <a:t>Pausmatch </a:t>
            </a:r>
          </a:p>
          <a:p>
            <a:r>
              <a:rPr lang="sv-SE" sz="3200" dirty="0">
                <a:solidFill>
                  <a:schemeClr val="bg1"/>
                </a:solidFill>
              </a:rPr>
              <a:t>-    Pizzalunch med laget</a:t>
            </a:r>
          </a:p>
          <a:p>
            <a:endParaRPr lang="sv-SE" sz="3200" dirty="0">
              <a:solidFill>
                <a:schemeClr val="bg1"/>
              </a:solidFill>
            </a:endParaRPr>
          </a:p>
          <a:p>
            <a:r>
              <a:rPr lang="sv-SE" sz="3200" b="1" dirty="0">
                <a:solidFill>
                  <a:srgbClr val="FFFF00"/>
                </a:solidFill>
              </a:rPr>
              <a:t>All info kommer att ligga i kalendern på laget.se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29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&#10;&#10;Automatiskt genererad beskrivning">
            <a:extLst>
              <a:ext uri="{FF2B5EF4-FFF2-40B4-BE49-F238E27FC236}">
                <a16:creationId xmlns:a16="http://schemas.microsoft.com/office/drawing/2014/main" id="{C966AFA8-18EE-4AAD-BBED-B3BE337F3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267487"/>
            <a:ext cx="24382413" cy="162509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520BB4-1C0B-4CC7-A1F7-37352D573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4939" y="197350"/>
            <a:ext cx="13372534" cy="13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43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&#10;&#10;Automatiskt genererad beskrivning">
            <a:extLst>
              <a:ext uri="{FF2B5EF4-FFF2-40B4-BE49-F238E27FC236}">
                <a16:creationId xmlns:a16="http://schemas.microsoft.com/office/drawing/2014/main" id="{C966AFA8-18EE-4AAD-BBED-B3BE337F3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505487"/>
            <a:ext cx="24382413" cy="16250973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17488631" y="1356636"/>
            <a:ext cx="51770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  <a:latin typeface="Acumin Pro ExtraCondensed" panose="020B0608020202020204" pitchFamily="34" charset="0"/>
              </a:rPr>
              <a:t>Träningsschema</a:t>
            </a:r>
            <a:endParaRPr lang="sv-SE" sz="6000" dirty="0">
              <a:solidFill>
                <a:schemeClr val="bg1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4727643" y="4513634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4400" dirty="0">
              <a:solidFill>
                <a:schemeClr val="bg1"/>
              </a:solidFill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3BFA001-09FA-438B-8E04-E9DBB69898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 trans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6016" y="3606085"/>
            <a:ext cx="5917507" cy="44212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840F7F-04FA-4C6F-9C79-D0BCF50691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787" y="848805"/>
            <a:ext cx="15435521" cy="1171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40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, person, stående, personer&#10;&#10;Automatiskt genererad beskrivning">
            <a:extLst>
              <a:ext uri="{FF2B5EF4-FFF2-40B4-BE49-F238E27FC236}">
                <a16:creationId xmlns:a16="http://schemas.microsoft.com/office/drawing/2014/main" id="{B07D4DCF-BFB3-4D13-B2AB-356116A5C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5695"/>
            <a:ext cx="24456305" cy="16300223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3385226" y="1439694"/>
            <a:ext cx="1050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  <a:latin typeface="Acumin Pro ExtraCondensed" panose="020B0608020202020204" pitchFamily="34" charset="0"/>
              </a:rPr>
              <a:t>Träningar och säsongsmål </a:t>
            </a:r>
            <a:endParaRPr lang="sv-SE" sz="6000" dirty="0">
              <a:solidFill>
                <a:schemeClr val="bg1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4281963-B9A1-4479-8E0B-A2CE1662546D}"/>
              </a:ext>
            </a:extLst>
          </p:cNvPr>
          <p:cNvSpPr txBox="1"/>
          <p:nvPr/>
        </p:nvSpPr>
        <p:spPr>
          <a:xfrm>
            <a:off x="1807030" y="3156856"/>
            <a:ext cx="21597256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chemeClr val="bg1"/>
                </a:solidFill>
              </a:rPr>
              <a:t>Tema Träningar </a:t>
            </a:r>
            <a:r>
              <a:rPr lang="sv-SE" dirty="0">
                <a:solidFill>
                  <a:schemeClr val="bg1"/>
                </a:solidFill>
              </a:rPr>
              <a:t>			</a:t>
            </a:r>
            <a:r>
              <a:rPr lang="sv-SE" sz="3600" dirty="0">
                <a:solidFill>
                  <a:schemeClr val="bg1"/>
                </a:solidFill>
              </a:rPr>
              <a:t>Skridskoteknik, Passningar/Spelförståelse, Skott/Avslutning/Retur, Klubbteknik</a:t>
            </a:r>
          </a:p>
          <a:p>
            <a:r>
              <a:rPr lang="sv-SE" sz="3600" dirty="0">
                <a:solidFill>
                  <a:schemeClr val="bg1"/>
                </a:solidFill>
              </a:rPr>
              <a:t>											</a:t>
            </a:r>
            <a:r>
              <a:rPr lang="sv-SE" sz="3600" i="1" dirty="0">
                <a:solidFill>
                  <a:schemeClr val="bg1"/>
                </a:solidFill>
              </a:rPr>
              <a:t>(Stationsträning, hög aktivitet, lite dötid, ledare känner till övningar…blir bra flyt</a:t>
            </a:r>
            <a:r>
              <a:rPr lang="sv-SE" i="1" dirty="0">
                <a:solidFill>
                  <a:schemeClr val="bg1"/>
                </a:solidFill>
              </a:rPr>
              <a:t>)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r>
              <a:rPr lang="sv-SE" sz="4400" b="1" dirty="0">
                <a:solidFill>
                  <a:schemeClr val="bg1"/>
                </a:solidFill>
              </a:rPr>
              <a:t>Glädje och trygghet</a:t>
            </a:r>
            <a:r>
              <a:rPr lang="sv-SE" sz="4400" dirty="0">
                <a:solidFill>
                  <a:schemeClr val="bg1"/>
                </a:solidFill>
              </a:rPr>
              <a:t> 	</a:t>
            </a:r>
            <a:r>
              <a:rPr lang="sv-SE" sz="3600" dirty="0">
                <a:solidFill>
                  <a:schemeClr val="bg1"/>
                </a:solidFill>
              </a:rPr>
              <a:t>Barnen skall ha roligt både på och utanför isen och vara 																								en bra kompis.</a:t>
            </a:r>
          </a:p>
          <a:p>
            <a:endParaRPr lang="sv-SE" sz="4400" b="1" dirty="0">
              <a:solidFill>
                <a:schemeClr val="bg1"/>
              </a:solidFill>
            </a:endParaRPr>
          </a:p>
          <a:p>
            <a:r>
              <a:rPr lang="sv-SE" sz="4400" b="1" dirty="0">
                <a:solidFill>
                  <a:schemeClr val="bg1"/>
                </a:solidFill>
              </a:rPr>
              <a:t>Gästtränare</a:t>
            </a:r>
            <a:r>
              <a:rPr lang="sv-SE" dirty="0">
                <a:solidFill>
                  <a:schemeClr val="bg1"/>
                </a:solidFill>
              </a:rPr>
              <a:t> 			</a:t>
            </a:r>
            <a:r>
              <a:rPr lang="sv-SE" sz="3600" dirty="0">
                <a:solidFill>
                  <a:schemeClr val="bg1"/>
                </a:solidFill>
              </a:rPr>
              <a:t>Besök från faddrar A-Lag</a:t>
            </a:r>
          </a:p>
          <a:p>
            <a:endParaRPr lang="sv-SE" sz="3600" dirty="0">
              <a:solidFill>
                <a:schemeClr val="bg1"/>
              </a:solidFill>
            </a:endParaRPr>
          </a:p>
          <a:p>
            <a:endParaRPr lang="sv-SE" dirty="0"/>
          </a:p>
          <a:p>
            <a:endParaRPr lang="sv-SE" dirty="0"/>
          </a:p>
          <a:p>
            <a:endParaRPr lang="sv-SE" sz="3600" dirty="0">
              <a:solidFill>
                <a:srgbClr val="FFFF00"/>
              </a:solidFill>
            </a:endParaRPr>
          </a:p>
          <a:p>
            <a:r>
              <a:rPr lang="sv-SE" sz="3600" b="1" i="1" dirty="0">
                <a:solidFill>
                  <a:srgbClr val="FFFF00"/>
                </a:solidFill>
              </a:rPr>
              <a:t>Det kommer kallelse till samtliga träningar!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255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&#10;&#10;Automatiskt genererad beskrivning">
            <a:extLst>
              <a:ext uri="{FF2B5EF4-FFF2-40B4-BE49-F238E27FC236}">
                <a16:creationId xmlns:a16="http://schemas.microsoft.com/office/drawing/2014/main" id="{C966AFA8-18EE-4AAD-BBED-B3BE337F3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267487"/>
            <a:ext cx="24382413" cy="16250973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4474723" y="1770434"/>
            <a:ext cx="1163651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6000" dirty="0">
                <a:solidFill>
                  <a:schemeClr val="bg1"/>
                </a:solidFill>
                <a:latin typeface="Acumin Pro ExtraCondensed" panose="020B0608020202020204" pitchFamily="34" charset="0"/>
              </a:rPr>
              <a:t>Anmälan till träningar och aktiviteter</a:t>
            </a:r>
            <a:endParaRPr lang="sv-SE" sz="6000" dirty="0">
              <a:solidFill>
                <a:schemeClr val="bg1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827315" y="3287486"/>
            <a:ext cx="2118360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</a:rPr>
              <a:t>Kallelse till träning	  </a:t>
            </a:r>
            <a:r>
              <a:rPr lang="sv-SE" sz="4000" dirty="0">
                <a:solidFill>
                  <a:schemeClr val="bg1"/>
                </a:solidFill>
              </a:rPr>
              <a:t>(Planering av träning/aktivitet)</a:t>
            </a:r>
          </a:p>
          <a:p>
            <a:endParaRPr lang="sv-SE" sz="4000" dirty="0"/>
          </a:p>
          <a:p>
            <a:r>
              <a:rPr lang="sv-SE" sz="4000" i="1" dirty="0">
                <a:solidFill>
                  <a:srgbClr val="FFFF00"/>
                </a:solidFill>
              </a:rPr>
              <a:t>Viktigt att alla svarar på kallelsen så fort som möjligt, går att ändra om förutsättningarna har ändrats! Svara även fast ni inte kan komma.</a:t>
            </a:r>
          </a:p>
          <a:p>
            <a:r>
              <a:rPr lang="sv-SE" sz="4000" b="1" dirty="0"/>
              <a:t>	</a:t>
            </a:r>
            <a:endParaRPr lang="sv-SE" sz="4000" dirty="0">
              <a:solidFill>
                <a:schemeClr val="bg1"/>
              </a:solidFill>
            </a:endParaRPr>
          </a:p>
          <a:p>
            <a:r>
              <a:rPr lang="sv-SE" sz="4000" b="1" dirty="0">
                <a:solidFill>
                  <a:schemeClr val="bg1"/>
                </a:solidFill>
              </a:rPr>
              <a:t>Kallelse till Pausmatch/Poolspel </a:t>
            </a:r>
            <a:r>
              <a:rPr lang="sv-SE" sz="4000" dirty="0">
                <a:solidFill>
                  <a:schemeClr val="bg1"/>
                </a:solidFill>
              </a:rPr>
              <a:t>(Sammansättning av lag, ett antal dagar innan aktivitet)</a:t>
            </a:r>
          </a:p>
          <a:p>
            <a:endParaRPr lang="sv-SE" sz="4000" dirty="0"/>
          </a:p>
          <a:p>
            <a:r>
              <a:rPr lang="sv-SE" sz="4000" i="1" dirty="0">
                <a:solidFill>
                  <a:srgbClr val="FFFF00"/>
                </a:solidFill>
              </a:rPr>
              <a:t>Vi kommer inte att tillåta efteranmälningar, då får man vänta till nästa gång.</a:t>
            </a:r>
            <a:endParaRPr lang="sv-SE" sz="4000" dirty="0">
              <a:solidFill>
                <a:srgbClr val="FFFF00"/>
              </a:solidFill>
            </a:endParaRPr>
          </a:p>
          <a:p>
            <a:endParaRPr lang="sv-SE" sz="4000" dirty="0"/>
          </a:p>
          <a:p>
            <a:r>
              <a:rPr lang="sv-SE" sz="4000" b="1" dirty="0">
                <a:solidFill>
                  <a:schemeClr val="bg1"/>
                </a:solidFill>
              </a:rPr>
              <a:t>Kom i tid till träning </a:t>
            </a:r>
            <a:r>
              <a:rPr lang="sv-SE" sz="4000" dirty="0">
                <a:solidFill>
                  <a:schemeClr val="bg1"/>
                </a:solidFill>
              </a:rPr>
              <a:t>(ombytt och klar 10 min innan). </a:t>
            </a:r>
          </a:p>
          <a:p>
            <a:endParaRPr lang="sv-SE" sz="4000" dirty="0"/>
          </a:p>
          <a:p>
            <a:r>
              <a:rPr lang="sv-SE" sz="4000" i="1" dirty="0">
                <a:solidFill>
                  <a:srgbClr val="FFFF00"/>
                </a:solidFill>
              </a:rPr>
              <a:t>Vi har istid 1 tim på tisdagar samt 1 tim på lördagar, det kan ta upp till 10 min innan vi kommer igång med träningen.</a:t>
            </a:r>
            <a:endParaRPr lang="sv-SE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21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foto, person, stående, personer&#10;&#10;Automatiskt genererad beskrivning">
            <a:extLst>
              <a:ext uri="{FF2B5EF4-FFF2-40B4-BE49-F238E27FC236}">
                <a16:creationId xmlns:a16="http://schemas.microsoft.com/office/drawing/2014/main" id="{B07D4DCF-BFB3-4D13-B2AB-356116A5C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12539"/>
            <a:ext cx="24456305" cy="16300223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435430" y="0"/>
            <a:ext cx="10505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dirty="0">
                <a:solidFill>
                  <a:srgbClr val="FFC000"/>
                </a:solidFill>
                <a:latin typeface="Acumin Pro ExtraCondensed" panose="020B0608020202020204" pitchFamily="34" charset="0"/>
              </a:rPr>
              <a:t>Lagets regler</a:t>
            </a:r>
            <a:endParaRPr lang="sv-SE" sz="6000" dirty="0">
              <a:solidFill>
                <a:srgbClr val="FFC000"/>
              </a:solidFill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435430" y="1295897"/>
            <a:ext cx="23360742" cy="1160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b="1" dirty="0">
                <a:solidFill>
                  <a:schemeClr val="bg1"/>
                </a:solidFill>
              </a:rPr>
              <a:t>Om spelare är sen till träning		</a:t>
            </a:r>
            <a:r>
              <a:rPr lang="sv-SE" sz="4400" i="1" dirty="0">
                <a:solidFill>
                  <a:schemeClr val="bg1"/>
                </a:solidFill>
              </a:rPr>
              <a:t>Vänta i båset tills </a:t>
            </a:r>
            <a:r>
              <a:rPr lang="sv-SE" sz="4400" i="1" dirty="0" err="1">
                <a:solidFill>
                  <a:schemeClr val="bg1"/>
                </a:solidFill>
              </a:rPr>
              <a:t>isledare</a:t>
            </a:r>
            <a:r>
              <a:rPr lang="sv-SE" sz="4400" i="1" dirty="0">
                <a:solidFill>
                  <a:schemeClr val="bg1"/>
                </a:solidFill>
              </a:rPr>
              <a:t> kommer och tilldelar tröja</a:t>
            </a:r>
            <a:r>
              <a:rPr lang="sv-SE" sz="4400" b="1" dirty="0">
                <a:solidFill>
                  <a:schemeClr val="bg1"/>
                </a:solidFill>
              </a:rPr>
              <a:t>	</a:t>
            </a:r>
            <a:endParaRPr lang="sv-SE" sz="4400" dirty="0">
              <a:solidFill>
                <a:schemeClr val="bg1"/>
              </a:solidFill>
            </a:endParaRPr>
          </a:p>
          <a:p>
            <a:endParaRPr lang="sv-SE" sz="4400" dirty="0">
              <a:solidFill>
                <a:schemeClr val="bg1"/>
              </a:solidFill>
            </a:endParaRPr>
          </a:p>
          <a:p>
            <a:r>
              <a:rPr lang="sv-SE" sz="4400" b="1" dirty="0">
                <a:solidFill>
                  <a:schemeClr val="bg1"/>
                </a:solidFill>
              </a:rPr>
              <a:t>Träningsnärvaro min ca 50 % </a:t>
            </a:r>
            <a:r>
              <a:rPr lang="sv-SE" sz="4400" dirty="0">
                <a:solidFill>
                  <a:schemeClr val="bg1"/>
                </a:solidFill>
              </a:rPr>
              <a:t>		</a:t>
            </a:r>
            <a:r>
              <a:rPr lang="sv-SE" sz="4400" i="1" dirty="0">
                <a:solidFill>
                  <a:schemeClr val="bg1"/>
                </a:solidFill>
              </a:rPr>
              <a:t>För att deltaga i poolspel, pausmatcher och andra liknande 																					aktiviteter</a:t>
            </a:r>
          </a:p>
          <a:p>
            <a:endParaRPr lang="sv-SE" sz="4400" dirty="0">
              <a:solidFill>
                <a:schemeClr val="bg1"/>
              </a:solidFill>
            </a:endParaRPr>
          </a:p>
          <a:p>
            <a:r>
              <a:rPr lang="sv-SE" sz="4400" b="1" dirty="0">
                <a:solidFill>
                  <a:schemeClr val="bg1"/>
                </a:solidFill>
              </a:rPr>
              <a:t>Inga skott efter avblåsning			</a:t>
            </a:r>
            <a:r>
              <a:rPr lang="sv-SE" sz="4400" i="1" dirty="0">
                <a:solidFill>
                  <a:schemeClr val="bg1"/>
                </a:solidFill>
              </a:rPr>
              <a:t>Inte skjuta efter avblåsning, målvakten inte beredd eller 																							ledare/spelare står framför mål	</a:t>
            </a:r>
            <a:r>
              <a:rPr lang="sv-SE" sz="4400" b="1" dirty="0">
                <a:solidFill>
                  <a:schemeClr val="bg1"/>
                </a:solidFill>
              </a:rPr>
              <a:t>	</a:t>
            </a:r>
            <a:endParaRPr lang="sv-SE" sz="4400" dirty="0">
              <a:solidFill>
                <a:schemeClr val="bg1"/>
              </a:solidFill>
            </a:endParaRPr>
          </a:p>
          <a:p>
            <a:endParaRPr lang="sv-SE" sz="4400" dirty="0">
              <a:solidFill>
                <a:schemeClr val="bg1"/>
              </a:solidFill>
            </a:endParaRPr>
          </a:p>
          <a:p>
            <a:r>
              <a:rPr lang="sv-SE" sz="4400" b="1" dirty="0" err="1">
                <a:solidFill>
                  <a:schemeClr val="bg1"/>
                </a:solidFill>
              </a:rPr>
              <a:t>High</a:t>
            </a:r>
            <a:r>
              <a:rPr lang="sv-SE" sz="4400" b="1" dirty="0">
                <a:solidFill>
                  <a:schemeClr val="bg1"/>
                </a:solidFill>
              </a:rPr>
              <a:t> </a:t>
            </a:r>
            <a:r>
              <a:rPr lang="sv-SE" sz="4400" b="1" dirty="0" err="1">
                <a:solidFill>
                  <a:schemeClr val="bg1"/>
                </a:solidFill>
              </a:rPr>
              <a:t>Five</a:t>
            </a:r>
            <a:r>
              <a:rPr lang="sv-SE" sz="4400" b="1" dirty="0">
                <a:solidFill>
                  <a:schemeClr val="bg1"/>
                </a:solidFill>
              </a:rPr>
              <a:t> – Gulsvart hjärta!</a:t>
            </a:r>
            <a:r>
              <a:rPr lang="sv-SE" sz="4400" dirty="0">
                <a:solidFill>
                  <a:schemeClr val="bg1"/>
                </a:solidFill>
              </a:rPr>
              <a:t>			</a:t>
            </a:r>
            <a:r>
              <a:rPr lang="sv-SE" sz="4400" i="1" dirty="0">
                <a:solidFill>
                  <a:schemeClr val="bg1"/>
                </a:solidFill>
              </a:rPr>
              <a:t>Motverka sexuella trakasserier, mobbing. Att ha respekt för varandra!</a:t>
            </a:r>
          </a:p>
          <a:p>
            <a:endParaRPr lang="sv-SE" sz="4400" dirty="0">
              <a:solidFill>
                <a:schemeClr val="bg1"/>
              </a:solidFill>
            </a:endParaRPr>
          </a:p>
          <a:p>
            <a:r>
              <a:rPr lang="sv-SE" sz="4400" b="1" dirty="0">
                <a:solidFill>
                  <a:schemeClr val="bg1"/>
                </a:solidFill>
              </a:rPr>
              <a:t>Mobilförbud										</a:t>
            </a:r>
            <a:r>
              <a:rPr lang="sv-SE" sz="4400" i="1" dirty="0">
                <a:solidFill>
                  <a:schemeClr val="bg1"/>
                </a:solidFill>
              </a:rPr>
              <a:t>På träningar och poolspel eller annan aktivitet som laget arrangerar 																	(motverka mobbing/främja kamratskap)</a:t>
            </a:r>
            <a:r>
              <a:rPr lang="sv-SE" sz="4400" dirty="0">
                <a:solidFill>
                  <a:schemeClr val="bg1"/>
                </a:solidFill>
              </a:rPr>
              <a:t>	</a:t>
            </a:r>
          </a:p>
          <a:p>
            <a:endParaRPr lang="sv-SE" sz="4400" dirty="0">
              <a:solidFill>
                <a:schemeClr val="bg1"/>
              </a:solidFill>
            </a:endParaRPr>
          </a:p>
          <a:p>
            <a:r>
              <a:rPr lang="sv-SE" sz="4400" b="1" dirty="0">
                <a:solidFill>
                  <a:schemeClr val="bg1"/>
                </a:solidFill>
              </a:rPr>
              <a:t>Namn på hjälmen							</a:t>
            </a:r>
            <a:r>
              <a:rPr lang="sv-SE" sz="4400" i="1" dirty="0">
                <a:solidFill>
                  <a:schemeClr val="bg1"/>
                </a:solidFill>
              </a:rPr>
              <a:t>Alla skall ha namn på hjälmen för igenkänning</a:t>
            </a:r>
          </a:p>
          <a:p>
            <a:endParaRPr lang="sv-SE" sz="4400" dirty="0">
              <a:solidFill>
                <a:schemeClr val="bg1"/>
              </a:solidFill>
            </a:endParaRPr>
          </a:p>
          <a:p>
            <a:r>
              <a:rPr lang="sv-SE" sz="4400" b="1" dirty="0">
                <a:solidFill>
                  <a:schemeClr val="bg1"/>
                </a:solidFill>
              </a:rPr>
              <a:t>Föräldranärvaro								</a:t>
            </a:r>
            <a:r>
              <a:rPr lang="sv-SE" sz="4400" i="1" dirty="0">
                <a:solidFill>
                  <a:schemeClr val="bg1"/>
                </a:solidFill>
              </a:rPr>
              <a:t>Varje spelare/barn måste ha vuxen bredvid isen som är ansvarig</a:t>
            </a:r>
          </a:p>
          <a:p>
            <a:r>
              <a:rPr lang="sv-SE" sz="4400" i="1" dirty="0">
                <a:solidFill>
                  <a:schemeClr val="bg1"/>
                </a:solidFill>
              </a:rPr>
              <a:t>																(Det är ok att överlåta ansvar till annan förälder)</a:t>
            </a:r>
          </a:p>
        </p:txBody>
      </p:sp>
    </p:spTree>
    <p:extLst>
      <p:ext uri="{BB962C8B-B14F-4D97-AF65-F5344CB8AC3E}">
        <p14:creationId xmlns:p14="http://schemas.microsoft.com/office/powerpoint/2010/main" val="7331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VIK">
      <a:dk1>
        <a:srgbClr val="2C2826"/>
      </a:dk1>
      <a:lt1>
        <a:srgbClr val="FFFFFF"/>
      </a:lt1>
      <a:dk2>
        <a:srgbClr val="4B4F54"/>
      </a:dk2>
      <a:lt2>
        <a:srgbClr val="E7E6E6"/>
      </a:lt2>
      <a:accent1>
        <a:srgbClr val="FFD100"/>
      </a:accent1>
      <a:accent2>
        <a:srgbClr val="D86018"/>
      </a:accent2>
      <a:accent3>
        <a:srgbClr val="4F868E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8276EF31268B94C836B6909D5CF1EB6" ma:contentTypeVersion="6" ma:contentTypeDescription="Skapa ett nytt dokument." ma:contentTypeScope="" ma:versionID="13615b0fee810aa14e190451acff9519">
  <xsd:schema xmlns:xsd="http://www.w3.org/2001/XMLSchema" xmlns:xs="http://www.w3.org/2001/XMLSchema" xmlns:p="http://schemas.microsoft.com/office/2006/metadata/properties" xmlns:ns3="1aa259a8-3ef8-4e0d-a3da-efe2e34b35cf" targetNamespace="http://schemas.microsoft.com/office/2006/metadata/properties" ma:root="true" ma:fieldsID="0edf8b40ee752cbd31db52fb83980495" ns3:_="">
    <xsd:import namespace="1aa259a8-3ef8-4e0d-a3da-efe2e34b35c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a259a8-3ef8-4e0d-a3da-efe2e34b35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88C2FF-AD3C-4E90-B498-8A5C899AA4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6BEC560-900E-4599-BD90-71CB45FF0F6D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aa259a8-3ef8-4e0d-a3da-efe2e34b35cf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2CE5D37-B9A9-4E03-8F87-59B07C6E63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a259a8-3ef8-4e0d-a3da-efe2e34b35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5206</TotalTime>
  <Words>274</Words>
  <Application>Microsoft Office PowerPoint</Application>
  <PresentationFormat>Custom</PresentationFormat>
  <Paragraphs>126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Acumin Pro ExtraCondensed</vt:lpstr>
      <vt:lpstr>Acumin Pro ExtraCondensed Black</vt:lpstr>
      <vt:lpstr>Acumin Pro ExtraCondensed Mediu</vt:lpstr>
      <vt:lpstr>Arial</vt:lpstr>
      <vt:lpstr>Calibri</vt:lpstr>
      <vt:lpstr>Wingdings</vt:lpstr>
      <vt:lpstr>Office-tema</vt:lpstr>
      <vt:lpstr>PowerPoint Presentation</vt:lpstr>
      <vt:lpstr>PowerPoint Presentation</vt:lpstr>
      <vt:lpstr>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Tack för ikväll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Jens Brandberg</dc:creator>
  <cp:lastModifiedBy>Patrik Åkerlund</cp:lastModifiedBy>
  <cp:revision>51</cp:revision>
  <dcterms:created xsi:type="dcterms:W3CDTF">2019-06-17T12:55:32Z</dcterms:created>
  <dcterms:modified xsi:type="dcterms:W3CDTF">2019-10-27T19:31:12Z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0x010100F8276EF31268B94C836B6909D5CF1EB6</vt:lpwstr>
  </property>
  <property fmtid="{D5CDD505-2E9C-101B-9397-08002B2CF9AE}" pid="3" name="MSIP_Label_3e2bd7fb-b01b-43ed-a1b6-ced4300031bb_Enabled">
    <vt:lpwstr>True</vt:lpwstr>
  </property>
  <property fmtid="{D5CDD505-2E9C-101B-9397-08002B2CF9AE}" pid="4" name="MSIP_Label_3e2bd7fb-b01b-43ed-a1b6-ced4300031bb_SiteId">
    <vt:lpwstr>b13f9473-2468-4dd0-923e-e80d8f94602d</vt:lpwstr>
  </property>
  <property fmtid="{D5CDD505-2E9C-101B-9397-08002B2CF9AE}" pid="5" name="MSIP_Label_3e2bd7fb-b01b-43ed-a1b6-ced4300031bb_Owner">
    <vt:lpwstr>martin.elmesioo@soderbergpartners.se</vt:lpwstr>
  </property>
  <property fmtid="{D5CDD505-2E9C-101B-9397-08002B2CF9AE}" pid="6" name="MSIP_Label_3e2bd7fb-b01b-43ed-a1b6-ced4300031bb_SetDate">
    <vt:lpwstr>2019-09-26T13:07:30.6184605Z</vt:lpwstr>
  </property>
  <property fmtid="{D5CDD505-2E9C-101B-9397-08002B2CF9AE}" pid="7" name="MSIP_Label_3e2bd7fb-b01b-43ed-a1b6-ced4300031bb_Name">
    <vt:lpwstr>Minor</vt:lpwstr>
  </property>
  <property fmtid="{D5CDD505-2E9C-101B-9397-08002B2CF9AE}" pid="8" name="MSIP_Label_3e2bd7fb-b01b-43ed-a1b6-ced4300031bb_Application">
    <vt:lpwstr>Microsoft Azure Information Protection</vt:lpwstr>
  </property>
  <property fmtid="{D5CDD505-2E9C-101B-9397-08002B2CF9AE}" pid="9" name="MSIP_Label_3e2bd7fb-b01b-43ed-a1b6-ced4300031bb_ActionId">
    <vt:lpwstr>31605582-4eb4-4c1e-adeb-5d7667174357</vt:lpwstr>
  </property>
  <property fmtid="{D5CDD505-2E9C-101B-9397-08002B2CF9AE}" pid="10" name="MSIP_Label_3e2bd7fb-b01b-43ed-a1b6-ced4300031bb_Extended_MSFT_Method">
    <vt:lpwstr>Automatic</vt:lpwstr>
  </property>
  <property fmtid="{D5CDD505-2E9C-101B-9397-08002B2CF9AE}" pid="11" name="Sensitivity">
    <vt:lpwstr>Minor</vt:lpwstr>
  </property>
</Properties>
</file>