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7" r:id="rId5"/>
    <p:sldId id="272" r:id="rId6"/>
    <p:sldId id="274" r:id="rId7"/>
    <p:sldId id="256" r:id="rId8"/>
    <p:sldId id="259" r:id="rId9"/>
    <p:sldId id="296" r:id="rId10"/>
    <p:sldId id="295" r:id="rId11"/>
    <p:sldId id="320" r:id="rId12"/>
    <p:sldId id="331" r:id="rId13"/>
    <p:sldId id="314" r:id="rId14"/>
    <p:sldId id="318" r:id="rId15"/>
    <p:sldId id="316" r:id="rId16"/>
    <p:sldId id="327" r:id="rId17"/>
    <p:sldId id="281" r:id="rId18"/>
    <p:sldId id="332" r:id="rId19"/>
    <p:sldId id="288" r:id="rId20"/>
    <p:sldId id="333" r:id="rId21"/>
    <p:sldId id="258" r:id="rId22"/>
  </p:sldIdLst>
  <p:sldSz cx="24382413" cy="13716000"/>
  <p:notesSz cx="6800850" cy="9932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EC"/>
    <a:srgbClr val="0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39E42-1391-4A4A-95B8-9FFBFFE67A46}" v="117" dt="2023-02-23T08:31:19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816" y="36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Elmesiöö" userId="57978b0e-bfb4-4f7a-af70-bfec68f1b8bd" providerId="ADAL" clId="{49539E42-1391-4A4A-95B8-9FFBFFE67A46}"/>
    <pc:docChg chg="undo custSel delSld modSld sldOrd modNotesMaster modHandout">
      <pc:chgData name="Martin Elmesiöö" userId="57978b0e-bfb4-4f7a-af70-bfec68f1b8bd" providerId="ADAL" clId="{49539E42-1391-4A4A-95B8-9FFBFFE67A46}" dt="2023-02-23T08:38:56.747" v="415" actId="207"/>
      <pc:docMkLst>
        <pc:docMk/>
      </pc:docMkLst>
      <pc:sldChg chg="ord">
        <pc:chgData name="Martin Elmesiöö" userId="57978b0e-bfb4-4f7a-af70-bfec68f1b8bd" providerId="ADAL" clId="{49539E42-1391-4A4A-95B8-9FFBFFE67A46}" dt="2023-02-22T21:01:22.647" v="7"/>
        <pc:sldMkLst>
          <pc:docMk/>
          <pc:sldMk cId="3295810197" sldId="259"/>
        </pc:sldMkLst>
      </pc:sldChg>
      <pc:sldChg chg="modSp mod">
        <pc:chgData name="Martin Elmesiöö" userId="57978b0e-bfb4-4f7a-af70-bfec68f1b8bd" providerId="ADAL" clId="{49539E42-1391-4A4A-95B8-9FFBFFE67A46}" dt="2023-02-22T21:48:14.167" v="264" actId="313"/>
        <pc:sldMkLst>
          <pc:docMk/>
          <pc:sldMk cId="604504693" sldId="272"/>
        </pc:sldMkLst>
        <pc:spChg chg="mod">
          <ac:chgData name="Martin Elmesiöö" userId="57978b0e-bfb4-4f7a-af70-bfec68f1b8bd" providerId="ADAL" clId="{49539E42-1391-4A4A-95B8-9FFBFFE67A46}" dt="2023-02-22T21:48:14.167" v="264" actId="313"/>
          <ac:spMkLst>
            <pc:docMk/>
            <pc:sldMk cId="604504693" sldId="272"/>
            <ac:spMk id="2" creationId="{91D448D3-C06E-4D44-8439-F6F9452C7D24}"/>
          </ac:spMkLst>
        </pc:spChg>
      </pc:sldChg>
      <pc:sldChg chg="del">
        <pc:chgData name="Martin Elmesiöö" userId="57978b0e-bfb4-4f7a-af70-bfec68f1b8bd" providerId="ADAL" clId="{49539E42-1391-4A4A-95B8-9FFBFFE67A46}" dt="2023-02-22T21:13:29.103" v="48" actId="47"/>
        <pc:sldMkLst>
          <pc:docMk/>
          <pc:sldMk cId="3254693490" sldId="273"/>
        </pc:sldMkLst>
      </pc:sldChg>
      <pc:sldChg chg="modSp mod ord">
        <pc:chgData name="Martin Elmesiöö" userId="57978b0e-bfb4-4f7a-af70-bfec68f1b8bd" providerId="ADAL" clId="{49539E42-1391-4A4A-95B8-9FFBFFE67A46}" dt="2023-02-23T08:38:56.747" v="415" actId="207"/>
        <pc:sldMkLst>
          <pc:docMk/>
          <pc:sldMk cId="4057295429" sldId="274"/>
        </pc:sldMkLst>
        <pc:spChg chg="mod">
          <ac:chgData name="Martin Elmesiöö" userId="57978b0e-bfb4-4f7a-af70-bfec68f1b8bd" providerId="ADAL" clId="{49539E42-1391-4A4A-95B8-9FFBFFE67A46}" dt="2023-02-23T08:38:56.747" v="415" actId="207"/>
          <ac:spMkLst>
            <pc:docMk/>
            <pc:sldMk cId="4057295429" sldId="274"/>
            <ac:spMk id="4" creationId="{00000000-0000-0000-0000-000000000000}"/>
          </ac:spMkLst>
        </pc:spChg>
      </pc:sldChg>
      <pc:sldChg chg="del">
        <pc:chgData name="Martin Elmesiöö" userId="57978b0e-bfb4-4f7a-af70-bfec68f1b8bd" providerId="ADAL" clId="{49539E42-1391-4A4A-95B8-9FFBFFE67A46}" dt="2023-02-22T21:14:30.826" v="55" actId="47"/>
        <pc:sldMkLst>
          <pc:docMk/>
          <pc:sldMk cId="2197494665" sldId="279"/>
        </pc:sldMkLst>
      </pc:sldChg>
      <pc:sldChg chg="modSp mod">
        <pc:chgData name="Martin Elmesiöö" userId="57978b0e-bfb4-4f7a-af70-bfec68f1b8bd" providerId="ADAL" clId="{49539E42-1391-4A4A-95B8-9FFBFFE67A46}" dt="2023-02-22T20:59:29.641" v="1" actId="20577"/>
        <pc:sldMkLst>
          <pc:docMk/>
          <pc:sldMk cId="3768077771" sldId="287"/>
        </pc:sldMkLst>
        <pc:spChg chg="mod">
          <ac:chgData name="Martin Elmesiöö" userId="57978b0e-bfb4-4f7a-af70-bfec68f1b8bd" providerId="ADAL" clId="{49539E42-1391-4A4A-95B8-9FFBFFE67A46}" dt="2023-02-22T20:59:29.641" v="1" actId="20577"/>
          <ac:spMkLst>
            <pc:docMk/>
            <pc:sldMk cId="3768077771" sldId="287"/>
            <ac:spMk id="4" creationId="{0699EA6F-42D1-4001-8A86-DB11ADB4134B}"/>
          </ac:spMkLst>
        </pc:spChg>
      </pc:sldChg>
      <pc:sldChg chg="ord">
        <pc:chgData name="Martin Elmesiöö" userId="57978b0e-bfb4-4f7a-af70-bfec68f1b8bd" providerId="ADAL" clId="{49539E42-1391-4A4A-95B8-9FFBFFE67A46}" dt="2023-02-22T21:12:25.478" v="45"/>
        <pc:sldMkLst>
          <pc:docMk/>
          <pc:sldMk cId="129067672" sldId="295"/>
        </pc:sldMkLst>
      </pc:sldChg>
      <pc:sldChg chg="ord">
        <pc:chgData name="Martin Elmesiöö" userId="57978b0e-bfb4-4f7a-af70-bfec68f1b8bd" providerId="ADAL" clId="{49539E42-1391-4A4A-95B8-9FFBFFE67A46}" dt="2023-02-22T21:03:05.638" v="11"/>
        <pc:sldMkLst>
          <pc:docMk/>
          <pc:sldMk cId="2402845555" sldId="296"/>
        </pc:sldMkLst>
      </pc:sldChg>
      <pc:sldChg chg="del">
        <pc:chgData name="Martin Elmesiöö" userId="57978b0e-bfb4-4f7a-af70-bfec68f1b8bd" providerId="ADAL" clId="{49539E42-1391-4A4A-95B8-9FFBFFE67A46}" dt="2023-02-22T21:13:06.287" v="47" actId="47"/>
        <pc:sldMkLst>
          <pc:docMk/>
          <pc:sldMk cId="3023439387" sldId="297"/>
        </pc:sldMkLst>
      </pc:sldChg>
      <pc:sldChg chg="del">
        <pc:chgData name="Martin Elmesiöö" userId="57978b0e-bfb4-4f7a-af70-bfec68f1b8bd" providerId="ADAL" clId="{49539E42-1391-4A4A-95B8-9FFBFFE67A46}" dt="2023-02-22T21:14:18.280" v="52" actId="47"/>
        <pc:sldMkLst>
          <pc:docMk/>
          <pc:sldMk cId="648081711" sldId="298"/>
        </pc:sldMkLst>
      </pc:sldChg>
      <pc:sldChg chg="del">
        <pc:chgData name="Martin Elmesiöö" userId="57978b0e-bfb4-4f7a-af70-bfec68f1b8bd" providerId="ADAL" clId="{49539E42-1391-4A4A-95B8-9FFBFFE67A46}" dt="2023-02-22T21:14:22.155" v="53" actId="47"/>
        <pc:sldMkLst>
          <pc:docMk/>
          <pc:sldMk cId="2661241191" sldId="309"/>
        </pc:sldMkLst>
      </pc:sldChg>
      <pc:sldChg chg="del">
        <pc:chgData name="Martin Elmesiöö" userId="57978b0e-bfb4-4f7a-af70-bfec68f1b8bd" providerId="ADAL" clId="{49539E42-1391-4A4A-95B8-9FFBFFE67A46}" dt="2023-02-22T21:13:30.744" v="49" actId="47"/>
        <pc:sldMkLst>
          <pc:docMk/>
          <pc:sldMk cId="2104358402" sldId="319"/>
        </pc:sldMkLst>
      </pc:sldChg>
      <pc:sldChg chg="ord">
        <pc:chgData name="Martin Elmesiöö" userId="57978b0e-bfb4-4f7a-af70-bfec68f1b8bd" providerId="ADAL" clId="{49539E42-1391-4A4A-95B8-9FFBFFE67A46}" dt="2023-02-22T21:13:44.449" v="51"/>
        <pc:sldMkLst>
          <pc:docMk/>
          <pc:sldMk cId="3121027158" sldId="320"/>
        </pc:sldMkLst>
      </pc:sldChg>
      <pc:sldChg chg="del">
        <pc:chgData name="Martin Elmesiöö" userId="57978b0e-bfb4-4f7a-af70-bfec68f1b8bd" providerId="ADAL" clId="{49539E42-1391-4A4A-95B8-9FFBFFE67A46}" dt="2023-02-22T21:14:25.140" v="54" actId="47"/>
        <pc:sldMkLst>
          <pc:docMk/>
          <pc:sldMk cId="3071198051" sldId="324"/>
        </pc:sldMkLst>
      </pc:sldChg>
      <pc:sldChg chg="del">
        <pc:chgData name="Martin Elmesiöö" userId="57978b0e-bfb4-4f7a-af70-bfec68f1b8bd" providerId="ADAL" clId="{49539E42-1391-4A4A-95B8-9FFBFFE67A46}" dt="2023-02-22T21:13:02.236" v="46" actId="47"/>
        <pc:sldMkLst>
          <pc:docMk/>
          <pc:sldMk cId="737378465" sldId="329"/>
        </pc:sldMkLst>
      </pc:sldChg>
      <pc:sldChg chg="addSp delSp modSp mod">
        <pc:chgData name="Martin Elmesiöö" userId="57978b0e-bfb4-4f7a-af70-bfec68f1b8bd" providerId="ADAL" clId="{49539E42-1391-4A4A-95B8-9FFBFFE67A46}" dt="2023-02-22T21:08:40.303" v="43" actId="20577"/>
        <pc:sldMkLst>
          <pc:docMk/>
          <pc:sldMk cId="444168906" sldId="331"/>
        </pc:sldMkLst>
        <pc:spChg chg="mod">
          <ac:chgData name="Martin Elmesiöö" userId="57978b0e-bfb4-4f7a-af70-bfec68f1b8bd" providerId="ADAL" clId="{49539E42-1391-4A4A-95B8-9FFBFFE67A46}" dt="2023-02-22T21:08:40.303" v="43" actId="20577"/>
          <ac:spMkLst>
            <pc:docMk/>
            <pc:sldMk cId="444168906" sldId="331"/>
            <ac:spMk id="2" creationId="{7279C7C6-FBDA-BD12-EEC0-37E8903B9949}"/>
          </ac:spMkLst>
        </pc:spChg>
        <pc:spChg chg="mod">
          <ac:chgData name="Martin Elmesiöö" userId="57978b0e-bfb4-4f7a-af70-bfec68f1b8bd" providerId="ADAL" clId="{49539E42-1391-4A4A-95B8-9FFBFFE67A46}" dt="2023-02-22T21:03:24.647" v="15" actId="20577"/>
          <ac:spMkLst>
            <pc:docMk/>
            <pc:sldMk cId="444168906" sldId="331"/>
            <ac:spMk id="3" creationId="{5480CF07-594F-130B-0F0A-2E46BA07A881}"/>
          </ac:spMkLst>
        </pc:spChg>
        <pc:spChg chg="mod">
          <ac:chgData name="Martin Elmesiöö" userId="57978b0e-bfb4-4f7a-af70-bfec68f1b8bd" providerId="ADAL" clId="{49539E42-1391-4A4A-95B8-9FFBFFE67A46}" dt="2023-02-22T21:07:15.500" v="24" actId="1076"/>
          <ac:spMkLst>
            <pc:docMk/>
            <pc:sldMk cId="444168906" sldId="331"/>
            <ac:spMk id="4" creationId="{04281963-B9A1-4479-8E0B-A2CE1662546D}"/>
          </ac:spMkLst>
        </pc:spChg>
        <pc:picChg chg="del">
          <ac:chgData name="Martin Elmesiöö" userId="57978b0e-bfb4-4f7a-af70-bfec68f1b8bd" providerId="ADAL" clId="{49539E42-1391-4A4A-95B8-9FFBFFE67A46}" dt="2023-02-22T21:04:40.786" v="16" actId="478"/>
          <ac:picMkLst>
            <pc:docMk/>
            <pc:sldMk cId="444168906" sldId="331"/>
            <ac:picMk id="7" creationId="{DD523BFA-456A-F87A-6EAC-D11AC07D3921}"/>
          </ac:picMkLst>
        </pc:picChg>
        <pc:picChg chg="add mod">
          <ac:chgData name="Martin Elmesiöö" userId="57978b0e-bfb4-4f7a-af70-bfec68f1b8bd" providerId="ADAL" clId="{49539E42-1391-4A4A-95B8-9FFBFFE67A46}" dt="2023-02-22T21:08:26.038" v="38" actId="1076"/>
          <ac:picMkLst>
            <pc:docMk/>
            <pc:sldMk cId="444168906" sldId="331"/>
            <ac:picMk id="8" creationId="{6B0BB2CE-D55A-ECAD-993F-424085A1A75D}"/>
          </ac:picMkLst>
        </pc:picChg>
        <pc:picChg chg="del">
          <ac:chgData name="Martin Elmesiöö" userId="57978b0e-bfb4-4f7a-af70-bfec68f1b8bd" providerId="ADAL" clId="{49539E42-1391-4A4A-95B8-9FFBFFE67A46}" dt="2023-02-22T21:04:48.136" v="19" actId="478"/>
          <ac:picMkLst>
            <pc:docMk/>
            <pc:sldMk cId="444168906" sldId="331"/>
            <ac:picMk id="9" creationId="{CB2BA593-A95F-F4BB-3965-8A1F7A419650}"/>
          </ac:picMkLst>
        </pc:picChg>
        <pc:picChg chg="add del">
          <ac:chgData name="Martin Elmesiöö" userId="57978b0e-bfb4-4f7a-af70-bfec68f1b8bd" providerId="ADAL" clId="{49539E42-1391-4A4A-95B8-9FFBFFE67A46}" dt="2023-02-22T21:06:04.596" v="21" actId="478"/>
          <ac:picMkLst>
            <pc:docMk/>
            <pc:sldMk cId="444168906" sldId="331"/>
            <ac:picMk id="11" creationId="{B1532DDC-54B0-74F3-9D24-539818ECD479}"/>
          </ac:picMkLst>
        </pc:picChg>
        <pc:picChg chg="add mod">
          <ac:chgData name="Martin Elmesiöö" userId="57978b0e-bfb4-4f7a-af70-bfec68f1b8bd" providerId="ADAL" clId="{49539E42-1391-4A4A-95B8-9FFBFFE67A46}" dt="2023-02-22T21:08:21.708" v="37" actId="1076"/>
          <ac:picMkLst>
            <pc:docMk/>
            <pc:sldMk cId="444168906" sldId="331"/>
            <ac:picMk id="13" creationId="{E2FA7D91-F664-B423-9EF5-3FDB8B458613}"/>
          </ac:picMkLst>
        </pc:picChg>
        <pc:picChg chg="add mod">
          <ac:chgData name="Martin Elmesiöö" userId="57978b0e-bfb4-4f7a-af70-bfec68f1b8bd" providerId="ADAL" clId="{49539E42-1391-4A4A-95B8-9FFBFFE67A46}" dt="2023-02-22T21:08:19.130" v="36" actId="1076"/>
          <ac:picMkLst>
            <pc:docMk/>
            <pc:sldMk cId="444168906" sldId="331"/>
            <ac:picMk id="15" creationId="{C37F8F6F-1DE1-D989-366C-515BF51E6B46}"/>
          </ac:picMkLst>
        </pc:picChg>
      </pc:sldChg>
      <pc:sldChg chg="addSp modSp mod modAnim">
        <pc:chgData name="Martin Elmesiöö" userId="57978b0e-bfb4-4f7a-af70-bfec68f1b8bd" providerId="ADAL" clId="{49539E42-1391-4A4A-95B8-9FFBFFE67A46}" dt="2023-02-22T21:47:41.602" v="248" actId="14100"/>
        <pc:sldMkLst>
          <pc:docMk/>
          <pc:sldMk cId="2321619104" sldId="333"/>
        </pc:sldMkLst>
        <pc:spChg chg="mod">
          <ac:chgData name="Martin Elmesiöö" userId="57978b0e-bfb4-4f7a-af70-bfec68f1b8bd" providerId="ADAL" clId="{49539E42-1391-4A4A-95B8-9FFBFFE67A46}" dt="2023-02-22T21:46:39.404" v="228" actId="313"/>
          <ac:spMkLst>
            <pc:docMk/>
            <pc:sldMk cId="2321619104" sldId="333"/>
            <ac:spMk id="3" creationId="{00000000-0000-0000-0000-000000000000}"/>
          </ac:spMkLst>
        </pc:spChg>
        <pc:spChg chg="mod">
          <ac:chgData name="Martin Elmesiöö" userId="57978b0e-bfb4-4f7a-af70-bfec68f1b8bd" providerId="ADAL" clId="{49539E42-1391-4A4A-95B8-9FFBFFE67A46}" dt="2023-02-22T21:47:41.602" v="248" actId="14100"/>
          <ac:spMkLst>
            <pc:docMk/>
            <pc:sldMk cId="2321619104" sldId="333"/>
            <ac:spMk id="4" creationId="{04281963-B9A1-4479-8E0B-A2CE1662546D}"/>
          </ac:spMkLst>
        </pc:spChg>
        <pc:picChg chg="add mod">
          <ac:chgData name="Martin Elmesiöö" userId="57978b0e-bfb4-4f7a-af70-bfec68f1b8bd" providerId="ADAL" clId="{49539E42-1391-4A4A-95B8-9FFBFFE67A46}" dt="2023-02-22T21:47:31.704" v="246" actId="1076"/>
          <ac:picMkLst>
            <pc:docMk/>
            <pc:sldMk cId="2321619104" sldId="333"/>
            <ac:picMk id="6" creationId="{8EE97C65-CE17-60E1-2762-0ED98A72C8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6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8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41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75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37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2548647" y="2188815"/>
            <a:ext cx="20642093" cy="45513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0" b="1" i="1" dirty="0">
                <a:solidFill>
                  <a:schemeClr val="accent1"/>
                </a:solidFill>
                <a:latin typeface="Acumin Pro ExtraCondensed"/>
              </a:rPr>
              <a:t>VÄLKOMNA!</a:t>
            </a:r>
          </a:p>
          <a:p>
            <a:pPr marL="0" indent="0">
              <a:buNone/>
            </a:pPr>
            <a:r>
              <a:rPr lang="sv-SE" sz="7200" b="1" i="1" dirty="0">
                <a:solidFill>
                  <a:schemeClr val="bg1"/>
                </a:solidFill>
                <a:latin typeface="Acumin Pro ExtraCondensed"/>
              </a:rPr>
              <a:t>Föräldramöte,  2022/2023</a:t>
            </a:r>
          </a:p>
          <a:p>
            <a:pPr marL="0" indent="0">
              <a:buNone/>
            </a:pPr>
            <a:r>
              <a:rPr lang="sv-SE" sz="7200" b="1" i="1" dirty="0">
                <a:solidFill>
                  <a:schemeClr val="bg1"/>
                </a:solidFill>
                <a:latin typeface="Acumin Pro ExtraCondensed"/>
              </a:rPr>
              <a:t>2023-02-23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987" y="8482884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FA3C-44F4-4F2C-989B-7D607B282F0A}"/>
              </a:ext>
            </a:extLst>
          </p:cNvPr>
          <p:cNvSpPr/>
          <p:nvPr/>
        </p:nvSpPr>
        <p:spPr>
          <a:xfrm>
            <a:off x="2483116" y="1418764"/>
            <a:ext cx="11436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Hur jobbar vi? - VIK Team-11´s motto</a:t>
            </a:r>
          </a:p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</a:t>
            </a:r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2A2A75E5-C9A5-48CD-9904-92DB0B52EDDB}"/>
              </a:ext>
            </a:extLst>
          </p:cNvPr>
          <p:cNvSpPr txBox="1"/>
          <p:nvPr/>
        </p:nvSpPr>
        <p:spPr>
          <a:xfrm>
            <a:off x="2483116" y="3340938"/>
            <a:ext cx="21138523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Vi jobbar för en positiv anda...!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Vi bygger "ett" lag!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Spelaren har eget ansvar....både mot sig själv och mot laget!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Matcher/Poolspel 50 % träningsnärvaro "tränar på träningar -  praktiserar på matcher”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Vårat mål vid ”laguttagningar” är att alla våra lag ska spela jämnt mot sina motståndare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Målet är att alla våra spelare ska få spela lika många matcher.</a:t>
            </a:r>
          </a:p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322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FA3C-44F4-4F2C-989B-7D607B282F0A}"/>
              </a:ext>
            </a:extLst>
          </p:cNvPr>
          <p:cNvSpPr/>
          <p:nvPr/>
        </p:nvSpPr>
        <p:spPr>
          <a:xfrm>
            <a:off x="2483116" y="1418764"/>
            <a:ext cx="11436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Kommunikation</a:t>
            </a:r>
          </a:p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</a:t>
            </a:r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2A2A75E5-C9A5-48CD-9904-92DB0B52EDDB}"/>
              </a:ext>
            </a:extLst>
          </p:cNvPr>
          <p:cNvSpPr txBox="1"/>
          <p:nvPr/>
        </p:nvSpPr>
        <p:spPr>
          <a:xfrm>
            <a:off x="2483116" y="3357756"/>
            <a:ext cx="21138523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Vi kallar till alla aktiviteter via laget.se  - Svara i god tid på dessa utskick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Vårat mål är att genomföra två föräldramöten per säsong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Utöver föräldramötena så informerar vi regelbundet via laget.se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 err="1">
                <a:solidFill>
                  <a:schemeClr val="bg1"/>
                </a:solidFill>
                <a:cs typeface="Calibri" panose="020F0502020204030204"/>
              </a:rPr>
              <a:t>Instagram</a:t>
            </a: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, vi har idag ett konto där vi löpande gör inlägg under denna säsong ”vikteam_11”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Hur ska vi kommunicera ledare - föräldrar?</a:t>
            </a:r>
          </a:p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12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836345" y="824909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Ekonomi</a:t>
            </a:r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B88C8E0E-03E5-48A8-9C5D-3E75EBBE918B}"/>
              </a:ext>
            </a:extLst>
          </p:cNvPr>
          <p:cNvSpPr txBox="1"/>
          <p:nvPr/>
        </p:nvSpPr>
        <p:spPr>
          <a:xfrm>
            <a:off x="1836345" y="3148136"/>
            <a:ext cx="19811999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Träningsläger i Enköping, 23 000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Markus Odén och målvaktstränare, 34 000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Material, 3 000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Högtalare, 3 000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b="1" i="1" dirty="0">
                <a:solidFill>
                  <a:schemeClr val="bg1"/>
                </a:solidFill>
                <a:cs typeface="Calibri" panose="020F0502020204030204"/>
              </a:rPr>
              <a:t>Summa 63 000</a:t>
            </a:r>
          </a:p>
          <a:p>
            <a:endParaRPr lang="sv-SE" sz="4800" dirty="0"/>
          </a:p>
        </p:txBody>
      </p:sp>
      <p:sp>
        <p:nvSpPr>
          <p:cNvPr id="2" name="textruta 3">
            <a:extLst>
              <a:ext uri="{FF2B5EF4-FFF2-40B4-BE49-F238E27FC236}">
                <a16:creationId xmlns:a16="http://schemas.microsoft.com/office/drawing/2014/main" id="{C63C1F08-F22F-8D62-FB84-B0A571DD0253}"/>
              </a:ext>
            </a:extLst>
          </p:cNvPr>
          <p:cNvSpPr txBox="1"/>
          <p:nvPr/>
        </p:nvSpPr>
        <p:spPr>
          <a:xfrm>
            <a:off x="1707391" y="8411390"/>
            <a:ext cx="19811999" cy="387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Kiosk, 24 000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Profilkläder (inklusive sponsring), 38 000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Övrig sponsring, 18 000 (Öronmärkta till Odén)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4000" b="1" i="1" dirty="0">
                <a:solidFill>
                  <a:schemeClr val="bg1"/>
                </a:solidFill>
                <a:cs typeface="Calibri" panose="020F0502020204030204"/>
              </a:rPr>
              <a:t>Summa 80 000</a:t>
            </a:r>
          </a:p>
          <a:p>
            <a:endParaRPr lang="sv-SE" sz="4800" dirty="0"/>
          </a:p>
        </p:txBody>
      </p:sp>
      <p:sp>
        <p:nvSpPr>
          <p:cNvPr id="4" name="textruta 2">
            <a:extLst>
              <a:ext uri="{FF2B5EF4-FFF2-40B4-BE49-F238E27FC236}">
                <a16:creationId xmlns:a16="http://schemas.microsoft.com/office/drawing/2014/main" id="{C7CF07C3-5CCA-5D3E-4BFE-1973027F641C}"/>
              </a:ext>
            </a:extLst>
          </p:cNvPr>
          <p:cNvSpPr txBox="1"/>
          <p:nvPr/>
        </p:nvSpPr>
        <p:spPr>
          <a:xfrm>
            <a:off x="1836345" y="2243402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Kostnader</a:t>
            </a:r>
          </a:p>
        </p:txBody>
      </p:sp>
      <p:sp>
        <p:nvSpPr>
          <p:cNvPr id="7" name="textruta 2">
            <a:extLst>
              <a:ext uri="{FF2B5EF4-FFF2-40B4-BE49-F238E27FC236}">
                <a16:creationId xmlns:a16="http://schemas.microsoft.com/office/drawing/2014/main" id="{FECD921E-EB63-307C-A787-548F0AA49067}"/>
              </a:ext>
            </a:extLst>
          </p:cNvPr>
          <p:cNvSpPr txBox="1"/>
          <p:nvPr/>
        </p:nvSpPr>
        <p:spPr>
          <a:xfrm>
            <a:off x="1707391" y="7428153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Intäkter</a:t>
            </a:r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E3A8C64C-ECE4-7BE5-8F01-EF77DE06EB56}"/>
              </a:ext>
            </a:extLst>
          </p:cNvPr>
          <p:cNvSpPr txBox="1"/>
          <p:nvPr/>
        </p:nvSpPr>
        <p:spPr>
          <a:xfrm>
            <a:off x="12894293" y="6570867"/>
            <a:ext cx="7944067" cy="211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7200" dirty="0">
                <a:solidFill>
                  <a:schemeClr val="bg1"/>
                </a:solidFill>
              </a:rPr>
              <a:t>Överskott 17 000</a:t>
            </a:r>
            <a:endParaRPr lang="sv-SE" sz="7200" b="1" dirty="0">
              <a:solidFill>
                <a:schemeClr val="bg1"/>
              </a:solidFill>
            </a:endParaRPr>
          </a:p>
          <a:p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06677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757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09024" y="1385835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Ekonomi</a:t>
            </a:r>
          </a:p>
        </p:txBody>
      </p:sp>
      <p:sp>
        <p:nvSpPr>
          <p:cNvPr id="2" name="textruta 3">
            <a:extLst>
              <a:ext uri="{FF2B5EF4-FFF2-40B4-BE49-F238E27FC236}">
                <a16:creationId xmlns:a16="http://schemas.microsoft.com/office/drawing/2014/main" id="{3EDCD274-A2BB-C398-9063-7507CC4BA6E9}"/>
              </a:ext>
            </a:extLst>
          </p:cNvPr>
          <p:cNvSpPr txBox="1"/>
          <p:nvPr/>
        </p:nvSpPr>
        <p:spPr>
          <a:xfrm>
            <a:off x="1836345" y="3222718"/>
            <a:ext cx="19811999" cy="18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5400" i="1" dirty="0">
                <a:solidFill>
                  <a:schemeClr val="bg1"/>
                </a:solidFill>
                <a:cs typeface="Calibri" panose="020F0502020204030204"/>
              </a:rPr>
              <a:t>Vi hoppas att Gurkapucken ger oss ett tillskott i lagkassan på 60 000 kr</a:t>
            </a:r>
          </a:p>
          <a:p>
            <a:endParaRPr lang="sv-SE" sz="4800" dirty="0"/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A56E730B-39C0-149B-C214-25BE4DEECFE4}"/>
              </a:ext>
            </a:extLst>
          </p:cNvPr>
          <p:cNvSpPr txBox="1"/>
          <p:nvPr/>
        </p:nvSpPr>
        <p:spPr>
          <a:xfrm>
            <a:off x="1836345" y="4781768"/>
            <a:ext cx="20408193" cy="2711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5400" i="1" dirty="0">
                <a:solidFill>
                  <a:schemeClr val="bg1"/>
                </a:solidFill>
                <a:cs typeface="Calibri" panose="020F0502020204030204"/>
              </a:rPr>
              <a:t>Kiosken genererar bra med intäkter till lagkassan och uppskattas av gästande lag </a:t>
            </a:r>
          </a:p>
          <a:p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03230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947" y="-68086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rgbClr val="FFC000"/>
                </a:solidFill>
                <a:latin typeface="Acumin Pro ExtraCondensed" panose="020B0608020202020204" pitchFamily="34" charset="0"/>
              </a:rPr>
              <a:t>Föräldraåtaganden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9008EF3-49BA-473E-A7D7-1A3FBB5EFAA4}"/>
              </a:ext>
            </a:extLst>
          </p:cNvPr>
          <p:cNvSpPr txBox="1"/>
          <p:nvPr/>
        </p:nvSpPr>
        <p:spPr>
          <a:xfrm>
            <a:off x="3385226" y="3135083"/>
            <a:ext cx="198119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Kiosken vid A-lagets hemmamatcher</a:t>
            </a:r>
            <a:r>
              <a:rPr lang="sv-SE" dirty="0">
                <a:solidFill>
                  <a:schemeClr val="bg1"/>
                </a:solidFill>
              </a:rPr>
              <a:t>	 </a:t>
            </a:r>
            <a:r>
              <a:rPr lang="sv-SE" sz="3600" dirty="0">
                <a:solidFill>
                  <a:schemeClr val="bg1"/>
                </a:solidFill>
              </a:rPr>
              <a:t>Minst två tillfälle per säsong. Eventuellt blir det ytterligare tillfällen beroende på hur det går för VIK i serien.</a:t>
            </a:r>
            <a:endParaRPr lang="sv-SE" dirty="0">
              <a:solidFill>
                <a:schemeClr val="bg1"/>
              </a:solidFill>
            </a:endParaRPr>
          </a:p>
          <a:p>
            <a:endParaRPr lang="sv-SE" sz="4400" b="1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Bemanna kiosk och sekretariat vid poolspel</a:t>
            </a:r>
            <a:r>
              <a:rPr lang="sv-SE" dirty="0">
                <a:solidFill>
                  <a:schemeClr val="bg1"/>
                </a:solidFill>
              </a:rPr>
              <a:t>		</a:t>
            </a:r>
            <a:r>
              <a:rPr lang="sv-SE" sz="3600" dirty="0">
                <a:solidFill>
                  <a:schemeClr val="bg1"/>
                </a:solidFill>
              </a:rPr>
              <a:t> Vid alla poolspel där erat barn deltar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Gurkapucken </a:t>
            </a:r>
            <a:r>
              <a:rPr lang="sv-SE" sz="3600" dirty="0">
                <a:solidFill>
                  <a:schemeClr val="bg1"/>
                </a:solidFill>
              </a:rPr>
              <a:t>Föräldrar kommer att behöva ställa upp i sekretariat, kiosker etc. 16 lag, 3 ishallar, 2 dagar. Stort tillskott till lagkassan!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34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FA3C-44F4-4F2C-989B-7D607B282F0A}"/>
              </a:ext>
            </a:extLst>
          </p:cNvPr>
          <p:cNvSpPr/>
          <p:nvPr/>
        </p:nvSpPr>
        <p:spPr>
          <a:xfrm>
            <a:off x="1836345" y="1668384"/>
            <a:ext cx="11436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Enkäten</a:t>
            </a:r>
          </a:p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</a:t>
            </a:r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2A2A75E5-C9A5-48CD-9904-92DB0B52EDDB}"/>
              </a:ext>
            </a:extLst>
          </p:cNvPr>
          <p:cNvSpPr txBox="1"/>
          <p:nvPr/>
        </p:nvSpPr>
        <p:spPr>
          <a:xfrm>
            <a:off x="2483116" y="3357756"/>
            <a:ext cx="21138523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" name="textruta 3">
            <a:extLst>
              <a:ext uri="{FF2B5EF4-FFF2-40B4-BE49-F238E27FC236}">
                <a16:creationId xmlns:a16="http://schemas.microsoft.com/office/drawing/2014/main" id="{336D36D9-E76A-13A1-CCB1-BF83F7E60268}"/>
              </a:ext>
            </a:extLst>
          </p:cNvPr>
          <p:cNvSpPr txBox="1"/>
          <p:nvPr/>
        </p:nvSpPr>
        <p:spPr>
          <a:xfrm>
            <a:off x="1836345" y="3222718"/>
            <a:ext cx="19811999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5400" i="1" dirty="0">
                <a:solidFill>
                  <a:schemeClr val="bg1"/>
                </a:solidFill>
                <a:cs typeface="Calibri" panose="020F0502020204030204"/>
              </a:rPr>
              <a:t>Enkäter kommer att skickas ut under mars månad.</a:t>
            </a:r>
          </a:p>
        </p:txBody>
      </p:sp>
    </p:spTree>
    <p:extLst>
      <p:ext uri="{BB962C8B-B14F-4D97-AF65-F5344CB8AC3E}">
        <p14:creationId xmlns:p14="http://schemas.microsoft.com/office/powerpoint/2010/main" val="114295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22279" y="1421635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Föräldrarnas ansvar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521413" y="4182894"/>
            <a:ext cx="1702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7A6CD-11A4-48A5-A585-136E923A5FE5}"/>
              </a:ext>
            </a:extLst>
          </p:cNvPr>
          <p:cNvSpPr txBox="1">
            <a:spLocks/>
          </p:cNvSpPr>
          <p:nvPr/>
        </p:nvSpPr>
        <p:spPr>
          <a:xfrm>
            <a:off x="1676289" y="3084424"/>
            <a:ext cx="21029831" cy="8702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Låt ledarna coacha din son/dotter under pågående träning/match.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Ni påverkar och lägger grunden för barnets livsstil! </a:t>
            </a:r>
          </a:p>
          <a:p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      </a:t>
            </a:r>
            <a:r>
              <a:rPr lang="sv-SE" sz="3600" b="0" dirty="0">
                <a:solidFill>
                  <a:schemeClr val="bg1"/>
                </a:solidFill>
                <a:latin typeface="Acumin Pro ExtraCondensed Black"/>
              </a:rPr>
              <a:t>Viktigt att era barn får i sig ordentligt med energi innan träning</a:t>
            </a:r>
          </a:p>
          <a:p>
            <a:r>
              <a:rPr lang="sv-SE" sz="3600" b="0" dirty="0">
                <a:solidFill>
                  <a:schemeClr val="bg1"/>
                </a:solidFill>
                <a:latin typeface="Acumin Pro ExtraCondensed Black"/>
              </a:rPr>
              <a:t>      Låt era barn vila från träning om de är trötta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Stötta ditt barn i med- och motgång!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Visa intresse för ditt barns idrottande!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Skrik inte på domare, utan heja på laget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Tänk på att vara är en viktig förebild!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Låt ledarna ta ansvar för laguttagningar 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FAEA925-5305-45D7-8F43-7683BAEEF61E}"/>
              </a:ext>
            </a:extLst>
          </p:cNvPr>
          <p:cNvSpPr txBox="1"/>
          <p:nvPr/>
        </p:nvSpPr>
        <p:spPr>
          <a:xfrm>
            <a:off x="1308791" y="11463367"/>
            <a:ext cx="2102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GLÄDJE – TRYGGHET – TRIVSEL på isen, på läktaren och i omklädningsrummet är viktiga värderingar i VIK </a:t>
            </a:r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4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”Gurkapucken” 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3" y="3156856"/>
            <a:ext cx="105237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Lagindelning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Tränings-/match upplägg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Fokus Spelförståelse - Samarbete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E97C65-CE17-60E1-2762-0ED98A72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175" y="546867"/>
            <a:ext cx="8986875" cy="131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DA2AA8-47B7-144A-B191-523AF6901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5000" dirty="0">
                <a:latin typeface="Acumin Pro ExtraCondensed" panose="020B0608020202020204" pitchFamily="34" charset="0"/>
              </a:rPr>
              <a:t>Tack för ikväll!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882" y="8900813"/>
            <a:ext cx="21751102" cy="331152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sv-SE" sz="9600" dirty="0">
              <a:latin typeface="Acumin Pro ExtraCondensed"/>
            </a:endParaRPr>
          </a:p>
          <a:p>
            <a:r>
              <a:rPr lang="sv-SE" sz="9600" dirty="0">
                <a:latin typeface="Acumin Pro ExtraCondensed"/>
              </a:rPr>
              <a:t>VIK TEAM-11 U12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A58906-1CE4-4E7C-954E-B07635920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73" y="623399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89" y="671213"/>
            <a:ext cx="21126648" cy="3311524"/>
          </a:xfrm>
        </p:spPr>
        <p:txBody>
          <a:bodyPr/>
          <a:lstStyle/>
          <a:p>
            <a:r>
              <a:rPr lang="sv-SE" sz="9600">
                <a:latin typeface="Acumin Pro ExtraCondensed" panose="020B0608020202020204" pitchFamily="34" charset="0"/>
              </a:rPr>
              <a:t>Agenda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1D448D3-C06E-4D44-8439-F6F9452C7D24}"/>
              </a:ext>
            </a:extLst>
          </p:cNvPr>
          <p:cNvSpPr txBox="1"/>
          <p:nvPr/>
        </p:nvSpPr>
        <p:spPr>
          <a:xfrm>
            <a:off x="1611086" y="2834029"/>
            <a:ext cx="21495138" cy="77559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  <a:cs typeface="Calibri"/>
              </a:rPr>
              <a:t>Säsongen 22/23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Filosofi och tankar bakom upplägg</a:t>
            </a:r>
            <a:endParaRPr lang="sv-SE" sz="4800" dirty="0">
              <a:solidFill>
                <a:schemeClr val="bg1"/>
              </a:solidFill>
              <a:cs typeface="Calibri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Ekonomi</a:t>
            </a:r>
            <a:endParaRPr lang="sv-SE" sz="4800" dirty="0">
              <a:solidFill>
                <a:schemeClr val="bg1"/>
              </a:solidFill>
              <a:cs typeface="Calibri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Föräldraåtaganden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>
                <a:solidFill>
                  <a:schemeClr val="bg1"/>
                </a:solidFill>
              </a:rPr>
              <a:t>”Gurkapucken”</a:t>
            </a:r>
            <a:endParaRPr lang="sv-SE" sz="4800" dirty="0">
              <a:solidFill>
                <a:schemeClr val="bg1"/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Eftersäsong - Försäsong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v-SE" sz="4800" dirty="0">
              <a:solidFill>
                <a:srgbClr val="FFFFFF"/>
              </a:solidFill>
              <a:cs typeface="Calibri"/>
            </a:endParaRPr>
          </a:p>
          <a:p>
            <a:endParaRPr lang="sv-SE" dirty="0">
              <a:cs typeface="Calibri" panose="020F0502020204030204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410949-3F8D-4F27-AD28-B6CDD16E0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73" y="623399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236282" y="1225689"/>
            <a:ext cx="1504109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554480" y="3467040"/>
            <a:ext cx="21543264" cy="101258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Vi kommer att jobba vidare med laget enligt VIK Ungdoms ledord - VIK Team -11 Strategin</a:t>
            </a:r>
            <a:endParaRPr lang="sv-SE" sz="4400" b="1" dirty="0"/>
          </a:p>
          <a:p>
            <a:pPr lvl="0"/>
            <a:endParaRPr lang="sv-SE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Utveckling 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(Förbereda steget till junior och senior, erfarenhets utbyte </a:t>
            </a:r>
            <a:r>
              <a:rPr lang="sv-SE" sz="3600" dirty="0" err="1">
                <a:solidFill>
                  <a:schemeClr val="bg1">
                    <a:lumMod val="95000"/>
                  </a:schemeClr>
                </a:solidFill>
              </a:rPr>
              <a:t>fr.o.m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 U13) </a:t>
            </a:r>
          </a:p>
          <a:p>
            <a:pPr lvl="0"/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										</a:t>
            </a:r>
            <a:r>
              <a:rPr lang="sv-SE" sz="3600" dirty="0">
                <a:solidFill>
                  <a:srgbClr val="FFFF00"/>
                </a:solidFill>
              </a:rPr>
              <a:t>”VIK Ungdom utvecklingsprogram från U13”</a:t>
            </a:r>
          </a:p>
          <a:p>
            <a:pPr lvl="0"/>
            <a:endParaRPr lang="sv-SE" sz="36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 err="1">
                <a:solidFill>
                  <a:schemeClr val="bg1">
                    <a:lumMod val="95000"/>
                  </a:schemeClr>
                </a:solidFill>
              </a:rPr>
              <a:t>Trygghet-Trivsel</a:t>
            </a:r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(Glädje, alla spelare skall synas och uppmärksammas lika mycket – kom i tid) </a:t>
            </a:r>
          </a:p>
          <a:p>
            <a:pPr lvl="0"/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										</a:t>
            </a:r>
            <a:r>
              <a:rPr lang="sv-SE" sz="3600" dirty="0">
                <a:solidFill>
                  <a:srgbClr val="FFFF00"/>
                </a:solidFill>
              </a:rPr>
              <a:t>”Enkät </a:t>
            </a:r>
            <a:r>
              <a:rPr lang="sv-SE" sz="3600" dirty="0" err="1">
                <a:solidFill>
                  <a:srgbClr val="FFFF00"/>
                </a:solidFill>
              </a:rPr>
              <a:t>Friends</a:t>
            </a:r>
            <a:r>
              <a:rPr lang="sv-SE" sz="3600" dirty="0">
                <a:solidFill>
                  <a:srgbClr val="FFFF00"/>
                </a:solidFill>
              </a:rPr>
              <a:t>”</a:t>
            </a:r>
          </a:p>
          <a:p>
            <a:pPr lvl="0"/>
            <a:endParaRPr lang="sv-SE" sz="44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Öppenhet</a:t>
            </a:r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 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(Alla bidrar med sin kunskap, rak, respektfull kommunikation, och talar till varandra inte 										om varandra) </a:t>
            </a:r>
            <a:r>
              <a:rPr lang="sv-SE" sz="3600" dirty="0">
                <a:solidFill>
                  <a:srgbClr val="FFFF00"/>
                </a:solidFill>
              </a:rPr>
              <a:t>”</a:t>
            </a:r>
            <a:r>
              <a:rPr lang="sv-SE" sz="3600" dirty="0" err="1">
                <a:solidFill>
                  <a:srgbClr val="FFFF00"/>
                </a:solidFill>
              </a:rPr>
              <a:t>High</a:t>
            </a:r>
            <a:r>
              <a:rPr lang="sv-SE" sz="3600" dirty="0">
                <a:solidFill>
                  <a:srgbClr val="FFFF00"/>
                </a:solidFill>
              </a:rPr>
              <a:t> </a:t>
            </a:r>
            <a:r>
              <a:rPr lang="sv-SE" sz="3600" dirty="0" err="1">
                <a:solidFill>
                  <a:srgbClr val="FFFF00"/>
                </a:solidFill>
              </a:rPr>
              <a:t>Five</a:t>
            </a:r>
            <a:r>
              <a:rPr lang="sv-SE" sz="3600" dirty="0">
                <a:solidFill>
                  <a:srgbClr val="FFFF00"/>
                </a:solidFill>
              </a:rPr>
              <a:t>”</a:t>
            </a:r>
          </a:p>
          <a:p>
            <a:pPr lvl="0"/>
            <a:endParaRPr lang="sv-SE" sz="36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Breda</a:t>
            </a:r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 		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(En stor bredd ger fler bra spelare, barnen utvecklar sig olika, verktyg extra träningar – 										jämna matche</a:t>
            </a:r>
            <a:r>
              <a:rPr lang="sv-SE" sz="3600" dirty="0">
                <a:solidFill>
                  <a:schemeClr val="bg1"/>
                </a:solidFill>
              </a:rPr>
              <a:t>r) </a:t>
            </a:r>
            <a:r>
              <a:rPr lang="sv-SE" sz="3600" dirty="0">
                <a:solidFill>
                  <a:srgbClr val="FFFF00"/>
                </a:solidFill>
              </a:rPr>
              <a:t>”Utvecklingssamtal”</a:t>
            </a:r>
          </a:p>
          <a:p>
            <a:pPr lvl="0"/>
            <a:endParaRPr lang="sv-SE" sz="44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Proffsiga 	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(Vi tränar hårt, långsiktigt och målinriktat)</a:t>
            </a:r>
          </a:p>
          <a:p>
            <a:endParaRPr lang="sv-SE" sz="4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9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B32AB81-D420-4499-B006-6675004F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86" y="2930691"/>
            <a:ext cx="10728727" cy="8582983"/>
          </a:xfrm>
          <a:prstGeom prst="rect">
            <a:avLst/>
          </a:prstGeom>
        </p:spPr>
      </p:pic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DAE8BA59-1131-40A3-AF9E-88F9B4618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01" y="394453"/>
            <a:ext cx="18981284" cy="18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769148" y="2969824"/>
            <a:ext cx="178138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ym typeface="Wingdings" pitchFamily="2" charset="2"/>
              </a:rPr>
              <a:t># BRA KOMPIS! 		</a:t>
            </a:r>
            <a:r>
              <a:rPr lang="sv-SE" sz="2400" i="1" dirty="0">
                <a:sym typeface="Wingdings" pitchFamily="2" charset="2"/>
              </a:rPr>
              <a:t>(Både på och utanför isen)</a:t>
            </a:r>
          </a:p>
          <a:p>
            <a:endParaRPr lang="sv-SE" sz="3000" dirty="0">
              <a:sym typeface="Wingdings" pitchFamily="2" charset="2"/>
            </a:endParaRPr>
          </a:p>
          <a:p>
            <a:r>
              <a:rPr lang="sv-SE" sz="3000" b="1" dirty="0">
                <a:sym typeface="Wingdings" pitchFamily="2" charset="2"/>
              </a:rPr>
              <a:t># RESPEKT! 		</a:t>
            </a:r>
            <a:r>
              <a:rPr lang="sv-SE" sz="2400" i="1" dirty="0">
                <a:sym typeface="Wingdings" pitchFamily="2" charset="2"/>
              </a:rPr>
              <a:t>(Medspelare, Motspelare, Domare, Ledare och Föräldrar) </a:t>
            </a:r>
          </a:p>
          <a:p>
            <a:endParaRPr lang="sv-SE" sz="3000" b="1" dirty="0">
              <a:sym typeface="Wingdings" pitchFamily="2" charset="2"/>
            </a:endParaRPr>
          </a:p>
          <a:p>
            <a:r>
              <a:rPr lang="sv-SE" sz="3000" b="1" dirty="0">
                <a:sym typeface="Wingdings" pitchFamily="2" charset="2"/>
              </a:rPr>
              <a:t># FOKUSERADE! 		</a:t>
            </a:r>
            <a:r>
              <a:rPr lang="sv-SE" sz="2400" i="1" dirty="0">
                <a:sym typeface="Wingdings" pitchFamily="2" charset="2"/>
              </a:rPr>
              <a:t>(Alltid göra sitt bästa)</a:t>
            </a:r>
          </a:p>
          <a:p>
            <a:endParaRPr lang="sv-SE" sz="3000" b="1" dirty="0">
              <a:sym typeface="Wingdings" pitchFamily="2" charset="2"/>
            </a:endParaRPr>
          </a:p>
          <a:p>
            <a:r>
              <a:rPr lang="sv-SE" sz="3000" b="1" dirty="0">
                <a:sym typeface="Wingdings" pitchFamily="2" charset="2"/>
              </a:rPr>
              <a:t># VARA ETT FÖREDÖME! 	</a:t>
            </a:r>
            <a:r>
              <a:rPr lang="sv-SE" sz="2400" i="1" dirty="0">
                <a:sym typeface="Wingdings" pitchFamily="2" charset="2"/>
              </a:rPr>
              <a:t>(Både på och utanför isen)</a:t>
            </a:r>
          </a:p>
          <a:p>
            <a:endParaRPr lang="sv-SE" sz="2400" i="1" dirty="0">
              <a:sym typeface="Wingdings" pitchFamily="2" charset="2"/>
            </a:endParaRPr>
          </a:p>
          <a:p>
            <a:r>
              <a:rPr lang="sv-SE" sz="3000" b="1" dirty="0">
                <a:sym typeface="Wingdings" pitchFamily="2" charset="2"/>
              </a:rPr>
              <a:t># GEMENSKAP</a:t>
            </a:r>
            <a:r>
              <a:rPr lang="sv-SE" sz="2100" i="1" dirty="0">
                <a:sym typeface="Wingdings" pitchFamily="2" charset="2"/>
              </a:rPr>
              <a:t>		(Laget)</a:t>
            </a:r>
          </a:p>
          <a:p>
            <a:endParaRPr lang="sv-SE" sz="3000" i="1" dirty="0">
              <a:sym typeface="Wingdings" pitchFamily="2" charset="2"/>
            </a:endParaRPr>
          </a:p>
          <a:p>
            <a:r>
              <a:rPr lang="sv-SE" sz="3000" b="1" dirty="0">
                <a:sym typeface="Wingdings" pitchFamily="2" charset="2"/>
              </a:rPr>
              <a:t># STOLTHET! </a:t>
            </a:r>
            <a:r>
              <a:rPr lang="sv-SE" sz="2400" i="1" dirty="0">
                <a:sym typeface="Wingdings" pitchFamily="2" charset="2"/>
              </a:rPr>
              <a:t>		(Känna stolthet att tillhöra VIK…., VIK Känner stolthet att deras spelare har ett ”gulsvart hjärta”)</a:t>
            </a:r>
          </a:p>
          <a:p>
            <a:endParaRPr lang="sv-SE" sz="3000" i="1" dirty="0">
              <a:sym typeface="Wingdings" pitchFamily="2" charset="2"/>
            </a:endParaRPr>
          </a:p>
          <a:p>
            <a:endParaRPr lang="sv-SE" sz="2400" i="1" dirty="0">
              <a:sym typeface="Wingdings" pitchFamily="2" charset="2"/>
            </a:endParaRPr>
          </a:p>
          <a:p>
            <a:endParaRPr lang="sv-SE" sz="2400" i="1" dirty="0">
              <a:sym typeface="Wingdings" pitchFamily="2" charset="2"/>
            </a:endParaRPr>
          </a:p>
          <a:p>
            <a:endParaRPr lang="sv-SE" sz="2400" i="1" dirty="0">
              <a:sym typeface="Wingdings" pitchFamily="2" charset="2"/>
            </a:endParaRPr>
          </a:p>
          <a:p>
            <a:endParaRPr lang="sv-SE" sz="2400" i="1" dirty="0"/>
          </a:p>
        </p:txBody>
      </p:sp>
      <p:sp>
        <p:nvSpPr>
          <p:cNvPr id="3" name="textruta 2"/>
          <p:cNvSpPr txBox="1"/>
          <p:nvPr/>
        </p:nvSpPr>
        <p:spPr>
          <a:xfrm>
            <a:off x="3934496" y="787383"/>
            <a:ext cx="1576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/>
              <a:t>”Gulsvart Hjärta”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511" y="860796"/>
            <a:ext cx="1767505" cy="13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 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56856"/>
            <a:ext cx="234036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Ett lag – Laganda  ”Alla är kompisar i VIK Team -11” 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Bryta grupperingar (</a:t>
            </a:r>
            <a:r>
              <a:rPr lang="sv-SE" sz="3600" dirty="0" err="1">
                <a:solidFill>
                  <a:schemeClr val="bg1"/>
                </a:solidFill>
              </a:rPr>
              <a:t>Friends</a:t>
            </a:r>
            <a:r>
              <a:rPr lang="sv-SE" sz="3600" dirty="0">
                <a:solidFill>
                  <a:schemeClr val="bg1"/>
                </a:solidFill>
              </a:rPr>
              <a:t>) – byta om </a:t>
            </a:r>
            <a:r>
              <a:rPr lang="sv-SE" sz="3600" dirty="0" err="1">
                <a:solidFill>
                  <a:schemeClr val="bg1"/>
                </a:solidFill>
              </a:rPr>
              <a:t>färgvis</a:t>
            </a:r>
            <a:r>
              <a:rPr lang="sv-SE" sz="3600" dirty="0">
                <a:solidFill>
                  <a:schemeClr val="bg1"/>
                </a:solidFill>
              </a:rPr>
              <a:t> i omklädningsrum/hämta sin egentröja – blandade färger matcher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Göra ”sitt” bästa 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Tävla ” </a:t>
            </a:r>
            <a:r>
              <a:rPr lang="sv-SE" sz="3600" dirty="0" err="1">
                <a:solidFill>
                  <a:schemeClr val="bg1"/>
                </a:solidFill>
              </a:rPr>
              <a:t>Gritt</a:t>
            </a:r>
            <a:r>
              <a:rPr lang="sv-SE" sz="3600" dirty="0">
                <a:solidFill>
                  <a:schemeClr val="bg1"/>
                </a:solidFill>
              </a:rPr>
              <a:t>”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Träningsnärvaro minst 50 % för att deltaga i poolspel/matcher och andra aktiviteter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r>
              <a:rPr lang="sv-SE" sz="4000" i="1" dirty="0">
                <a:solidFill>
                  <a:schemeClr val="bg1"/>
                </a:solidFill>
              </a:rPr>
              <a:t>		</a:t>
            </a:r>
            <a:r>
              <a:rPr lang="sv-SE" sz="3600" b="1" i="1" dirty="0">
                <a:solidFill>
                  <a:srgbClr val="FFFF00"/>
                </a:solidFill>
              </a:rPr>
              <a:t>(Vi tränar på saker/moment som vi sedan som lag praktiserar på matcher…vi kommer att ha syften i våra matcher)</a:t>
            </a:r>
            <a:endParaRPr lang="sv-SE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741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    Säsongen 22/23 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1498600" y="2783859"/>
            <a:ext cx="185166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Fokus på säsongen kommer att vara följande:</a:t>
            </a:r>
            <a:endParaRPr lang="sv-SE" sz="4000" dirty="0">
              <a:solidFill>
                <a:schemeClr val="bg1"/>
              </a:solidFill>
            </a:endParaRPr>
          </a:p>
          <a:p>
            <a:r>
              <a:rPr lang="sv-SE" sz="4000" dirty="0">
                <a:solidFill>
                  <a:schemeClr val="bg1"/>
                </a:solidFill>
              </a:rPr>
              <a:t> </a:t>
            </a:r>
          </a:p>
          <a:p>
            <a:r>
              <a:rPr lang="sv-SE" sz="4000" b="1" dirty="0">
                <a:solidFill>
                  <a:schemeClr val="bg1"/>
                </a:solidFill>
              </a:rPr>
              <a:t>    ”Att få upp huvud från isen för våra barn” – ”Scanna av isen”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Passningsspel – Passningar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Spelförståelse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Fysiska spelet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Skridskoteknik – Klubbteknik/Puckkontroll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Teori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lvl="1"/>
            <a:r>
              <a:rPr lang="sv-SE" sz="4000" b="1" dirty="0">
                <a:solidFill>
                  <a:schemeClr val="bg1"/>
                </a:solidFill>
              </a:rPr>
              <a:t>Nytt för denna säsong är:</a:t>
            </a:r>
          </a:p>
          <a:p>
            <a:pPr lvl="1"/>
            <a:endParaRPr lang="sv-SE" sz="4000" b="1" dirty="0">
              <a:solidFill>
                <a:schemeClr val="bg1"/>
              </a:solidFill>
            </a:endParaRP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-	Att det alltid är tacklingar!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-	</a:t>
            </a:r>
            <a:r>
              <a:rPr lang="sv-SE" sz="4000" dirty="0" err="1">
                <a:solidFill>
                  <a:schemeClr val="bg1"/>
                </a:solidFill>
              </a:rPr>
              <a:t>Fys</a:t>
            </a:r>
            <a:r>
              <a:rPr lang="sv-SE" sz="4000" dirty="0">
                <a:solidFill>
                  <a:schemeClr val="bg1"/>
                </a:solidFill>
              </a:rPr>
              <a:t> 30 min 3 ggr veckan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-	Spelarna får större i ansvar i samband med träningar och övriga aktiviteter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lvl="1"/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9760"/>
            <a:ext cx="24382413" cy="1625097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3854AE1-ADAF-4CDC-B32A-C65C873D9EAC}"/>
              </a:ext>
            </a:extLst>
          </p:cNvPr>
          <p:cNvSpPr txBox="1"/>
          <p:nvPr/>
        </p:nvSpPr>
        <p:spPr>
          <a:xfrm>
            <a:off x="2272823" y="3014253"/>
            <a:ext cx="1997171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Stora utmaningar för oss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Antal ledare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Antal målvakter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70512-D0E0-47C2-82A2-EFAD44C3017F}"/>
              </a:ext>
            </a:extLst>
          </p:cNvPr>
          <p:cNvSpPr/>
          <p:nvPr/>
        </p:nvSpPr>
        <p:spPr>
          <a:xfrm>
            <a:off x="2272822" y="1093627"/>
            <a:ext cx="3754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Spelformer</a:t>
            </a:r>
          </a:p>
        </p:txBody>
      </p:sp>
      <p:sp>
        <p:nvSpPr>
          <p:cNvPr id="8" name="textruta 1">
            <a:extLst>
              <a:ext uri="{FF2B5EF4-FFF2-40B4-BE49-F238E27FC236}">
                <a16:creationId xmlns:a16="http://schemas.microsoft.com/office/drawing/2014/main" id="{78BB46BE-4272-428F-9A8D-51B2E842DDAA}"/>
              </a:ext>
            </a:extLst>
          </p:cNvPr>
          <p:cNvSpPr txBox="1"/>
          <p:nvPr/>
        </p:nvSpPr>
        <p:spPr>
          <a:xfrm>
            <a:off x="2272823" y="6285727"/>
            <a:ext cx="19971716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Hur kommer vi att spela?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Seriespel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Två lag 3 mot 3 i Västmanland/Örebro U12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Två lag 3 mot 3 i Södermanland U12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Samarbete VIK Team-10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Mini cuper mot andra U12 lag (Back to Back), förhoppningsvis 1 gång i månaden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Fredagsmatchen mot andra U12 lag  (Back to Back), förhoppningsvis 2 gång i månaden</a:t>
            </a:r>
          </a:p>
        </p:txBody>
      </p:sp>
    </p:spTree>
    <p:extLst>
      <p:ext uri="{BB962C8B-B14F-4D97-AF65-F5344CB8AC3E}">
        <p14:creationId xmlns:p14="http://schemas.microsoft.com/office/powerpoint/2010/main" val="312102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892" y="-497415"/>
            <a:ext cx="24456305" cy="1630022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1" y="3156856"/>
            <a:ext cx="23403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lvl="1"/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279C7C6-FBDA-BD12-EEC0-37E8903B9949}"/>
              </a:ext>
            </a:extLst>
          </p:cNvPr>
          <p:cNvSpPr txBox="1"/>
          <p:nvPr/>
        </p:nvSpPr>
        <p:spPr>
          <a:xfrm>
            <a:off x="4165600" y="871597"/>
            <a:ext cx="1351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              </a:t>
            </a:r>
          </a:p>
          <a:p>
            <a:r>
              <a:rPr lang="sv-SE" sz="3200" dirty="0">
                <a:solidFill>
                  <a:schemeClr val="bg1"/>
                </a:solidFill>
              </a:rPr>
              <a:t>				</a:t>
            </a:r>
            <a:r>
              <a:rPr lang="sv-SE" sz="4000" dirty="0">
                <a:solidFill>
                  <a:schemeClr val="bg1"/>
                </a:solidFill>
              </a:rPr>
              <a:t>Statistik Poolspel/Matcher 2022/2023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480CF07-594F-130B-0F0A-2E46BA07A881}"/>
              </a:ext>
            </a:extLst>
          </p:cNvPr>
          <p:cNvSpPr txBox="1"/>
          <p:nvPr/>
        </p:nvSpPr>
        <p:spPr>
          <a:xfrm>
            <a:off x="1803591" y="279112"/>
            <a:ext cx="440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 </a:t>
            </a:r>
            <a:endParaRPr lang="sv-SE" sz="4000" dirty="0">
              <a:solidFill>
                <a:srgbClr val="FFC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0BB2CE-D55A-ECAD-993F-424085A1A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582" y="3403692"/>
            <a:ext cx="5582111" cy="725813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2FA7D91-F664-B423-9EF5-3FDB8B458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317" y="3864523"/>
            <a:ext cx="5795133" cy="679729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37F8F6F-1DE1-D989-366C-515BF51E6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6704" y="3864523"/>
            <a:ext cx="5222546" cy="68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K">
    <a:dk1>
      <a:srgbClr val="2C2826"/>
    </a:dk1>
    <a:lt1>
      <a:srgbClr val="FFFFFF"/>
    </a:lt1>
    <a:dk2>
      <a:srgbClr val="4B4F54"/>
    </a:dk2>
    <a:lt2>
      <a:srgbClr val="E7E6E6"/>
    </a:lt2>
    <a:accent1>
      <a:srgbClr val="FFD100"/>
    </a:accent1>
    <a:accent2>
      <a:srgbClr val="D86018"/>
    </a:accent2>
    <a:accent3>
      <a:srgbClr val="4F868E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276EF31268B94C836B6909D5CF1EB6" ma:contentTypeVersion="8" ma:contentTypeDescription="Skapa ett nytt dokument." ma:contentTypeScope="" ma:versionID="9ff6db7e3f8e3cdecf632ab2a1445f17">
  <xsd:schema xmlns:xsd="http://www.w3.org/2001/XMLSchema" xmlns:xs="http://www.w3.org/2001/XMLSchema" xmlns:p="http://schemas.microsoft.com/office/2006/metadata/properties" xmlns:ns3="1aa259a8-3ef8-4e0d-a3da-efe2e34b35cf" targetNamespace="http://schemas.microsoft.com/office/2006/metadata/properties" ma:root="true" ma:fieldsID="4ac07832bc279f79472665dd94adae78" ns3:_="">
    <xsd:import namespace="1aa259a8-3ef8-4e0d-a3da-efe2e34b35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259a8-3ef8-4e0d-a3da-efe2e34b3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8C2FF-AD3C-4E90-B498-8A5C899AA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EC560-900E-4599-BD90-71CB45FF0F6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1aa259a8-3ef8-4e0d-a3da-efe2e34b35cf"/>
    <ds:schemaRef ds:uri="http://purl.org/dc/elements/1.1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4B71EC-195E-406E-8FAE-C3B608394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259a8-3ef8-4e0d-a3da-efe2e34b3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2bd7fb-b01b-43ed-a1b6-ced4300031bb}" enabled="1" method="Privileged" siteId="{b13f9473-2468-4dd0-923e-e80d8f94602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980</Words>
  <Application>Microsoft Office PowerPoint</Application>
  <PresentationFormat>Anpassad</PresentationFormat>
  <Paragraphs>156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Acumin Pro ExtraCondensed</vt:lpstr>
      <vt:lpstr>Acumin Pro ExtraCondensed Black</vt:lpstr>
      <vt:lpstr>Acumin Pro ExtraCondensed Mediu</vt:lpstr>
      <vt:lpstr>Arial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ikväll!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Brandberg</dc:creator>
  <cp:lastModifiedBy>Martin Elmesiöö</cp:lastModifiedBy>
  <cp:revision>37</cp:revision>
  <cp:lastPrinted>2023-02-23T08:31:26Z</cp:lastPrinted>
  <dcterms:created xsi:type="dcterms:W3CDTF">2019-06-17T12:55:32Z</dcterms:created>
  <dcterms:modified xsi:type="dcterms:W3CDTF">2023-02-23T08:39:06Z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0x010100F8276EF31268B94C836B6909D5CF1EB6</vt:lpwstr>
  </property>
  <property fmtid="{D5CDD505-2E9C-101B-9397-08002B2CF9AE}" pid="3" name="MSIP_Label_3e2bd7fb-b01b-43ed-a1b6-ced4300031bb_Enabled">
    <vt:lpwstr>True</vt:lpwstr>
  </property>
  <property fmtid="{D5CDD505-2E9C-101B-9397-08002B2CF9AE}" pid="4" name="MSIP_Label_3e2bd7fb-b01b-43ed-a1b6-ced4300031bb_SiteId">
    <vt:lpwstr>b13f9473-2468-4dd0-923e-e80d8f94602d</vt:lpwstr>
  </property>
  <property fmtid="{D5CDD505-2E9C-101B-9397-08002B2CF9AE}" pid="5" name="MSIP_Label_3e2bd7fb-b01b-43ed-a1b6-ced4300031bb_Owner">
    <vt:lpwstr>martin.elmesioo@soderbergpartners.se</vt:lpwstr>
  </property>
  <property fmtid="{D5CDD505-2E9C-101B-9397-08002B2CF9AE}" pid="6" name="MSIP_Label_3e2bd7fb-b01b-43ed-a1b6-ced4300031bb_SetDate">
    <vt:lpwstr>2019-09-26T13:07:30.6184605Z</vt:lpwstr>
  </property>
  <property fmtid="{D5CDD505-2E9C-101B-9397-08002B2CF9AE}" pid="7" name="MSIP_Label_3e2bd7fb-b01b-43ed-a1b6-ced4300031bb_Name">
    <vt:lpwstr>Minor</vt:lpwstr>
  </property>
  <property fmtid="{D5CDD505-2E9C-101B-9397-08002B2CF9AE}" pid="8" name="MSIP_Label_3e2bd7fb-b01b-43ed-a1b6-ced4300031bb_Application">
    <vt:lpwstr>Microsoft Azure Information Protection</vt:lpwstr>
  </property>
  <property fmtid="{D5CDD505-2E9C-101B-9397-08002B2CF9AE}" pid="9" name="MSIP_Label_3e2bd7fb-b01b-43ed-a1b6-ced4300031bb_ActionId">
    <vt:lpwstr>31605582-4eb4-4c1e-adeb-5d7667174357</vt:lpwstr>
  </property>
  <property fmtid="{D5CDD505-2E9C-101B-9397-08002B2CF9AE}" pid="10" name="MSIP_Label_3e2bd7fb-b01b-43ed-a1b6-ced4300031bb_Extended_MSFT_Method">
    <vt:lpwstr>Automatic</vt:lpwstr>
  </property>
  <property fmtid="{D5CDD505-2E9C-101B-9397-08002B2CF9AE}" pid="11" name="Sensitivity">
    <vt:lpwstr>Minor</vt:lpwstr>
  </property>
</Properties>
</file>