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0" r:id="rId3"/>
    <p:sldId id="264" r:id="rId4"/>
    <p:sldId id="263" r:id="rId5"/>
    <p:sldId id="267" r:id="rId6"/>
    <p:sldId id="258" r:id="rId7"/>
    <p:sldId id="261" r:id="rId8"/>
    <p:sldId id="262" r:id="rId9"/>
    <p:sldId id="268" r:id="rId10"/>
    <p:sldId id="269" r:id="rId11"/>
    <p:sldId id="265" r:id="rId12"/>
    <p:sldId id="270" r:id="rId13"/>
    <p:sldId id="259" r:id="rId14"/>
    <p:sldId id="266" r:id="rId15"/>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6446"/>
    <a:srgbClr val="175038"/>
    <a:srgbClr val="144530"/>
    <a:srgbClr val="7093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18" autoAdjust="0"/>
  </p:normalViewPr>
  <p:slideViewPr>
    <p:cSldViewPr snapToGrid="0" snapToObjects="1">
      <p:cViewPr>
        <p:scale>
          <a:sx n="134" d="100"/>
          <a:sy n="134" d="100"/>
        </p:scale>
        <p:origin x="-1712" y="-80"/>
      </p:cViewPr>
      <p:guideLst>
        <p:guide orient="horz" pos="2160"/>
        <p:guide pos="2880"/>
      </p:guideLst>
    </p:cSldViewPr>
  </p:slideViewPr>
  <p:notesTextViewPr>
    <p:cViewPr>
      <p:scale>
        <a:sx n="100" d="100"/>
        <a:sy n="100" d="100"/>
      </p:scale>
      <p:origin x="0" y="888"/>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48F944-5B3F-9744-B15A-F327C711838F}" type="datetimeFigureOut">
              <a:rPr lang="sv-SE" smtClean="0"/>
              <a:t>21-08-25</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F5C63C-17AD-6A47-B69E-3C49707B917B}" type="slidenum">
              <a:rPr lang="sv-SE" smtClean="0"/>
              <a:t>‹Nr.›</a:t>
            </a:fld>
            <a:endParaRPr lang="sv-SE"/>
          </a:p>
        </p:txBody>
      </p:sp>
    </p:spTree>
    <p:extLst>
      <p:ext uri="{BB962C8B-B14F-4D97-AF65-F5344CB8AC3E}">
        <p14:creationId xmlns:p14="http://schemas.microsoft.com/office/powerpoint/2010/main" val="40151070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1F5C63C-17AD-6A47-B69E-3C49707B917B}" type="slidenum">
              <a:rPr lang="sv-SE" smtClean="0"/>
              <a:t>1</a:t>
            </a:fld>
            <a:endParaRPr lang="sv-SE"/>
          </a:p>
        </p:txBody>
      </p:sp>
    </p:spTree>
    <p:extLst>
      <p:ext uri="{BB962C8B-B14F-4D97-AF65-F5344CB8AC3E}">
        <p14:creationId xmlns:p14="http://schemas.microsoft.com/office/powerpoint/2010/main" val="4271101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Dokument finns på vår laget-sida.</a:t>
            </a:r>
            <a:r>
              <a:rPr lang="sv-SE" baseline="0" dirty="0" smtClean="0"/>
              <a:t> </a:t>
            </a:r>
          </a:p>
          <a:p>
            <a:endParaRPr lang="sv-S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sv-SE" baseline="0" dirty="0" smtClean="0"/>
              <a:t>Seriespel ifjol:</a:t>
            </a:r>
            <a:br>
              <a:rPr lang="sv-SE" baseline="0" dirty="0" smtClean="0"/>
            </a:br>
            <a:r>
              <a:rPr lang="sv-SE" sz="1200" dirty="0" smtClean="0"/>
              <a:t>U10 består av 11 lag och spelas först som en enkelserie på lördagar där alla möter alla en gång på 11 omgångar 10 matcher oktober-januari. Efter det spelas 4-5 returmöten januari-februari. Vilka lag som möter varandra igen bestäms senare. Reservdagar finns varje lördag i mars.</a:t>
            </a:r>
          </a:p>
        </p:txBody>
      </p:sp>
      <p:sp>
        <p:nvSpPr>
          <p:cNvPr id="4" name="Platshållare för bildnummer 3"/>
          <p:cNvSpPr>
            <a:spLocks noGrp="1"/>
          </p:cNvSpPr>
          <p:nvPr>
            <p:ph type="sldNum" sz="quarter" idx="10"/>
          </p:nvPr>
        </p:nvSpPr>
        <p:spPr/>
        <p:txBody>
          <a:bodyPr/>
          <a:lstStyle/>
          <a:p>
            <a:fld id="{11F5C63C-17AD-6A47-B69E-3C49707B917B}" type="slidenum">
              <a:rPr lang="sv-SE" smtClean="0"/>
              <a:t>10</a:t>
            </a:fld>
            <a:endParaRPr lang="sv-SE"/>
          </a:p>
        </p:txBody>
      </p:sp>
    </p:spTree>
    <p:extLst>
      <p:ext uri="{BB962C8B-B14F-4D97-AF65-F5344CB8AC3E}">
        <p14:creationId xmlns:p14="http://schemas.microsoft.com/office/powerpoint/2010/main" val="767847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Styrelsebeslut att vi </a:t>
            </a:r>
            <a:r>
              <a:rPr lang="sv-SE" baseline="0" dirty="0" smtClean="0"/>
              <a:t>ska betala mindre beting p.g.a. få spelare. 15’000 kr istället för 20’000 kr. </a:t>
            </a:r>
          </a:p>
          <a:p>
            <a:endParaRPr lang="sv-S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sv-SE" baseline="0" dirty="0" smtClean="0"/>
              <a:t>Försäljning?</a:t>
            </a:r>
            <a:br>
              <a:rPr lang="sv-SE" baseline="0" dirty="0" smtClean="0"/>
            </a:br>
            <a:r>
              <a:rPr lang="sv-SE" baseline="0" dirty="0" smtClean="0"/>
              <a:t>Saffran - Ifjol sålde vi med säljkrav 10st per spelare. Fri frakt. </a:t>
            </a:r>
            <a:r>
              <a:rPr lang="sv-SE" baseline="0" dirty="0" smtClean="0"/>
              <a:t>– Beslut: Nej, inte i år men kanske nästa.</a:t>
            </a:r>
            <a:endParaRPr lang="sv-SE" baseline="0" dirty="0" smtClean="0"/>
          </a:p>
          <a:p>
            <a:r>
              <a:rPr lang="sv-SE" baseline="0" dirty="0" smtClean="0"/>
              <a:t>Toapapper </a:t>
            </a:r>
            <a:r>
              <a:rPr lang="sv-SE" baseline="0" dirty="0" err="1" smtClean="0"/>
              <a:t>Serla</a:t>
            </a:r>
            <a:r>
              <a:rPr lang="sv-SE" baseline="0" dirty="0" smtClean="0"/>
              <a:t>. </a:t>
            </a:r>
            <a:r>
              <a:rPr lang="sv-SE" baseline="0" dirty="0" smtClean="0"/>
              <a:t>– Beslut: Nej.</a:t>
            </a:r>
            <a:endParaRPr lang="sv-SE" baseline="0" dirty="0" smtClean="0"/>
          </a:p>
          <a:p>
            <a:r>
              <a:rPr lang="sv-SE" baseline="0" dirty="0" smtClean="0"/>
              <a:t>Plastpåsar Ölandsplast</a:t>
            </a:r>
            <a:r>
              <a:rPr lang="sv-SE" baseline="0" dirty="0" smtClean="0"/>
              <a:t>. – Beslut: Nej.</a:t>
            </a:r>
            <a:endParaRPr lang="sv-SE" baseline="0" dirty="0" smtClean="0"/>
          </a:p>
          <a:p>
            <a:r>
              <a:rPr lang="sv-SE" baseline="0" dirty="0" smtClean="0"/>
              <a:t>Kakor</a:t>
            </a:r>
            <a:r>
              <a:rPr lang="sv-SE" baseline="0" dirty="0" smtClean="0"/>
              <a:t>. – Beslut: Ja! Lina kollar upp och drar igång försäljning så fort som möjligt.</a:t>
            </a:r>
            <a:endParaRPr lang="sv-SE" baseline="0" dirty="0" smtClean="0"/>
          </a:p>
          <a:p>
            <a:r>
              <a:rPr lang="sv-SE" baseline="0" dirty="0" smtClean="0"/>
              <a:t>Delikatesskungen har salami, cheddar, chokladpraliner, dragerad lakrits och mandel, olivolja och balsamvinäger. </a:t>
            </a:r>
            <a:r>
              <a:rPr lang="sv-SE" baseline="0" dirty="0" smtClean="0"/>
              <a:t>– Beslut: Ja! Försäljning så att vi får leverans innan jul. </a:t>
            </a:r>
            <a:endParaRPr lang="sv-SE" baseline="0" dirty="0" smtClean="0"/>
          </a:p>
          <a:p>
            <a:endParaRPr lang="sv-SE" baseline="0" dirty="0" smtClean="0"/>
          </a:p>
        </p:txBody>
      </p:sp>
      <p:sp>
        <p:nvSpPr>
          <p:cNvPr id="4" name="Platshållare för bildnummer 3"/>
          <p:cNvSpPr>
            <a:spLocks noGrp="1"/>
          </p:cNvSpPr>
          <p:nvPr>
            <p:ph type="sldNum" sz="quarter" idx="10"/>
          </p:nvPr>
        </p:nvSpPr>
        <p:spPr/>
        <p:txBody>
          <a:bodyPr/>
          <a:lstStyle/>
          <a:p>
            <a:fld id="{11F5C63C-17AD-6A47-B69E-3C49707B917B}" type="slidenum">
              <a:rPr lang="sv-SE" smtClean="0"/>
              <a:t>11</a:t>
            </a:fld>
            <a:endParaRPr lang="sv-SE"/>
          </a:p>
        </p:txBody>
      </p:sp>
    </p:spTree>
    <p:extLst>
      <p:ext uri="{BB962C8B-B14F-4D97-AF65-F5344CB8AC3E}">
        <p14:creationId xmlns:p14="http://schemas.microsoft.com/office/powerpoint/2010/main" val="570480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Det finns tillgång </a:t>
            </a:r>
            <a:r>
              <a:rPr lang="sv-SE" baseline="0" dirty="0" smtClean="0"/>
              <a:t>till ”resurser</a:t>
            </a:r>
            <a:r>
              <a:rPr lang="sv-SE" baseline="0" dirty="0" smtClean="0"/>
              <a:t>”. </a:t>
            </a:r>
            <a:r>
              <a:rPr lang="sv-SE" baseline="0" dirty="0" smtClean="0"/>
              <a:t>Dvs personer som mot betalning tar över sitt pass</a:t>
            </a:r>
            <a:r>
              <a:rPr lang="sv-SE" baseline="0" dirty="0" smtClean="0"/>
              <a:t>. 100 kr/timme. Stina är en av resurserna på listan. </a:t>
            </a:r>
          </a:p>
          <a:p>
            <a:r>
              <a:rPr lang="sv-SE" baseline="0" dirty="0" err="1" smtClean="0"/>
              <a:t>Caf</a:t>
            </a:r>
            <a:r>
              <a:rPr lang="sv-SE" baseline="0" dirty="0" err="1" smtClean="0"/>
              <a:t>égruppen</a:t>
            </a:r>
            <a:r>
              <a:rPr lang="sv-SE" baseline="0" dirty="0" smtClean="0"/>
              <a:t> kommer ha möte vecka 38. Stina håller oss uppdaterade. </a:t>
            </a:r>
            <a:endParaRPr lang="sv-SE" baseline="0" dirty="0" smtClean="0"/>
          </a:p>
          <a:p>
            <a:endParaRPr lang="sv-SE" baseline="0" dirty="0" smtClean="0"/>
          </a:p>
        </p:txBody>
      </p:sp>
      <p:sp>
        <p:nvSpPr>
          <p:cNvPr id="4" name="Platshållare för bildnummer 3"/>
          <p:cNvSpPr>
            <a:spLocks noGrp="1"/>
          </p:cNvSpPr>
          <p:nvPr>
            <p:ph type="sldNum" sz="quarter" idx="10"/>
          </p:nvPr>
        </p:nvSpPr>
        <p:spPr/>
        <p:txBody>
          <a:bodyPr/>
          <a:lstStyle/>
          <a:p>
            <a:fld id="{11F5C63C-17AD-6A47-B69E-3C49707B917B}" type="slidenum">
              <a:rPr lang="sv-SE" smtClean="0"/>
              <a:t>12</a:t>
            </a:fld>
            <a:endParaRPr lang="sv-SE"/>
          </a:p>
        </p:txBody>
      </p:sp>
    </p:spTree>
    <p:extLst>
      <p:ext uri="{BB962C8B-B14F-4D97-AF65-F5344CB8AC3E}">
        <p14:creationId xmlns:p14="http://schemas.microsoft.com/office/powerpoint/2010/main" val="570480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https</a:t>
            </a:r>
            <a:r>
              <a:rPr lang="sv-SE" dirty="0" smtClean="0"/>
              <a:t>://</a:t>
            </a:r>
            <a:r>
              <a:rPr lang="sv-SE" dirty="0" err="1" smtClean="0"/>
              <a:t>www.cuponline.se</a:t>
            </a:r>
            <a:r>
              <a:rPr lang="sv-SE" dirty="0" smtClean="0"/>
              <a:t>/</a:t>
            </a:r>
            <a:r>
              <a:rPr lang="sv-SE" dirty="0" err="1" smtClean="0"/>
              <a:t>start.aspx?cupid</a:t>
            </a:r>
            <a:r>
              <a:rPr lang="sv-SE" dirty="0" smtClean="0"/>
              <a:t>=35573</a:t>
            </a:r>
          </a:p>
          <a:p>
            <a:endParaRPr lang="is-IS" dirty="0" smtClean="0"/>
          </a:p>
          <a:p>
            <a:r>
              <a:rPr lang="is-IS" dirty="0" smtClean="0"/>
              <a:t>LÖRDAG</a:t>
            </a:r>
            <a:r>
              <a:rPr lang="is-IS" baseline="0" dirty="0" smtClean="0"/>
              <a:t> </a:t>
            </a:r>
            <a:r>
              <a:rPr lang="sv-SE" baseline="0" dirty="0" smtClean="0"/>
              <a:t>2 OKTOBER</a:t>
            </a:r>
          </a:p>
          <a:p>
            <a:endParaRPr lang="sv-SE" baseline="0" dirty="0" smtClean="0"/>
          </a:p>
          <a:p>
            <a:r>
              <a:rPr lang="sv-SE" baseline="0" dirty="0" smtClean="0"/>
              <a:t>Alla behövs, eftersom vi är så få spelare. </a:t>
            </a:r>
          </a:p>
          <a:p>
            <a:endParaRPr lang="sv-SE" baseline="0" dirty="0" smtClean="0"/>
          </a:p>
          <a:p>
            <a:r>
              <a:rPr lang="sv-SE" baseline="0" dirty="0" err="1" smtClean="0"/>
              <a:t>https</a:t>
            </a:r>
            <a:r>
              <a:rPr lang="sv-SE" baseline="0" dirty="0" smtClean="0"/>
              <a:t>://</a:t>
            </a:r>
            <a:r>
              <a:rPr lang="sv-SE" baseline="0" dirty="0" err="1" smtClean="0"/>
              <a:t>docs.google.com</a:t>
            </a:r>
            <a:r>
              <a:rPr lang="sv-SE" baseline="0" dirty="0" smtClean="0"/>
              <a:t>/</a:t>
            </a:r>
            <a:r>
              <a:rPr lang="sv-SE" baseline="0" dirty="0" err="1" smtClean="0"/>
              <a:t>document</a:t>
            </a:r>
            <a:r>
              <a:rPr lang="sv-SE" baseline="0" dirty="0" smtClean="0"/>
              <a:t>/d/1Lene9lULlOnxqINIakev7jXUF5CXY-iYnv9yKdsCgVo/</a:t>
            </a:r>
            <a:r>
              <a:rPr lang="sv-SE" baseline="0" dirty="0" err="1" smtClean="0"/>
              <a:t>edit</a:t>
            </a:r>
            <a:r>
              <a:rPr lang="sv-SE" baseline="0" dirty="0" smtClean="0"/>
              <a:t> </a:t>
            </a:r>
            <a:endParaRPr lang="sv-SE" baseline="0" dirty="0" smtClean="0"/>
          </a:p>
          <a:p>
            <a:endParaRPr lang="sv-SE" baseline="0" dirty="0" smtClean="0"/>
          </a:p>
          <a:p>
            <a:r>
              <a:rPr lang="sv-SE" baseline="0" dirty="0" smtClean="0"/>
              <a:t>Får vi sälja hamburgare??? Sara kollar upp – ja, eventuellt. Vi behöver fråga styrelsen om lov.</a:t>
            </a:r>
          </a:p>
          <a:p>
            <a:endParaRPr lang="sv-SE" baseline="0" dirty="0" smtClean="0"/>
          </a:p>
        </p:txBody>
      </p:sp>
      <p:sp>
        <p:nvSpPr>
          <p:cNvPr id="4" name="Platshållare för bildnummer 3"/>
          <p:cNvSpPr>
            <a:spLocks noGrp="1"/>
          </p:cNvSpPr>
          <p:nvPr>
            <p:ph type="sldNum" sz="quarter" idx="10"/>
          </p:nvPr>
        </p:nvSpPr>
        <p:spPr/>
        <p:txBody>
          <a:bodyPr/>
          <a:lstStyle/>
          <a:p>
            <a:fld id="{11F5C63C-17AD-6A47-B69E-3C49707B917B}" type="slidenum">
              <a:rPr lang="sv-SE" smtClean="0"/>
              <a:t>13</a:t>
            </a:fld>
            <a:endParaRPr lang="sv-SE"/>
          </a:p>
        </p:txBody>
      </p:sp>
    </p:spTree>
    <p:extLst>
      <p:ext uri="{BB962C8B-B14F-4D97-AF65-F5344CB8AC3E}">
        <p14:creationId xmlns:p14="http://schemas.microsoft.com/office/powerpoint/2010/main" val="3574322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Cuper? </a:t>
            </a:r>
          </a:p>
          <a:p>
            <a:r>
              <a:rPr lang="sv-SE" dirty="0" smtClean="0"/>
              <a:t>Knattefesten, pond-hockey 4 mot 4 med målvakt, Göransson</a:t>
            </a:r>
            <a:r>
              <a:rPr lang="sv-SE" baseline="0" dirty="0" smtClean="0"/>
              <a:t> Arena, </a:t>
            </a:r>
            <a:r>
              <a:rPr lang="sv-SE" dirty="0" smtClean="0"/>
              <a:t>måndag 3/1 och/eller tisdag 4/1. 600 kr per lag och dag. </a:t>
            </a:r>
            <a:r>
              <a:rPr lang="sv-SE" dirty="0" smtClean="0"/>
              <a:t>BESLUT: Vi kör måndag 3/1. Emma anmäler.</a:t>
            </a:r>
          </a:p>
          <a:p>
            <a:r>
              <a:rPr lang="sv-SE" dirty="0" smtClean="0"/>
              <a:t>Det</a:t>
            </a:r>
            <a:r>
              <a:rPr lang="sv-SE" baseline="0" dirty="0" smtClean="0"/>
              <a:t> skulle vara roligt med någon fler cup närmare slutet av säsongen. Vi håller utkik.</a:t>
            </a:r>
            <a:endParaRPr lang="sv-SE" dirty="0" smtClean="0"/>
          </a:p>
          <a:p>
            <a:endParaRPr lang="sv-SE" dirty="0" smtClean="0"/>
          </a:p>
          <a:p>
            <a:r>
              <a:rPr lang="sv-SE" dirty="0" smtClean="0"/>
              <a:t>Fotografering</a:t>
            </a:r>
            <a:r>
              <a:rPr lang="sv-SE" baseline="0" dirty="0" smtClean="0"/>
              <a:t> denna säsong är på gång. Vi hör av oss så fort vi vet något.</a:t>
            </a:r>
          </a:p>
          <a:p>
            <a:endParaRPr lang="sv-SE" baseline="0" dirty="0" smtClean="0"/>
          </a:p>
          <a:p>
            <a:r>
              <a:rPr lang="sv-SE" baseline="0" dirty="0" smtClean="0"/>
              <a:t>Träningar</a:t>
            </a:r>
          </a:p>
          <a:p>
            <a:r>
              <a:rPr lang="sv-SE" dirty="0" smtClean="0"/>
              <a:t>Måndagar</a:t>
            </a:r>
            <a:r>
              <a:rPr lang="sv-SE" baseline="0" dirty="0" smtClean="0"/>
              <a:t> 16:00 tillsammans med U12 (team-10).</a:t>
            </a:r>
            <a:br>
              <a:rPr lang="sv-SE" baseline="0" dirty="0" smtClean="0"/>
            </a:br>
            <a:r>
              <a:rPr lang="sv-SE" baseline="0" dirty="0" smtClean="0"/>
              <a:t>Onsdagar 16:00 tillsammans med U12 (team-10).</a:t>
            </a:r>
            <a:r>
              <a:rPr lang="sv-SE" dirty="0" smtClean="0"/>
              <a:t/>
            </a:r>
            <a:br>
              <a:rPr lang="sv-SE" dirty="0" smtClean="0"/>
            </a:br>
            <a:r>
              <a:rPr lang="sv-SE" dirty="0" smtClean="0"/>
              <a:t>Fredagar 16:00 tillsammans med U10 (team-12).</a:t>
            </a:r>
          </a:p>
          <a:p>
            <a:endParaRPr lang="sv-SE" dirty="0" smtClean="0"/>
          </a:p>
          <a:p>
            <a:r>
              <a:rPr lang="sv-SE" dirty="0" smtClean="0"/>
              <a:t>Träningstiderna kommer att variera</a:t>
            </a:r>
            <a:r>
              <a:rPr lang="sv-SE" baseline="0" dirty="0" smtClean="0"/>
              <a:t> nu under försäsongen. Håll koll på lagets kalender och sidan för istider:</a:t>
            </a:r>
          </a:p>
          <a:p>
            <a:r>
              <a:rPr lang="sv-SE" dirty="0" err="1" smtClean="0"/>
              <a:t>https</a:t>
            </a:r>
            <a:r>
              <a:rPr lang="sv-SE" dirty="0" smtClean="0"/>
              <a:t>://</a:t>
            </a:r>
            <a:r>
              <a:rPr lang="sv-SE" dirty="0" err="1" smtClean="0"/>
              <a:t>www.laget.se</a:t>
            </a:r>
            <a:r>
              <a:rPr lang="sv-SE" dirty="0" smtClean="0"/>
              <a:t>/VHCTeam11/Event/</a:t>
            </a:r>
            <a:r>
              <a:rPr lang="sv-SE" dirty="0" err="1" smtClean="0"/>
              <a:t>Month</a:t>
            </a:r>
            <a:r>
              <a:rPr lang="sv-SE" dirty="0" smtClean="0"/>
              <a:t> </a:t>
            </a:r>
          </a:p>
          <a:p>
            <a:r>
              <a:rPr lang="sv-SE" dirty="0" smtClean="0"/>
              <a:t>http://</a:t>
            </a:r>
            <a:r>
              <a:rPr lang="sv-SE" dirty="0" err="1" smtClean="0"/>
              <a:t>valbohcistider.se</a:t>
            </a:r>
            <a:r>
              <a:rPr lang="sv-SE" dirty="0" smtClean="0"/>
              <a:t>/</a:t>
            </a:r>
          </a:p>
          <a:p>
            <a:endParaRPr lang="sv-SE" dirty="0" smtClean="0"/>
          </a:p>
          <a:p>
            <a:r>
              <a:rPr lang="sv-SE" dirty="0" smtClean="0"/>
              <a:t>Information från tränarna:</a:t>
            </a:r>
          </a:p>
          <a:p>
            <a:r>
              <a:rPr lang="sv-SE" dirty="0" smtClean="0"/>
              <a:t>Det kommer vara mycket fokus på disciplin. Alla ska lyssna.</a:t>
            </a:r>
            <a:r>
              <a:rPr lang="sv-SE" baseline="0" dirty="0"/>
              <a:t> </a:t>
            </a:r>
            <a:r>
              <a:rPr lang="sv-SE" baseline="0" dirty="0" smtClean="0"/>
              <a:t>Eventuellt kan ”straff” införas, där spelaren först blir utvisad i båset – andra gången är det gå hem som gäller.</a:t>
            </a:r>
          </a:p>
          <a:p>
            <a:r>
              <a:rPr lang="sv-SE" baseline="0" dirty="0" smtClean="0"/>
              <a:t>Extra vuxna på isen är alltid välkomna! Som det ser ut just nu kommer det inte kunna vara mer än en tränare per träningspass, så fler vuxna är mer </a:t>
            </a:r>
            <a:r>
              <a:rPr lang="sv-SE" baseline="0" smtClean="0"/>
              <a:t>än välkomna.</a:t>
            </a:r>
            <a:endParaRPr lang="sv-SE" smtClean="0"/>
          </a:p>
        </p:txBody>
      </p:sp>
      <p:sp>
        <p:nvSpPr>
          <p:cNvPr id="4" name="Platshållare för bildnummer 3"/>
          <p:cNvSpPr>
            <a:spLocks noGrp="1"/>
          </p:cNvSpPr>
          <p:nvPr>
            <p:ph type="sldNum" sz="quarter" idx="10"/>
          </p:nvPr>
        </p:nvSpPr>
        <p:spPr/>
        <p:txBody>
          <a:bodyPr/>
          <a:lstStyle/>
          <a:p>
            <a:fld id="{11F5C63C-17AD-6A47-B69E-3C49707B917B}" type="slidenum">
              <a:rPr lang="sv-SE" smtClean="0"/>
              <a:t>14</a:t>
            </a:fld>
            <a:endParaRPr lang="sv-SE"/>
          </a:p>
        </p:txBody>
      </p:sp>
    </p:spTree>
    <p:extLst>
      <p:ext uri="{BB962C8B-B14F-4D97-AF65-F5344CB8AC3E}">
        <p14:creationId xmlns:p14="http://schemas.microsoft.com/office/powerpoint/2010/main" val="51606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1F5C63C-17AD-6A47-B69E-3C49707B917B}" type="slidenum">
              <a:rPr lang="sv-SE" smtClean="0"/>
              <a:t>2</a:t>
            </a:fld>
            <a:endParaRPr lang="sv-SE"/>
          </a:p>
        </p:txBody>
      </p:sp>
    </p:spTree>
    <p:extLst>
      <p:ext uri="{BB962C8B-B14F-4D97-AF65-F5344CB8AC3E}">
        <p14:creationId xmlns:p14="http://schemas.microsoft.com/office/powerpoint/2010/main" val="943101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Inget nytt. Varit lika</a:t>
            </a:r>
            <a:r>
              <a:rPr lang="sv-SE" baseline="0" dirty="0" smtClean="0"/>
              <a:t> sedan mars 2020. </a:t>
            </a:r>
          </a:p>
          <a:p>
            <a:endParaRPr lang="sv-SE" baseline="0" dirty="0" smtClean="0"/>
          </a:p>
          <a:p>
            <a:r>
              <a:rPr lang="sv-SE" baseline="0" dirty="0" smtClean="0"/>
              <a:t>SLIPNING</a:t>
            </a:r>
          </a:p>
          <a:p>
            <a:r>
              <a:rPr lang="sv-SE" baseline="0" dirty="0" smtClean="0"/>
              <a:t>2 backar finns i förrådet: en back för skridskor som ska slipas och en back för skridskor som är slipade. </a:t>
            </a:r>
            <a:endParaRPr lang="sv-SE" dirty="0"/>
          </a:p>
        </p:txBody>
      </p:sp>
      <p:sp>
        <p:nvSpPr>
          <p:cNvPr id="4" name="Platshållare för bildnummer 3"/>
          <p:cNvSpPr>
            <a:spLocks noGrp="1"/>
          </p:cNvSpPr>
          <p:nvPr>
            <p:ph type="sldNum" sz="quarter" idx="10"/>
          </p:nvPr>
        </p:nvSpPr>
        <p:spPr/>
        <p:txBody>
          <a:bodyPr/>
          <a:lstStyle/>
          <a:p>
            <a:fld id="{11F5C63C-17AD-6A47-B69E-3C49707B917B}" type="slidenum">
              <a:rPr lang="sv-SE" smtClean="0"/>
              <a:t>3</a:t>
            </a:fld>
            <a:endParaRPr lang="sv-SE"/>
          </a:p>
        </p:txBody>
      </p:sp>
    </p:spTree>
    <p:extLst>
      <p:ext uri="{BB962C8B-B14F-4D97-AF65-F5344CB8AC3E}">
        <p14:creationId xmlns:p14="http://schemas.microsoft.com/office/powerpoint/2010/main" val="786058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Kolla klubbens hemsida. Eget ansvar som medlem. Det finns en hel del info där som kan vara bra att hålla koll på. </a:t>
            </a:r>
          </a:p>
          <a:p>
            <a:r>
              <a:rPr lang="sv-SE" baseline="0" dirty="0" smtClean="0"/>
              <a:t>Hockeybibel – har några år på nacken. Styrelsen arbetar med att uppdatera den. Trots det så finns det mycket nyttigt att läsa där.</a:t>
            </a:r>
          </a:p>
          <a:p>
            <a:r>
              <a:rPr lang="sv-SE" baseline="0" dirty="0" smtClean="0"/>
              <a:t>Covid-19 – policy som är viktig att förhålla oss till.</a:t>
            </a:r>
          </a:p>
          <a:p>
            <a:r>
              <a:rPr lang="sv-SE" baseline="0" dirty="0" smtClean="0"/>
              <a:t>På vår sida på </a:t>
            </a:r>
            <a:r>
              <a:rPr lang="sv-SE" baseline="0" dirty="0" err="1" smtClean="0"/>
              <a:t>laget.se</a:t>
            </a:r>
            <a:r>
              <a:rPr lang="sv-SE" baseline="0" dirty="0" smtClean="0"/>
              <a:t>, högst upp i högra hörnet tryck på ”Mer”, sedan ”Dokument”. Emma lägger upp allt där, även dokument som skickats ut på mail, så att allt ska finnas samlat på ett ställe. Exempelvis regler kring våra nya spelformer. Dokument rörande NB-cup kommer att läggas upp.</a:t>
            </a:r>
            <a:endParaRPr lang="sv-SE" dirty="0"/>
          </a:p>
        </p:txBody>
      </p:sp>
      <p:sp>
        <p:nvSpPr>
          <p:cNvPr id="4" name="Platshållare för bildnummer 3"/>
          <p:cNvSpPr>
            <a:spLocks noGrp="1"/>
          </p:cNvSpPr>
          <p:nvPr>
            <p:ph type="sldNum" sz="quarter" idx="10"/>
          </p:nvPr>
        </p:nvSpPr>
        <p:spPr/>
        <p:txBody>
          <a:bodyPr/>
          <a:lstStyle/>
          <a:p>
            <a:fld id="{11F5C63C-17AD-6A47-B69E-3C49707B917B}" type="slidenum">
              <a:rPr lang="sv-SE" smtClean="0"/>
              <a:t>4</a:t>
            </a:fld>
            <a:endParaRPr lang="sv-SE"/>
          </a:p>
        </p:txBody>
      </p:sp>
    </p:spTree>
    <p:extLst>
      <p:ext uri="{BB962C8B-B14F-4D97-AF65-F5344CB8AC3E}">
        <p14:creationId xmlns:p14="http://schemas.microsoft.com/office/powerpoint/2010/main" val="1543372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Positivitet! Höja - inte sänka. Kämpa!</a:t>
            </a:r>
            <a:r>
              <a:rPr lang="sv-SE" baseline="0" dirty="0" smtClean="0"/>
              <a:t> Lagsammanhållning. Värdegrund. </a:t>
            </a:r>
          </a:p>
          <a:p>
            <a:r>
              <a:rPr lang="sv-SE" baseline="0" dirty="0" smtClean="0"/>
              <a:t>Vi är bra lagkamrater, både på is och utanför isen.</a:t>
            </a:r>
            <a:endParaRPr lang="sv-SE" dirty="0" smtClean="0"/>
          </a:p>
        </p:txBody>
      </p:sp>
      <p:sp>
        <p:nvSpPr>
          <p:cNvPr id="4" name="Platshållare för bildnummer 3"/>
          <p:cNvSpPr>
            <a:spLocks noGrp="1"/>
          </p:cNvSpPr>
          <p:nvPr>
            <p:ph type="sldNum" sz="quarter" idx="10"/>
          </p:nvPr>
        </p:nvSpPr>
        <p:spPr/>
        <p:txBody>
          <a:bodyPr/>
          <a:lstStyle/>
          <a:p>
            <a:fld id="{11F5C63C-17AD-6A47-B69E-3C49707B917B}" type="slidenum">
              <a:rPr lang="sv-SE" smtClean="0"/>
              <a:t>5</a:t>
            </a:fld>
            <a:endParaRPr lang="sv-SE"/>
          </a:p>
        </p:txBody>
      </p:sp>
    </p:spTree>
    <p:extLst>
      <p:ext uri="{BB962C8B-B14F-4D97-AF65-F5344CB8AC3E}">
        <p14:creationId xmlns:p14="http://schemas.microsoft.com/office/powerpoint/2010/main" val="3815461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Första</a:t>
            </a:r>
            <a:r>
              <a:rPr lang="sv-SE" baseline="0" dirty="0" smtClean="0"/>
              <a:t> hjälpen-väskan ni ser på bilden finns i café.</a:t>
            </a:r>
          </a:p>
          <a:p>
            <a:r>
              <a:rPr lang="sv-SE" baseline="0" dirty="0" smtClean="0"/>
              <a:t>Laget har en egen första hjälpen-väska som är sponsrad av Ahlsell. Den förvaras i vårt förråd och tas med ut till båset under både match och träning.</a:t>
            </a:r>
            <a:endParaRPr lang="sv-SE" dirty="0"/>
          </a:p>
        </p:txBody>
      </p:sp>
      <p:sp>
        <p:nvSpPr>
          <p:cNvPr id="4" name="Platshållare för bildnummer 3"/>
          <p:cNvSpPr>
            <a:spLocks noGrp="1"/>
          </p:cNvSpPr>
          <p:nvPr>
            <p:ph type="sldNum" sz="quarter" idx="10"/>
          </p:nvPr>
        </p:nvSpPr>
        <p:spPr/>
        <p:txBody>
          <a:bodyPr/>
          <a:lstStyle/>
          <a:p>
            <a:fld id="{11F5C63C-17AD-6A47-B69E-3C49707B917B}" type="slidenum">
              <a:rPr lang="sv-SE" smtClean="0"/>
              <a:t>6</a:t>
            </a:fld>
            <a:endParaRPr lang="sv-SE"/>
          </a:p>
        </p:txBody>
      </p:sp>
    </p:spTree>
    <p:extLst>
      <p:ext uri="{BB962C8B-B14F-4D97-AF65-F5344CB8AC3E}">
        <p14:creationId xmlns:p14="http://schemas.microsoft.com/office/powerpoint/2010/main" val="1729590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Denna utrymningskarta finns vid huvudentrén. Det</a:t>
            </a:r>
            <a:r>
              <a:rPr lang="sv-SE" baseline="0" dirty="0" smtClean="0"/>
              <a:t> ka</a:t>
            </a:r>
            <a:r>
              <a:rPr lang="sv-SE" dirty="0" smtClean="0"/>
              <a:t>n vara bra att ha koll på vart brandsläckare och hjärtstartare finns.</a:t>
            </a:r>
          </a:p>
          <a:p>
            <a:r>
              <a:rPr lang="sv-SE" dirty="0" smtClean="0"/>
              <a:t>Hjärtstartare</a:t>
            </a:r>
            <a:r>
              <a:rPr lang="sv-SE" baseline="0" dirty="0" smtClean="0"/>
              <a:t> finns utanför kansliet, alldeles under caféingången. </a:t>
            </a:r>
            <a:endParaRPr lang="sv-SE" dirty="0"/>
          </a:p>
        </p:txBody>
      </p:sp>
      <p:sp>
        <p:nvSpPr>
          <p:cNvPr id="4" name="Platshållare för bildnummer 3"/>
          <p:cNvSpPr>
            <a:spLocks noGrp="1"/>
          </p:cNvSpPr>
          <p:nvPr>
            <p:ph type="sldNum" sz="quarter" idx="10"/>
          </p:nvPr>
        </p:nvSpPr>
        <p:spPr/>
        <p:txBody>
          <a:bodyPr/>
          <a:lstStyle/>
          <a:p>
            <a:fld id="{11F5C63C-17AD-6A47-B69E-3C49707B917B}" type="slidenum">
              <a:rPr lang="sv-SE" smtClean="0"/>
              <a:t>7</a:t>
            </a:fld>
            <a:endParaRPr lang="sv-SE"/>
          </a:p>
        </p:txBody>
      </p:sp>
    </p:spTree>
    <p:extLst>
      <p:ext uri="{BB962C8B-B14F-4D97-AF65-F5344CB8AC3E}">
        <p14:creationId xmlns:p14="http://schemas.microsoft.com/office/powerpoint/2010/main" val="2821464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dirty="0" smtClean="0"/>
              <a:t>Spelyta: Lika som ifjol. 1/4 av helplan. 15m x 20m. (Nästa år 1/3 av helplan.</a:t>
            </a:r>
            <a:r>
              <a:rPr lang="sv-SE" baseline="0" dirty="0" smtClean="0"/>
              <a:t> 20m x 30m)</a:t>
            </a:r>
            <a:endParaRPr lang="sv-SE" dirty="0" smtClean="0"/>
          </a:p>
          <a:p>
            <a:r>
              <a:rPr lang="sv-SE" dirty="0" smtClean="0"/>
              <a:t>Regler: Lika som ifjol. Dokument finns på vår laget-sida.</a:t>
            </a:r>
          </a:p>
          <a:p>
            <a:r>
              <a:rPr lang="sv-SE" dirty="0" smtClean="0"/>
              <a:t>Puck: Svart! (Istället för blå som vi hade ifjol)</a:t>
            </a:r>
          </a:p>
          <a:p>
            <a:endParaRPr lang="sv-SE" dirty="0" smtClean="0"/>
          </a:p>
          <a:p>
            <a:r>
              <a:rPr lang="sv-SE" dirty="0" err="1" smtClean="0"/>
              <a:t>https</a:t>
            </a:r>
            <a:r>
              <a:rPr lang="sv-SE" dirty="0" smtClean="0"/>
              <a:t>://</a:t>
            </a:r>
            <a:r>
              <a:rPr lang="sv-SE" dirty="0" err="1" smtClean="0"/>
              <a:t>www.swehockey.se</a:t>
            </a:r>
            <a:r>
              <a:rPr lang="sv-SE" dirty="0" smtClean="0"/>
              <a:t>/globalassets/svenska-</a:t>
            </a:r>
            <a:r>
              <a:rPr lang="sv-SE" dirty="0" err="1" smtClean="0"/>
              <a:t>ishockeyforbundet</a:t>
            </a:r>
            <a:r>
              <a:rPr lang="sv-SE" dirty="0" smtClean="0"/>
              <a:t>/design2020/</a:t>
            </a:r>
            <a:r>
              <a:rPr lang="sv-SE" dirty="0" err="1" smtClean="0"/>
              <a:t>bilder_dokument</a:t>
            </a:r>
            <a:r>
              <a:rPr lang="sv-SE" dirty="0" smtClean="0"/>
              <a:t>/spelformer/ladda-ned/spelformer---ramverk-augusti-2020.pdf </a:t>
            </a:r>
          </a:p>
          <a:p>
            <a:endParaRPr lang="sv-SE" dirty="0" smtClean="0"/>
          </a:p>
        </p:txBody>
      </p:sp>
      <p:sp>
        <p:nvSpPr>
          <p:cNvPr id="4" name="Platshållare för bildnummer 3"/>
          <p:cNvSpPr>
            <a:spLocks noGrp="1"/>
          </p:cNvSpPr>
          <p:nvPr>
            <p:ph type="sldNum" sz="quarter" idx="10"/>
          </p:nvPr>
        </p:nvSpPr>
        <p:spPr/>
        <p:txBody>
          <a:bodyPr/>
          <a:lstStyle/>
          <a:p>
            <a:fld id="{11F5C63C-17AD-6A47-B69E-3C49707B917B}" type="slidenum">
              <a:rPr lang="sv-SE" smtClean="0"/>
              <a:t>8</a:t>
            </a:fld>
            <a:endParaRPr lang="sv-SE"/>
          </a:p>
        </p:txBody>
      </p:sp>
    </p:spTree>
    <p:extLst>
      <p:ext uri="{BB962C8B-B14F-4D97-AF65-F5344CB8AC3E}">
        <p14:creationId xmlns:p14="http://schemas.microsoft.com/office/powerpoint/2010/main" val="456855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Dokument finns på vår laget-sida.</a:t>
            </a:r>
          </a:p>
          <a:p>
            <a:endParaRPr lang="sv-SE" dirty="0" smtClean="0"/>
          </a:p>
          <a:p>
            <a:r>
              <a:rPr lang="sv-SE" dirty="0" smtClean="0"/>
              <a:t>Det finns mycket forskning som</a:t>
            </a:r>
            <a:r>
              <a:rPr lang="sv-SE" baseline="0" dirty="0" smtClean="0"/>
              <a:t> ligger till grund för utformandet av dessa nya spelformer. Bara massa positivt tycker vi!</a:t>
            </a:r>
          </a:p>
          <a:p>
            <a:endParaRPr lang="sv-SE" dirty="0" smtClean="0"/>
          </a:p>
          <a:p>
            <a:r>
              <a:rPr lang="sv-SE" dirty="0" err="1" smtClean="0"/>
              <a:t>https</a:t>
            </a:r>
            <a:r>
              <a:rPr lang="sv-SE" dirty="0" smtClean="0"/>
              <a:t>://</a:t>
            </a:r>
            <a:r>
              <a:rPr lang="sv-SE" dirty="0" err="1" smtClean="0"/>
              <a:t>hemmaplansmodellen.se</a:t>
            </a:r>
            <a:r>
              <a:rPr lang="sv-SE" dirty="0" smtClean="0"/>
              <a:t>/anpassade-spelformer-2/</a:t>
            </a:r>
          </a:p>
          <a:p>
            <a:endParaRPr lang="sv-SE" dirty="0" smtClean="0"/>
          </a:p>
          <a:p>
            <a:r>
              <a:rPr lang="sv-SE" dirty="0" err="1" smtClean="0"/>
              <a:t>https</a:t>
            </a:r>
            <a:r>
              <a:rPr lang="sv-SE" dirty="0" smtClean="0"/>
              <a:t>://</a:t>
            </a:r>
            <a:r>
              <a:rPr lang="sv-SE" dirty="0" err="1" smtClean="0"/>
              <a:t>www.swehockey.se</a:t>
            </a:r>
            <a:r>
              <a:rPr lang="sv-SE" dirty="0" smtClean="0"/>
              <a:t>/Spelformer/</a:t>
            </a:r>
          </a:p>
          <a:p>
            <a:endParaRPr lang="sv-SE" dirty="0" smtClean="0"/>
          </a:p>
          <a:p>
            <a:r>
              <a:rPr lang="sv-SE" dirty="0" err="1" smtClean="0"/>
              <a:t>https</a:t>
            </a:r>
            <a:r>
              <a:rPr lang="sv-SE" dirty="0" smtClean="0"/>
              <a:t>://</a:t>
            </a:r>
            <a:r>
              <a:rPr lang="sv-SE" dirty="0" err="1" smtClean="0"/>
              <a:t>www.gastrikehockey.com</a:t>
            </a:r>
            <a:r>
              <a:rPr lang="sv-SE" dirty="0" smtClean="0"/>
              <a:t>/Nyheter/</a:t>
            </a:r>
            <a:r>
              <a:rPr lang="sv-SE" dirty="0" err="1" smtClean="0"/>
              <a:t>Egnanyheter</a:t>
            </a:r>
            <a:r>
              <a:rPr lang="sv-SE" dirty="0" smtClean="0"/>
              <a:t>/</a:t>
            </a:r>
            <a:r>
              <a:rPr lang="sv-SE" dirty="0" err="1" smtClean="0"/>
              <a:t>foreningsmoteomnyaspelformer</a:t>
            </a:r>
            <a:endParaRPr lang="sv-SE" dirty="0"/>
          </a:p>
        </p:txBody>
      </p:sp>
      <p:sp>
        <p:nvSpPr>
          <p:cNvPr id="4" name="Platshållare för bildnummer 3"/>
          <p:cNvSpPr>
            <a:spLocks noGrp="1"/>
          </p:cNvSpPr>
          <p:nvPr>
            <p:ph type="sldNum" sz="quarter" idx="10"/>
          </p:nvPr>
        </p:nvSpPr>
        <p:spPr/>
        <p:txBody>
          <a:bodyPr/>
          <a:lstStyle/>
          <a:p>
            <a:fld id="{11F5C63C-17AD-6A47-B69E-3C49707B917B}" type="slidenum">
              <a:rPr lang="sv-SE" smtClean="0"/>
              <a:t>9</a:t>
            </a:fld>
            <a:endParaRPr lang="sv-SE"/>
          </a:p>
        </p:txBody>
      </p:sp>
    </p:spTree>
    <p:extLst>
      <p:ext uri="{BB962C8B-B14F-4D97-AF65-F5344CB8AC3E}">
        <p14:creationId xmlns:p14="http://schemas.microsoft.com/office/powerpoint/2010/main" val="2854757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080158AC-ACA4-8F4D-880A-78EE6F4C29C3}" type="datetimeFigureOut">
              <a:rPr lang="sv-SE" smtClean="0"/>
              <a:t>21-08-25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B10CAE5-6879-814C-AFA6-B4A33F0ABF89}" type="slidenum">
              <a:rPr lang="sv-SE" smtClean="0"/>
              <a:t>‹Nr.›</a:t>
            </a:fld>
            <a:endParaRPr lang="sv-SE"/>
          </a:p>
        </p:txBody>
      </p:sp>
    </p:spTree>
    <p:extLst>
      <p:ext uri="{BB962C8B-B14F-4D97-AF65-F5344CB8AC3E}">
        <p14:creationId xmlns:p14="http://schemas.microsoft.com/office/powerpoint/2010/main" val="658347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80158AC-ACA4-8F4D-880A-78EE6F4C29C3}" type="datetimeFigureOut">
              <a:rPr lang="sv-SE" smtClean="0"/>
              <a:t>21-08-25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B10CAE5-6879-814C-AFA6-B4A33F0ABF89}" type="slidenum">
              <a:rPr lang="sv-SE" smtClean="0"/>
              <a:t>‹Nr.›</a:t>
            </a:fld>
            <a:endParaRPr lang="sv-SE"/>
          </a:p>
        </p:txBody>
      </p:sp>
    </p:spTree>
    <p:extLst>
      <p:ext uri="{BB962C8B-B14F-4D97-AF65-F5344CB8AC3E}">
        <p14:creationId xmlns:p14="http://schemas.microsoft.com/office/powerpoint/2010/main" val="2967884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80158AC-ACA4-8F4D-880A-78EE6F4C29C3}" type="datetimeFigureOut">
              <a:rPr lang="sv-SE" smtClean="0"/>
              <a:t>21-08-25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B10CAE5-6879-814C-AFA6-B4A33F0ABF89}" type="slidenum">
              <a:rPr lang="sv-SE" smtClean="0"/>
              <a:t>‹Nr.›</a:t>
            </a:fld>
            <a:endParaRPr lang="sv-SE"/>
          </a:p>
        </p:txBody>
      </p:sp>
    </p:spTree>
    <p:extLst>
      <p:ext uri="{BB962C8B-B14F-4D97-AF65-F5344CB8AC3E}">
        <p14:creationId xmlns:p14="http://schemas.microsoft.com/office/powerpoint/2010/main" val="273746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80158AC-ACA4-8F4D-880A-78EE6F4C29C3}" type="datetimeFigureOut">
              <a:rPr lang="sv-SE" smtClean="0"/>
              <a:t>21-08-25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B10CAE5-6879-814C-AFA6-B4A33F0ABF89}" type="slidenum">
              <a:rPr lang="sv-SE" smtClean="0"/>
              <a:t>‹Nr.›</a:t>
            </a:fld>
            <a:endParaRPr lang="sv-SE"/>
          </a:p>
        </p:txBody>
      </p:sp>
    </p:spTree>
    <p:extLst>
      <p:ext uri="{BB962C8B-B14F-4D97-AF65-F5344CB8AC3E}">
        <p14:creationId xmlns:p14="http://schemas.microsoft.com/office/powerpoint/2010/main" val="1670738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80158AC-ACA4-8F4D-880A-78EE6F4C29C3}" type="datetimeFigureOut">
              <a:rPr lang="sv-SE" smtClean="0"/>
              <a:t>21-08-25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B10CAE5-6879-814C-AFA6-B4A33F0ABF89}" type="slidenum">
              <a:rPr lang="sv-SE" smtClean="0"/>
              <a:t>‹Nr.›</a:t>
            </a:fld>
            <a:endParaRPr lang="sv-SE"/>
          </a:p>
        </p:txBody>
      </p:sp>
    </p:spTree>
    <p:extLst>
      <p:ext uri="{BB962C8B-B14F-4D97-AF65-F5344CB8AC3E}">
        <p14:creationId xmlns:p14="http://schemas.microsoft.com/office/powerpoint/2010/main" val="926423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080158AC-ACA4-8F4D-880A-78EE6F4C29C3}" type="datetimeFigureOut">
              <a:rPr lang="sv-SE" smtClean="0"/>
              <a:t>21-08-25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B10CAE5-6879-814C-AFA6-B4A33F0ABF89}" type="slidenum">
              <a:rPr lang="sv-SE" smtClean="0"/>
              <a:t>‹Nr.›</a:t>
            </a:fld>
            <a:endParaRPr lang="sv-SE"/>
          </a:p>
        </p:txBody>
      </p:sp>
    </p:spTree>
    <p:extLst>
      <p:ext uri="{BB962C8B-B14F-4D97-AF65-F5344CB8AC3E}">
        <p14:creationId xmlns:p14="http://schemas.microsoft.com/office/powerpoint/2010/main" val="347482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080158AC-ACA4-8F4D-880A-78EE6F4C29C3}" type="datetimeFigureOut">
              <a:rPr lang="sv-SE" smtClean="0"/>
              <a:t>21-08-25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B10CAE5-6879-814C-AFA6-B4A33F0ABF89}" type="slidenum">
              <a:rPr lang="sv-SE" smtClean="0"/>
              <a:t>‹Nr.›</a:t>
            </a:fld>
            <a:endParaRPr lang="sv-SE"/>
          </a:p>
        </p:txBody>
      </p:sp>
    </p:spTree>
    <p:extLst>
      <p:ext uri="{BB962C8B-B14F-4D97-AF65-F5344CB8AC3E}">
        <p14:creationId xmlns:p14="http://schemas.microsoft.com/office/powerpoint/2010/main" val="3686111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080158AC-ACA4-8F4D-880A-78EE6F4C29C3}" type="datetimeFigureOut">
              <a:rPr lang="sv-SE" smtClean="0"/>
              <a:t>21-08-25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B10CAE5-6879-814C-AFA6-B4A33F0ABF89}" type="slidenum">
              <a:rPr lang="sv-SE" smtClean="0"/>
              <a:t>‹Nr.›</a:t>
            </a:fld>
            <a:endParaRPr lang="sv-SE"/>
          </a:p>
        </p:txBody>
      </p:sp>
    </p:spTree>
    <p:extLst>
      <p:ext uri="{BB962C8B-B14F-4D97-AF65-F5344CB8AC3E}">
        <p14:creationId xmlns:p14="http://schemas.microsoft.com/office/powerpoint/2010/main" val="123823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80158AC-ACA4-8F4D-880A-78EE6F4C29C3}" type="datetimeFigureOut">
              <a:rPr lang="sv-SE" smtClean="0"/>
              <a:t>21-08-25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B10CAE5-6879-814C-AFA6-B4A33F0ABF89}" type="slidenum">
              <a:rPr lang="sv-SE" smtClean="0"/>
              <a:t>‹Nr.›</a:t>
            </a:fld>
            <a:endParaRPr lang="sv-SE"/>
          </a:p>
        </p:txBody>
      </p:sp>
    </p:spTree>
    <p:extLst>
      <p:ext uri="{BB962C8B-B14F-4D97-AF65-F5344CB8AC3E}">
        <p14:creationId xmlns:p14="http://schemas.microsoft.com/office/powerpoint/2010/main" val="169157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080158AC-ACA4-8F4D-880A-78EE6F4C29C3}" type="datetimeFigureOut">
              <a:rPr lang="sv-SE" smtClean="0"/>
              <a:t>21-08-25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B10CAE5-6879-814C-AFA6-B4A33F0ABF89}" type="slidenum">
              <a:rPr lang="sv-SE" smtClean="0"/>
              <a:t>‹Nr.›</a:t>
            </a:fld>
            <a:endParaRPr lang="sv-SE"/>
          </a:p>
        </p:txBody>
      </p:sp>
    </p:spTree>
    <p:extLst>
      <p:ext uri="{BB962C8B-B14F-4D97-AF65-F5344CB8AC3E}">
        <p14:creationId xmlns:p14="http://schemas.microsoft.com/office/powerpoint/2010/main" val="2903214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080158AC-ACA4-8F4D-880A-78EE6F4C29C3}" type="datetimeFigureOut">
              <a:rPr lang="sv-SE" smtClean="0"/>
              <a:t>21-08-25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B10CAE5-6879-814C-AFA6-B4A33F0ABF89}" type="slidenum">
              <a:rPr lang="sv-SE" smtClean="0"/>
              <a:t>‹Nr.›</a:t>
            </a:fld>
            <a:endParaRPr lang="sv-SE"/>
          </a:p>
        </p:txBody>
      </p:sp>
    </p:spTree>
    <p:extLst>
      <p:ext uri="{BB962C8B-B14F-4D97-AF65-F5344CB8AC3E}">
        <p14:creationId xmlns:p14="http://schemas.microsoft.com/office/powerpoint/2010/main" val="1763219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158AC-ACA4-8F4D-880A-78EE6F4C29C3}" type="datetimeFigureOut">
              <a:rPr lang="sv-SE" smtClean="0"/>
              <a:t>21-08-25</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0CAE5-6879-814C-AFA6-B4A33F0ABF89}" type="slidenum">
              <a:rPr lang="sv-SE" smtClean="0"/>
              <a:t>‹Nr.›</a:t>
            </a:fld>
            <a:endParaRPr lang="sv-SE"/>
          </a:p>
        </p:txBody>
      </p:sp>
    </p:spTree>
    <p:extLst>
      <p:ext uri="{BB962C8B-B14F-4D97-AF65-F5344CB8AC3E}">
        <p14:creationId xmlns:p14="http://schemas.microsoft.com/office/powerpoint/2010/main" val="2434414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jpg"/><Relationship Id="rId7" Type="http://schemas.openxmlformats.org/officeDocument/2006/relationships/image" Target="../media/image18.jp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image" Target="../media/image29.jpg"/><Relationship Id="rId12" Type="http://schemas.openxmlformats.org/officeDocument/2006/relationships/image" Target="../media/image30.jpg"/><Relationship Id="rId13" Type="http://schemas.openxmlformats.org/officeDocument/2006/relationships/image" Target="../media/image31.jpg"/><Relationship Id="rId14" Type="http://schemas.openxmlformats.org/officeDocument/2006/relationships/image" Target="../media/image32.jpg"/><Relationship Id="rId1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2.jpg"/><Relationship Id="rId5" Type="http://schemas.openxmlformats.org/officeDocument/2006/relationships/image" Target="../media/image23.jpg"/><Relationship Id="rId6" Type="http://schemas.openxmlformats.org/officeDocument/2006/relationships/image" Target="../media/image24.jpg"/><Relationship Id="rId7" Type="http://schemas.openxmlformats.org/officeDocument/2006/relationships/image" Target="../media/image25.jpg"/><Relationship Id="rId8" Type="http://schemas.openxmlformats.org/officeDocument/2006/relationships/image" Target="../media/image26.jpg"/><Relationship Id="rId9" Type="http://schemas.openxmlformats.org/officeDocument/2006/relationships/image" Target="../media/image27.jpg"/><Relationship Id="rId10"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valbohc.se/" TargetMode="External"/><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smtClean="0">
                <a:solidFill>
                  <a:srgbClr val="1C6446"/>
                </a:solidFill>
                <a:latin typeface="Arial Black"/>
                <a:cs typeface="Arial Black"/>
              </a:rPr>
              <a:t>Välkomna!</a:t>
            </a:r>
            <a:endParaRPr lang="sv-SE" dirty="0">
              <a:solidFill>
                <a:srgbClr val="1C6446"/>
              </a:solidFill>
              <a:latin typeface="Arial Black"/>
              <a:cs typeface="Arial Black"/>
            </a:endParaRPr>
          </a:p>
        </p:txBody>
      </p:sp>
      <p:sp>
        <p:nvSpPr>
          <p:cNvPr id="8" name="Rektangel 7"/>
          <p:cNvSpPr/>
          <p:nvPr/>
        </p:nvSpPr>
        <p:spPr>
          <a:xfrm>
            <a:off x="457200" y="5772960"/>
            <a:ext cx="8229600" cy="807974"/>
          </a:xfrm>
          <a:prstGeom prst="rect">
            <a:avLst/>
          </a:prstGeom>
          <a:solidFill>
            <a:srgbClr val="1445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Valbo HC team-11				</a:t>
            </a:r>
            <a:r>
              <a:rPr lang="sv-SE" dirty="0"/>
              <a:t> </a:t>
            </a:r>
            <a:r>
              <a:rPr lang="sv-SE" dirty="0" smtClean="0"/>
              <a:t>     U11			Föräldramöte 2021-08-25</a:t>
            </a:r>
            <a:endParaRPr lang="sv-SE" dirty="0"/>
          </a:p>
        </p:txBody>
      </p:sp>
      <p:pic>
        <p:nvPicPr>
          <p:cNvPr id="12" name="Bildobjekt 11" descr="ValboLogga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072" y="2013"/>
            <a:ext cx="1708728" cy="1708728"/>
          </a:xfrm>
          <a:prstGeom prst="rect">
            <a:avLst/>
          </a:prstGeom>
        </p:spPr>
      </p:pic>
      <p:pic>
        <p:nvPicPr>
          <p:cNvPr id="16" name="Bildobjekt 15" descr="LagfotoTeam1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677" y="1530237"/>
            <a:ext cx="5976165" cy="3982543"/>
          </a:xfrm>
          <a:prstGeom prst="rect">
            <a:avLst/>
          </a:prstGeom>
        </p:spPr>
      </p:pic>
    </p:spTree>
    <p:extLst>
      <p:ext uri="{BB962C8B-B14F-4D97-AF65-F5344CB8AC3E}">
        <p14:creationId xmlns:p14="http://schemas.microsoft.com/office/powerpoint/2010/main" val="19593152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a:solidFill>
                  <a:srgbClr val="1C6446"/>
                </a:solidFill>
                <a:latin typeface="Arial Black"/>
                <a:cs typeface="Arial Black"/>
              </a:rPr>
              <a:t>S</a:t>
            </a:r>
            <a:r>
              <a:rPr lang="sv-SE" dirty="0" smtClean="0">
                <a:solidFill>
                  <a:srgbClr val="1C6446"/>
                </a:solidFill>
                <a:latin typeface="Arial Black"/>
                <a:cs typeface="Arial Black"/>
              </a:rPr>
              <a:t>pelform</a:t>
            </a:r>
            <a:endParaRPr lang="sv-SE" dirty="0">
              <a:solidFill>
                <a:srgbClr val="1C6446"/>
              </a:solidFill>
              <a:latin typeface="Arial Black"/>
              <a:cs typeface="Arial Black"/>
            </a:endParaRPr>
          </a:p>
        </p:txBody>
      </p:sp>
      <p:sp>
        <p:nvSpPr>
          <p:cNvPr id="8" name="Rektangel 7"/>
          <p:cNvSpPr/>
          <p:nvPr/>
        </p:nvSpPr>
        <p:spPr>
          <a:xfrm>
            <a:off x="457200" y="5772960"/>
            <a:ext cx="8229600" cy="807974"/>
          </a:xfrm>
          <a:prstGeom prst="rect">
            <a:avLst/>
          </a:prstGeom>
          <a:solidFill>
            <a:srgbClr val="1445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Valbo HC team-11				</a:t>
            </a:r>
            <a:r>
              <a:rPr lang="sv-SE" dirty="0"/>
              <a:t> </a:t>
            </a:r>
            <a:r>
              <a:rPr lang="sv-SE" dirty="0" smtClean="0"/>
              <a:t>     U11			Föräldramöte 2021-08-25</a:t>
            </a:r>
            <a:endParaRPr lang="sv-SE" dirty="0"/>
          </a:p>
        </p:txBody>
      </p:sp>
      <p:pic>
        <p:nvPicPr>
          <p:cNvPr id="12" name="Bildobjekt 11" descr="ValboLogga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072" y="2013"/>
            <a:ext cx="1708728" cy="1708728"/>
          </a:xfrm>
          <a:prstGeom prst="rect">
            <a:avLst/>
          </a:prstGeom>
        </p:spPr>
      </p:pic>
      <p:sp>
        <p:nvSpPr>
          <p:cNvPr id="15" name="textruta 14"/>
          <p:cNvSpPr txBox="1"/>
          <p:nvPr/>
        </p:nvSpPr>
        <p:spPr>
          <a:xfrm>
            <a:off x="457200" y="1417638"/>
            <a:ext cx="8229600" cy="4093429"/>
          </a:xfrm>
          <a:prstGeom prst="rect">
            <a:avLst/>
          </a:prstGeom>
          <a:noFill/>
        </p:spPr>
        <p:txBody>
          <a:bodyPr wrap="square" rtlCol="0">
            <a:spAutoFit/>
          </a:bodyPr>
          <a:lstStyle/>
          <a:p>
            <a:pPr marL="285750" lvl="0" indent="-285750">
              <a:buFont typeface="Arial"/>
              <a:buChar char="•"/>
            </a:pPr>
            <a:r>
              <a:rPr lang="sv-SE" sz="1900" dirty="0"/>
              <a:t>Spel 3 mot 3 på ¼ av helplan. </a:t>
            </a:r>
          </a:p>
          <a:p>
            <a:pPr marL="285750" lvl="0" indent="-285750">
              <a:buFont typeface="Arial"/>
              <a:buChar char="•"/>
            </a:pPr>
            <a:r>
              <a:rPr lang="sv-SE" sz="1900" dirty="0"/>
              <a:t>Spel med </a:t>
            </a:r>
            <a:r>
              <a:rPr lang="sv-SE" sz="1900" b="1" dirty="0" smtClean="0"/>
              <a:t>svart</a:t>
            </a:r>
            <a:r>
              <a:rPr lang="sv-SE" sz="1900" dirty="0" smtClean="0"/>
              <a:t> puck</a:t>
            </a:r>
            <a:r>
              <a:rPr lang="sv-SE" sz="1900" dirty="0"/>
              <a:t>.</a:t>
            </a:r>
          </a:p>
          <a:p>
            <a:pPr marL="285750" lvl="0" indent="-285750">
              <a:buFont typeface="Arial"/>
              <a:buChar char="•"/>
            </a:pPr>
            <a:r>
              <a:rPr lang="sv-SE" sz="1900" dirty="0"/>
              <a:t>Speltiden 2 x 15 minuter/match. Efter en match (två perioder) byter lagen motståndare med varandra och spelar en match till på 2 x 15 min</a:t>
            </a:r>
          </a:p>
          <a:p>
            <a:pPr marL="285750" lvl="0" indent="-285750">
              <a:buFont typeface="Arial"/>
              <a:buChar char="•"/>
            </a:pPr>
            <a:r>
              <a:rPr lang="sv-SE" sz="1900" dirty="0"/>
              <a:t>En period består av 15 byten. Efter 1 minut så tutar det och klockan stannas. Snabbt in med tre nya spelare och domaren släpper pucken i mitten</a:t>
            </a:r>
          </a:p>
          <a:p>
            <a:pPr marL="285750" lvl="0" indent="-285750">
              <a:buFont typeface="Arial"/>
              <a:buChar char="•"/>
            </a:pPr>
            <a:r>
              <a:rPr lang="sv-SE" sz="1900" dirty="0"/>
              <a:t>Vid mål börjar det drabbade laget om med pucken direkt medan målgörande laget åker tillbaka till sin planhalva medan tiden rullar</a:t>
            </a:r>
          </a:p>
          <a:p>
            <a:pPr marL="285750" lvl="0" indent="-285750">
              <a:buFont typeface="Arial"/>
              <a:buChar char="•"/>
            </a:pPr>
            <a:r>
              <a:rPr lang="sv-SE" sz="1900" dirty="0"/>
              <a:t>I stället för utvisning blir det s.k. jaktstraff dvs spelet fortsätter direkt efter straffen oavsett mål eller inte</a:t>
            </a:r>
          </a:p>
          <a:p>
            <a:pPr marL="285750" lvl="0" indent="-285750">
              <a:buFont typeface="Arial"/>
              <a:buChar char="•"/>
            </a:pPr>
            <a:r>
              <a:rPr lang="sv-SE" sz="1900" dirty="0"/>
              <a:t>Istiden totalt är beräknat till 2 timmar </a:t>
            </a:r>
            <a:r>
              <a:rPr lang="sv-SE" sz="1900" dirty="0" err="1"/>
              <a:t>inkl</a:t>
            </a:r>
            <a:r>
              <a:rPr lang="sv-SE" sz="1900" dirty="0"/>
              <a:t> </a:t>
            </a:r>
            <a:r>
              <a:rPr lang="sv-SE" sz="1900" dirty="0" smtClean="0"/>
              <a:t>sargmonteringar</a:t>
            </a:r>
            <a:br>
              <a:rPr lang="sv-SE" sz="1900" dirty="0" smtClean="0"/>
            </a:br>
            <a:endParaRPr lang="sv-SE" sz="1900" dirty="0"/>
          </a:p>
          <a:p>
            <a:r>
              <a:rPr lang="sv-SE" sz="1600" b="1" dirty="0" smtClean="0"/>
              <a:t>Seriespel</a:t>
            </a:r>
            <a:r>
              <a:rPr lang="sv-SE" sz="1600" dirty="0" smtClean="0"/>
              <a:t>: Vi har ännu inte fått någon information. Håller er uppdaterade!</a:t>
            </a:r>
            <a:br>
              <a:rPr lang="sv-SE" sz="1600" dirty="0" smtClean="0"/>
            </a:br>
            <a:r>
              <a:rPr lang="sv-SE" sz="1600" dirty="0" smtClean="0"/>
              <a:t>Matchdagar bör bli söndagar.</a:t>
            </a:r>
            <a:endParaRPr lang="sv-SE" sz="1600" dirty="0"/>
          </a:p>
        </p:txBody>
      </p:sp>
      <p:pic>
        <p:nvPicPr>
          <p:cNvPr id="2" name="Bildobjekt 1"/>
          <p:cNvPicPr>
            <a:picLocks noChangeAspect="1"/>
          </p:cNvPicPr>
          <p:nvPr/>
        </p:nvPicPr>
        <p:blipFill rotWithShape="1">
          <a:blip r:embed="rId4"/>
          <a:srcRect t="8484"/>
          <a:stretch/>
        </p:blipFill>
        <p:spPr>
          <a:xfrm>
            <a:off x="7118055" y="4151051"/>
            <a:ext cx="1568745" cy="1492698"/>
          </a:xfrm>
          <a:prstGeom prst="rect">
            <a:avLst/>
          </a:prstGeom>
        </p:spPr>
      </p:pic>
    </p:spTree>
    <p:extLst>
      <p:ext uri="{BB962C8B-B14F-4D97-AF65-F5344CB8AC3E}">
        <p14:creationId xmlns:p14="http://schemas.microsoft.com/office/powerpoint/2010/main" val="2923442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smtClean="0">
                <a:solidFill>
                  <a:srgbClr val="1C6446"/>
                </a:solidFill>
                <a:latin typeface="Arial Black"/>
                <a:cs typeface="Arial Black"/>
              </a:rPr>
              <a:t>Ekonomi</a:t>
            </a:r>
            <a:endParaRPr lang="sv-SE" dirty="0">
              <a:solidFill>
                <a:srgbClr val="1C6446"/>
              </a:solidFill>
              <a:latin typeface="Arial Black"/>
              <a:cs typeface="Arial Black"/>
            </a:endParaRPr>
          </a:p>
        </p:txBody>
      </p:sp>
      <p:sp>
        <p:nvSpPr>
          <p:cNvPr id="8" name="Rektangel 7"/>
          <p:cNvSpPr/>
          <p:nvPr/>
        </p:nvSpPr>
        <p:spPr>
          <a:xfrm>
            <a:off x="457200" y="5772960"/>
            <a:ext cx="8229600" cy="807974"/>
          </a:xfrm>
          <a:prstGeom prst="rect">
            <a:avLst/>
          </a:prstGeom>
          <a:solidFill>
            <a:srgbClr val="1445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Valbo HC team-11				</a:t>
            </a:r>
            <a:r>
              <a:rPr lang="sv-SE" dirty="0"/>
              <a:t> </a:t>
            </a:r>
            <a:r>
              <a:rPr lang="sv-SE" dirty="0" smtClean="0"/>
              <a:t>     U11			Föräldramöte 2021-08-25</a:t>
            </a:r>
            <a:endParaRPr lang="sv-SE" dirty="0"/>
          </a:p>
        </p:txBody>
      </p:sp>
      <p:pic>
        <p:nvPicPr>
          <p:cNvPr id="12" name="Bildobjekt 11" descr="ValboLogga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072" y="2013"/>
            <a:ext cx="1708728" cy="1708728"/>
          </a:xfrm>
          <a:prstGeom prst="rect">
            <a:avLst/>
          </a:prstGeom>
        </p:spPr>
      </p:pic>
      <p:sp>
        <p:nvSpPr>
          <p:cNvPr id="15" name="textruta 14"/>
          <p:cNvSpPr txBox="1"/>
          <p:nvPr/>
        </p:nvSpPr>
        <p:spPr>
          <a:xfrm>
            <a:off x="457200" y="1417638"/>
            <a:ext cx="8229600" cy="1938992"/>
          </a:xfrm>
          <a:prstGeom prst="rect">
            <a:avLst/>
          </a:prstGeom>
          <a:noFill/>
        </p:spPr>
        <p:txBody>
          <a:bodyPr wrap="square" rtlCol="0">
            <a:spAutoFit/>
          </a:bodyPr>
          <a:lstStyle/>
          <a:p>
            <a:r>
              <a:rPr lang="sv-SE" sz="2400" dirty="0" smtClean="0"/>
              <a:t>Beting 15 000 kr</a:t>
            </a:r>
          </a:p>
          <a:p>
            <a:endParaRPr lang="sv-SE" sz="2400" dirty="0"/>
          </a:p>
          <a:p>
            <a:r>
              <a:rPr lang="sv-SE" sz="2400" dirty="0" smtClean="0"/>
              <a:t>Lagkassan</a:t>
            </a:r>
          </a:p>
          <a:p>
            <a:endParaRPr lang="sv-SE" sz="2400" dirty="0"/>
          </a:p>
          <a:p>
            <a:r>
              <a:rPr lang="sv-SE" sz="2400" dirty="0" smtClean="0"/>
              <a:t>Försäljning</a:t>
            </a:r>
            <a:endParaRPr lang="sv-SE" sz="2400" dirty="0"/>
          </a:p>
        </p:txBody>
      </p:sp>
      <p:pic>
        <p:nvPicPr>
          <p:cNvPr id="2" name="Bildobjekt 1"/>
          <p:cNvPicPr>
            <a:picLocks noChangeAspect="1"/>
          </p:cNvPicPr>
          <p:nvPr/>
        </p:nvPicPr>
        <p:blipFill rotWithShape="1">
          <a:blip r:embed="rId4"/>
          <a:srcRect l="15142" r="15226"/>
          <a:stretch/>
        </p:blipFill>
        <p:spPr>
          <a:xfrm>
            <a:off x="6434513" y="1605781"/>
            <a:ext cx="2189442" cy="2223473"/>
          </a:xfrm>
          <a:prstGeom prst="rect">
            <a:avLst/>
          </a:prstGeom>
        </p:spPr>
      </p:pic>
      <p:pic>
        <p:nvPicPr>
          <p:cNvPr id="3" name="Bildobjekt 2"/>
          <p:cNvPicPr>
            <a:picLocks noChangeAspect="1"/>
          </p:cNvPicPr>
          <p:nvPr/>
        </p:nvPicPr>
        <p:blipFill rotWithShape="1">
          <a:blip r:embed="rId5"/>
          <a:srcRect l="47996" t="7604" r="1046" b="13301"/>
          <a:stretch/>
        </p:blipFill>
        <p:spPr>
          <a:xfrm>
            <a:off x="4513898" y="1710741"/>
            <a:ext cx="1725666" cy="1988662"/>
          </a:xfrm>
          <a:prstGeom prst="rect">
            <a:avLst/>
          </a:prstGeom>
        </p:spPr>
      </p:pic>
      <p:pic>
        <p:nvPicPr>
          <p:cNvPr id="4" name="Bildobjekt 3"/>
          <p:cNvPicPr>
            <a:picLocks noChangeAspect="1"/>
          </p:cNvPicPr>
          <p:nvPr/>
        </p:nvPicPr>
        <p:blipFill>
          <a:blip r:embed="rId6"/>
          <a:stretch>
            <a:fillRect/>
          </a:stretch>
        </p:blipFill>
        <p:spPr>
          <a:xfrm>
            <a:off x="641789" y="3644708"/>
            <a:ext cx="2001790" cy="1765434"/>
          </a:xfrm>
          <a:prstGeom prst="rect">
            <a:avLst/>
          </a:prstGeom>
        </p:spPr>
      </p:pic>
      <p:pic>
        <p:nvPicPr>
          <p:cNvPr id="5" name="Bildobjekt 4"/>
          <p:cNvPicPr>
            <a:picLocks noChangeAspect="1"/>
          </p:cNvPicPr>
          <p:nvPr/>
        </p:nvPicPr>
        <p:blipFill>
          <a:blip r:embed="rId7"/>
          <a:stretch>
            <a:fillRect/>
          </a:stretch>
        </p:blipFill>
        <p:spPr>
          <a:xfrm>
            <a:off x="2461034" y="3829254"/>
            <a:ext cx="6162921" cy="1823549"/>
          </a:xfrm>
          <a:prstGeom prst="rect">
            <a:avLst/>
          </a:prstGeom>
        </p:spPr>
      </p:pic>
      <p:pic>
        <p:nvPicPr>
          <p:cNvPr id="7" name="Bildobjekt 6"/>
          <p:cNvPicPr>
            <a:picLocks noChangeAspect="1"/>
          </p:cNvPicPr>
          <p:nvPr/>
        </p:nvPicPr>
        <p:blipFill>
          <a:blip r:embed="rId8"/>
          <a:stretch>
            <a:fillRect/>
          </a:stretch>
        </p:blipFill>
        <p:spPr>
          <a:xfrm>
            <a:off x="1930148" y="1710741"/>
            <a:ext cx="2583750" cy="2259607"/>
          </a:xfrm>
          <a:prstGeom prst="rect">
            <a:avLst/>
          </a:prstGeom>
        </p:spPr>
      </p:pic>
    </p:spTree>
    <p:extLst>
      <p:ext uri="{BB962C8B-B14F-4D97-AF65-F5344CB8AC3E}">
        <p14:creationId xmlns:p14="http://schemas.microsoft.com/office/powerpoint/2010/main" val="34973214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smtClean="0">
                <a:solidFill>
                  <a:srgbClr val="1C6446"/>
                </a:solidFill>
                <a:latin typeface="Arial Black"/>
                <a:cs typeface="Arial Black"/>
              </a:rPr>
              <a:t>Café</a:t>
            </a:r>
            <a:endParaRPr lang="sv-SE" dirty="0">
              <a:solidFill>
                <a:srgbClr val="1C6446"/>
              </a:solidFill>
              <a:latin typeface="Arial Black"/>
              <a:cs typeface="Arial Black"/>
            </a:endParaRPr>
          </a:p>
        </p:txBody>
      </p:sp>
      <p:sp>
        <p:nvSpPr>
          <p:cNvPr id="8" name="Rektangel 7"/>
          <p:cNvSpPr/>
          <p:nvPr/>
        </p:nvSpPr>
        <p:spPr>
          <a:xfrm>
            <a:off x="457200" y="5772960"/>
            <a:ext cx="8229600" cy="807974"/>
          </a:xfrm>
          <a:prstGeom prst="rect">
            <a:avLst/>
          </a:prstGeom>
          <a:solidFill>
            <a:srgbClr val="1445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Valbo HC team-11				</a:t>
            </a:r>
            <a:r>
              <a:rPr lang="sv-SE" dirty="0"/>
              <a:t> </a:t>
            </a:r>
            <a:r>
              <a:rPr lang="sv-SE" dirty="0" smtClean="0"/>
              <a:t>     U11			Föräldramöte 2021-08-25</a:t>
            </a:r>
            <a:endParaRPr lang="sv-SE" dirty="0"/>
          </a:p>
        </p:txBody>
      </p:sp>
      <p:pic>
        <p:nvPicPr>
          <p:cNvPr id="12" name="Bildobjekt 11" descr="ValboLogga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072" y="2013"/>
            <a:ext cx="1708728" cy="1708728"/>
          </a:xfrm>
          <a:prstGeom prst="rect">
            <a:avLst/>
          </a:prstGeom>
        </p:spPr>
      </p:pic>
      <p:sp>
        <p:nvSpPr>
          <p:cNvPr id="15" name="textruta 14"/>
          <p:cNvSpPr txBox="1"/>
          <p:nvPr/>
        </p:nvSpPr>
        <p:spPr>
          <a:xfrm>
            <a:off x="457200" y="1417638"/>
            <a:ext cx="8229600" cy="3416320"/>
          </a:xfrm>
          <a:prstGeom prst="rect">
            <a:avLst/>
          </a:prstGeom>
          <a:noFill/>
        </p:spPr>
        <p:txBody>
          <a:bodyPr wrap="square" rtlCol="0">
            <a:spAutoFit/>
          </a:bodyPr>
          <a:lstStyle/>
          <a:p>
            <a:r>
              <a:rPr lang="sv-SE" sz="2400" dirty="0" smtClean="0"/>
              <a:t>Caféansvarig Stina</a:t>
            </a:r>
            <a:r>
              <a:rPr lang="sv-SE" sz="2400" dirty="0"/>
              <a:t/>
            </a:r>
            <a:br>
              <a:rPr lang="sv-SE" sz="2400" dirty="0"/>
            </a:br>
            <a:r>
              <a:rPr lang="sv-SE" sz="2400" dirty="0"/>
              <a:t/>
            </a:r>
            <a:br>
              <a:rPr lang="sv-SE" sz="2400" dirty="0"/>
            </a:br>
            <a:r>
              <a:rPr lang="sv-SE" sz="2400" dirty="0" smtClean="0"/>
              <a:t>Café öppnar vecka 40.</a:t>
            </a:r>
            <a:br>
              <a:rPr lang="sv-SE" sz="2400" dirty="0" smtClean="0"/>
            </a:br>
            <a:r>
              <a:rPr lang="sv-SE" sz="2400" dirty="0" smtClean="0"/>
              <a:t/>
            </a:r>
            <a:br>
              <a:rPr lang="sv-SE" sz="2400" dirty="0" smtClean="0"/>
            </a:br>
            <a:r>
              <a:rPr lang="sv-SE" sz="2400" dirty="0" smtClean="0"/>
              <a:t>Vi ska bemanna café veckorna 46, 4 och 12.</a:t>
            </a:r>
          </a:p>
          <a:p>
            <a:endParaRPr lang="sv-SE" sz="2400" dirty="0"/>
          </a:p>
          <a:p>
            <a:r>
              <a:rPr lang="sv-SE" sz="2400" dirty="0" smtClean="0"/>
              <a:t>Bemanningsschema skickas ut så fort som möjligt, </a:t>
            </a:r>
            <a:br>
              <a:rPr lang="sv-SE" sz="2400" dirty="0" smtClean="0"/>
            </a:br>
            <a:r>
              <a:rPr lang="sv-SE" sz="2400" dirty="0" smtClean="0"/>
              <a:t>istiderna behöver vara satta först.    </a:t>
            </a:r>
          </a:p>
          <a:p>
            <a:endParaRPr lang="sv-SE" sz="2400" dirty="0"/>
          </a:p>
        </p:txBody>
      </p:sp>
    </p:spTree>
    <p:extLst>
      <p:ext uri="{BB962C8B-B14F-4D97-AF65-F5344CB8AC3E}">
        <p14:creationId xmlns:p14="http://schemas.microsoft.com/office/powerpoint/2010/main" val="30014562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smtClean="0">
                <a:solidFill>
                  <a:srgbClr val="1C6446"/>
                </a:solidFill>
                <a:latin typeface="Arial Black"/>
                <a:cs typeface="Arial Black"/>
              </a:rPr>
              <a:t>NB-cup</a:t>
            </a:r>
            <a:endParaRPr lang="sv-SE" dirty="0">
              <a:solidFill>
                <a:srgbClr val="1C6446"/>
              </a:solidFill>
              <a:latin typeface="Arial Black"/>
              <a:cs typeface="Arial Black"/>
            </a:endParaRPr>
          </a:p>
        </p:txBody>
      </p:sp>
      <p:sp>
        <p:nvSpPr>
          <p:cNvPr id="8" name="Rektangel 7"/>
          <p:cNvSpPr/>
          <p:nvPr/>
        </p:nvSpPr>
        <p:spPr>
          <a:xfrm>
            <a:off x="457200" y="5772960"/>
            <a:ext cx="8229600" cy="807974"/>
          </a:xfrm>
          <a:prstGeom prst="rect">
            <a:avLst/>
          </a:prstGeom>
          <a:solidFill>
            <a:srgbClr val="1445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Valbo HC team-11				</a:t>
            </a:r>
            <a:r>
              <a:rPr lang="sv-SE" dirty="0"/>
              <a:t> </a:t>
            </a:r>
            <a:r>
              <a:rPr lang="sv-SE" dirty="0" smtClean="0"/>
              <a:t>     U11			Föräldramöte 2021-08-25</a:t>
            </a:r>
            <a:endParaRPr lang="sv-SE" dirty="0"/>
          </a:p>
        </p:txBody>
      </p:sp>
      <p:pic>
        <p:nvPicPr>
          <p:cNvPr id="12" name="Bildobjekt 11" descr="ValboLogga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072" y="2013"/>
            <a:ext cx="1708728" cy="1708728"/>
          </a:xfrm>
          <a:prstGeom prst="rect">
            <a:avLst/>
          </a:prstGeom>
        </p:spPr>
      </p:pic>
      <p:sp>
        <p:nvSpPr>
          <p:cNvPr id="15" name="textruta 14"/>
          <p:cNvSpPr txBox="1"/>
          <p:nvPr/>
        </p:nvSpPr>
        <p:spPr>
          <a:xfrm>
            <a:off x="457200" y="1417638"/>
            <a:ext cx="8229600" cy="4154983"/>
          </a:xfrm>
          <a:prstGeom prst="rect">
            <a:avLst/>
          </a:prstGeom>
          <a:noFill/>
        </p:spPr>
        <p:txBody>
          <a:bodyPr wrap="square" rtlCol="0">
            <a:spAutoFit/>
          </a:bodyPr>
          <a:lstStyle/>
          <a:p>
            <a:r>
              <a:rPr lang="sv-SE" sz="2400" dirty="0" smtClean="0"/>
              <a:t>Övergripande ansvarig</a:t>
            </a:r>
          </a:p>
          <a:p>
            <a:r>
              <a:rPr lang="sv-SE" sz="2400" dirty="0" smtClean="0"/>
              <a:t>Lagvärd &amp; löpande tillsyn</a:t>
            </a:r>
            <a:endParaRPr lang="sv-SE" sz="2400" dirty="0"/>
          </a:p>
          <a:p>
            <a:r>
              <a:rPr lang="sv-SE" sz="2400" dirty="0" smtClean="0"/>
              <a:t>Café/kiosk</a:t>
            </a:r>
          </a:p>
          <a:p>
            <a:r>
              <a:rPr lang="sv-SE" sz="2400" dirty="0" smtClean="0"/>
              <a:t>Lunchansvarig</a:t>
            </a:r>
          </a:p>
          <a:p>
            <a:r>
              <a:rPr lang="sv-SE" sz="2400" dirty="0" smtClean="0"/>
              <a:t>Mellis-lådor </a:t>
            </a:r>
          </a:p>
          <a:p>
            <a:r>
              <a:rPr lang="sv-SE" sz="2400" dirty="0" smtClean="0"/>
              <a:t>Sekretariat</a:t>
            </a:r>
          </a:p>
          <a:p>
            <a:r>
              <a:rPr lang="sv-SE" sz="2400" dirty="0" smtClean="0"/>
              <a:t>Musik</a:t>
            </a:r>
          </a:p>
          <a:p>
            <a:r>
              <a:rPr lang="sv-SE" sz="2400" dirty="0" smtClean="0"/>
              <a:t>Ansvarig sarg</a:t>
            </a:r>
          </a:p>
          <a:p>
            <a:r>
              <a:rPr lang="sv-SE" sz="2400" dirty="0" smtClean="0"/>
              <a:t>Sjukvårdsansvarig</a:t>
            </a:r>
          </a:p>
          <a:p>
            <a:r>
              <a:rPr lang="sv-SE" sz="2400" dirty="0" smtClean="0"/>
              <a:t>Baka ledarfika</a:t>
            </a:r>
          </a:p>
          <a:p>
            <a:r>
              <a:rPr lang="sv-SE" sz="2400" dirty="0" smtClean="0"/>
              <a:t>Slutstädning</a:t>
            </a:r>
            <a:endParaRPr lang="sv-SE" sz="2400" dirty="0"/>
          </a:p>
        </p:txBody>
      </p:sp>
      <p:pic>
        <p:nvPicPr>
          <p:cNvPr id="3" name="Bildobjekt 2"/>
          <p:cNvPicPr>
            <a:picLocks noChangeAspect="1"/>
          </p:cNvPicPr>
          <p:nvPr/>
        </p:nvPicPr>
        <p:blipFill>
          <a:blip r:embed="rId4"/>
          <a:stretch>
            <a:fillRect/>
          </a:stretch>
        </p:blipFill>
        <p:spPr>
          <a:xfrm>
            <a:off x="4139677" y="4744311"/>
            <a:ext cx="933012" cy="1007654"/>
          </a:xfrm>
          <a:prstGeom prst="rect">
            <a:avLst/>
          </a:prstGeom>
        </p:spPr>
      </p:pic>
      <p:pic>
        <p:nvPicPr>
          <p:cNvPr id="4" name="Bildobjekt 3"/>
          <p:cNvPicPr>
            <a:picLocks noChangeAspect="1"/>
          </p:cNvPicPr>
          <p:nvPr/>
        </p:nvPicPr>
        <p:blipFill rotWithShape="1">
          <a:blip r:embed="rId5"/>
          <a:srcRect l="30322" t="17550" r="30539" b="15299"/>
          <a:stretch/>
        </p:blipFill>
        <p:spPr>
          <a:xfrm>
            <a:off x="4007254" y="2980941"/>
            <a:ext cx="1065435" cy="1023673"/>
          </a:xfrm>
          <a:prstGeom prst="rect">
            <a:avLst/>
          </a:prstGeom>
        </p:spPr>
      </p:pic>
      <p:pic>
        <p:nvPicPr>
          <p:cNvPr id="9" name="Bildobjekt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9133" y="1583288"/>
            <a:ext cx="3347668" cy="1856910"/>
          </a:xfrm>
          <a:prstGeom prst="rect">
            <a:avLst/>
          </a:prstGeom>
        </p:spPr>
      </p:pic>
      <p:pic>
        <p:nvPicPr>
          <p:cNvPr id="10" name="Bildobjekt 9"/>
          <p:cNvPicPr>
            <a:picLocks noChangeAspect="1"/>
          </p:cNvPicPr>
          <p:nvPr/>
        </p:nvPicPr>
        <p:blipFill rotWithShape="1">
          <a:blip r:embed="rId7">
            <a:extLst>
              <a:ext uri="{28A0092B-C50C-407E-A947-70E740481C1C}">
                <a14:useLocalDpi xmlns:a14="http://schemas.microsoft.com/office/drawing/2010/main" val="0"/>
              </a:ext>
            </a:extLst>
          </a:blip>
          <a:srcRect r="30"/>
          <a:stretch/>
        </p:blipFill>
        <p:spPr>
          <a:xfrm>
            <a:off x="5339132" y="3625279"/>
            <a:ext cx="3347668" cy="1841506"/>
          </a:xfrm>
          <a:prstGeom prst="rect">
            <a:avLst/>
          </a:prstGeom>
        </p:spPr>
      </p:pic>
      <p:pic>
        <p:nvPicPr>
          <p:cNvPr id="5" name="Bildobjekt 4"/>
          <p:cNvPicPr>
            <a:picLocks noChangeAspect="1"/>
          </p:cNvPicPr>
          <p:nvPr/>
        </p:nvPicPr>
        <p:blipFill>
          <a:blip r:embed="rId8"/>
          <a:stretch>
            <a:fillRect/>
          </a:stretch>
        </p:blipFill>
        <p:spPr>
          <a:xfrm>
            <a:off x="3613829" y="2221069"/>
            <a:ext cx="1536383" cy="759872"/>
          </a:xfrm>
          <a:prstGeom prst="rect">
            <a:avLst/>
          </a:prstGeom>
        </p:spPr>
      </p:pic>
      <p:pic>
        <p:nvPicPr>
          <p:cNvPr id="7" name="Bildobjekt 6"/>
          <p:cNvPicPr>
            <a:picLocks noChangeAspect="1"/>
          </p:cNvPicPr>
          <p:nvPr/>
        </p:nvPicPr>
        <p:blipFill>
          <a:blip r:embed="rId9"/>
          <a:stretch>
            <a:fillRect/>
          </a:stretch>
        </p:blipFill>
        <p:spPr>
          <a:xfrm>
            <a:off x="3613829" y="3890624"/>
            <a:ext cx="902691" cy="902691"/>
          </a:xfrm>
          <a:prstGeom prst="rect">
            <a:avLst/>
          </a:prstGeom>
        </p:spPr>
      </p:pic>
      <p:pic>
        <p:nvPicPr>
          <p:cNvPr id="11" name="Bildobjekt 10"/>
          <p:cNvPicPr>
            <a:picLocks noChangeAspect="1"/>
          </p:cNvPicPr>
          <p:nvPr/>
        </p:nvPicPr>
        <p:blipFill>
          <a:blip r:embed="rId10"/>
          <a:stretch>
            <a:fillRect/>
          </a:stretch>
        </p:blipFill>
        <p:spPr>
          <a:xfrm>
            <a:off x="3734377" y="1468471"/>
            <a:ext cx="1415836" cy="941531"/>
          </a:xfrm>
          <a:prstGeom prst="rect">
            <a:avLst/>
          </a:prstGeom>
        </p:spPr>
      </p:pic>
    </p:spTree>
    <p:extLst>
      <p:ext uri="{BB962C8B-B14F-4D97-AF65-F5344CB8AC3E}">
        <p14:creationId xmlns:p14="http://schemas.microsoft.com/office/powerpoint/2010/main" val="21662560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smtClean="0">
                <a:solidFill>
                  <a:srgbClr val="1C6446"/>
                </a:solidFill>
                <a:latin typeface="Arial Black"/>
                <a:cs typeface="Arial Black"/>
              </a:rPr>
              <a:t>Tack och hej</a:t>
            </a:r>
            <a:endParaRPr lang="sv-SE" dirty="0">
              <a:solidFill>
                <a:srgbClr val="1C6446"/>
              </a:solidFill>
              <a:latin typeface="Arial Black"/>
              <a:cs typeface="Arial Black"/>
            </a:endParaRPr>
          </a:p>
        </p:txBody>
      </p:sp>
      <p:sp>
        <p:nvSpPr>
          <p:cNvPr id="8" name="Rektangel 7"/>
          <p:cNvSpPr/>
          <p:nvPr/>
        </p:nvSpPr>
        <p:spPr>
          <a:xfrm>
            <a:off x="457200" y="5772960"/>
            <a:ext cx="8229600" cy="807974"/>
          </a:xfrm>
          <a:prstGeom prst="rect">
            <a:avLst/>
          </a:prstGeom>
          <a:solidFill>
            <a:srgbClr val="1445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Valbo HC team-11				</a:t>
            </a:r>
            <a:r>
              <a:rPr lang="sv-SE" dirty="0"/>
              <a:t> </a:t>
            </a:r>
            <a:r>
              <a:rPr lang="sv-SE" dirty="0" smtClean="0"/>
              <a:t>     U11			Föräldramöte 2021-08-25</a:t>
            </a:r>
            <a:endParaRPr lang="sv-SE" dirty="0"/>
          </a:p>
        </p:txBody>
      </p:sp>
      <p:pic>
        <p:nvPicPr>
          <p:cNvPr id="12" name="Bildobjekt 11" descr="ValboLogga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072" y="2013"/>
            <a:ext cx="1708728" cy="1708728"/>
          </a:xfrm>
          <a:prstGeom prst="rect">
            <a:avLst/>
          </a:prstGeom>
        </p:spPr>
      </p:pic>
      <p:pic>
        <p:nvPicPr>
          <p:cNvPr id="3" name="Bildobjekt 2" descr="Eddie.jpg"/>
          <p:cNvPicPr>
            <a:picLocks noChangeAspect="1"/>
          </p:cNvPicPr>
          <p:nvPr/>
        </p:nvPicPr>
        <p:blipFill rotWithShape="1">
          <a:blip r:embed="rId4">
            <a:extLst>
              <a:ext uri="{28A0092B-C50C-407E-A947-70E740481C1C}">
                <a14:useLocalDpi xmlns:a14="http://schemas.microsoft.com/office/drawing/2010/main" val="0"/>
              </a:ext>
            </a:extLst>
          </a:blip>
          <a:srcRect l="19004" r="14670"/>
          <a:stretch/>
        </p:blipFill>
        <p:spPr>
          <a:xfrm>
            <a:off x="1251110" y="3356164"/>
            <a:ext cx="728260" cy="1594800"/>
          </a:xfrm>
          <a:prstGeom prst="rect">
            <a:avLst/>
          </a:prstGeom>
        </p:spPr>
      </p:pic>
      <p:pic>
        <p:nvPicPr>
          <p:cNvPr id="7" name="Bildobjekt 6" descr="Hugo.jpg"/>
          <p:cNvPicPr>
            <a:picLocks noChangeAspect="1"/>
          </p:cNvPicPr>
          <p:nvPr/>
        </p:nvPicPr>
        <p:blipFill rotWithShape="1">
          <a:blip r:embed="rId5">
            <a:extLst>
              <a:ext uri="{28A0092B-C50C-407E-A947-70E740481C1C}">
                <a14:useLocalDpi xmlns:a14="http://schemas.microsoft.com/office/drawing/2010/main" val="0"/>
              </a:ext>
            </a:extLst>
          </a:blip>
          <a:srcRect r="10652"/>
          <a:stretch/>
        </p:blipFill>
        <p:spPr>
          <a:xfrm>
            <a:off x="4967241" y="3356164"/>
            <a:ext cx="981041" cy="1594800"/>
          </a:xfrm>
          <a:prstGeom prst="rect">
            <a:avLst/>
          </a:prstGeom>
        </p:spPr>
      </p:pic>
      <p:pic>
        <p:nvPicPr>
          <p:cNvPr id="9" name="Bildobjekt 8" descr="Morris.jpg"/>
          <p:cNvPicPr>
            <a:picLocks noChangeAspect="1"/>
          </p:cNvPicPr>
          <p:nvPr/>
        </p:nvPicPr>
        <p:blipFill rotWithShape="1">
          <a:blip r:embed="rId6">
            <a:extLst>
              <a:ext uri="{28A0092B-C50C-407E-A947-70E740481C1C}">
                <a14:useLocalDpi xmlns:a14="http://schemas.microsoft.com/office/drawing/2010/main" val="0"/>
              </a:ext>
            </a:extLst>
          </a:blip>
          <a:srcRect l="-1" r="13289"/>
          <a:stretch/>
        </p:blipFill>
        <p:spPr>
          <a:xfrm>
            <a:off x="5948282" y="3356164"/>
            <a:ext cx="952088" cy="1594800"/>
          </a:xfrm>
          <a:prstGeom prst="rect">
            <a:avLst/>
          </a:prstGeom>
        </p:spPr>
      </p:pic>
      <p:pic>
        <p:nvPicPr>
          <p:cNvPr id="10" name="Bildobjekt 9" descr="Vilmer.jpg"/>
          <p:cNvPicPr>
            <a:picLocks noChangeAspect="1"/>
          </p:cNvPicPr>
          <p:nvPr/>
        </p:nvPicPr>
        <p:blipFill rotWithShape="1">
          <a:blip r:embed="rId7">
            <a:extLst>
              <a:ext uri="{28A0092B-C50C-407E-A947-70E740481C1C}">
                <a14:useLocalDpi xmlns:a14="http://schemas.microsoft.com/office/drawing/2010/main" val="0"/>
              </a:ext>
            </a:extLst>
          </a:blip>
          <a:srcRect r="12306"/>
          <a:stretch/>
        </p:blipFill>
        <p:spPr>
          <a:xfrm>
            <a:off x="6790724" y="3356164"/>
            <a:ext cx="962879" cy="1594800"/>
          </a:xfrm>
          <a:prstGeom prst="rect">
            <a:avLst/>
          </a:prstGeom>
        </p:spPr>
      </p:pic>
      <p:pic>
        <p:nvPicPr>
          <p:cNvPr id="11" name="Bildobjekt 10" descr="Vincent.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67002" y="3356164"/>
            <a:ext cx="1098000" cy="1594800"/>
          </a:xfrm>
          <a:prstGeom prst="rect">
            <a:avLst/>
          </a:prstGeom>
        </p:spPr>
      </p:pic>
      <p:pic>
        <p:nvPicPr>
          <p:cNvPr id="13" name="Bildobjekt 12" descr="Ledare_Emma.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8241" y="1710742"/>
            <a:ext cx="1098000" cy="1594800"/>
          </a:xfrm>
          <a:prstGeom prst="rect">
            <a:avLst/>
          </a:prstGeom>
        </p:spPr>
      </p:pic>
      <p:pic>
        <p:nvPicPr>
          <p:cNvPr id="14" name="Bildobjekt 13" descr="Ledare_Joakim.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02715" y="1710741"/>
            <a:ext cx="1098000" cy="1594800"/>
          </a:xfrm>
          <a:prstGeom prst="rect">
            <a:avLst/>
          </a:prstGeom>
        </p:spPr>
      </p:pic>
      <p:pic>
        <p:nvPicPr>
          <p:cNvPr id="16" name="Bildobjekt 15" descr="Ledare_Marcus.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92724" y="1710741"/>
            <a:ext cx="1098000" cy="1594800"/>
          </a:xfrm>
          <a:prstGeom prst="rect">
            <a:avLst/>
          </a:prstGeom>
        </p:spPr>
      </p:pic>
      <p:pic>
        <p:nvPicPr>
          <p:cNvPr id="2" name="Bildobjekt 1" descr="Atle.jpg"/>
          <p:cNvPicPr>
            <a:picLocks noChangeAspect="1"/>
          </p:cNvPicPr>
          <p:nvPr/>
        </p:nvPicPr>
        <p:blipFill rotWithShape="1">
          <a:blip r:embed="rId12">
            <a:extLst>
              <a:ext uri="{28A0092B-C50C-407E-A947-70E740481C1C}">
                <a14:useLocalDpi xmlns:a14="http://schemas.microsoft.com/office/drawing/2010/main" val="0"/>
              </a:ext>
            </a:extLst>
          </a:blip>
          <a:srcRect r="11555"/>
          <a:stretch/>
        </p:blipFill>
        <p:spPr>
          <a:xfrm>
            <a:off x="4151446" y="3356164"/>
            <a:ext cx="971127" cy="1594800"/>
          </a:xfrm>
          <a:prstGeom prst="rect">
            <a:avLst/>
          </a:prstGeom>
        </p:spPr>
      </p:pic>
      <p:pic>
        <p:nvPicPr>
          <p:cNvPr id="4" name="Bildobjekt 3" descr="Elias.jpg"/>
          <p:cNvPicPr>
            <a:picLocks noChangeAspect="1"/>
          </p:cNvPicPr>
          <p:nvPr/>
        </p:nvPicPr>
        <p:blipFill rotWithShape="1">
          <a:blip r:embed="rId13">
            <a:extLst>
              <a:ext uri="{28A0092B-C50C-407E-A947-70E740481C1C}">
                <a14:useLocalDpi xmlns:a14="http://schemas.microsoft.com/office/drawing/2010/main" val="0"/>
              </a:ext>
            </a:extLst>
          </a:blip>
          <a:srcRect l="13425" r="13606"/>
          <a:stretch/>
        </p:blipFill>
        <p:spPr>
          <a:xfrm>
            <a:off x="3499526" y="3356164"/>
            <a:ext cx="801189" cy="1594800"/>
          </a:xfrm>
          <a:prstGeom prst="rect">
            <a:avLst/>
          </a:prstGeom>
        </p:spPr>
      </p:pic>
      <p:pic>
        <p:nvPicPr>
          <p:cNvPr id="5" name="Bildobjekt 4" descr="Emil.jpg"/>
          <p:cNvPicPr>
            <a:picLocks noChangeAspect="1"/>
          </p:cNvPicPr>
          <p:nvPr/>
        </p:nvPicPr>
        <p:blipFill rotWithShape="1">
          <a:blip r:embed="rId14">
            <a:extLst>
              <a:ext uri="{28A0092B-C50C-407E-A947-70E740481C1C}">
                <a14:useLocalDpi xmlns:a14="http://schemas.microsoft.com/office/drawing/2010/main" val="0"/>
              </a:ext>
            </a:extLst>
          </a:blip>
          <a:srcRect l="14579" r="10386"/>
          <a:stretch/>
        </p:blipFill>
        <p:spPr>
          <a:xfrm>
            <a:off x="1979369" y="3356164"/>
            <a:ext cx="823885" cy="1594800"/>
          </a:xfrm>
          <a:prstGeom prst="rect">
            <a:avLst/>
          </a:prstGeom>
        </p:spPr>
      </p:pic>
      <p:pic>
        <p:nvPicPr>
          <p:cNvPr id="15" name="Bildobjekt 14"/>
          <p:cNvPicPr>
            <a:picLocks noChangeAspect="1"/>
          </p:cNvPicPr>
          <p:nvPr/>
        </p:nvPicPr>
        <p:blipFill rotWithShape="1">
          <a:blip r:embed="rId15"/>
          <a:srcRect l="18913" t="17718" r="41416" b="43647"/>
          <a:stretch/>
        </p:blipFill>
        <p:spPr>
          <a:xfrm>
            <a:off x="1855872" y="1710742"/>
            <a:ext cx="1228197" cy="1594800"/>
          </a:xfrm>
          <a:prstGeom prst="rect">
            <a:avLst/>
          </a:prstGeom>
        </p:spPr>
      </p:pic>
    </p:spTree>
    <p:extLst>
      <p:ext uri="{BB962C8B-B14F-4D97-AF65-F5344CB8AC3E}">
        <p14:creationId xmlns:p14="http://schemas.microsoft.com/office/powerpoint/2010/main" val="24400134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smtClean="0">
                <a:solidFill>
                  <a:srgbClr val="1C6446"/>
                </a:solidFill>
                <a:latin typeface="Arial Black"/>
                <a:cs typeface="Arial Black"/>
              </a:rPr>
              <a:t>Innehåll</a:t>
            </a:r>
            <a:endParaRPr lang="sv-SE" dirty="0">
              <a:solidFill>
                <a:srgbClr val="1C6446"/>
              </a:solidFill>
              <a:latin typeface="Arial Black"/>
              <a:cs typeface="Arial Black"/>
            </a:endParaRPr>
          </a:p>
        </p:txBody>
      </p:sp>
      <p:sp>
        <p:nvSpPr>
          <p:cNvPr id="8" name="Rektangel 7"/>
          <p:cNvSpPr/>
          <p:nvPr/>
        </p:nvSpPr>
        <p:spPr>
          <a:xfrm>
            <a:off x="457200" y="5772960"/>
            <a:ext cx="8229600" cy="807974"/>
          </a:xfrm>
          <a:prstGeom prst="rect">
            <a:avLst/>
          </a:prstGeom>
          <a:solidFill>
            <a:srgbClr val="1445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Valbo HC team-11				</a:t>
            </a:r>
            <a:r>
              <a:rPr lang="sv-SE" dirty="0"/>
              <a:t> </a:t>
            </a:r>
            <a:r>
              <a:rPr lang="sv-SE" dirty="0" smtClean="0"/>
              <a:t>     U11			Föräldramöte 2021-08-25</a:t>
            </a:r>
            <a:endParaRPr lang="sv-SE" dirty="0"/>
          </a:p>
        </p:txBody>
      </p:sp>
      <p:pic>
        <p:nvPicPr>
          <p:cNvPr id="12" name="Bildobjekt 11" descr="ValboLogga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072" y="2013"/>
            <a:ext cx="1708728" cy="1708728"/>
          </a:xfrm>
          <a:prstGeom prst="rect">
            <a:avLst/>
          </a:prstGeom>
        </p:spPr>
      </p:pic>
      <p:sp>
        <p:nvSpPr>
          <p:cNvPr id="15" name="textruta 14"/>
          <p:cNvSpPr txBox="1"/>
          <p:nvPr/>
        </p:nvSpPr>
        <p:spPr>
          <a:xfrm>
            <a:off x="457200" y="1417638"/>
            <a:ext cx="8229600" cy="4561249"/>
          </a:xfrm>
          <a:prstGeom prst="rect">
            <a:avLst/>
          </a:prstGeom>
          <a:noFill/>
        </p:spPr>
        <p:txBody>
          <a:bodyPr wrap="square" rtlCol="0">
            <a:spAutoFit/>
          </a:bodyPr>
          <a:lstStyle/>
          <a:p>
            <a:pPr marL="285750" indent="-285750">
              <a:lnSpc>
                <a:spcPct val="120000"/>
              </a:lnSpc>
              <a:buFontTx/>
              <a:buChar char="-"/>
            </a:pPr>
            <a:r>
              <a:rPr lang="sv-SE" sz="2400" dirty="0" smtClean="0"/>
              <a:t>Team-11 </a:t>
            </a:r>
          </a:p>
          <a:p>
            <a:pPr marL="285750" indent="-285750">
              <a:lnSpc>
                <a:spcPct val="120000"/>
              </a:lnSpc>
              <a:buFontTx/>
              <a:buChar char="-"/>
            </a:pPr>
            <a:r>
              <a:rPr lang="sv-SE" sz="2400" dirty="0" smtClean="0"/>
              <a:t>Valbo HC</a:t>
            </a:r>
          </a:p>
          <a:p>
            <a:pPr marL="285750" indent="-285750">
              <a:lnSpc>
                <a:spcPct val="120000"/>
              </a:lnSpc>
              <a:buFontTx/>
              <a:buChar char="-"/>
            </a:pPr>
            <a:r>
              <a:rPr lang="sv-SE" sz="2400" dirty="0" smtClean="0"/>
              <a:t>Föräldravett</a:t>
            </a:r>
          </a:p>
          <a:p>
            <a:pPr marL="285750" indent="-285750">
              <a:lnSpc>
                <a:spcPct val="120000"/>
              </a:lnSpc>
              <a:buFontTx/>
              <a:buChar char="-"/>
            </a:pPr>
            <a:r>
              <a:rPr lang="sv-SE" sz="2400" dirty="0" smtClean="0"/>
              <a:t>Första hjälpen</a:t>
            </a:r>
          </a:p>
          <a:p>
            <a:pPr marL="285750" indent="-285750">
              <a:lnSpc>
                <a:spcPct val="120000"/>
              </a:lnSpc>
              <a:buFontTx/>
              <a:buChar char="-"/>
            </a:pPr>
            <a:r>
              <a:rPr lang="sv-SE" sz="2400" dirty="0" smtClean="0"/>
              <a:t>Spelform</a:t>
            </a:r>
          </a:p>
          <a:p>
            <a:pPr marL="285750" indent="-285750">
              <a:lnSpc>
                <a:spcPct val="120000"/>
              </a:lnSpc>
              <a:buFontTx/>
              <a:buChar char="-"/>
            </a:pPr>
            <a:r>
              <a:rPr lang="sv-SE" sz="2400" dirty="0"/>
              <a:t>Ekonomi</a:t>
            </a:r>
          </a:p>
          <a:p>
            <a:pPr marL="285750" indent="-285750">
              <a:lnSpc>
                <a:spcPct val="120000"/>
              </a:lnSpc>
              <a:buFontTx/>
              <a:buChar char="-"/>
            </a:pPr>
            <a:r>
              <a:rPr lang="sv-SE" sz="2400" dirty="0" smtClean="0"/>
              <a:t>Café</a:t>
            </a:r>
          </a:p>
          <a:p>
            <a:pPr marL="285750" indent="-285750">
              <a:lnSpc>
                <a:spcPct val="120000"/>
              </a:lnSpc>
              <a:buFontTx/>
              <a:buChar char="-"/>
            </a:pPr>
            <a:r>
              <a:rPr lang="sv-SE" sz="2400" dirty="0" smtClean="0"/>
              <a:t>Nicklas Bäckström Cup</a:t>
            </a:r>
          </a:p>
          <a:p>
            <a:pPr marL="285750" indent="-285750">
              <a:buFontTx/>
              <a:buChar char="-"/>
            </a:pPr>
            <a:endParaRPr lang="sv-SE" sz="2400" dirty="0" smtClean="0"/>
          </a:p>
          <a:p>
            <a:pPr marL="285750" indent="-285750">
              <a:buFontTx/>
              <a:buChar char="-"/>
            </a:pPr>
            <a:endParaRPr lang="sv-SE" dirty="0" smtClean="0"/>
          </a:p>
          <a:p>
            <a:pPr marL="285750" indent="-285750">
              <a:buFontTx/>
              <a:buChar char="-"/>
            </a:pPr>
            <a:endParaRPr lang="sv-SE" dirty="0"/>
          </a:p>
        </p:txBody>
      </p:sp>
    </p:spTree>
    <p:extLst>
      <p:ext uri="{BB962C8B-B14F-4D97-AF65-F5344CB8AC3E}">
        <p14:creationId xmlns:p14="http://schemas.microsoft.com/office/powerpoint/2010/main" val="16835488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normAutofit/>
          </a:bodyPr>
          <a:lstStyle/>
          <a:p>
            <a:pPr algn="l"/>
            <a:r>
              <a:rPr lang="sv-SE" dirty="0" smtClean="0">
                <a:solidFill>
                  <a:srgbClr val="1C6446"/>
                </a:solidFill>
                <a:latin typeface="Arial Black"/>
                <a:cs typeface="Arial Black"/>
              </a:rPr>
              <a:t>Team-11</a:t>
            </a:r>
            <a:endParaRPr lang="sv-SE" dirty="0">
              <a:solidFill>
                <a:srgbClr val="1C6446"/>
              </a:solidFill>
              <a:latin typeface="Arial Black"/>
              <a:cs typeface="Arial Black"/>
            </a:endParaRPr>
          </a:p>
        </p:txBody>
      </p:sp>
      <p:sp>
        <p:nvSpPr>
          <p:cNvPr id="8" name="Rektangel 7"/>
          <p:cNvSpPr/>
          <p:nvPr/>
        </p:nvSpPr>
        <p:spPr>
          <a:xfrm>
            <a:off x="457200" y="5772960"/>
            <a:ext cx="8229600" cy="807974"/>
          </a:xfrm>
          <a:prstGeom prst="rect">
            <a:avLst/>
          </a:prstGeom>
          <a:solidFill>
            <a:srgbClr val="1445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Valbo HC team-11				</a:t>
            </a:r>
            <a:r>
              <a:rPr lang="sv-SE" dirty="0"/>
              <a:t> </a:t>
            </a:r>
            <a:r>
              <a:rPr lang="sv-SE" dirty="0" smtClean="0"/>
              <a:t>     U11			Föräldramöte 2021-08-25</a:t>
            </a:r>
            <a:endParaRPr lang="sv-SE" dirty="0"/>
          </a:p>
        </p:txBody>
      </p:sp>
      <p:pic>
        <p:nvPicPr>
          <p:cNvPr id="12" name="Bildobjekt 11" descr="ValboLogga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072" y="2013"/>
            <a:ext cx="1708728" cy="1708728"/>
          </a:xfrm>
          <a:prstGeom prst="rect">
            <a:avLst/>
          </a:prstGeom>
        </p:spPr>
      </p:pic>
      <p:sp>
        <p:nvSpPr>
          <p:cNvPr id="15" name="textruta 14"/>
          <p:cNvSpPr txBox="1"/>
          <p:nvPr/>
        </p:nvSpPr>
        <p:spPr>
          <a:xfrm>
            <a:off x="457200" y="1417638"/>
            <a:ext cx="8229600" cy="3951852"/>
          </a:xfrm>
          <a:prstGeom prst="rect">
            <a:avLst/>
          </a:prstGeom>
          <a:noFill/>
        </p:spPr>
        <p:txBody>
          <a:bodyPr wrap="square" rtlCol="0">
            <a:spAutoFit/>
          </a:bodyPr>
          <a:lstStyle/>
          <a:p>
            <a:pPr>
              <a:lnSpc>
                <a:spcPct val="140000"/>
              </a:lnSpc>
            </a:pPr>
            <a:r>
              <a:rPr lang="sv-SE" dirty="0" smtClean="0"/>
              <a:t>Lagets organisation och funktionsansvar säsongen 2021/2022</a:t>
            </a:r>
          </a:p>
          <a:p>
            <a:pPr>
              <a:lnSpc>
                <a:spcPct val="140000"/>
              </a:lnSpc>
            </a:pPr>
            <a:endParaRPr lang="sv-SE" dirty="0"/>
          </a:p>
          <a:p>
            <a:pPr>
              <a:lnSpc>
                <a:spcPct val="140000"/>
              </a:lnSpc>
            </a:pPr>
            <a:r>
              <a:rPr lang="sv-SE" dirty="0" smtClean="0"/>
              <a:t>Lagledare: Emma Kjellsson</a:t>
            </a:r>
          </a:p>
          <a:p>
            <a:pPr>
              <a:lnSpc>
                <a:spcPct val="140000"/>
              </a:lnSpc>
            </a:pPr>
            <a:r>
              <a:rPr lang="sv-SE" dirty="0" smtClean="0"/>
              <a:t>Huvudtränare: Joakim Hök</a:t>
            </a:r>
          </a:p>
          <a:p>
            <a:pPr>
              <a:lnSpc>
                <a:spcPct val="140000"/>
              </a:lnSpc>
            </a:pPr>
            <a:r>
              <a:rPr lang="sv-SE" dirty="0" smtClean="0"/>
              <a:t>Tränare: Marcus Jönsson och Daniel Södergren</a:t>
            </a:r>
          </a:p>
          <a:p>
            <a:pPr>
              <a:lnSpc>
                <a:spcPct val="140000"/>
              </a:lnSpc>
            </a:pPr>
            <a:r>
              <a:rPr lang="sv-SE" dirty="0" smtClean="0"/>
              <a:t>Målvaktsansvarig: Daniel Södergren</a:t>
            </a:r>
          </a:p>
          <a:p>
            <a:pPr>
              <a:lnSpc>
                <a:spcPct val="140000"/>
              </a:lnSpc>
            </a:pPr>
            <a:r>
              <a:rPr lang="sv-SE" dirty="0" smtClean="0"/>
              <a:t>Materialansvarig: Andreas Lindh och Fredrik Larsson</a:t>
            </a:r>
          </a:p>
          <a:p>
            <a:pPr>
              <a:lnSpc>
                <a:spcPct val="140000"/>
              </a:lnSpc>
            </a:pPr>
            <a:r>
              <a:rPr lang="sv-SE" dirty="0" smtClean="0"/>
              <a:t>Caféansvarig: Stina Svärd</a:t>
            </a:r>
          </a:p>
          <a:p>
            <a:pPr>
              <a:lnSpc>
                <a:spcPct val="140000"/>
              </a:lnSpc>
            </a:pPr>
            <a:r>
              <a:rPr lang="sv-SE" dirty="0" smtClean="0"/>
              <a:t>Ekonomi- &amp; sponsoransvarig: Lina </a:t>
            </a:r>
            <a:r>
              <a:rPr lang="sv-SE" dirty="0" err="1" smtClean="0"/>
              <a:t>Lindenmo</a:t>
            </a:r>
            <a:endParaRPr lang="sv-SE" dirty="0" smtClean="0"/>
          </a:p>
          <a:p>
            <a:pPr>
              <a:lnSpc>
                <a:spcPct val="140000"/>
              </a:lnSpc>
            </a:pPr>
            <a:r>
              <a:rPr lang="sv-SE" dirty="0" smtClean="0"/>
              <a:t>Lagrepresentant stöd till valberedningen: Marcus Jönsson</a:t>
            </a:r>
          </a:p>
        </p:txBody>
      </p:sp>
    </p:spTree>
    <p:extLst>
      <p:ext uri="{BB962C8B-B14F-4D97-AF65-F5344CB8AC3E}">
        <p14:creationId xmlns:p14="http://schemas.microsoft.com/office/powerpoint/2010/main" val="32309785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smtClean="0">
                <a:solidFill>
                  <a:srgbClr val="1C6446"/>
                </a:solidFill>
                <a:latin typeface="Arial Black"/>
                <a:cs typeface="Arial Black"/>
              </a:rPr>
              <a:t>Valbo HC</a:t>
            </a:r>
            <a:endParaRPr lang="sv-SE" dirty="0">
              <a:solidFill>
                <a:srgbClr val="1C6446"/>
              </a:solidFill>
              <a:latin typeface="Arial Black"/>
              <a:cs typeface="Arial Black"/>
            </a:endParaRPr>
          </a:p>
        </p:txBody>
      </p:sp>
      <p:sp>
        <p:nvSpPr>
          <p:cNvPr id="8" name="Rektangel 7"/>
          <p:cNvSpPr/>
          <p:nvPr/>
        </p:nvSpPr>
        <p:spPr>
          <a:xfrm>
            <a:off x="457200" y="5772960"/>
            <a:ext cx="8229600" cy="807974"/>
          </a:xfrm>
          <a:prstGeom prst="rect">
            <a:avLst/>
          </a:prstGeom>
          <a:solidFill>
            <a:srgbClr val="1445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Valbo HC team-11				</a:t>
            </a:r>
            <a:r>
              <a:rPr lang="sv-SE" dirty="0"/>
              <a:t> </a:t>
            </a:r>
            <a:r>
              <a:rPr lang="sv-SE" dirty="0" smtClean="0"/>
              <a:t>     U11			Föräldramöte 2021-08-25</a:t>
            </a:r>
            <a:endParaRPr lang="sv-SE" dirty="0"/>
          </a:p>
        </p:txBody>
      </p:sp>
      <p:pic>
        <p:nvPicPr>
          <p:cNvPr id="12" name="Bildobjekt 11" descr="ValboLogga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072" y="2013"/>
            <a:ext cx="1708728" cy="1708728"/>
          </a:xfrm>
          <a:prstGeom prst="rect">
            <a:avLst/>
          </a:prstGeom>
        </p:spPr>
      </p:pic>
      <p:sp>
        <p:nvSpPr>
          <p:cNvPr id="15" name="textruta 14"/>
          <p:cNvSpPr txBox="1"/>
          <p:nvPr/>
        </p:nvSpPr>
        <p:spPr>
          <a:xfrm>
            <a:off x="457200" y="1417638"/>
            <a:ext cx="8229600" cy="4154983"/>
          </a:xfrm>
          <a:prstGeom prst="rect">
            <a:avLst/>
          </a:prstGeom>
          <a:noFill/>
        </p:spPr>
        <p:txBody>
          <a:bodyPr wrap="square" rtlCol="0">
            <a:spAutoFit/>
          </a:bodyPr>
          <a:lstStyle/>
          <a:p>
            <a:r>
              <a:rPr lang="sv-SE" sz="2400" dirty="0" smtClean="0">
                <a:hlinkClick r:id="rId4"/>
              </a:rPr>
              <a:t>http://www.valbohc.se/</a:t>
            </a:r>
            <a:endParaRPr lang="sv-SE" sz="2400" dirty="0" smtClean="0"/>
          </a:p>
          <a:p>
            <a:endParaRPr lang="sv-SE" sz="2400" dirty="0" smtClean="0"/>
          </a:p>
          <a:p>
            <a:pPr marL="285750" indent="-285750">
              <a:buFontTx/>
              <a:buChar char="-"/>
            </a:pPr>
            <a:r>
              <a:rPr lang="sv-SE" sz="2400" dirty="0" smtClean="0"/>
              <a:t>Styrelsen</a:t>
            </a:r>
            <a:br>
              <a:rPr lang="sv-SE" sz="2400" dirty="0" smtClean="0"/>
            </a:br>
            <a:endParaRPr lang="sv-SE" sz="2400" dirty="0" smtClean="0"/>
          </a:p>
          <a:p>
            <a:pPr marL="285750" indent="-285750">
              <a:buFontTx/>
              <a:buChar char="-"/>
            </a:pPr>
            <a:r>
              <a:rPr lang="sv-SE" sz="2400" dirty="0" smtClean="0"/>
              <a:t>Hockeybibel</a:t>
            </a:r>
            <a:br>
              <a:rPr lang="sv-SE" sz="2400" dirty="0" smtClean="0"/>
            </a:br>
            <a:endParaRPr lang="sv-SE" sz="2400" dirty="0" smtClean="0"/>
          </a:p>
          <a:p>
            <a:pPr marL="285750" indent="-285750">
              <a:buFontTx/>
              <a:buChar char="-"/>
            </a:pPr>
            <a:r>
              <a:rPr lang="sv-SE" sz="2400" dirty="0" smtClean="0"/>
              <a:t>Covid-19</a:t>
            </a:r>
            <a:br>
              <a:rPr lang="sv-SE" sz="2400" dirty="0" smtClean="0"/>
            </a:br>
            <a:endParaRPr lang="sv-SE" sz="2400" dirty="0" smtClean="0"/>
          </a:p>
          <a:p>
            <a:pPr marL="285750" indent="-285750">
              <a:buFontTx/>
              <a:buChar char="-"/>
            </a:pPr>
            <a:r>
              <a:rPr lang="sv-SE" sz="2400" dirty="0" smtClean="0"/>
              <a:t>Ledare info</a:t>
            </a:r>
            <a:br>
              <a:rPr lang="sv-SE" sz="2400" dirty="0" smtClean="0"/>
            </a:br>
            <a:endParaRPr lang="sv-SE" sz="2400" dirty="0" smtClean="0"/>
          </a:p>
          <a:p>
            <a:pPr marL="285750" indent="-285750">
              <a:buFontTx/>
              <a:buChar char="-"/>
            </a:pPr>
            <a:r>
              <a:rPr lang="sv-SE" sz="2400" dirty="0" smtClean="0"/>
              <a:t>Vår sida </a:t>
            </a:r>
            <a:r>
              <a:rPr lang="sv-SE" sz="2400" dirty="0" smtClean="0">
                <a:sym typeface="Wingdings"/>
              </a:rPr>
              <a:t> Dokument</a:t>
            </a:r>
            <a:endParaRPr lang="sv-SE" sz="2400" dirty="0"/>
          </a:p>
        </p:txBody>
      </p:sp>
      <p:pic>
        <p:nvPicPr>
          <p:cNvPr id="2" name="Bildobjekt 1" descr="Skärmavbild 2020-09-09 kl. 21.45.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3631" y="1710741"/>
            <a:ext cx="2685099" cy="37279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82313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smtClean="0">
                <a:solidFill>
                  <a:srgbClr val="1C6446"/>
                </a:solidFill>
                <a:latin typeface="Arial Black"/>
                <a:cs typeface="Arial Black"/>
              </a:rPr>
              <a:t>Föräldravett</a:t>
            </a:r>
            <a:endParaRPr lang="sv-SE" dirty="0">
              <a:solidFill>
                <a:srgbClr val="1C6446"/>
              </a:solidFill>
              <a:latin typeface="Arial Black"/>
              <a:cs typeface="Arial Black"/>
            </a:endParaRPr>
          </a:p>
        </p:txBody>
      </p:sp>
      <p:sp>
        <p:nvSpPr>
          <p:cNvPr id="8" name="Rektangel 7"/>
          <p:cNvSpPr/>
          <p:nvPr/>
        </p:nvSpPr>
        <p:spPr>
          <a:xfrm>
            <a:off x="457200" y="5772960"/>
            <a:ext cx="8229600" cy="807974"/>
          </a:xfrm>
          <a:prstGeom prst="rect">
            <a:avLst/>
          </a:prstGeom>
          <a:solidFill>
            <a:srgbClr val="1445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Valbo HC team-11				</a:t>
            </a:r>
            <a:r>
              <a:rPr lang="sv-SE" dirty="0"/>
              <a:t> </a:t>
            </a:r>
            <a:r>
              <a:rPr lang="sv-SE" dirty="0" smtClean="0"/>
              <a:t>     U11			Föräldramöte 2021-08-25</a:t>
            </a:r>
            <a:endParaRPr lang="sv-SE" dirty="0"/>
          </a:p>
        </p:txBody>
      </p:sp>
      <p:pic>
        <p:nvPicPr>
          <p:cNvPr id="12" name="Bildobjekt 11" descr="ValboLogga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072" y="2013"/>
            <a:ext cx="1708728" cy="1708728"/>
          </a:xfrm>
          <a:prstGeom prst="rect">
            <a:avLst/>
          </a:prstGeom>
        </p:spPr>
      </p:pic>
      <p:sp>
        <p:nvSpPr>
          <p:cNvPr id="9" name="Vertical Text Placeholder 2"/>
          <p:cNvSpPr>
            <a:spLocks noGrp="1"/>
          </p:cNvSpPr>
          <p:nvPr>
            <p:ph sz="half" idx="1"/>
          </p:nvPr>
        </p:nvSpPr>
        <p:spPr>
          <a:xfrm>
            <a:off x="362743" y="1417638"/>
            <a:ext cx="4370622" cy="4172890"/>
          </a:xfrm>
        </p:spPr>
        <p:txBody>
          <a:bodyPr vert="horz">
            <a:normAutofit fontScale="47500" lnSpcReduction="20000"/>
          </a:bodyPr>
          <a:lstStyle/>
          <a:p>
            <a:pPr lvl="0">
              <a:lnSpc>
                <a:spcPct val="110000"/>
              </a:lnSpc>
            </a:pPr>
            <a:r>
              <a:rPr lang="sv-SE" sz="3800" dirty="0"/>
              <a:t>Ställ upp vid match och träning - barnen vill det.</a:t>
            </a:r>
          </a:p>
          <a:p>
            <a:pPr lvl="0">
              <a:lnSpc>
                <a:spcPct val="110000"/>
              </a:lnSpc>
            </a:pPr>
            <a:r>
              <a:rPr lang="sv-SE" sz="3800" dirty="0"/>
              <a:t>Uppmuntra alla spelare under träning och match - inte bara </a:t>
            </a:r>
            <a:r>
              <a:rPr lang="sv-SE" sz="3800" dirty="0" smtClean="0"/>
              <a:t>ditt barn.</a:t>
            </a:r>
            <a:endParaRPr lang="sv-SE" sz="3800" dirty="0"/>
          </a:p>
          <a:p>
            <a:pPr lvl="0">
              <a:lnSpc>
                <a:spcPct val="110000"/>
              </a:lnSpc>
            </a:pPr>
            <a:r>
              <a:rPr lang="sv-SE" sz="3800" dirty="0"/>
              <a:t>Uppmuntra i både medgång och motgång - kritisera </a:t>
            </a:r>
            <a:r>
              <a:rPr lang="sv-SE" sz="3800" dirty="0" smtClean="0"/>
              <a:t>inte.</a:t>
            </a:r>
            <a:endParaRPr lang="sv-SE" sz="3800" dirty="0"/>
          </a:p>
          <a:p>
            <a:pPr lvl="0">
              <a:lnSpc>
                <a:spcPct val="110000"/>
              </a:lnSpc>
            </a:pPr>
            <a:r>
              <a:rPr lang="sv-SE" sz="3800" dirty="0"/>
              <a:t>Respektera ledarnas matchning av laget. Försök inte påverka dem under matchen.</a:t>
            </a:r>
          </a:p>
          <a:p>
            <a:pPr lvl="0">
              <a:lnSpc>
                <a:spcPct val="110000"/>
              </a:lnSpc>
            </a:pPr>
            <a:r>
              <a:rPr lang="sv-SE" sz="3800" dirty="0"/>
              <a:t>Se domaren som vägledare - kritisera aldrig hans/hennes bedömningar. </a:t>
            </a:r>
          </a:p>
          <a:p>
            <a:pPr lvl="0">
              <a:lnSpc>
                <a:spcPct val="110000"/>
              </a:lnSpc>
            </a:pPr>
            <a:r>
              <a:rPr lang="sv-SE" sz="3800" dirty="0"/>
              <a:t>Hjälp ditt barn att tåla både seger och förlust.</a:t>
            </a:r>
          </a:p>
          <a:p>
            <a:pPr>
              <a:lnSpc>
                <a:spcPct val="110000"/>
              </a:lnSpc>
            </a:pPr>
            <a:r>
              <a:rPr lang="sv-SE" sz="3800" dirty="0"/>
              <a:t>Stimulera och uppmuntra ditt barn att deltaga - pressa inte.</a:t>
            </a:r>
          </a:p>
          <a:p>
            <a:endParaRPr lang="sv-SE" sz="2000" dirty="0"/>
          </a:p>
        </p:txBody>
      </p:sp>
      <p:sp>
        <p:nvSpPr>
          <p:cNvPr id="11" name="Content Placeholder 5"/>
          <p:cNvSpPr txBox="1">
            <a:spLocks/>
          </p:cNvSpPr>
          <p:nvPr/>
        </p:nvSpPr>
        <p:spPr>
          <a:xfrm>
            <a:off x="4698599" y="1449376"/>
            <a:ext cx="3988201" cy="414641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1800" dirty="0" smtClean="0"/>
              <a:t>Fråga om matchen var rolig och spännande - inte bara om resultatet.</a:t>
            </a:r>
          </a:p>
          <a:p>
            <a:r>
              <a:rPr lang="sv-SE" sz="1800" dirty="0" smtClean="0"/>
              <a:t>Se till att ditt barn har riktig och förnuftig utrustning - överdriv inte.</a:t>
            </a:r>
          </a:p>
          <a:p>
            <a:r>
              <a:rPr lang="sv-SE" sz="1800" dirty="0" smtClean="0"/>
              <a:t>Visa respekt för det arbete som klubben och ledarna/tränarna lägger ned. Vi behöver hjälp och stöd.</a:t>
            </a:r>
          </a:p>
          <a:p>
            <a:r>
              <a:rPr lang="sv-SE" sz="1800" dirty="0" smtClean="0"/>
              <a:t>Tänk på, att det är ditt barn som spelar ishockey, inte du.</a:t>
            </a:r>
          </a:p>
          <a:p>
            <a:r>
              <a:rPr lang="sv-SE" sz="1800" dirty="0" smtClean="0"/>
              <a:t>Kom ihåg, att det viktigaste av allt, är att ditt barn trivs och har roligt tillsammans med kompisarna.</a:t>
            </a:r>
            <a:endParaRPr lang="sv-SE" sz="1800" dirty="0"/>
          </a:p>
        </p:txBody>
      </p:sp>
    </p:spTree>
    <p:extLst>
      <p:ext uri="{BB962C8B-B14F-4D97-AF65-F5344CB8AC3E}">
        <p14:creationId xmlns:p14="http://schemas.microsoft.com/office/powerpoint/2010/main" val="711541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smtClean="0">
                <a:solidFill>
                  <a:srgbClr val="1C6446"/>
                </a:solidFill>
                <a:latin typeface="Arial Black"/>
                <a:cs typeface="Arial Black"/>
              </a:rPr>
              <a:t>Första hjälpen</a:t>
            </a:r>
            <a:endParaRPr lang="sv-SE" dirty="0">
              <a:solidFill>
                <a:srgbClr val="1C6446"/>
              </a:solidFill>
              <a:latin typeface="Arial Black"/>
              <a:cs typeface="Arial Black"/>
            </a:endParaRPr>
          </a:p>
        </p:txBody>
      </p:sp>
      <p:sp>
        <p:nvSpPr>
          <p:cNvPr id="8" name="Rektangel 7"/>
          <p:cNvSpPr/>
          <p:nvPr/>
        </p:nvSpPr>
        <p:spPr>
          <a:xfrm>
            <a:off x="457200" y="5772960"/>
            <a:ext cx="8229600" cy="807974"/>
          </a:xfrm>
          <a:prstGeom prst="rect">
            <a:avLst/>
          </a:prstGeom>
          <a:solidFill>
            <a:srgbClr val="1445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Valbo HC team-11				</a:t>
            </a:r>
            <a:r>
              <a:rPr lang="sv-SE" dirty="0"/>
              <a:t> </a:t>
            </a:r>
            <a:r>
              <a:rPr lang="sv-SE" dirty="0" smtClean="0"/>
              <a:t>     U11			Föräldramöte 2021-08-25</a:t>
            </a:r>
            <a:endParaRPr lang="sv-SE" dirty="0"/>
          </a:p>
        </p:txBody>
      </p:sp>
      <p:pic>
        <p:nvPicPr>
          <p:cNvPr id="12" name="Bildobjekt 11" descr="ValboLogga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072" y="2013"/>
            <a:ext cx="1708728" cy="1708728"/>
          </a:xfrm>
          <a:prstGeom prst="rect">
            <a:avLst/>
          </a:prstGeom>
        </p:spPr>
      </p:pic>
      <p:sp>
        <p:nvSpPr>
          <p:cNvPr id="15" name="textruta 14"/>
          <p:cNvSpPr txBox="1"/>
          <p:nvPr/>
        </p:nvSpPr>
        <p:spPr>
          <a:xfrm>
            <a:off x="457200" y="1417638"/>
            <a:ext cx="8229600" cy="2954655"/>
          </a:xfrm>
          <a:prstGeom prst="rect">
            <a:avLst/>
          </a:prstGeom>
          <a:noFill/>
        </p:spPr>
        <p:txBody>
          <a:bodyPr wrap="square" rtlCol="0">
            <a:spAutoFit/>
          </a:bodyPr>
          <a:lstStyle/>
          <a:p>
            <a:pPr marL="285750" indent="-285750">
              <a:lnSpc>
                <a:spcPct val="130000"/>
              </a:lnSpc>
              <a:buFontTx/>
              <a:buChar char="-"/>
            </a:pPr>
            <a:r>
              <a:rPr lang="sv-SE" sz="2400" dirty="0" smtClean="0"/>
              <a:t>Ledare utbildade i hjärt- och lungräddning</a:t>
            </a:r>
            <a:br>
              <a:rPr lang="sv-SE" sz="2400" dirty="0" smtClean="0"/>
            </a:br>
            <a:r>
              <a:rPr lang="sv-SE" sz="2400" dirty="0" smtClean="0"/>
              <a:t>samt första hjälpen vid hockeyskador</a:t>
            </a:r>
          </a:p>
          <a:p>
            <a:pPr marL="285750" indent="-285750">
              <a:lnSpc>
                <a:spcPct val="130000"/>
              </a:lnSpc>
              <a:buFontTx/>
              <a:buChar char="-"/>
            </a:pPr>
            <a:r>
              <a:rPr lang="sv-SE" sz="2400" dirty="0" smtClean="0"/>
              <a:t>Första hjälpen-väska</a:t>
            </a:r>
          </a:p>
          <a:p>
            <a:pPr marL="285750" indent="-285750">
              <a:lnSpc>
                <a:spcPct val="130000"/>
              </a:lnSpc>
              <a:buFontTx/>
              <a:buChar char="-"/>
            </a:pPr>
            <a:r>
              <a:rPr lang="sv-SE" sz="2400" dirty="0" smtClean="0"/>
              <a:t>Hjärtstartare</a:t>
            </a:r>
          </a:p>
          <a:p>
            <a:pPr marL="285750" indent="-285750">
              <a:lnSpc>
                <a:spcPct val="130000"/>
              </a:lnSpc>
              <a:buFontTx/>
              <a:buChar char="-"/>
            </a:pPr>
            <a:r>
              <a:rPr lang="sv-SE" sz="2400" dirty="0" smtClean="0"/>
              <a:t>Ambulansingång vid ismaskinen</a:t>
            </a:r>
            <a:endParaRPr lang="sv-SE" sz="2400" dirty="0"/>
          </a:p>
          <a:p>
            <a:pPr marL="285750" indent="-285750">
              <a:lnSpc>
                <a:spcPct val="130000"/>
              </a:lnSpc>
              <a:buFontTx/>
              <a:buChar char="-"/>
            </a:pPr>
            <a:r>
              <a:rPr lang="sv-SE" sz="2400" dirty="0" smtClean="0"/>
              <a:t>Brand</a:t>
            </a:r>
            <a:endParaRPr lang="sv-SE" dirty="0"/>
          </a:p>
        </p:txBody>
      </p:sp>
      <p:pic>
        <p:nvPicPr>
          <p:cNvPr id="2" name="Bildobjekt 1" descr="HLR_team1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7110" y="2829169"/>
            <a:ext cx="3809689" cy="2857267"/>
          </a:xfrm>
          <a:prstGeom prst="rect">
            <a:avLst/>
          </a:prstGeom>
        </p:spPr>
      </p:pic>
      <p:pic>
        <p:nvPicPr>
          <p:cNvPr id="3" name="Bildobjekt 2" descr="119042977_362153845147583_3046321584346308401_n.jpg"/>
          <p:cNvPicPr>
            <a:picLocks noChangeAspect="1"/>
          </p:cNvPicPr>
          <p:nvPr/>
        </p:nvPicPr>
        <p:blipFill rotWithShape="1">
          <a:blip r:embed="rId5">
            <a:extLst>
              <a:ext uri="{28A0092B-C50C-407E-A947-70E740481C1C}">
                <a14:useLocalDpi xmlns:a14="http://schemas.microsoft.com/office/drawing/2010/main" val="0"/>
              </a:ext>
            </a:extLst>
          </a:blip>
          <a:srcRect l="44985" t="7552" r="17897" b="56192"/>
          <a:stretch/>
        </p:blipFill>
        <p:spPr>
          <a:xfrm>
            <a:off x="2090379" y="3965698"/>
            <a:ext cx="2348866" cy="1720738"/>
          </a:xfrm>
          <a:prstGeom prst="rect">
            <a:avLst/>
          </a:prstGeom>
        </p:spPr>
      </p:pic>
    </p:spTree>
    <p:extLst>
      <p:ext uri="{BB962C8B-B14F-4D97-AF65-F5344CB8AC3E}">
        <p14:creationId xmlns:p14="http://schemas.microsoft.com/office/powerpoint/2010/main" val="34684483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457200" y="5772960"/>
            <a:ext cx="8229600" cy="807974"/>
          </a:xfrm>
          <a:prstGeom prst="rect">
            <a:avLst/>
          </a:prstGeom>
          <a:solidFill>
            <a:srgbClr val="1445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Valbo HC team-11				</a:t>
            </a:r>
            <a:r>
              <a:rPr lang="sv-SE" dirty="0"/>
              <a:t> </a:t>
            </a:r>
            <a:r>
              <a:rPr lang="sv-SE" dirty="0" smtClean="0"/>
              <a:t>     U11			Föräldramöte 2021-08-25</a:t>
            </a:r>
            <a:endParaRPr lang="sv-SE" dirty="0"/>
          </a:p>
        </p:txBody>
      </p:sp>
      <p:pic>
        <p:nvPicPr>
          <p:cNvPr id="2" name="Bildobjekt 1" descr="119048906_801626713942245_6698059507139396118_n.jpg"/>
          <p:cNvPicPr>
            <a:picLocks noChangeAspect="1"/>
          </p:cNvPicPr>
          <p:nvPr/>
        </p:nvPicPr>
        <p:blipFill rotWithShape="1">
          <a:blip r:embed="rId3">
            <a:extLst>
              <a:ext uri="{28A0092B-C50C-407E-A947-70E740481C1C}">
                <a14:useLocalDpi xmlns:a14="http://schemas.microsoft.com/office/drawing/2010/main" val="0"/>
              </a:ext>
            </a:extLst>
          </a:blip>
          <a:srcRect l="5719" t="20671"/>
          <a:stretch/>
        </p:blipFill>
        <p:spPr>
          <a:xfrm>
            <a:off x="464962" y="379096"/>
            <a:ext cx="8221838" cy="5188416"/>
          </a:xfrm>
          <a:prstGeom prst="rect">
            <a:avLst/>
          </a:prstGeom>
        </p:spPr>
      </p:pic>
      <p:pic>
        <p:nvPicPr>
          <p:cNvPr id="12" name="Bildobjekt 11" descr="ValboLoggaV.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4691" y="1582998"/>
            <a:ext cx="2714522" cy="2714522"/>
          </a:xfrm>
          <a:prstGeom prst="rect">
            <a:avLst/>
          </a:prstGeom>
        </p:spPr>
      </p:pic>
    </p:spTree>
    <p:extLst>
      <p:ext uri="{BB962C8B-B14F-4D97-AF65-F5344CB8AC3E}">
        <p14:creationId xmlns:p14="http://schemas.microsoft.com/office/powerpoint/2010/main" val="16031391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a:solidFill>
                  <a:srgbClr val="1C6446"/>
                </a:solidFill>
                <a:latin typeface="Arial Black"/>
                <a:cs typeface="Arial Black"/>
              </a:rPr>
              <a:t>S</a:t>
            </a:r>
            <a:r>
              <a:rPr lang="sv-SE" dirty="0" smtClean="0">
                <a:solidFill>
                  <a:srgbClr val="1C6446"/>
                </a:solidFill>
                <a:latin typeface="Arial Black"/>
                <a:cs typeface="Arial Black"/>
              </a:rPr>
              <a:t>pelform</a:t>
            </a:r>
            <a:endParaRPr lang="sv-SE" dirty="0">
              <a:solidFill>
                <a:srgbClr val="1C6446"/>
              </a:solidFill>
              <a:latin typeface="Arial Black"/>
              <a:cs typeface="Arial Black"/>
            </a:endParaRPr>
          </a:p>
        </p:txBody>
      </p:sp>
      <p:sp>
        <p:nvSpPr>
          <p:cNvPr id="8" name="Rektangel 7"/>
          <p:cNvSpPr/>
          <p:nvPr/>
        </p:nvSpPr>
        <p:spPr>
          <a:xfrm>
            <a:off x="457200" y="5772960"/>
            <a:ext cx="8229600" cy="807974"/>
          </a:xfrm>
          <a:prstGeom prst="rect">
            <a:avLst/>
          </a:prstGeom>
          <a:solidFill>
            <a:srgbClr val="1445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Valbo HC team-11				</a:t>
            </a:r>
            <a:r>
              <a:rPr lang="sv-SE" dirty="0"/>
              <a:t> </a:t>
            </a:r>
            <a:r>
              <a:rPr lang="sv-SE" dirty="0" smtClean="0"/>
              <a:t>     U11			Föräldramöte 2021-08-25</a:t>
            </a:r>
            <a:endParaRPr lang="sv-SE" dirty="0"/>
          </a:p>
        </p:txBody>
      </p:sp>
      <p:pic>
        <p:nvPicPr>
          <p:cNvPr id="12" name="Bildobjekt 11" descr="ValboLogga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072" y="2013"/>
            <a:ext cx="1708728" cy="1708728"/>
          </a:xfrm>
          <a:prstGeom prst="rect">
            <a:avLst/>
          </a:prstGeom>
        </p:spPr>
      </p:pic>
      <p:pic>
        <p:nvPicPr>
          <p:cNvPr id="2" name="Bildobjekt 1" descr="Skärmavbild 2021-08-22 kl. 21.23.5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417638"/>
            <a:ext cx="8229600" cy="4123354"/>
          </a:xfrm>
          <a:prstGeom prst="rect">
            <a:avLst/>
          </a:prstGeom>
        </p:spPr>
      </p:pic>
    </p:spTree>
    <p:extLst>
      <p:ext uri="{BB962C8B-B14F-4D97-AF65-F5344CB8AC3E}">
        <p14:creationId xmlns:p14="http://schemas.microsoft.com/office/powerpoint/2010/main" val="8294564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a:solidFill>
                  <a:srgbClr val="1C6446"/>
                </a:solidFill>
                <a:latin typeface="Arial Black"/>
                <a:cs typeface="Arial Black"/>
              </a:rPr>
              <a:t>S</a:t>
            </a:r>
            <a:r>
              <a:rPr lang="sv-SE" dirty="0" smtClean="0">
                <a:solidFill>
                  <a:srgbClr val="1C6446"/>
                </a:solidFill>
                <a:latin typeface="Arial Black"/>
                <a:cs typeface="Arial Black"/>
              </a:rPr>
              <a:t>pelform</a:t>
            </a:r>
            <a:endParaRPr lang="sv-SE" dirty="0">
              <a:solidFill>
                <a:srgbClr val="1C6446"/>
              </a:solidFill>
              <a:latin typeface="Arial Black"/>
              <a:cs typeface="Arial Black"/>
            </a:endParaRPr>
          </a:p>
        </p:txBody>
      </p:sp>
      <p:sp>
        <p:nvSpPr>
          <p:cNvPr id="8" name="Rektangel 7"/>
          <p:cNvSpPr/>
          <p:nvPr/>
        </p:nvSpPr>
        <p:spPr>
          <a:xfrm>
            <a:off x="457200" y="5772960"/>
            <a:ext cx="8229600" cy="807974"/>
          </a:xfrm>
          <a:prstGeom prst="rect">
            <a:avLst/>
          </a:prstGeom>
          <a:solidFill>
            <a:srgbClr val="1445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Valbo HC team-11				</a:t>
            </a:r>
            <a:r>
              <a:rPr lang="sv-SE" dirty="0"/>
              <a:t> </a:t>
            </a:r>
            <a:r>
              <a:rPr lang="sv-SE" dirty="0" smtClean="0"/>
              <a:t>     U11			Föräldramöte 2021-08-25</a:t>
            </a:r>
            <a:endParaRPr lang="sv-SE" dirty="0"/>
          </a:p>
        </p:txBody>
      </p:sp>
      <p:pic>
        <p:nvPicPr>
          <p:cNvPr id="12" name="Bildobjekt 11" descr="ValboLogga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072" y="2013"/>
            <a:ext cx="1708728" cy="1708728"/>
          </a:xfrm>
          <a:prstGeom prst="rect">
            <a:avLst/>
          </a:prstGeom>
        </p:spPr>
      </p:pic>
      <p:pic>
        <p:nvPicPr>
          <p:cNvPr id="2" name="Bildobjekt 1" descr="Spelformer_pilotstudi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5967" y="1329103"/>
            <a:ext cx="4443857" cy="4443857"/>
          </a:xfrm>
          <a:prstGeom prst="rect">
            <a:avLst/>
          </a:prstGeom>
        </p:spPr>
      </p:pic>
    </p:spTree>
    <p:extLst>
      <p:ext uri="{BB962C8B-B14F-4D97-AF65-F5344CB8AC3E}">
        <p14:creationId xmlns:p14="http://schemas.microsoft.com/office/powerpoint/2010/main" val="3990476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467</TotalTime>
  <Words>1136</Words>
  <Application>Microsoft Macintosh PowerPoint</Application>
  <PresentationFormat>Bildspel på skärmen (4:3)</PresentationFormat>
  <Paragraphs>176</Paragraphs>
  <Slides>14</Slides>
  <Notes>14</Notes>
  <HiddenSlides>0</HiddenSlides>
  <MMClips>0</MMClips>
  <ScaleCrop>false</ScaleCrop>
  <HeadingPairs>
    <vt:vector size="4" baseType="variant">
      <vt:variant>
        <vt:lpstr>Tema</vt:lpstr>
      </vt:variant>
      <vt:variant>
        <vt:i4>1</vt:i4>
      </vt:variant>
      <vt:variant>
        <vt:lpstr>Bildrubriker</vt:lpstr>
      </vt:variant>
      <vt:variant>
        <vt:i4>14</vt:i4>
      </vt:variant>
    </vt:vector>
  </HeadingPairs>
  <TitlesOfParts>
    <vt:vector size="15" baseType="lpstr">
      <vt:lpstr>Office-tema</vt:lpstr>
      <vt:lpstr>Välkomna!</vt:lpstr>
      <vt:lpstr>Innehåll</vt:lpstr>
      <vt:lpstr>Team-11</vt:lpstr>
      <vt:lpstr>Valbo HC</vt:lpstr>
      <vt:lpstr>Föräldravett</vt:lpstr>
      <vt:lpstr>Första hjälpen</vt:lpstr>
      <vt:lpstr>PowerPoint-presentation</vt:lpstr>
      <vt:lpstr>Spelform</vt:lpstr>
      <vt:lpstr>Spelform</vt:lpstr>
      <vt:lpstr>Spelform</vt:lpstr>
      <vt:lpstr>Ekonomi</vt:lpstr>
      <vt:lpstr>Café</vt:lpstr>
      <vt:lpstr>NB-cup</vt:lpstr>
      <vt:lpstr>Tack och hej</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Emma Kjellsson</dc:creator>
  <cp:lastModifiedBy>Emma Kjellsson</cp:lastModifiedBy>
  <cp:revision>37</cp:revision>
  <dcterms:created xsi:type="dcterms:W3CDTF">2020-09-09T18:28:11Z</dcterms:created>
  <dcterms:modified xsi:type="dcterms:W3CDTF">2021-08-25T17:39:23Z</dcterms:modified>
</cp:coreProperties>
</file>