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6" r:id="rId8"/>
    <p:sldId id="277" r:id="rId9"/>
    <p:sldId id="281" r:id="rId10"/>
    <p:sldId id="28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BC177-6C2B-461E-96F1-50D0D9EF4CAC}" v="10" dt="2025-12-23T13:15:26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976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7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4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59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0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9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8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48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56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40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54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46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42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994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56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495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139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7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57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6574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6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1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12/23/2025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9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43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00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5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04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75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6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12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75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1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27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11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83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57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97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12/23/2025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2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12/23/2025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2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12/23/2025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9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2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77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5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2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46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8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9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33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  <p:sldLayoutId id="2147483851" r:id="rId47"/>
    <p:sldLayoutId id="2147483852" r:id="rId48"/>
    <p:sldLayoutId id="2147483853" r:id="rId49"/>
    <p:sldLayoutId id="2147483854" r:id="rId50"/>
    <p:sldLayoutId id="2147483855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is.nu/startsid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7742F8-BE86-56A9-AE90-534B668D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 anchor="b">
            <a:normAutofit/>
          </a:bodyPr>
          <a:lstStyle/>
          <a:p>
            <a:pPr algn="ctr"/>
            <a:r>
              <a:rPr lang="sv-SE" dirty="0" err="1"/>
              <a:t>Väskinde</a:t>
            </a:r>
            <a:r>
              <a:rPr lang="sv-SE" dirty="0"/>
              <a:t> AIS </a:t>
            </a:r>
          </a:p>
        </p:txBody>
      </p:sp>
      <p:pic>
        <p:nvPicPr>
          <p:cNvPr id="6" name="Picture Placeholder 5" descr="A field with houses and trees in the background&#10;&#10;AI-generated content may be incorrect.">
            <a:extLst>
              <a:ext uri="{FF2B5EF4-FFF2-40B4-BE49-F238E27FC236}">
                <a16:creationId xmlns:a16="http://schemas.microsoft.com/office/drawing/2014/main" id="{74A75824-4B2D-E1AE-5E75-9E8F4C280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638" r="-1" b="-1"/>
          <a:stretch>
            <a:fillRect/>
          </a:stretch>
        </p:blipFill>
        <p:spPr>
          <a:xfrm>
            <a:off x="612648" y="1362455"/>
            <a:ext cx="10954512" cy="4956047"/>
          </a:xfrm>
          <a:noFill/>
        </p:spPr>
      </p:pic>
    </p:spTree>
    <p:extLst>
      <p:ext uri="{BB962C8B-B14F-4D97-AF65-F5344CB8AC3E}">
        <p14:creationId xmlns:p14="http://schemas.microsoft.com/office/powerpoint/2010/main" val="58538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6EA83-062D-193B-B87E-F9303B11A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9AE2-6A5F-582D-7435-C221BB33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734753"/>
          </a:xfrm>
        </p:spPr>
        <p:txBody>
          <a:bodyPr anchor="b">
            <a:normAutofit/>
          </a:bodyPr>
          <a:lstStyle/>
          <a:p>
            <a:r>
              <a:rPr lang="sv-SE" dirty="0"/>
              <a:t>Framtidsplan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8B4FE-41AC-8FA2-47E8-808017AE86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459345"/>
            <a:ext cx="5047615" cy="52172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v-SE" dirty="0"/>
              <a:t>Vill du bidra med fler punkter </a:t>
            </a:r>
            <a:r>
              <a:rPr lang="sv-SE"/>
              <a:t>till framtidsplanen så </a:t>
            </a:r>
            <a:r>
              <a:rPr lang="sv-SE" dirty="0"/>
              <a:t>kan du alltid skicka dina inspel till info@vais.nu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4" name="grafik2">
            <a:extLst>
              <a:ext uri="{FF2B5EF4-FFF2-40B4-BE49-F238E27FC236}">
                <a16:creationId xmlns:a16="http://schemas.microsoft.com/office/drawing/2014/main" id="{E9405DF6-6B04-2531-BBF8-5C848C6C00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0263" y="929734"/>
            <a:ext cx="6408375" cy="4998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6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181F-519E-3054-B3A4-ACD7A6C7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>
            <a:normAutofit/>
          </a:bodyPr>
          <a:lstStyle/>
          <a:p>
            <a:r>
              <a:rPr lang="sv-SE" dirty="0"/>
              <a:t>Bakgrund, syfte och 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8A67-8BA5-7D69-7BCC-A37EF77DDB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1"/>
            <a:ext cx="4924552" cy="437402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v-SE" sz="1600" b="1" dirty="0"/>
              <a:t>Bakgrund</a:t>
            </a:r>
          </a:p>
          <a:p>
            <a:pPr>
              <a:lnSpc>
                <a:spcPct val="110000"/>
              </a:lnSpc>
            </a:pPr>
            <a:r>
              <a:rPr lang="sv-SE" sz="1600" dirty="0"/>
              <a:t>Anläggning i </a:t>
            </a:r>
            <a:r>
              <a:rPr lang="sv-SE" sz="1600" dirty="0" err="1"/>
              <a:t>Björkome</a:t>
            </a:r>
            <a:r>
              <a:rPr lang="sv-SE" sz="1600" dirty="0"/>
              <a:t> med 3 </a:t>
            </a:r>
            <a:r>
              <a:rPr lang="sv-SE" sz="1600" dirty="0" err="1"/>
              <a:t>st</a:t>
            </a:r>
            <a:r>
              <a:rPr lang="sv-SE" sz="1600" dirty="0"/>
              <a:t> </a:t>
            </a:r>
            <a:r>
              <a:rPr lang="sv-SE" sz="1600" dirty="0" err="1"/>
              <a:t>fotollsplaner</a:t>
            </a:r>
            <a:r>
              <a:rPr lang="sv-SE" sz="1600" dirty="0"/>
              <a:t> samt två uthyrningsdelar samt kansli, </a:t>
            </a:r>
            <a:r>
              <a:rPr lang="sv-SE" sz="1600" dirty="0" err="1"/>
              <a:t>kubblokal</a:t>
            </a:r>
            <a:r>
              <a:rPr lang="sv-SE" sz="1600" dirty="0"/>
              <a:t>, </a:t>
            </a:r>
            <a:r>
              <a:rPr lang="sv-SE" sz="1600" dirty="0" err="1"/>
              <a:t>materialrum</a:t>
            </a:r>
            <a:r>
              <a:rPr lang="sv-SE" sz="1600" dirty="0"/>
              <a:t> och fem omklädningsrum. </a:t>
            </a:r>
          </a:p>
          <a:p>
            <a:pPr>
              <a:lnSpc>
                <a:spcPct val="110000"/>
              </a:lnSpc>
            </a:pPr>
            <a:r>
              <a:rPr lang="sv-SE" sz="1600" dirty="0"/>
              <a:t>Idrotter som erbjuds är boule, fotboll,  </a:t>
            </a:r>
            <a:r>
              <a:rPr lang="sv-SE" sz="1600" dirty="0" err="1"/>
              <a:t>padel</a:t>
            </a:r>
            <a:r>
              <a:rPr lang="sv-SE" sz="1600" dirty="0"/>
              <a:t>, pärk och varpa. </a:t>
            </a:r>
            <a:br>
              <a:rPr lang="sv-SE" sz="1600" dirty="0"/>
            </a:br>
            <a:endParaRPr lang="sv-SE" sz="1600" dirty="0"/>
          </a:p>
          <a:p>
            <a:pPr marL="0" indent="0">
              <a:lnSpc>
                <a:spcPct val="110000"/>
              </a:lnSpc>
              <a:buNone/>
            </a:pPr>
            <a:r>
              <a:rPr lang="sv-SE" sz="1600" b="1" dirty="0"/>
              <a:t>Syfte</a:t>
            </a:r>
          </a:p>
          <a:p>
            <a:pPr>
              <a:lnSpc>
                <a:spcPct val="110000"/>
              </a:lnSpc>
            </a:pPr>
            <a:r>
              <a:rPr lang="sv-SE" sz="1600" dirty="0"/>
              <a:t>Verka för en långsiktig och hållbar idrottsverksamhet i </a:t>
            </a:r>
            <a:r>
              <a:rPr lang="sv-SE" sz="1600" dirty="0" err="1"/>
              <a:t>Väskinde</a:t>
            </a:r>
            <a:r>
              <a:rPr lang="sv-SE" sz="1600" dirty="0"/>
              <a:t>. </a:t>
            </a:r>
            <a:br>
              <a:rPr lang="sv-SE" sz="1600" dirty="0"/>
            </a:br>
            <a:endParaRPr lang="sv-SE" sz="1600" dirty="0"/>
          </a:p>
          <a:p>
            <a:pPr marL="0" indent="0">
              <a:lnSpc>
                <a:spcPct val="110000"/>
              </a:lnSpc>
              <a:buNone/>
            </a:pPr>
            <a:r>
              <a:rPr lang="sv-SE" sz="1600" b="1" dirty="0"/>
              <a:t>Mål</a:t>
            </a:r>
          </a:p>
          <a:p>
            <a:pPr>
              <a:lnSpc>
                <a:spcPct val="110000"/>
              </a:lnSpc>
            </a:pPr>
            <a:r>
              <a:rPr lang="sv-SE" sz="1600" dirty="0"/>
              <a:t>Att under 2025 ta fram en flerårig verksamhetsplan med tydliga och konkreta mål inom fotboll, anläggning och organisation. </a:t>
            </a:r>
            <a:br>
              <a:rPr lang="sv-SE" sz="1600" dirty="0"/>
            </a:br>
            <a:r>
              <a:rPr lang="sv-SE" sz="1600" dirty="0"/>
              <a:t>Exempel </a:t>
            </a:r>
            <a:r>
              <a:rPr lang="sv-SE" sz="1600" dirty="0" err="1"/>
              <a:t>VAIS</a:t>
            </a:r>
            <a:r>
              <a:rPr lang="sv-SE" sz="1600" dirty="0"/>
              <a:t> skall 2030 ha x antal medlemmar. </a:t>
            </a:r>
            <a:br>
              <a:rPr lang="sv-SE" sz="1600" dirty="0"/>
            </a:br>
            <a:endParaRPr lang="sv-SE" sz="1600" dirty="0"/>
          </a:p>
        </p:txBody>
      </p:sp>
      <p:pic>
        <p:nvPicPr>
          <p:cNvPr id="4" name="grafik2">
            <a:extLst>
              <a:ext uri="{FF2B5EF4-FFF2-40B4-BE49-F238E27FC236}">
                <a16:creationId xmlns:a16="http://schemas.microsoft.com/office/drawing/2014/main" id="{00DC6504-E4BD-BD42-0CCB-A36C82033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0263" y="929734"/>
            <a:ext cx="6408375" cy="4998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3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1DF4A-70DF-7730-F66A-03623F807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4D2E-2B40-F153-AEC6-FB6CC283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>
            <a:normAutofit/>
          </a:bodyPr>
          <a:lstStyle/>
          <a:p>
            <a:r>
              <a:rPr lang="sv-SE" dirty="0"/>
              <a:t>Verksamhetsplan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65BE2-4870-65E5-C510-C509F7A14A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2084831"/>
            <a:ext cx="5047615" cy="45627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/>
              <a:t>Gå från ettårig verksamhetsplan till flerårig. </a:t>
            </a:r>
          </a:p>
          <a:p>
            <a:pPr>
              <a:lnSpc>
                <a:spcPct val="110000"/>
              </a:lnSpc>
            </a:pPr>
            <a:r>
              <a:rPr lang="sv-SE" dirty="0"/>
              <a:t>Konkreta och tydliga mål där planen är nedbruten per år. </a:t>
            </a:r>
          </a:p>
          <a:p>
            <a:pPr>
              <a:lnSpc>
                <a:spcPct val="110000"/>
              </a:lnSpc>
            </a:pPr>
            <a:r>
              <a:rPr lang="sv-SE" dirty="0"/>
              <a:t>En idrottsförening som skall vara öppen och välkomnande för dig i </a:t>
            </a:r>
            <a:r>
              <a:rPr lang="sv-SE" dirty="0" err="1"/>
              <a:t>Väskinde</a:t>
            </a:r>
            <a:r>
              <a:rPr lang="sv-SE" dirty="0"/>
              <a:t>. 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4" name="grafik2">
            <a:extLst>
              <a:ext uri="{FF2B5EF4-FFF2-40B4-BE49-F238E27FC236}">
                <a16:creationId xmlns:a16="http://schemas.microsoft.com/office/drawing/2014/main" id="{0F46A08A-50D7-1950-9DA7-F7F590CBD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0263" y="929734"/>
            <a:ext cx="6408375" cy="4998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26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5D48D-4327-C2D5-7293-F6377F637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3BE6-99D8-AD19-7BA7-697C3D2C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>
            <a:normAutofit/>
          </a:bodyPr>
          <a:lstStyle/>
          <a:p>
            <a:r>
              <a:rPr lang="sv-SE" dirty="0"/>
              <a:t>Idrotter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E42F7-9195-ECE0-CD82-2CB6B7A4AB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2084832"/>
            <a:ext cx="5047615" cy="46352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/>
              <a:t>Börja med att fotbollen som har flest antal medlemmar har en tydlig målbild vart den skall. </a:t>
            </a:r>
          </a:p>
          <a:p>
            <a:pPr>
              <a:lnSpc>
                <a:spcPct val="110000"/>
              </a:lnSpc>
            </a:pPr>
            <a:r>
              <a:rPr lang="sv-SE" dirty="0"/>
              <a:t>Sätta tydlig struktur med berörda ledare och lagen. </a:t>
            </a:r>
          </a:p>
          <a:p>
            <a:pPr>
              <a:lnSpc>
                <a:spcPct val="110000"/>
              </a:lnSpc>
            </a:pPr>
            <a:r>
              <a:rPr lang="sv-SE" dirty="0"/>
              <a:t>Ta ett gemensamt möte med alla ledare.</a:t>
            </a:r>
          </a:p>
          <a:p>
            <a:pPr>
              <a:lnSpc>
                <a:spcPct val="110000"/>
              </a:lnSpc>
            </a:pPr>
            <a:r>
              <a:rPr lang="sv-SE" dirty="0"/>
              <a:t>Informera övriga idrotter.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4" name="grafik2">
            <a:extLst>
              <a:ext uri="{FF2B5EF4-FFF2-40B4-BE49-F238E27FC236}">
                <a16:creationId xmlns:a16="http://schemas.microsoft.com/office/drawing/2014/main" id="{4D578C24-9031-8593-7057-1246E2D131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0263" y="929734"/>
            <a:ext cx="6408375" cy="4998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83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92AC-32CB-D60E-E591-7545E9E42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80FA-7EF6-F585-6F38-D6B0BEAB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>
            <a:normAutofit/>
          </a:bodyPr>
          <a:lstStyle/>
          <a:p>
            <a:r>
              <a:rPr lang="sv-SE" dirty="0"/>
              <a:t>Anläggning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A6E83-E281-9B6A-415F-02B64156A2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2084831"/>
            <a:ext cx="5047615" cy="47151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2000" dirty="0"/>
              <a:t>Ta fram underhållsbehovet av anläggningen. </a:t>
            </a:r>
          </a:p>
          <a:p>
            <a:pPr>
              <a:lnSpc>
                <a:spcPct val="110000"/>
              </a:lnSpc>
            </a:pPr>
            <a:r>
              <a:rPr lang="sv-SE" sz="2000" dirty="0"/>
              <a:t>Flerårig plan för renoveringar. </a:t>
            </a:r>
          </a:p>
          <a:p>
            <a:pPr>
              <a:lnSpc>
                <a:spcPct val="110000"/>
              </a:lnSpc>
            </a:pPr>
            <a:r>
              <a:rPr lang="sv-SE" sz="2000" dirty="0"/>
              <a:t>Ta fram en plan för energifrågan.</a:t>
            </a:r>
          </a:p>
          <a:p>
            <a:pPr>
              <a:lnSpc>
                <a:spcPct val="110000"/>
              </a:lnSpc>
            </a:pPr>
            <a:r>
              <a:rPr lang="sv-SE" sz="2000" dirty="0"/>
              <a:t>Ta fram en plan för bevattningen. 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sv-SE" sz="2000" dirty="0"/>
            </a:br>
            <a:endParaRPr lang="sv-SE" sz="2000" dirty="0"/>
          </a:p>
        </p:txBody>
      </p:sp>
      <p:pic>
        <p:nvPicPr>
          <p:cNvPr id="4" name="grafik2">
            <a:extLst>
              <a:ext uri="{FF2B5EF4-FFF2-40B4-BE49-F238E27FC236}">
                <a16:creationId xmlns:a16="http://schemas.microsoft.com/office/drawing/2014/main" id="{2A2657CE-9070-DF85-4C16-C4453930C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0263" y="929734"/>
            <a:ext cx="6408375" cy="4998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24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9DF4-B721-7186-AA10-F7A32F253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93FC-B9DC-9250-98BE-4E194E5D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>
            <a:normAutofit/>
          </a:bodyPr>
          <a:lstStyle/>
          <a:p>
            <a:r>
              <a:rPr lang="sv-SE"/>
              <a:t>Administration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C8BE-A430-FD52-6B39-141D186430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2084831"/>
            <a:ext cx="5047615" cy="45917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/>
              <a:t>Utpekade roller inom respektive område</a:t>
            </a:r>
          </a:p>
          <a:p>
            <a:pPr>
              <a:lnSpc>
                <a:spcPct val="110000"/>
              </a:lnSpc>
            </a:pPr>
            <a:r>
              <a:rPr lang="sv-SE" dirty="0"/>
              <a:t>Förändra kommunikationsplanen (hemsida och mail)</a:t>
            </a:r>
          </a:p>
          <a:p>
            <a:pPr>
              <a:lnSpc>
                <a:spcPct val="110000"/>
              </a:lnSpc>
            </a:pPr>
            <a:r>
              <a:rPr lang="sv-SE" dirty="0"/>
              <a:t>Starta arbetet i valberedningen</a:t>
            </a:r>
          </a:p>
          <a:p>
            <a:pPr>
              <a:lnSpc>
                <a:spcPct val="110000"/>
              </a:lnSpc>
            </a:pPr>
            <a:r>
              <a:rPr lang="sv-SE" dirty="0"/>
              <a:t>Utbildning i </a:t>
            </a:r>
            <a:r>
              <a:rPr lang="sv-SE" dirty="0" err="1"/>
              <a:t>IdrottOnline</a:t>
            </a:r>
            <a:r>
              <a:rPr lang="sv-SE" dirty="0"/>
              <a:t> / Idrottsarenan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4" name="grafik2">
            <a:extLst>
              <a:ext uri="{FF2B5EF4-FFF2-40B4-BE49-F238E27FC236}">
                <a16:creationId xmlns:a16="http://schemas.microsoft.com/office/drawing/2014/main" id="{4CFA6E9A-73DC-92DE-CE66-F31921A6A9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0263" y="929734"/>
            <a:ext cx="6408375" cy="4998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5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96C6F-3EC2-2774-979D-03D0C50B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91E6-C292-0544-54FE-B737CD54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734753"/>
          </a:xfrm>
        </p:spPr>
        <p:txBody>
          <a:bodyPr anchor="b">
            <a:normAutofit/>
          </a:bodyPr>
          <a:lstStyle/>
          <a:p>
            <a:r>
              <a:rPr lang="sv-SE" dirty="0"/>
              <a:t>Framtidsplan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443A-25D5-3C4D-CB6F-6DF092EDE8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459345"/>
            <a:ext cx="5047615" cy="52172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v-SE" dirty="0"/>
              <a:t>Idag</a:t>
            </a:r>
          </a:p>
          <a:p>
            <a:pPr>
              <a:lnSpc>
                <a:spcPct val="110000"/>
              </a:lnSpc>
            </a:pPr>
            <a:r>
              <a:rPr lang="sv-SE" dirty="0"/>
              <a:t>Verksamhetsplan</a:t>
            </a:r>
          </a:p>
          <a:p>
            <a:pPr>
              <a:lnSpc>
                <a:spcPct val="110000"/>
              </a:lnSpc>
            </a:pPr>
            <a:r>
              <a:rPr lang="sv-SE" dirty="0"/>
              <a:t>Sektioner</a:t>
            </a:r>
          </a:p>
          <a:p>
            <a:pPr>
              <a:lnSpc>
                <a:spcPct val="110000"/>
              </a:lnSpc>
            </a:pPr>
            <a:r>
              <a:rPr lang="sv-SE" dirty="0"/>
              <a:t>Årsmöte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dirty="0"/>
              <a:t>2026</a:t>
            </a:r>
          </a:p>
          <a:p>
            <a:pPr>
              <a:lnSpc>
                <a:spcPct val="110000"/>
              </a:lnSpc>
            </a:pPr>
            <a:r>
              <a:rPr lang="sv-SE" dirty="0"/>
              <a:t>Utpekade roller inom respektive område</a:t>
            </a:r>
          </a:p>
          <a:p>
            <a:pPr>
              <a:lnSpc>
                <a:spcPct val="110000"/>
              </a:lnSpc>
            </a:pPr>
            <a:r>
              <a:rPr lang="sv-SE" dirty="0"/>
              <a:t>Förändra kommunikationsplanen (hemsida och mail)</a:t>
            </a:r>
          </a:p>
          <a:p>
            <a:pPr>
              <a:lnSpc>
                <a:spcPct val="110000"/>
              </a:lnSpc>
            </a:pPr>
            <a:r>
              <a:rPr lang="sv-SE" dirty="0"/>
              <a:t>Starta arbetet i valberedningen</a:t>
            </a:r>
          </a:p>
          <a:p>
            <a:pPr>
              <a:lnSpc>
                <a:spcPct val="110000"/>
              </a:lnSpc>
            </a:pPr>
            <a:r>
              <a:rPr lang="sv-SE" dirty="0"/>
              <a:t>Utbildning i </a:t>
            </a:r>
            <a:r>
              <a:rPr lang="sv-SE" dirty="0" err="1"/>
              <a:t>IdrottOnline</a:t>
            </a:r>
            <a:r>
              <a:rPr lang="sv-SE" dirty="0"/>
              <a:t> / Idrottsarenan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4" name="grafik2">
            <a:extLst>
              <a:ext uri="{FF2B5EF4-FFF2-40B4-BE49-F238E27FC236}">
                <a16:creationId xmlns:a16="http://schemas.microsoft.com/office/drawing/2014/main" id="{86E15F41-3DF0-4DED-617A-DB7EC0211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0263" y="929734"/>
            <a:ext cx="6408375" cy="4998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92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6ACBB-88E9-97D8-9818-CA8FBBFED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E2C9-604E-98D7-A069-497DCE0F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734753"/>
          </a:xfrm>
        </p:spPr>
        <p:txBody>
          <a:bodyPr anchor="b">
            <a:normAutofit/>
          </a:bodyPr>
          <a:lstStyle/>
          <a:p>
            <a:r>
              <a:rPr lang="sv-SE" dirty="0"/>
              <a:t>Framtidsplan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29E8-5C75-5246-A83B-6D0587CDF0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459345"/>
            <a:ext cx="5047615" cy="52172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v-SE" dirty="0"/>
              <a:t>Idag</a:t>
            </a:r>
          </a:p>
          <a:p>
            <a:pPr>
              <a:lnSpc>
                <a:spcPct val="110000"/>
              </a:lnSpc>
            </a:pPr>
            <a:r>
              <a:rPr lang="sv-SE" dirty="0"/>
              <a:t>Verksamhetsplan</a:t>
            </a:r>
          </a:p>
          <a:p>
            <a:pPr>
              <a:lnSpc>
                <a:spcPct val="110000"/>
              </a:lnSpc>
            </a:pPr>
            <a:r>
              <a:rPr lang="sv-SE" dirty="0"/>
              <a:t>Sektioner</a:t>
            </a:r>
          </a:p>
          <a:p>
            <a:pPr>
              <a:lnSpc>
                <a:spcPct val="110000"/>
              </a:lnSpc>
            </a:pPr>
            <a:r>
              <a:rPr lang="sv-SE" dirty="0"/>
              <a:t>Årsmöte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dirty="0"/>
              <a:t>2026</a:t>
            </a:r>
          </a:p>
          <a:p>
            <a:pPr>
              <a:lnSpc>
                <a:spcPct val="110000"/>
              </a:lnSpc>
            </a:pPr>
            <a:r>
              <a:rPr lang="sv-SE" dirty="0"/>
              <a:t>Utpekade roller inom respektive område</a:t>
            </a:r>
          </a:p>
          <a:p>
            <a:pPr>
              <a:lnSpc>
                <a:spcPct val="110000"/>
              </a:lnSpc>
            </a:pPr>
            <a:r>
              <a:rPr lang="sv-SE" dirty="0"/>
              <a:t>Förändra kommunikationsplanen (hemsida och mail)</a:t>
            </a:r>
          </a:p>
          <a:p>
            <a:pPr>
              <a:lnSpc>
                <a:spcPct val="110000"/>
              </a:lnSpc>
            </a:pPr>
            <a:r>
              <a:rPr lang="sv-SE" dirty="0"/>
              <a:t>Starta arbetet i valberedningen</a:t>
            </a:r>
          </a:p>
          <a:p>
            <a:pPr>
              <a:lnSpc>
                <a:spcPct val="110000"/>
              </a:lnSpc>
            </a:pPr>
            <a:r>
              <a:rPr lang="sv-SE" dirty="0"/>
              <a:t>Utbildning i </a:t>
            </a:r>
            <a:r>
              <a:rPr lang="sv-SE" dirty="0" err="1"/>
              <a:t>IdrottOnline</a:t>
            </a:r>
            <a:r>
              <a:rPr lang="sv-SE" dirty="0"/>
              <a:t> / Idrottsarenan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4" name="grafik2">
            <a:extLst>
              <a:ext uri="{FF2B5EF4-FFF2-40B4-BE49-F238E27FC236}">
                <a16:creationId xmlns:a16="http://schemas.microsoft.com/office/drawing/2014/main" id="{DAB71589-A509-09A7-DBBC-8DBF560AC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0263" y="929734"/>
            <a:ext cx="6408375" cy="4998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45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C290C-5A9A-85DA-9744-558605542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B9E3-FAA9-D18A-BF98-F8C48AB9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5483352" cy="734753"/>
          </a:xfrm>
        </p:spPr>
        <p:txBody>
          <a:bodyPr anchor="b">
            <a:normAutofit/>
          </a:bodyPr>
          <a:lstStyle/>
          <a:p>
            <a:r>
              <a:rPr lang="sv-SE" dirty="0"/>
              <a:t>Framtidsplan 2025-2030</a:t>
            </a:r>
          </a:p>
        </p:txBody>
      </p:sp>
      <p:pic>
        <p:nvPicPr>
          <p:cNvPr id="4" name="grafik2">
            <a:extLst>
              <a:ext uri="{FF2B5EF4-FFF2-40B4-BE49-F238E27FC236}">
                <a16:creationId xmlns:a16="http://schemas.microsoft.com/office/drawing/2014/main" id="{043BF1F9-7360-C55B-5DA1-4EDC782A7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69714" y="5012404"/>
            <a:ext cx="2021696" cy="1655789"/>
          </a:xfrm>
          <a:prstGeom prst="rect">
            <a:avLst/>
          </a:prstGeom>
          <a:noFill/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CDFB8CE9-D41D-7CDC-15FF-90D19E09B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06945"/>
              </p:ext>
            </p:extLst>
          </p:nvPr>
        </p:nvGraphicFramePr>
        <p:xfrm>
          <a:off x="718456" y="1237673"/>
          <a:ext cx="915126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315">
                  <a:extLst>
                    <a:ext uri="{9D8B030D-6E8A-4147-A177-3AD203B41FA5}">
                      <a16:colId xmlns:a16="http://schemas.microsoft.com/office/drawing/2014/main" val="2117499507"/>
                    </a:ext>
                  </a:extLst>
                </a:gridCol>
                <a:gridCol w="2779486">
                  <a:extLst>
                    <a:ext uri="{9D8B030D-6E8A-4147-A177-3AD203B41FA5}">
                      <a16:colId xmlns:a16="http://schemas.microsoft.com/office/drawing/2014/main" val="3268103860"/>
                    </a:ext>
                  </a:extLst>
                </a:gridCol>
                <a:gridCol w="1182914">
                  <a:extLst>
                    <a:ext uri="{9D8B030D-6E8A-4147-A177-3AD203B41FA5}">
                      <a16:colId xmlns:a16="http://schemas.microsoft.com/office/drawing/2014/main" val="1796300179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796001466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414644214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788030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Idag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2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Verksamhetsplan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Kassör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Bastu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11-manna juniorlag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Party 100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70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Sektioner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Belysning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PF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Elljusspår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Ny idrottshall invigs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Årsmöte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Bollplank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Sommarfest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Ute gym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1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Fixa till boulebanan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Motionsgrupp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46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Fixa några som spelar boule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5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Målvaktsträning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7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VAIS </a:t>
                      </a:r>
                      <a:r>
                        <a:rPr lang="sv-SE" sz="1200" dirty="0" err="1"/>
                        <a:t>Open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6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Gemensamma öppna träningar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86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 </a:t>
                      </a:r>
                      <a:r>
                        <a:rPr lang="sv-SE" sz="1200" dirty="0" err="1"/>
                        <a:t>st</a:t>
                      </a:r>
                      <a:r>
                        <a:rPr lang="sv-SE" sz="1200" dirty="0"/>
                        <a:t> </a:t>
                      </a:r>
                      <a:r>
                        <a:rPr lang="sv-SE" sz="1200" dirty="0" err="1"/>
                        <a:t>pärklag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6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/>
                        <a:t>Juniorpadel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02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Innebandylag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27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KM i </a:t>
                      </a:r>
                      <a:r>
                        <a:rPr lang="sv-SE" sz="1200" dirty="0" err="1"/>
                        <a:t>tunnvarpe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56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KM i </a:t>
                      </a:r>
                      <a:r>
                        <a:rPr lang="sv-SE" sz="1200" dirty="0" err="1"/>
                        <a:t>padel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Knäkontrollkurs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55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087357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Bredbild</PresentationFormat>
  <Paragraphs>90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Aptos</vt:lpstr>
      <vt:lpstr>Aptos Light</vt:lpstr>
      <vt:lpstr>Arial</vt:lpstr>
      <vt:lpstr>Chroma</vt:lpstr>
      <vt:lpstr>Väskinde AIS </vt:lpstr>
      <vt:lpstr>Bakgrund, syfte och mål</vt:lpstr>
      <vt:lpstr>Verksamhetsplan</vt:lpstr>
      <vt:lpstr>Idrotter</vt:lpstr>
      <vt:lpstr>Anläggning</vt:lpstr>
      <vt:lpstr>Administration</vt:lpstr>
      <vt:lpstr>Framtidsplan</vt:lpstr>
      <vt:lpstr>Framtidsplan</vt:lpstr>
      <vt:lpstr>Framtidsplan 2025-2030</vt:lpstr>
      <vt:lpstr>Framtidsplan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Palmqvist</dc:creator>
  <cp:lastModifiedBy>Johan Palmqvist</cp:lastModifiedBy>
  <cp:revision>4</cp:revision>
  <dcterms:created xsi:type="dcterms:W3CDTF">2025-08-16T12:20:16Z</dcterms:created>
  <dcterms:modified xsi:type="dcterms:W3CDTF">2025-12-23T13:18:05Z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0d94389-3679-4ee9-b462-9299027f34d3_Enabled">
    <vt:lpwstr>true</vt:lpwstr>
  </property>
  <property fmtid="{D5CDD505-2E9C-101B-9397-08002B2CF9AE}" pid="3" name="MSIP_Label_a0d94389-3679-4ee9-b462-9299027f34d3_SetDate">
    <vt:lpwstr>2025-08-16T13:12:25Z</vt:lpwstr>
  </property>
  <property fmtid="{D5CDD505-2E9C-101B-9397-08002B2CF9AE}" pid="4" name="MSIP_Label_a0d94389-3679-4ee9-b462-9299027f34d3_Method">
    <vt:lpwstr>Standard</vt:lpwstr>
  </property>
  <property fmtid="{D5CDD505-2E9C-101B-9397-08002B2CF9AE}" pid="5" name="MSIP_Label_a0d94389-3679-4ee9-b462-9299027f34d3_Name">
    <vt:lpwstr>General</vt:lpwstr>
  </property>
  <property fmtid="{D5CDD505-2E9C-101B-9397-08002B2CF9AE}" pid="6" name="MSIP_Label_a0d94389-3679-4ee9-b462-9299027f34d3_SiteId">
    <vt:lpwstr>d357e4b0-a5d5-400f-b185-86fb574bef72</vt:lpwstr>
  </property>
  <property fmtid="{D5CDD505-2E9C-101B-9397-08002B2CF9AE}" pid="7" name="MSIP_Label_a0d94389-3679-4ee9-b462-9299027f34d3_ActionId">
    <vt:lpwstr>f822d161-3ae9-4c4c-bcd0-868eb6eb131a</vt:lpwstr>
  </property>
  <property fmtid="{D5CDD505-2E9C-101B-9397-08002B2CF9AE}" pid="8" name="MSIP_Label_a0d94389-3679-4ee9-b462-9299027f34d3_ContentBits">
    <vt:lpwstr>0</vt:lpwstr>
  </property>
  <property fmtid="{D5CDD505-2E9C-101B-9397-08002B2CF9AE}" pid="9" name="MSIP_Label_a0d94389-3679-4ee9-b462-9299027f34d3_Tag">
    <vt:lpwstr>10, 3, 0, 1</vt:lpwstr>
  </property>
</Properties>
</file>