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1" r:id="rId2"/>
  </p:sldMasterIdLst>
  <p:notesMasterIdLst>
    <p:notesMasterId r:id="rId16"/>
  </p:notesMasterIdLst>
  <p:sldIdLst>
    <p:sldId id="256" r:id="rId3"/>
    <p:sldId id="257" r:id="rId4"/>
    <p:sldId id="269" r:id="rId5"/>
    <p:sldId id="289" r:id="rId6"/>
    <p:sldId id="295" r:id="rId7"/>
    <p:sldId id="287" r:id="rId8"/>
    <p:sldId id="293" r:id="rId9"/>
    <p:sldId id="296" r:id="rId10"/>
    <p:sldId id="294" r:id="rId11"/>
    <p:sldId id="292" r:id="rId12"/>
    <p:sldId id="290" r:id="rId13"/>
    <p:sldId id="291" r:id="rId14"/>
    <p:sldId id="267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CC"/>
    <a:srgbClr val="5EEC3C"/>
    <a:srgbClr val="1D3A00"/>
    <a:srgbClr val="6C1A00"/>
    <a:srgbClr val="003296"/>
    <a:srgbClr val="E39A39"/>
    <a:srgbClr val="FFC901"/>
    <a:srgbClr val="FE9202"/>
    <a:srgbClr val="FEA402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78" autoAdjust="0"/>
  </p:normalViewPr>
  <p:slideViewPr>
    <p:cSldViewPr>
      <p:cViewPr varScale="1">
        <p:scale>
          <a:sx n="96" d="100"/>
          <a:sy n="96" d="100"/>
        </p:scale>
        <p:origin x="1066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9DC0B-439A-4283-B282-0A81E38E4B9A}" type="datetimeFigureOut">
              <a:rPr lang="en-US" smtClean="0"/>
              <a:t>10/14/2023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FD5F7-8A08-47F0-BD34-72DA7B8DDD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7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Avsl:16+11</a:t>
            </a:r>
          </a:p>
          <a:p>
            <a:r>
              <a:rPr lang="sv-SE" dirty="0" err="1"/>
              <a:t>Utb</a:t>
            </a:r>
            <a:r>
              <a:rPr lang="sv-SE" dirty="0"/>
              <a:t> 3+5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2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350110"/>
            <a:ext cx="5650085" cy="152705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2877160"/>
            <a:ext cx="5650085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4574626E-3215-4C59-A1E6-8B61DF5D75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5A43AF0-0BC7-3146-8483-C46133498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C701E04-9D09-3542-A2C1-500E191942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C119F8D-1682-4647-A684-571DE76939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A196A-4807-F349-868B-0FC5D18C48A6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7933975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5900F93-CE50-DA4F-92B3-C7597A749A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DFFB089-41DC-ED44-B079-5011FAE1DA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062B96C-8022-1C46-8383-63D596270F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5B14A-ADF6-EB44-BFE8-FC352CBB4E17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8223947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2A1C1981-03CC-7C40-9ED1-3E006C4B53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089ABA1-4E7F-9141-931E-6588DF8BC6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53A1CDE-1084-C242-AC57-D5CDB59B9E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F1C7-BD43-0F46-A34A-B18D7B507DC8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38802267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00101"/>
            <a:ext cx="4038600" cy="37945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0101"/>
            <a:ext cx="4038600" cy="37945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560BF0C-B049-9D44-85E0-672397A629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0E092EC-AE46-1E40-B2CD-06C7461BBC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920B3E5-909C-9640-ADA9-77F28E17C8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D8F66-0530-714D-82A7-223A5027F1E9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50630994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2B64E78-CA1E-F34A-B1B0-E017F8412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F46F5F5-6969-D844-819A-28AA8FE8E1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C0703E2-3047-434E-BD8E-D26E6DA16B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ADD78-8FFE-9142-8DBB-8B016E67E985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08112906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D30B507B-D91F-254A-8A2A-F966047AE4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9443EC3-0FC6-DA4E-90F2-B6FBFB4D52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92C1049-F1DE-C947-BBD7-8ADFAD4430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E753D-4B45-3D40-AEBC-A2A5E0D0A1A8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02980129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AACEC1F-4627-6E40-B976-0B78F5D100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7C4429C7-5D27-A447-A122-85394370FE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35BC51A-BADC-D841-8A68-CC4298AB4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516D0-89E8-3347-8E20-B91931D66152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13559893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610821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1"/>
            <a:ext cx="8246070" cy="3512214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36B90E2B-7AAE-4043-B008-8A1D869721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9649A0CE-5919-B845-9A98-D5ED8F559B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F6FB657-172B-AC44-A05C-14A4F566CD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3AE6C-DFCD-874C-8B6A-1B17FFB059E1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68829377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A1459DBC-A89C-CF47-86B3-352A49FF8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44787DC-A968-3B44-846E-0D04F1CC65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395883F-DD2D-C64C-B7FE-9F7C54D2F3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6F1FE-C72C-6248-9F58-6739C83032AF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23255586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683D2D2-B79A-2B4A-AF32-8C925D09FD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6EB2E5B-16EA-7A42-8FF6-AA4160D3E5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9B45CB0-EEDA-9A42-814B-91A9613765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8738D-0C07-BF4D-9254-7EC7A684F82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14599917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CAA9F86-DF9D-5145-9AC1-80EAF6542D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2F5C370-6832-044A-B54D-1CB667DC5A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23E45CF-2F42-E948-B6B7-B055E8E92C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2B7A9-B639-6F49-B51F-12F5EF7BF3E8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43645472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6108200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044701"/>
            <a:ext cx="6108200" cy="3663766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093365" cy="61082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80" y="164123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80" y="211363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64123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211363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A319AF-0FCC-4128-9740-8A4A650F4C8A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509AE28-7052-0F47-BC87-1C4827A9E7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D8C8697-881E-1B44-A9B5-C2A6899C21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00100"/>
            <a:ext cx="82296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43B6B76D-CDA2-AB40-8693-7C5C9BF66A0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9263" y="4792663"/>
            <a:ext cx="1619250" cy="230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8">
            <a:extLst>
              <a:ext uri="{FF2B5EF4-FFF2-40B4-BE49-F238E27FC236}">
                <a16:creationId xmlns:a16="http://schemas.microsoft.com/office/drawing/2014/main" id="{7FB5383C-AD74-D047-838F-E6C5EA04C8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59000" y="4789488"/>
            <a:ext cx="3959225" cy="228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90000" tIns="46038" rIns="90000" bIns="4603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9">
            <a:extLst>
              <a:ext uri="{FF2B5EF4-FFF2-40B4-BE49-F238E27FC236}">
                <a16:creationId xmlns:a16="http://schemas.microsoft.com/office/drawing/2014/main" id="{8D7FDF96-B33C-B04B-846B-3774A85D210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97613" y="4789488"/>
            <a:ext cx="836612" cy="230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E3A92458-D710-9641-8CF1-15CDE2ACD999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259592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+mj-lt"/>
          <a:ea typeface="ＭＳ Ｐゴシック" charset="-128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-128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ＭＳ Ｐゴシック" charset="-128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educationwebregistration.idrottonline.se/home/index/?id=1772372" TargetMode="External"/><Relationship Id="rId13" Type="http://schemas.openxmlformats.org/officeDocument/2006/relationships/hyperlink" Target="https://educationwebregistration.idrottonline.se/home/index/?id=1764335" TargetMode="External"/><Relationship Id="rId3" Type="http://schemas.openxmlformats.org/officeDocument/2006/relationships/hyperlink" Target="https://educationwebregistration.idrottonline.se/home/index/?id=1754732" TargetMode="External"/><Relationship Id="rId7" Type="http://schemas.openxmlformats.org/officeDocument/2006/relationships/hyperlink" Target="https://educationwebregistration.idrottonline.se/home/index/?id=1757934" TargetMode="External"/><Relationship Id="rId12" Type="http://schemas.openxmlformats.org/officeDocument/2006/relationships/hyperlink" Target="https://educationwebregistration.idrottonline.se/home/index/?id=1771082" TargetMode="External"/><Relationship Id="rId2" Type="http://schemas.openxmlformats.org/officeDocument/2006/relationships/hyperlink" Target="https://educationwebregistration.idrottonline.se/home/index/?id=1767294" TargetMode="External"/><Relationship Id="rId16" Type="http://schemas.openxmlformats.org/officeDocument/2006/relationships/hyperlink" Target="https://educationwebregistration.idrottonline.se/home/index/?id=176417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tionwebregistration.idrottonline.se/home/index/?id=1770047" TargetMode="External"/><Relationship Id="rId11" Type="http://schemas.openxmlformats.org/officeDocument/2006/relationships/hyperlink" Target="https://educationwebregistration.idrottonline.se/home/index/1760087" TargetMode="External"/><Relationship Id="rId5" Type="http://schemas.openxmlformats.org/officeDocument/2006/relationships/hyperlink" Target="https://educationwebregistration.idrottonline.se/home/index/?id=1758654" TargetMode="External"/><Relationship Id="rId15" Type="http://schemas.openxmlformats.org/officeDocument/2006/relationships/hyperlink" Target="https://educationwebregistration.idrottonline.se/home/index/?id=1740229" TargetMode="External"/><Relationship Id="rId10" Type="http://schemas.openxmlformats.org/officeDocument/2006/relationships/hyperlink" Target="https://educationwebregistration.idrottonline.se/home/index/?id=1718464" TargetMode="External"/><Relationship Id="rId4" Type="http://schemas.openxmlformats.org/officeDocument/2006/relationships/hyperlink" Target="https://educationwebregistration.idrottonline.se/home/index/?id=1767298" TargetMode="External"/><Relationship Id="rId9" Type="http://schemas.openxmlformats.org/officeDocument/2006/relationships/hyperlink" Target="https://educationwebregistration.idrottonline.se/home/index/?id=1762133" TargetMode="External"/><Relationship Id="rId14" Type="http://schemas.openxmlformats.org/officeDocument/2006/relationships/hyperlink" Target="https://educationwebregistration.idrottonline.se/home/index/?id=1770971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1502815"/>
            <a:ext cx="5955493" cy="1336168"/>
          </a:xfrm>
        </p:spPr>
        <p:txBody>
          <a:bodyPr>
            <a:normAutofit/>
          </a:bodyPr>
          <a:lstStyle/>
          <a:p>
            <a:r>
              <a:rPr lang="en-US" dirty="0" err="1"/>
              <a:t>Avslutning</a:t>
            </a:r>
            <a:r>
              <a:rPr lang="en-US" dirty="0"/>
              <a:t> </a:t>
            </a:r>
            <a:r>
              <a:rPr lang="en-US" dirty="0" err="1"/>
              <a:t>ledare</a:t>
            </a:r>
            <a:r>
              <a:rPr lang="en-US" dirty="0"/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483962-A06F-1001-9FCC-5567BB9CE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Gemensam cup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42A995-A3FD-FBF4-DFEC-8F0483B3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err="1"/>
              <a:t>Aroscupen</a:t>
            </a:r>
            <a:r>
              <a:rPr lang="sv-SE" dirty="0"/>
              <a:t>	2007-2016 p/f	14-17/6</a:t>
            </a:r>
          </a:p>
          <a:p>
            <a:r>
              <a:rPr lang="sv-SE" dirty="0"/>
              <a:t>Kristinehamn SG 2010-2012 p/f 	14-16/6</a:t>
            </a:r>
          </a:p>
          <a:p>
            <a:r>
              <a:rPr lang="sv-SE" dirty="0" err="1"/>
              <a:t>Ulvacupen</a:t>
            </a:r>
            <a:r>
              <a:rPr lang="sv-SE" dirty="0"/>
              <a:t>	2012-2014 p/f	14-16/6</a:t>
            </a:r>
          </a:p>
          <a:p>
            <a:r>
              <a:rPr lang="sv-SE" dirty="0" err="1"/>
              <a:t>Skadevi</a:t>
            </a:r>
            <a:r>
              <a:rPr lang="sv-SE" dirty="0"/>
              <a:t> cup 	2007-2012 p/f	28-30/6</a:t>
            </a:r>
          </a:p>
          <a:p>
            <a:r>
              <a:rPr lang="sv-SE" dirty="0"/>
              <a:t>Habocupen 	2011-2014 p/f	29-30/6</a:t>
            </a:r>
          </a:p>
          <a:p>
            <a:r>
              <a:rPr lang="sv-SE" dirty="0" err="1"/>
              <a:t>Oddebollen</a:t>
            </a:r>
            <a:r>
              <a:rPr lang="sv-SE" dirty="0"/>
              <a:t>	2007-2014 p/f	2-4/8</a:t>
            </a:r>
          </a:p>
          <a:p>
            <a:r>
              <a:rPr lang="sv-SE" dirty="0"/>
              <a:t>Forward		2007-2011 p/f	9-11/8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187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A100F2-6D41-F47B-C763-14D26174D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Gröna tråden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70198D-0434-1B03-37BF-8DE460683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sv-SE" sz="2600" b="1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Allmänna träningsråd</a:t>
            </a:r>
            <a:endParaRPr lang="sv-SE" sz="2600" b="1" dirty="0">
              <a:effectLst/>
              <a:latin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195" algn="l"/>
              </a:tabLst>
            </a:pPr>
            <a:r>
              <a:rPr lang="sv-S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 ofta beröm och positiv kritik</a:t>
            </a:r>
            <a:endParaRPr lang="sv-S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195" algn="l"/>
              </a:tabLst>
            </a:pPr>
            <a:r>
              <a:rPr lang="sv-S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Lär ut genom att visa</a:t>
            </a:r>
            <a:endParaRPr lang="sv-S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195" algn="l"/>
              </a:tabLst>
            </a:pPr>
            <a:r>
              <a:rPr lang="sv-S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Lär ut helheten</a:t>
            </a:r>
            <a:endParaRPr lang="sv-S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195" algn="l"/>
              </a:tabLst>
            </a:pPr>
            <a:r>
              <a:rPr lang="sv-S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Inspirera och skapa utmaningar för spelarna utifrån deras förmåga</a:t>
            </a:r>
            <a:endParaRPr lang="sv-S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195" algn="l"/>
              </a:tabLst>
            </a:pPr>
            <a:r>
              <a:rPr lang="sv-S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Undvik att lära ut teknikövningar när utövarna är trötta eller omotiverade</a:t>
            </a:r>
            <a:endParaRPr lang="sv-S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195" algn="l"/>
              </a:tabLst>
            </a:pPr>
            <a:r>
              <a:rPr lang="sv-S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Avsluta aldrig en teknikövning med ett misslyckat resultat</a:t>
            </a:r>
            <a:endParaRPr lang="sv-S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195" algn="l"/>
              </a:tabLst>
            </a:pPr>
            <a:r>
              <a:rPr lang="sv-S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Använd omväxlande övningar</a:t>
            </a:r>
            <a:endParaRPr lang="sv-S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195" algn="l"/>
              </a:tabLst>
            </a:pPr>
            <a:r>
              <a:rPr lang="sv-S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Belöning lönar sig bättre än straff </a:t>
            </a:r>
            <a:endParaRPr lang="sv-S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195" algn="l"/>
              </a:tabLst>
            </a:pPr>
            <a:r>
              <a:rPr lang="sv-S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Anpassa träning efter gruppens och individens kunskapsnivå och motivation</a:t>
            </a:r>
            <a:endParaRPr lang="sv-S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36195" algn="l"/>
              </a:tabLst>
            </a:pPr>
            <a:r>
              <a:rPr lang="sv-S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Gå från det lätta till det svårare</a:t>
            </a:r>
            <a:endParaRPr lang="sv-S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36195" algn="l"/>
              </a:tabLst>
            </a:pPr>
            <a:r>
              <a:rPr lang="sv-SE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 väl förberedd</a:t>
            </a:r>
            <a:endParaRPr lang="sv-S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72730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17D23E-48A7-34EA-793B-91297E85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Utvärdering vårdnadshavare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3BD8EE-E45B-50E1-F8A2-01269CBFB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800" dirty="0">
                <a:ea typeface="Calibri"/>
                <a:cs typeface="Calibri"/>
              </a:rPr>
              <a:t>89 svar</a:t>
            </a:r>
          </a:p>
          <a:p>
            <a:r>
              <a:rPr lang="sv-SE" sz="2800" dirty="0">
                <a:ea typeface="Calibri"/>
                <a:cs typeface="Calibri"/>
              </a:rPr>
              <a:t>Mycket positiva svar</a:t>
            </a:r>
          </a:p>
          <a:p>
            <a:r>
              <a:rPr lang="sv-SE" sz="2800" dirty="0">
                <a:ea typeface="Calibri"/>
                <a:cs typeface="Calibri"/>
              </a:rPr>
              <a:t>Utbildning och pedagogik </a:t>
            </a:r>
          </a:p>
          <a:p>
            <a:r>
              <a:rPr lang="sv-SE" dirty="0">
                <a:ea typeface="Calibri"/>
                <a:cs typeface="Calibri"/>
              </a:rPr>
              <a:t>U</a:t>
            </a:r>
            <a:r>
              <a:rPr lang="sv-SE" sz="2800" dirty="0">
                <a:ea typeface="Calibri"/>
                <a:cs typeface="Calibri"/>
              </a:rPr>
              <a:t>tveckla alla</a:t>
            </a:r>
          </a:p>
          <a:p>
            <a:r>
              <a:rPr lang="sv-SE" sz="2800" dirty="0">
                <a:ea typeface="Calibri"/>
                <a:cs typeface="Calibri"/>
              </a:rPr>
              <a:t>Gröna tråd arbete/Spelarutbildningsplan</a:t>
            </a:r>
          </a:p>
          <a:p>
            <a:r>
              <a:rPr lang="sv-SE" dirty="0">
                <a:ea typeface="Calibri"/>
                <a:cs typeface="Calibri"/>
              </a:rPr>
              <a:t>Praktiska detaljer Claesborg</a:t>
            </a:r>
          </a:p>
          <a:p>
            <a:r>
              <a:rPr lang="sv-SE" dirty="0">
                <a:ea typeface="Calibri"/>
                <a:cs typeface="Calibri"/>
              </a:rPr>
              <a:t>Ideella krafter</a:t>
            </a:r>
          </a:p>
          <a:p>
            <a:endParaRPr lang="sv-SE" sz="2800" dirty="0">
              <a:ea typeface="Calibri"/>
              <a:cs typeface="Calibri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205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Köp Micki Snickarlåda med verktyg | Teknikproffset.se">
            <a:extLst>
              <a:ext uri="{FF2B5EF4-FFF2-40B4-BE49-F238E27FC236}">
                <a16:creationId xmlns:a16="http://schemas.microsoft.com/office/drawing/2014/main" id="{77DBC0AD-C97C-E9FF-9A56-9191100701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5858"/>
          <a:stretch/>
        </p:blipFill>
        <p:spPr>
          <a:xfrm>
            <a:off x="20" y="10"/>
            <a:ext cx="9143980" cy="51434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7570F1A-ADCC-8692-AA27-978EAF3FF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723900"/>
            <a:ext cx="7696200" cy="26736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8600" dirty="0" err="1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Tränaruppdrag</a:t>
            </a:r>
            <a:endParaRPr lang="sv-SE" dirty="0"/>
          </a:p>
        </p:txBody>
      </p:sp>
      <p:pic>
        <p:nvPicPr>
          <p:cNvPr id="5" name="Bildobjekt 4" descr="En bild som visar text, fotboll, boll, fotbeklädnader">
            <a:extLst>
              <a:ext uri="{FF2B5EF4-FFF2-40B4-BE49-F238E27FC236}">
                <a16:creationId xmlns:a16="http://schemas.microsoft.com/office/drawing/2014/main" id="{5D63B8B0-3DD0-7102-3D50-37EEEFA85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243416"/>
            <a:ext cx="4762500" cy="46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50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81175"/>
            <a:ext cx="7940660" cy="763525"/>
          </a:xfrm>
        </p:spPr>
        <p:txBody>
          <a:bodyPr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4" y="1044700"/>
            <a:ext cx="8246071" cy="381762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E38F00A-EBBB-D7C5-1557-8BA9FBC2D246}"/>
              </a:ext>
            </a:extLst>
          </p:cNvPr>
          <p:cNvSpPr txBox="1">
            <a:spLocks/>
          </p:cNvSpPr>
          <p:nvPr/>
        </p:nvSpPr>
        <p:spPr>
          <a:xfrm>
            <a:off x="601670" y="1268031"/>
            <a:ext cx="6455227" cy="39434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200" dirty="0">
                <a:ea typeface="Calibri"/>
                <a:cs typeface="Calibri"/>
              </a:rPr>
              <a:t>2023</a:t>
            </a:r>
          </a:p>
          <a:p>
            <a:r>
              <a:rPr lang="sv-SE" sz="2200" dirty="0">
                <a:ea typeface="Calibri"/>
                <a:cs typeface="Calibri"/>
              </a:rPr>
              <a:t>Claesborg</a:t>
            </a:r>
          </a:p>
          <a:p>
            <a:r>
              <a:rPr lang="sv-SE" sz="2200" dirty="0">
                <a:ea typeface="Calibri"/>
                <a:cs typeface="Calibri"/>
              </a:rPr>
              <a:t>Tränarutbildning 11/11</a:t>
            </a:r>
          </a:p>
          <a:p>
            <a:r>
              <a:rPr lang="sv-SE" sz="2200" dirty="0">
                <a:ea typeface="Calibri"/>
                <a:cs typeface="Calibri"/>
              </a:rPr>
              <a:t>Övriga utbildningar</a:t>
            </a:r>
          </a:p>
          <a:p>
            <a:r>
              <a:rPr lang="sv-SE" sz="2200" dirty="0" err="1">
                <a:ea typeface="Calibri"/>
                <a:cs typeface="Calibri"/>
              </a:rPr>
              <a:t>Lärgrupper</a:t>
            </a:r>
            <a:r>
              <a:rPr lang="sv-SE" sz="2200" dirty="0">
                <a:ea typeface="Calibri"/>
                <a:cs typeface="Calibri"/>
              </a:rPr>
              <a:t>/Samsyn diskussion</a:t>
            </a:r>
          </a:p>
          <a:p>
            <a:r>
              <a:rPr lang="sv-SE" sz="2200" dirty="0">
                <a:ea typeface="Calibri"/>
                <a:cs typeface="Calibri"/>
              </a:rPr>
              <a:t>Gröna tråden diskussion</a:t>
            </a:r>
          </a:p>
          <a:p>
            <a:r>
              <a:rPr lang="sv-SE" sz="2200" dirty="0">
                <a:ea typeface="Calibri"/>
                <a:cs typeface="Calibri"/>
              </a:rPr>
              <a:t>Utvärdering vårdnadshavare</a:t>
            </a:r>
          </a:p>
          <a:p>
            <a:r>
              <a:rPr lang="sv-SE" sz="2200" dirty="0">
                <a:ea typeface="Calibri"/>
                <a:cs typeface="Calibri"/>
              </a:rPr>
              <a:t>Gemensam cup diskussion</a:t>
            </a:r>
          </a:p>
          <a:p>
            <a:endParaRPr lang="sv-SE" sz="2200" dirty="0">
              <a:ea typeface="Calibri"/>
              <a:cs typeface="Calibri"/>
            </a:endParaRPr>
          </a:p>
          <a:p>
            <a:endParaRPr lang="sv-SE" sz="2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0B9F9D-4B8B-B95D-830A-EC9416AFF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ea typeface="Calibri"/>
                <a:cs typeface="Calibri"/>
              </a:rPr>
              <a:t>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F950D0-50E6-6FA1-9094-9F942E79F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55" y="1655520"/>
            <a:ext cx="8398775" cy="91824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ea typeface="Calibri"/>
                <a:cs typeface="Calibri"/>
              </a:rPr>
              <a:t>Målvaktsträning med Jörgen Bergsten</a:t>
            </a:r>
          </a:p>
          <a:p>
            <a:r>
              <a:rPr lang="sv-SE" dirty="0">
                <a:ea typeface="Calibri"/>
                <a:cs typeface="Calibri"/>
              </a:rPr>
              <a:t>Fadderverksamhet, utöka 2024?</a:t>
            </a:r>
          </a:p>
          <a:p>
            <a:r>
              <a:rPr lang="sv-SE" dirty="0">
                <a:ea typeface="Calibri"/>
                <a:cs typeface="Calibri"/>
              </a:rPr>
              <a:t>Futsal </a:t>
            </a:r>
          </a:p>
          <a:p>
            <a:pPr marL="0" indent="0">
              <a:buNone/>
            </a:pPr>
            <a:r>
              <a:rPr lang="sv-S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Träningsavgift: 250 kr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Tävlingsavgift (Träning, Serie, Cup): 500 kr</a:t>
            </a:r>
          </a:p>
          <a:p>
            <a:r>
              <a:rPr lang="sv-SE" dirty="0">
                <a:ea typeface="Calibri"/>
                <a:cs typeface="Calibri"/>
              </a:rPr>
              <a:t>Serieseger Herrar</a:t>
            </a:r>
          </a:p>
        </p:txBody>
      </p:sp>
      <p:sp>
        <p:nvSpPr>
          <p:cNvPr id="4" name="AutoShape 2" descr="161 400+ bildbanksfoton, bilder och royaltyfria bilder med ...">
            <a:extLst>
              <a:ext uri="{FF2B5EF4-FFF2-40B4-BE49-F238E27FC236}">
                <a16:creationId xmlns:a16="http://schemas.microsoft.com/office/drawing/2014/main" id="{23543B1D-A9DE-9027-68E0-CBB54D56BD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2419349"/>
            <a:ext cx="1832155" cy="183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640FEA6-6418-0601-C739-5D4835D4E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640" y="2259313"/>
            <a:ext cx="1960930" cy="196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62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B3A7AA-9E40-19FB-C055-101A16936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Claesborg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C37CEB-34B7-1025-197F-71C81BC68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395" y="2266340"/>
            <a:ext cx="8246070" cy="1832459"/>
          </a:xfrm>
        </p:spPr>
        <p:txBody>
          <a:bodyPr/>
          <a:lstStyle/>
          <a:p>
            <a:r>
              <a:rPr lang="sv-SE" dirty="0"/>
              <a:t>Material			Martin</a:t>
            </a:r>
          </a:p>
          <a:p>
            <a:r>
              <a:rPr lang="sv-SE" dirty="0"/>
              <a:t>Träningstider</a:t>
            </a:r>
          </a:p>
          <a:p>
            <a:r>
              <a:rPr lang="sv-SE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3609982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624A07-3E43-EF04-828A-1653FBC92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Tränarutbildningar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A436FFF9-9C06-7673-7A48-C995A261A3A7}"/>
              </a:ext>
            </a:extLst>
          </p:cNvPr>
          <p:cNvSpPr txBox="1">
            <a:spLocks/>
          </p:cNvSpPr>
          <p:nvPr/>
        </p:nvSpPr>
        <p:spPr>
          <a:xfrm>
            <a:off x="746395" y="2877160"/>
            <a:ext cx="2591866" cy="4180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2000" dirty="0">
                <a:solidFill>
                  <a:schemeClr val="tx1"/>
                </a:solidFill>
              </a:rPr>
              <a:t>11/11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2FED6B48-4769-9234-3248-7525E8719F67}"/>
              </a:ext>
            </a:extLst>
          </p:cNvPr>
          <p:cNvSpPr txBox="1">
            <a:spLocks/>
          </p:cNvSpPr>
          <p:nvPr/>
        </p:nvSpPr>
        <p:spPr>
          <a:xfrm>
            <a:off x="543203" y="3487980"/>
            <a:ext cx="2998251" cy="12824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500" dirty="0"/>
              <a:t>14 anmälda, 28 inte svarat</a:t>
            </a:r>
          </a:p>
          <a:p>
            <a:r>
              <a:rPr lang="sv-SE" sz="1500" dirty="0"/>
              <a:t>Dag två</a:t>
            </a:r>
          </a:p>
        </p:txBody>
      </p:sp>
      <p:pic>
        <p:nvPicPr>
          <p:cNvPr id="6" name="Picture 2" descr="En bild som visar text, skärmbild, logotyp, Teckensnitt&#10;&#10;Automatiskt genererad beskrivning">
            <a:extLst>
              <a:ext uri="{FF2B5EF4-FFF2-40B4-BE49-F238E27FC236}">
                <a16:creationId xmlns:a16="http://schemas.microsoft.com/office/drawing/2014/main" id="{0BB3D0E1-68FF-6B54-310C-A59CE6F45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7835" y="2113147"/>
            <a:ext cx="5104555" cy="287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8">
            <a:extLst>
              <a:ext uri="{FF2B5EF4-FFF2-40B4-BE49-F238E27FC236}">
                <a16:creationId xmlns:a16="http://schemas.microsoft.com/office/drawing/2014/main" id="{70963D2A-0346-AFE1-065A-96F06A7E6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051478" y="0"/>
            <a:ext cx="92522" cy="5143500"/>
            <a:chOff x="12068638" y="0"/>
            <a:chExt cx="123362" cy="6858000"/>
          </a:xfrm>
        </p:grpSpPr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2241EEA5-1339-1A52-C419-8AC99FA7F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646068D6-7078-4603-4417-D09E08529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585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613093-C0E6-12EB-2B78-2A01A5D78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SISU utbildningar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D4709E-7B17-15A9-7B7B-0272209D1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v-SE" sz="1800" b="1" i="1" dirty="0">
                <a:solidFill>
                  <a:srgbClr val="0070C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Utbildningar och föreläsningar i Skaraborg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16 sep, Tränarutbildning: Styrketräning för ungdomar, Skövde.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Anmälan</a:t>
            </a:r>
            <a:endParaRPr lang="sv-SE" sz="1800" i="1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 sep + 7 okt, Grundutbildning för tränare, Vara.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Anmälan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 okt, Snabbhet, riktningsförändringar och </a:t>
            </a:r>
            <a:r>
              <a:rPr lang="sv-SE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plyometri</a:t>
            </a:r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Skövde.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Anmälan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 okt + 12 nov, Grundutbildning för tränare, Skövde.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Anmälan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 nov, </a:t>
            </a:r>
            <a:r>
              <a:rPr lang="sv-SE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Physical</a:t>
            </a:r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literacy, Skara.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Anmälan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b="1" i="1" dirty="0">
                <a:solidFill>
                  <a:srgbClr val="0070C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 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b="1" i="1" dirty="0">
                <a:solidFill>
                  <a:srgbClr val="0070C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Digitala utbildningar och föreläsningar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23 aug, Akut omhändertagande vid idrottsskador.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Anmälan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 sep, Folksam - Information om Riksidrottsförbundets föreningsförsäkring.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8"/>
              </a:rPr>
              <a:t>Anmälan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 sep, </a:t>
            </a:r>
            <a:r>
              <a:rPr lang="sv-SE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IdrottOnline</a:t>
            </a:r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9"/>
              </a:rPr>
              <a:t>Anmälan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 sep, Revisorns viktiga arbete.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0"/>
              </a:rPr>
              <a:t>Anmälan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 sep, Modern och hållbar sponsring. (genomförs i RF-SISU Smålands regi)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1"/>
              </a:rPr>
              <a:t>Anmälan</a:t>
            </a:r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 sep, Grundutbildning för föreningsledare – Tema föreningsekonomi.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2"/>
              </a:rPr>
              <a:t>Anmälan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 okt, Osynliga funktionsnedsättningar.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3"/>
              </a:rPr>
              <a:t>Anmälan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 okt, Grundutbildning för föreningsledare – Tema styrelsens roll och ansvar.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4"/>
              </a:rPr>
              <a:t>Anmälan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 okt + 21 okt, Bokföring - Grund. </a:t>
            </a:r>
            <a:r>
              <a:rPr lang="sv-SE" sz="1800" i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5"/>
              </a:rPr>
              <a:t>Anmälan</a:t>
            </a:r>
            <a:endParaRPr lang="sv-SE" sz="1800" i="1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17 okt, Lär dig söka stöd och bidrag. </a:t>
            </a:r>
            <a:r>
              <a:rPr lang="sv-SE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6"/>
              </a:rPr>
              <a:t>Anmälan</a:t>
            </a:r>
            <a:endParaRPr lang="sv-SE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sz="1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Förenin</a:t>
            </a:r>
            <a:r>
              <a:rPr lang="sv-SE" sz="2200" dirty="0" err="1">
                <a:latin typeface="Calibri" panose="020F0502020204030204" pitchFamily="34" charset="0"/>
                <a:ea typeface="Calibri" panose="020F0502020204030204" pitchFamily="34" charset="0"/>
              </a:rPr>
              <a:t>gsymposium</a:t>
            </a:r>
            <a:r>
              <a:rPr lang="sv-SE" sz="2200" dirty="0">
                <a:latin typeface="Calibri" panose="020F0502020204030204" pitchFamily="34" charset="0"/>
                <a:ea typeface="Calibri" panose="020F0502020204030204" pitchFamily="34" charset="0"/>
              </a:rPr>
              <a:t> 25/11</a:t>
            </a:r>
            <a:endParaRPr lang="sv-SE" sz="2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0466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6F8E7D-3870-DC94-1F17-21DE8B92B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/>
              <a:t>Lärgrupper</a:t>
            </a:r>
            <a:r>
              <a:rPr lang="sv-SE" dirty="0"/>
              <a:t> &amp; Samsyn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1F5E76-5259-EC4D-960A-58204DA87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65" y="2266340"/>
            <a:ext cx="8246070" cy="2137869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 1 april / 1 oktober 		Malin &amp; Oliver</a:t>
            </a:r>
          </a:p>
          <a:p>
            <a:r>
              <a:rPr lang="sv-SE" dirty="0"/>
              <a:t>Utökad samsynsdialog</a:t>
            </a:r>
          </a:p>
          <a:p>
            <a:pPr marL="0" indent="0">
              <a:buNone/>
            </a:pPr>
            <a:r>
              <a:rPr lang="sv-SE" dirty="0"/>
              <a:t>           - föreningar</a:t>
            </a:r>
          </a:p>
          <a:p>
            <a:pPr marL="0" indent="0">
              <a:buNone/>
            </a:pPr>
            <a:r>
              <a:rPr lang="sv-SE" dirty="0"/>
              <a:t>           - ledare (åldersgrupper)</a:t>
            </a:r>
          </a:p>
          <a:p>
            <a:r>
              <a:rPr lang="sv-SE" dirty="0"/>
              <a:t> föräldrainformation viktig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3864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D9F33C-F75A-D2D4-448C-655EAFACA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Diskussion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83C154-7033-7687-6AB4-AE7677A64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Lagföräldrar, matchvärdar</a:t>
            </a:r>
          </a:p>
          <a:p>
            <a:r>
              <a:rPr lang="sv-SE" dirty="0"/>
              <a:t>Värdegrund/Föreningskänsla</a:t>
            </a:r>
          </a:p>
          <a:p>
            <a:r>
              <a:rPr lang="sv-SE" dirty="0"/>
              <a:t>Cup</a:t>
            </a:r>
          </a:p>
        </p:txBody>
      </p:sp>
    </p:spTree>
    <p:extLst>
      <p:ext uri="{BB962C8B-B14F-4D97-AF65-F5344CB8AC3E}">
        <p14:creationId xmlns:p14="http://schemas.microsoft.com/office/powerpoint/2010/main" val="980471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9145DB-5502-0189-576F-AB5656B95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Gröna tråden diskussion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F53AD5B-D1D4-6077-E81A-B6D3E20AD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sv-SE" sz="1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Lagförälderverksamhet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dirty="0">
                <a:effectLst/>
                <a:latin typeface="Symbol" panose="05050102010706020507" pitchFamily="18" charset="2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sv-S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</a:t>
            </a:r>
            <a:r>
              <a:rPr lang="sv-S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Ett bra föräldraengagemang ger trygghet och arbetsro till ledare att sköta det de är tillsatta för att jobba med. Engagera föräldraskaran.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dirty="0">
                <a:effectLst/>
                <a:latin typeface="Symbol" panose="05050102010706020507" pitchFamily="18" charset="2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sv-S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</a:t>
            </a:r>
            <a:r>
              <a:rPr lang="sv-S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Samtliga lag bör vid föräldramöte utse lagföräldrar som kan hjälpa till/ta ansvar för: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br>
              <a:rPr lang="sv-SE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sv-SE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Exempel på arbetsuppgifter till lagföräldrar: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dirty="0">
                <a:effectLst/>
                <a:latin typeface="Symbol" panose="05050102010706020507" pitchFamily="18" charset="2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sv-S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</a:t>
            </a:r>
            <a:r>
              <a:rPr lang="sv-S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Körscheman vid bortamatcher och cuper.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dirty="0">
                <a:effectLst/>
                <a:latin typeface="Symbol" panose="05050102010706020507" pitchFamily="18" charset="2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sv-S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</a:t>
            </a:r>
            <a:r>
              <a:rPr lang="sv-S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Bemanning av kioskverksamhet och andra uppdrag på aktivitetsdokumentet.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dirty="0">
                <a:effectLst/>
                <a:latin typeface="Symbol" panose="05050102010706020507" pitchFamily="18" charset="2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sv-S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</a:t>
            </a:r>
            <a:r>
              <a:rPr lang="sv-S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Försäljning av grönvita rabatten samt en valfri försäljning som bidrar både till</a:t>
            </a:r>
          </a:p>
          <a:p>
            <a:pPr marL="0" indent="0">
              <a:buNone/>
            </a:pPr>
            <a:r>
              <a:rPr lang="sv-S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förening som den egna lagkassan, friköp finns.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800" dirty="0">
                <a:effectLst/>
                <a:latin typeface="Symbol" panose="05050102010706020507" pitchFamily="18" charset="2"/>
                <a:ea typeface="Calibri" panose="020F0502020204030204" pitchFamily="34" charset="0"/>
                <a:cs typeface="Times New Roman" panose="02020603050405020304" pitchFamily="18" charset="0"/>
              </a:rPr>
              <a:t>·</a:t>
            </a:r>
            <a:r>
              <a:rPr lang="sv-S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</a:t>
            </a:r>
            <a:r>
              <a:rPr lang="sv-S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Sprida uppgifterna på samtliga anhöriga så att belastningen inte läggs på några</a:t>
            </a:r>
          </a:p>
          <a:p>
            <a:pPr marL="0" indent="0">
              <a:buNone/>
            </a:pPr>
            <a:r>
              <a:rPr lang="sv-S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få personer.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9315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presyNext_StaticChart">
  <a:themeElements>
    <a:clrScheme name="dapresy_v7.0_StaticCh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apresy_v7.0_StaticChar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6673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6673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apresy_v7.0_StaticCh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AE564929-91C8-8A4A-BA25-84F94F61CE0C}" vid="{E71496B0-F9F9-B64B-B246-35FA19354BB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Microsoft Office PowerPoint</Application>
  <PresentationFormat>Bildspel på skärmen (16:9)</PresentationFormat>
  <Paragraphs>100</Paragraphs>
  <Slides>13</Slides>
  <Notes>1</Notes>
  <HiddenSlides>1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Calibri</vt:lpstr>
      <vt:lpstr>Symbol</vt:lpstr>
      <vt:lpstr>Times New Roman</vt:lpstr>
      <vt:lpstr>Office Theme</vt:lpstr>
      <vt:lpstr>DapresyNext_StaticChart</vt:lpstr>
      <vt:lpstr>Avslutning ledare 2023</vt:lpstr>
      <vt:lpstr>Agenda</vt:lpstr>
      <vt:lpstr>2023</vt:lpstr>
      <vt:lpstr>Claesborg</vt:lpstr>
      <vt:lpstr>Tränarutbildningar</vt:lpstr>
      <vt:lpstr>SISU utbildningar</vt:lpstr>
      <vt:lpstr>Lärgrupper &amp; Samsyn</vt:lpstr>
      <vt:lpstr>Diskussion</vt:lpstr>
      <vt:lpstr>Gröna tråden diskussion</vt:lpstr>
      <vt:lpstr>Gemensam cup</vt:lpstr>
      <vt:lpstr>Gröna tråden</vt:lpstr>
      <vt:lpstr>Utvärdering vårdnadshavare</vt:lpstr>
      <vt:lpstr>Tränaruppdrag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Kickoff ledare 2023</dc:title>
  <dc:creator/>
  <cp:lastModifiedBy/>
  <cp:revision>41</cp:revision>
  <dcterms:created xsi:type="dcterms:W3CDTF">2017-07-17T12:09:00Z</dcterms:created>
  <dcterms:modified xsi:type="dcterms:W3CDTF">2023-10-14T12:57:26Z</dcterms:modified>
</cp:coreProperties>
</file>