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6" r:id="rId5"/>
    <p:sldId id="258" r:id="rId6"/>
    <p:sldId id="257" r:id="rId7"/>
    <p:sldId id="259" r:id="rId8"/>
    <p:sldId id="271" r:id="rId9"/>
    <p:sldId id="273" r:id="rId10"/>
    <p:sldId id="272" r:id="rId11"/>
    <p:sldId id="269" r:id="rId12"/>
    <p:sldId id="270"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8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smtClean="0"/>
              <a:t>Klicka här för att ändra format</a:t>
            </a:r>
            <a:endParaRPr lang="sv-SE"/>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59510860-7947-40B8-AB71-AF564F71452B}" type="datetimeFigureOut">
              <a:rPr lang="sv-SE" smtClean="0"/>
              <a:t>2015-11-11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136B8E9-487D-4207-B6CB-1C62B29E4E9C}" type="slidenum">
              <a:rPr lang="sv-SE" smtClean="0"/>
              <a:t>‹#›</a:t>
            </a:fld>
            <a:endParaRPr lang="sv-SE"/>
          </a:p>
        </p:txBody>
      </p:sp>
    </p:spTree>
    <p:extLst>
      <p:ext uri="{BB962C8B-B14F-4D97-AF65-F5344CB8AC3E}">
        <p14:creationId xmlns:p14="http://schemas.microsoft.com/office/powerpoint/2010/main" val="32506580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59510860-7947-40B8-AB71-AF564F71452B}" type="datetimeFigureOut">
              <a:rPr lang="sv-SE" smtClean="0"/>
              <a:t>2015-11-11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136B8E9-487D-4207-B6CB-1C62B29E4E9C}" type="slidenum">
              <a:rPr lang="sv-SE" smtClean="0"/>
              <a:t>‹#›</a:t>
            </a:fld>
            <a:endParaRPr lang="sv-SE"/>
          </a:p>
        </p:txBody>
      </p:sp>
    </p:spTree>
    <p:extLst>
      <p:ext uri="{BB962C8B-B14F-4D97-AF65-F5344CB8AC3E}">
        <p14:creationId xmlns:p14="http://schemas.microsoft.com/office/powerpoint/2010/main" val="3223360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59510860-7947-40B8-AB71-AF564F71452B}" type="datetimeFigureOut">
              <a:rPr lang="sv-SE" smtClean="0"/>
              <a:t>2015-11-11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136B8E9-487D-4207-B6CB-1C62B29E4E9C}" type="slidenum">
              <a:rPr lang="sv-SE" smtClean="0"/>
              <a:t>‹#›</a:t>
            </a:fld>
            <a:endParaRPr lang="sv-SE"/>
          </a:p>
        </p:txBody>
      </p:sp>
    </p:spTree>
    <p:extLst>
      <p:ext uri="{BB962C8B-B14F-4D97-AF65-F5344CB8AC3E}">
        <p14:creationId xmlns:p14="http://schemas.microsoft.com/office/powerpoint/2010/main" val="3592746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59510860-7947-40B8-AB71-AF564F71452B}" type="datetimeFigureOut">
              <a:rPr lang="sv-SE" smtClean="0"/>
              <a:t>2015-11-11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136B8E9-487D-4207-B6CB-1C62B29E4E9C}" type="slidenum">
              <a:rPr lang="sv-SE" smtClean="0"/>
              <a:t>‹#›</a:t>
            </a:fld>
            <a:endParaRPr lang="sv-SE"/>
          </a:p>
        </p:txBody>
      </p:sp>
    </p:spTree>
    <p:extLst>
      <p:ext uri="{BB962C8B-B14F-4D97-AF65-F5344CB8AC3E}">
        <p14:creationId xmlns:p14="http://schemas.microsoft.com/office/powerpoint/2010/main" val="4219232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smtClean="0"/>
              <a:t>Klicka här för att ändra format</a:t>
            </a:r>
            <a:endParaRPr lang="sv-SE"/>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59510860-7947-40B8-AB71-AF564F71452B}" type="datetimeFigureOut">
              <a:rPr lang="sv-SE" smtClean="0"/>
              <a:t>2015-11-11</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F136B8E9-487D-4207-B6CB-1C62B29E4E9C}" type="slidenum">
              <a:rPr lang="sv-SE" smtClean="0"/>
              <a:t>‹#›</a:t>
            </a:fld>
            <a:endParaRPr lang="sv-SE"/>
          </a:p>
        </p:txBody>
      </p:sp>
    </p:spTree>
    <p:extLst>
      <p:ext uri="{BB962C8B-B14F-4D97-AF65-F5344CB8AC3E}">
        <p14:creationId xmlns:p14="http://schemas.microsoft.com/office/powerpoint/2010/main" val="2297568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838200" y="1825625"/>
            <a:ext cx="5181600"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6172200" y="1825625"/>
            <a:ext cx="5181600" cy="435133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59510860-7947-40B8-AB71-AF564F71452B}" type="datetimeFigureOut">
              <a:rPr lang="sv-SE" smtClean="0"/>
              <a:t>2015-11-11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136B8E9-487D-4207-B6CB-1C62B29E4E9C}" type="slidenum">
              <a:rPr lang="sv-SE" smtClean="0"/>
              <a:t>‹#›</a:t>
            </a:fld>
            <a:endParaRPr lang="sv-SE"/>
          </a:p>
        </p:txBody>
      </p:sp>
    </p:spTree>
    <p:extLst>
      <p:ext uri="{BB962C8B-B14F-4D97-AF65-F5344CB8AC3E}">
        <p14:creationId xmlns:p14="http://schemas.microsoft.com/office/powerpoint/2010/main" val="3691820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smtClean="0"/>
              <a:t>Klicka här för att ändra format</a:t>
            </a:r>
            <a:endParaRPr lang="sv-SE"/>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839788" y="2505075"/>
            <a:ext cx="5157787"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59510860-7947-40B8-AB71-AF564F71452B}" type="datetimeFigureOut">
              <a:rPr lang="sv-SE" smtClean="0"/>
              <a:t>2015-11-11</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F136B8E9-487D-4207-B6CB-1C62B29E4E9C}" type="slidenum">
              <a:rPr lang="sv-SE" smtClean="0"/>
              <a:t>‹#›</a:t>
            </a:fld>
            <a:endParaRPr lang="sv-SE"/>
          </a:p>
        </p:txBody>
      </p:sp>
    </p:spTree>
    <p:extLst>
      <p:ext uri="{BB962C8B-B14F-4D97-AF65-F5344CB8AC3E}">
        <p14:creationId xmlns:p14="http://schemas.microsoft.com/office/powerpoint/2010/main" val="28436483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59510860-7947-40B8-AB71-AF564F71452B}" type="datetimeFigureOut">
              <a:rPr lang="sv-SE" smtClean="0"/>
              <a:t>2015-11-11</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F136B8E9-487D-4207-B6CB-1C62B29E4E9C}" type="slidenum">
              <a:rPr lang="sv-SE" smtClean="0"/>
              <a:t>‹#›</a:t>
            </a:fld>
            <a:endParaRPr lang="sv-SE"/>
          </a:p>
        </p:txBody>
      </p:sp>
    </p:spTree>
    <p:extLst>
      <p:ext uri="{BB962C8B-B14F-4D97-AF65-F5344CB8AC3E}">
        <p14:creationId xmlns:p14="http://schemas.microsoft.com/office/powerpoint/2010/main" val="448045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59510860-7947-40B8-AB71-AF564F71452B}" type="datetimeFigureOut">
              <a:rPr lang="sv-SE" smtClean="0"/>
              <a:t>2015-11-11</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F136B8E9-487D-4207-B6CB-1C62B29E4E9C}" type="slidenum">
              <a:rPr lang="sv-SE" smtClean="0"/>
              <a:t>‹#›</a:t>
            </a:fld>
            <a:endParaRPr lang="sv-SE"/>
          </a:p>
        </p:txBody>
      </p:sp>
    </p:spTree>
    <p:extLst>
      <p:ext uri="{BB962C8B-B14F-4D97-AF65-F5344CB8AC3E}">
        <p14:creationId xmlns:p14="http://schemas.microsoft.com/office/powerpoint/2010/main" val="34707850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59510860-7947-40B8-AB71-AF564F71452B}" type="datetimeFigureOut">
              <a:rPr lang="sv-SE" smtClean="0"/>
              <a:t>2015-11-11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136B8E9-487D-4207-B6CB-1C62B29E4E9C}" type="slidenum">
              <a:rPr lang="sv-SE" smtClean="0"/>
              <a:t>‹#›</a:t>
            </a:fld>
            <a:endParaRPr lang="sv-SE"/>
          </a:p>
        </p:txBody>
      </p:sp>
    </p:spTree>
    <p:extLst>
      <p:ext uri="{BB962C8B-B14F-4D97-AF65-F5344CB8AC3E}">
        <p14:creationId xmlns:p14="http://schemas.microsoft.com/office/powerpoint/2010/main" val="577791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smtClean="0"/>
              <a:t>Klicka här för att ändra format</a:t>
            </a:r>
            <a:endParaRPr lang="sv-SE"/>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59510860-7947-40B8-AB71-AF564F71452B}" type="datetimeFigureOut">
              <a:rPr lang="sv-SE" smtClean="0"/>
              <a:t>2015-11-11</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F136B8E9-487D-4207-B6CB-1C62B29E4E9C}" type="slidenum">
              <a:rPr lang="sv-SE" smtClean="0"/>
              <a:t>‹#›</a:t>
            </a:fld>
            <a:endParaRPr lang="sv-SE"/>
          </a:p>
        </p:txBody>
      </p:sp>
    </p:spTree>
    <p:extLst>
      <p:ext uri="{BB962C8B-B14F-4D97-AF65-F5344CB8AC3E}">
        <p14:creationId xmlns:p14="http://schemas.microsoft.com/office/powerpoint/2010/main" val="39092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510860-7947-40B8-AB71-AF564F71452B}" type="datetimeFigureOut">
              <a:rPr lang="sv-SE" smtClean="0"/>
              <a:t>2015-11-11</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36B8E9-487D-4207-B6CB-1C62B29E4E9C}" type="slidenum">
              <a:rPr lang="sv-SE" smtClean="0"/>
              <a:t>‹#›</a:t>
            </a:fld>
            <a:endParaRPr lang="sv-SE"/>
          </a:p>
        </p:txBody>
      </p:sp>
    </p:spTree>
    <p:extLst>
      <p:ext uri="{BB962C8B-B14F-4D97-AF65-F5344CB8AC3E}">
        <p14:creationId xmlns:p14="http://schemas.microsoft.com/office/powerpoint/2010/main" val="23431155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www.uddevallabluerocks.se/" TargetMode="Externa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mailto:peter.ragnevi@tele2.se" TargetMode="External"/><Relationship Id="rId2" Type="http://schemas.openxmlformats.org/officeDocument/2006/relationships/hyperlink" Target="http://www.laget.se/bluerocks"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2484120" y="111907"/>
            <a:ext cx="9364443" cy="1325563"/>
          </a:xfrm>
        </p:spPr>
        <p:txBody>
          <a:bodyPr>
            <a:normAutofit/>
          </a:bodyPr>
          <a:lstStyle/>
          <a:p>
            <a:pPr algn="ctr"/>
            <a:r>
              <a:rPr lang="sv-SE" u="sng" dirty="0" smtClean="0"/>
              <a:t>Föräldramöte</a:t>
            </a:r>
            <a:endParaRPr lang="sv-SE" u="sng" dirty="0"/>
          </a:p>
        </p:txBody>
      </p:sp>
      <p:sp>
        <p:nvSpPr>
          <p:cNvPr id="5" name="textruta 4"/>
          <p:cNvSpPr txBox="1"/>
          <p:nvPr/>
        </p:nvSpPr>
        <p:spPr>
          <a:xfrm>
            <a:off x="2484120" y="1674254"/>
            <a:ext cx="9364443" cy="6001643"/>
          </a:xfrm>
          <a:prstGeom prst="rect">
            <a:avLst/>
          </a:prstGeom>
          <a:noFill/>
        </p:spPr>
        <p:txBody>
          <a:bodyPr wrap="square" rtlCol="0">
            <a:spAutoFit/>
          </a:bodyPr>
          <a:lstStyle/>
          <a:p>
            <a:r>
              <a:rPr lang="sv-SE" sz="3200" b="1" u="sng" dirty="0" smtClean="0"/>
              <a:t>AGENDA</a:t>
            </a:r>
            <a:endParaRPr lang="sv-SE" sz="3200" b="1" u="sng" dirty="0"/>
          </a:p>
          <a:p>
            <a:pPr marL="285750" indent="-285750">
              <a:buFont typeface="Arial" panose="020B0604020202020204" pitchFamily="34" charset="0"/>
              <a:buChar char="•"/>
            </a:pPr>
            <a:r>
              <a:rPr lang="sv-SE" sz="3200" dirty="0" smtClean="0"/>
              <a:t>Föreningen Uddevalla </a:t>
            </a:r>
            <a:r>
              <a:rPr lang="sv-SE" sz="3200" dirty="0" err="1" smtClean="0"/>
              <a:t>Blue</a:t>
            </a:r>
            <a:r>
              <a:rPr lang="sv-SE" sz="3200" dirty="0" smtClean="0"/>
              <a:t> Rocks</a:t>
            </a:r>
          </a:p>
          <a:p>
            <a:pPr marL="285750" indent="-285750">
              <a:buFont typeface="Arial" panose="020B0604020202020204" pitchFamily="34" charset="0"/>
              <a:buChar char="•"/>
            </a:pPr>
            <a:r>
              <a:rPr lang="sv-SE" sz="3200" dirty="0" smtClean="0"/>
              <a:t>Ledare </a:t>
            </a:r>
            <a:r>
              <a:rPr lang="sv-SE" sz="3200" dirty="0" smtClean="0"/>
              <a:t>säsong </a:t>
            </a:r>
            <a:r>
              <a:rPr lang="sv-SE" sz="3200" dirty="0" smtClean="0"/>
              <a:t>15/16</a:t>
            </a:r>
          </a:p>
          <a:p>
            <a:pPr marL="285750" indent="-285750">
              <a:buFont typeface="Arial" panose="020B0604020202020204" pitchFamily="34" charset="0"/>
              <a:buChar char="•"/>
            </a:pPr>
            <a:r>
              <a:rPr lang="sv-SE" sz="3200" dirty="0" smtClean="0"/>
              <a:t>Viktig informationspunkt</a:t>
            </a:r>
          </a:p>
          <a:p>
            <a:pPr marL="285750" indent="-285750">
              <a:buFont typeface="Arial" panose="020B0604020202020204" pitchFamily="34" charset="0"/>
              <a:buChar char="•"/>
            </a:pPr>
            <a:r>
              <a:rPr lang="sv-SE" sz="3200" dirty="0" smtClean="0"/>
              <a:t>Träningar</a:t>
            </a:r>
          </a:p>
          <a:p>
            <a:pPr marL="285750" indent="-285750">
              <a:buFont typeface="Arial" panose="020B0604020202020204" pitchFamily="34" charset="0"/>
              <a:buChar char="•"/>
            </a:pPr>
            <a:r>
              <a:rPr lang="sv-SE" sz="3200" dirty="0" smtClean="0"/>
              <a:t>Utrustning</a:t>
            </a:r>
          </a:p>
          <a:p>
            <a:pPr marL="285750" indent="-285750">
              <a:buFont typeface="Arial" panose="020B0604020202020204" pitchFamily="34" charset="0"/>
              <a:buChar char="•"/>
            </a:pPr>
            <a:r>
              <a:rPr lang="sv-SE" sz="3200" dirty="0" smtClean="0"/>
              <a:t>Ledares testamente</a:t>
            </a:r>
          </a:p>
          <a:p>
            <a:pPr marL="285750" indent="-285750">
              <a:buFont typeface="Arial" panose="020B0604020202020204" pitchFamily="34" charset="0"/>
              <a:buChar char="•"/>
            </a:pPr>
            <a:r>
              <a:rPr lang="sv-SE" sz="3200" dirty="0" smtClean="0"/>
              <a:t>Nytt föräldramöte februari/mars?</a:t>
            </a:r>
          </a:p>
          <a:p>
            <a:endParaRPr lang="sv-SE" sz="3200" dirty="0" smtClean="0"/>
          </a:p>
          <a:p>
            <a:pPr marL="285750" indent="-285750">
              <a:buFont typeface="Arial" panose="020B0604020202020204" pitchFamily="34" charset="0"/>
              <a:buChar char="•"/>
            </a:pPr>
            <a:endParaRPr lang="sv-SE" sz="3200" dirty="0" smtClean="0"/>
          </a:p>
          <a:p>
            <a:pPr marL="285750" indent="-285750">
              <a:buFont typeface="Arial" panose="020B0604020202020204" pitchFamily="34" charset="0"/>
              <a:buChar char="•"/>
            </a:pPr>
            <a:endParaRPr lang="sv-SE" sz="3200" dirty="0" smtClean="0"/>
          </a:p>
          <a:p>
            <a:pPr marL="285750" indent="-285750">
              <a:buFont typeface="Arial" panose="020B0604020202020204" pitchFamily="34" charset="0"/>
              <a:buChar char="•"/>
            </a:pPr>
            <a:endParaRPr lang="sv-SE" sz="3200" dirty="0" smtClean="0"/>
          </a:p>
        </p:txBody>
      </p:sp>
    </p:spTree>
    <p:extLst>
      <p:ext uri="{BB962C8B-B14F-4D97-AF65-F5344CB8AC3E}">
        <p14:creationId xmlns:p14="http://schemas.microsoft.com/office/powerpoint/2010/main" val="22359696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2574272" y="111906"/>
            <a:ext cx="9364443" cy="662782"/>
          </a:xfrm>
        </p:spPr>
        <p:txBody>
          <a:bodyPr>
            <a:normAutofit fontScale="90000"/>
          </a:bodyPr>
          <a:lstStyle/>
          <a:p>
            <a:pPr algn="ctr"/>
            <a:r>
              <a:rPr lang="sv-SE" u="sng" dirty="0"/>
              <a:t>Föräldramöte</a:t>
            </a:r>
          </a:p>
        </p:txBody>
      </p:sp>
      <p:sp>
        <p:nvSpPr>
          <p:cNvPr id="2" name="Rektangel 1"/>
          <p:cNvSpPr/>
          <p:nvPr/>
        </p:nvSpPr>
        <p:spPr>
          <a:xfrm>
            <a:off x="2574271" y="774688"/>
            <a:ext cx="9364443" cy="6124754"/>
          </a:xfrm>
          <a:prstGeom prst="rect">
            <a:avLst/>
          </a:prstGeom>
        </p:spPr>
        <p:txBody>
          <a:bodyPr wrap="square">
            <a:spAutoFit/>
          </a:bodyPr>
          <a:lstStyle/>
          <a:p>
            <a:r>
              <a:rPr lang="sv-SE" sz="2800" b="1" u="sng" dirty="0" smtClean="0"/>
              <a:t>En ledares testamente</a:t>
            </a:r>
          </a:p>
          <a:p>
            <a:endParaRPr lang="sv-SE" sz="2800" b="1" u="sng" dirty="0"/>
          </a:p>
          <a:p>
            <a:pPr marL="457200" indent="-457200">
              <a:buFont typeface="Arial" panose="020B0604020202020204" pitchFamily="34" charset="0"/>
              <a:buChar char="•"/>
            </a:pPr>
            <a:r>
              <a:rPr lang="sv-SE" sz="2800" dirty="0" smtClean="0"/>
              <a:t>Bedriver vi elitverksamhet?</a:t>
            </a:r>
          </a:p>
          <a:p>
            <a:r>
              <a:rPr lang="sv-SE" sz="2800" dirty="0" smtClean="0"/>
              <a:t>Eller</a:t>
            </a:r>
          </a:p>
          <a:p>
            <a:pPr marL="457200" indent="-457200">
              <a:buFont typeface="Arial" panose="020B0604020202020204" pitchFamily="34" charset="0"/>
              <a:buChar char="•"/>
            </a:pPr>
            <a:r>
              <a:rPr lang="sv-SE" sz="2800" dirty="0" smtClean="0"/>
              <a:t>Är det social samvaro där det viktigaste är att vi INTE ställer krav utan deltar i verksamheten efter dagsform?</a:t>
            </a:r>
          </a:p>
          <a:p>
            <a:endParaRPr lang="sv-SE" sz="2800" dirty="0"/>
          </a:p>
          <a:p>
            <a:pPr marL="457200" indent="-457200">
              <a:buFont typeface="Arial" panose="020B0604020202020204" pitchFamily="34" charset="0"/>
              <a:buChar char="•"/>
            </a:pPr>
            <a:r>
              <a:rPr lang="sv-SE" sz="2800" dirty="0" smtClean="0"/>
              <a:t>Alla är ju här av olika orsaker. Vår stora utmaning är att vi ska ge den som vill nå den absoluta toppen alla förutsättningar för att uppfylla sin dröm, samtidigt ska vi inte exkludera den som är här för att han/hon trivs i gänget. Alla ska stimuleras av vår verksamhet.</a:t>
            </a:r>
          </a:p>
          <a:p>
            <a:pPr marL="457200" indent="-457200">
              <a:buFont typeface="Arial" panose="020B0604020202020204" pitchFamily="34" charset="0"/>
              <a:buChar char="•"/>
            </a:pPr>
            <a:r>
              <a:rPr lang="sv-SE" sz="2800" dirty="0" smtClean="0"/>
              <a:t>Kärnverksamheten kanske, trots allt, är att utbilda hockeyspelare.</a:t>
            </a:r>
            <a:endParaRPr lang="sv-SE" sz="2800" dirty="0"/>
          </a:p>
        </p:txBody>
      </p:sp>
    </p:spTree>
    <p:extLst>
      <p:ext uri="{BB962C8B-B14F-4D97-AF65-F5344CB8AC3E}">
        <p14:creationId xmlns:p14="http://schemas.microsoft.com/office/powerpoint/2010/main" val="3334331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2">
                                            <p:txEl>
                                              <p:pRg st="6" end="6"/>
                                            </p:txEl>
                                          </p:spTgt>
                                        </p:tgtEl>
                                        <p:attrNameLst>
                                          <p:attrName>style.visibility</p:attrName>
                                        </p:attrNameLst>
                                      </p:cBhvr>
                                      <p:to>
                                        <p:strVal val="visible"/>
                                      </p:to>
                                    </p:set>
                                    <p:animEffect transition="in" filter="barn(inVertical)">
                                      <p:cBhvr>
                                        <p:cTn id="19" dur="500"/>
                                        <p:tgtEl>
                                          <p:spTgt spid="2">
                                            <p:txEl>
                                              <p:pRg st="6" end="6"/>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2">
                                            <p:txEl>
                                              <p:pRg st="7" end="7"/>
                                            </p:txEl>
                                          </p:spTgt>
                                        </p:tgtEl>
                                        <p:attrNameLst>
                                          <p:attrName>style.visibility</p:attrName>
                                        </p:attrNameLst>
                                      </p:cBhvr>
                                      <p:to>
                                        <p:strVal val="visible"/>
                                      </p:to>
                                    </p:set>
                                    <p:animEffect transition="in" filter="barn(inVertical)">
                                      <p:cBhvr>
                                        <p:cTn id="24" dur="5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2574272" y="111906"/>
            <a:ext cx="9364443" cy="662782"/>
          </a:xfrm>
        </p:spPr>
        <p:txBody>
          <a:bodyPr>
            <a:normAutofit fontScale="90000"/>
          </a:bodyPr>
          <a:lstStyle/>
          <a:p>
            <a:pPr algn="ctr"/>
            <a:r>
              <a:rPr lang="sv-SE" u="sng" dirty="0"/>
              <a:t>Föräldramöte</a:t>
            </a:r>
          </a:p>
        </p:txBody>
      </p:sp>
      <p:sp>
        <p:nvSpPr>
          <p:cNvPr id="2" name="Rektangel 1"/>
          <p:cNvSpPr/>
          <p:nvPr/>
        </p:nvSpPr>
        <p:spPr>
          <a:xfrm>
            <a:off x="2574271" y="443297"/>
            <a:ext cx="9364443" cy="6617196"/>
          </a:xfrm>
          <a:prstGeom prst="rect">
            <a:avLst/>
          </a:prstGeom>
        </p:spPr>
        <p:txBody>
          <a:bodyPr wrap="square">
            <a:spAutoFit/>
          </a:bodyPr>
          <a:lstStyle/>
          <a:p>
            <a:r>
              <a:rPr lang="sv-SE" sz="2800" b="1" u="sng" dirty="0" smtClean="0"/>
              <a:t>En ledares testamente</a:t>
            </a:r>
          </a:p>
          <a:p>
            <a:r>
              <a:rPr lang="sv-SE" sz="2800" dirty="0"/>
              <a:t>Alla ska må bra!!!</a:t>
            </a:r>
          </a:p>
          <a:p>
            <a:r>
              <a:rPr lang="sv-SE" sz="2800" dirty="0"/>
              <a:t>Idrott som en del av en hälsosam livsstil. Idrottsutövning ger </a:t>
            </a:r>
            <a:r>
              <a:rPr lang="sv-SE" sz="2800" dirty="0" smtClean="0"/>
              <a:t>ofta </a:t>
            </a:r>
            <a:r>
              <a:rPr lang="sv-SE" sz="2800" dirty="0"/>
              <a:t>bekräftelse vilket de flesta mår bra av. I ett lag måste ALLA bekräftas, framförallt av ledare och föräldrar men givetvis även av sina lagkamrater. Vi vuxna har en </a:t>
            </a:r>
            <a:r>
              <a:rPr lang="sv-SE" sz="2800" dirty="0" smtClean="0"/>
              <a:t>mycket </a:t>
            </a:r>
            <a:r>
              <a:rPr lang="sv-SE" sz="2800" dirty="0"/>
              <a:t>viktig roll att säkerställa att ALLA bekräftas för sina positiva insatser både på och utanför isen.</a:t>
            </a:r>
          </a:p>
          <a:p>
            <a:endParaRPr lang="sv-SE" sz="2800" dirty="0"/>
          </a:p>
          <a:p>
            <a:r>
              <a:rPr lang="sv-SE" sz="2800" dirty="0"/>
              <a:t>Att vara en del av en grupp är bland det bästa som finns. Att inte få vara med i gruppen, eller att ha en känsla av att man inte riktigt är välkommen i en </a:t>
            </a:r>
            <a:r>
              <a:rPr lang="sv-SE" sz="2800" dirty="0" smtClean="0"/>
              <a:t>grupp, </a:t>
            </a:r>
            <a:r>
              <a:rPr lang="sv-SE" sz="2800" dirty="0"/>
              <a:t>är det värsta som finns.</a:t>
            </a:r>
          </a:p>
          <a:p>
            <a:r>
              <a:rPr lang="sv-SE" sz="2800" dirty="0"/>
              <a:t>Det är vi vuxna som har erfarenhet och störst ansvar för att säkerställa att alla mår bra.</a:t>
            </a:r>
          </a:p>
          <a:p>
            <a:r>
              <a:rPr lang="sv-SE" sz="2800" dirty="0"/>
              <a:t>Vi måste uppmärksamma och bekräfta alla!!!!</a:t>
            </a:r>
          </a:p>
        </p:txBody>
      </p:sp>
    </p:spTree>
    <p:extLst>
      <p:ext uri="{BB962C8B-B14F-4D97-AF65-F5344CB8AC3E}">
        <p14:creationId xmlns:p14="http://schemas.microsoft.com/office/powerpoint/2010/main" val="13517046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2574272" y="111906"/>
            <a:ext cx="9364443" cy="662782"/>
          </a:xfrm>
        </p:spPr>
        <p:txBody>
          <a:bodyPr>
            <a:normAutofit fontScale="90000"/>
          </a:bodyPr>
          <a:lstStyle/>
          <a:p>
            <a:pPr algn="ctr"/>
            <a:r>
              <a:rPr lang="sv-SE" u="sng" dirty="0"/>
              <a:t>Föräldramöte</a:t>
            </a:r>
          </a:p>
        </p:txBody>
      </p:sp>
      <p:sp>
        <p:nvSpPr>
          <p:cNvPr id="2" name="Rektangel 1"/>
          <p:cNvSpPr/>
          <p:nvPr/>
        </p:nvSpPr>
        <p:spPr>
          <a:xfrm>
            <a:off x="2574271" y="443297"/>
            <a:ext cx="9364443" cy="8402300"/>
          </a:xfrm>
          <a:prstGeom prst="rect">
            <a:avLst/>
          </a:prstGeom>
        </p:spPr>
        <p:txBody>
          <a:bodyPr wrap="square">
            <a:spAutoFit/>
          </a:bodyPr>
          <a:lstStyle/>
          <a:p>
            <a:r>
              <a:rPr lang="sv-SE" sz="2800" b="1" u="sng" dirty="0" smtClean="0"/>
              <a:t>En ledares testamente</a:t>
            </a:r>
          </a:p>
          <a:p>
            <a:r>
              <a:rPr lang="sv-SE" sz="3200" dirty="0" smtClean="0"/>
              <a:t>Vad vill vi ge?</a:t>
            </a:r>
          </a:p>
          <a:p>
            <a:pPr marL="457200" indent="-457200">
              <a:buFont typeface="Arial" panose="020B0604020202020204" pitchFamily="34" charset="0"/>
              <a:buChar char="•"/>
            </a:pPr>
            <a:r>
              <a:rPr lang="sv-SE" sz="3200" dirty="0" smtClean="0"/>
              <a:t>Näring till ett livslångt intresse!!</a:t>
            </a:r>
          </a:p>
          <a:p>
            <a:pPr marL="457200" indent="-457200">
              <a:buFont typeface="Arial" panose="020B0604020202020204" pitchFamily="34" charset="0"/>
              <a:buChar char="•"/>
            </a:pPr>
            <a:r>
              <a:rPr lang="sv-SE" sz="3200" dirty="0" smtClean="0"/>
              <a:t>Allsidig träning för att må bra och för att hela tiden utvecklas i sitt idrottsutövande, få bekräftelse….</a:t>
            </a:r>
          </a:p>
          <a:p>
            <a:pPr marL="457200" indent="-457200">
              <a:buFont typeface="Arial" panose="020B0604020202020204" pitchFamily="34" charset="0"/>
              <a:buChar char="•"/>
            </a:pPr>
            <a:r>
              <a:rPr lang="sv-SE" sz="3200" dirty="0" smtClean="0"/>
              <a:t>Kvalitativ utbildning och bra tips för individuell träning.</a:t>
            </a:r>
          </a:p>
          <a:p>
            <a:pPr marL="457200" indent="-457200">
              <a:buFont typeface="Arial" panose="020B0604020202020204" pitchFamily="34" charset="0"/>
              <a:buChar char="•"/>
            </a:pPr>
            <a:r>
              <a:rPr lang="sv-SE" sz="3200" dirty="0" smtClean="0"/>
              <a:t>Vi ska fungera som ledare för de som är i verksamheten av rent sociala skäl, men vi ska även fungera som ledare för de som har siktet inställt på NHL. Ge alla rätt utmaning och inte förta passionen.</a:t>
            </a:r>
          </a:p>
          <a:p>
            <a:pPr marL="457200" indent="-457200">
              <a:buFont typeface="Arial" panose="020B0604020202020204" pitchFamily="34" charset="0"/>
              <a:buChar char="•"/>
            </a:pPr>
            <a:r>
              <a:rPr lang="sv-SE" sz="3200" dirty="0" smtClean="0"/>
              <a:t>Ge tips för individuell träning. Vill man nå toppen så krävs </a:t>
            </a:r>
            <a:r>
              <a:rPr lang="sv-SE" sz="3200" dirty="0"/>
              <a:t>o</a:t>
            </a:r>
            <a:r>
              <a:rPr lang="sv-SE" sz="3200" dirty="0" smtClean="0"/>
              <a:t>erhört </a:t>
            </a:r>
            <a:r>
              <a:rPr lang="sv-SE" sz="3200" dirty="0" smtClean="0"/>
              <a:t>mycket </a:t>
            </a:r>
            <a:r>
              <a:rPr lang="sv-SE" sz="3200" dirty="0" smtClean="0"/>
              <a:t>passion och </a:t>
            </a:r>
            <a:r>
              <a:rPr lang="sv-SE" sz="3200" dirty="0"/>
              <a:t>e</a:t>
            </a:r>
            <a:r>
              <a:rPr lang="sv-SE" sz="3200" dirty="0" smtClean="0"/>
              <a:t>ngagemang.</a:t>
            </a:r>
          </a:p>
          <a:p>
            <a:endParaRPr lang="sv-SE" sz="3200" dirty="0" smtClean="0"/>
          </a:p>
          <a:p>
            <a:endParaRPr lang="sv-SE" sz="3200" dirty="0"/>
          </a:p>
          <a:p>
            <a:endParaRPr lang="sv-SE" sz="3200" dirty="0"/>
          </a:p>
          <a:p>
            <a:endParaRPr lang="sv-SE" sz="3200" dirty="0" smtClean="0"/>
          </a:p>
        </p:txBody>
      </p:sp>
    </p:spTree>
    <p:extLst>
      <p:ext uri="{BB962C8B-B14F-4D97-AF65-F5344CB8AC3E}">
        <p14:creationId xmlns:p14="http://schemas.microsoft.com/office/powerpoint/2010/main" val="22597276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2484120" y="111907"/>
            <a:ext cx="9364443" cy="532037"/>
          </a:xfrm>
        </p:spPr>
        <p:txBody>
          <a:bodyPr>
            <a:normAutofit fontScale="90000"/>
          </a:bodyPr>
          <a:lstStyle/>
          <a:p>
            <a:pPr algn="ctr"/>
            <a:r>
              <a:rPr lang="sv-SE" u="sng" dirty="0"/>
              <a:t>Föräldramöte</a:t>
            </a:r>
          </a:p>
        </p:txBody>
      </p:sp>
      <p:sp>
        <p:nvSpPr>
          <p:cNvPr id="5" name="textruta 4"/>
          <p:cNvSpPr txBox="1"/>
          <p:nvPr/>
        </p:nvSpPr>
        <p:spPr>
          <a:xfrm>
            <a:off x="2484120" y="643944"/>
            <a:ext cx="9364443" cy="6063198"/>
          </a:xfrm>
          <a:prstGeom prst="rect">
            <a:avLst/>
          </a:prstGeom>
          <a:noFill/>
        </p:spPr>
        <p:txBody>
          <a:bodyPr wrap="square" rtlCol="0">
            <a:spAutoFit/>
          </a:bodyPr>
          <a:lstStyle/>
          <a:p>
            <a:r>
              <a:rPr lang="sv-SE" sz="2800" b="1" u="sng" dirty="0" smtClean="0"/>
              <a:t>Föreningen Uddevalla </a:t>
            </a:r>
            <a:r>
              <a:rPr lang="sv-SE" sz="2800" b="1" u="sng" dirty="0" err="1" smtClean="0"/>
              <a:t>Blue</a:t>
            </a:r>
            <a:r>
              <a:rPr lang="sv-SE" sz="2800" b="1" u="sng" dirty="0" smtClean="0"/>
              <a:t> Rocks</a:t>
            </a:r>
          </a:p>
          <a:p>
            <a:r>
              <a:rPr lang="sv-SE" sz="2400" dirty="0" smtClean="0"/>
              <a:t>Hemsida: </a:t>
            </a:r>
            <a:r>
              <a:rPr lang="sv-SE" sz="2400" dirty="0" smtClean="0">
                <a:hlinkClick r:id="rId2"/>
              </a:rPr>
              <a:t>www.uddevallabluerocks.se</a:t>
            </a:r>
            <a:r>
              <a:rPr lang="sv-SE" sz="2400" dirty="0" smtClean="0"/>
              <a:t>, </a:t>
            </a:r>
            <a:r>
              <a:rPr lang="sv-SE" sz="2400" dirty="0"/>
              <a:t>s</a:t>
            </a:r>
            <a:r>
              <a:rPr lang="sv-SE" sz="2400" dirty="0" smtClean="0"/>
              <a:t>tadgar finns på hemsidan.</a:t>
            </a:r>
          </a:p>
          <a:p>
            <a:r>
              <a:rPr lang="sv-SE" sz="2400" dirty="0" smtClean="0"/>
              <a:t>Bildades: 2010</a:t>
            </a:r>
          </a:p>
          <a:p>
            <a:r>
              <a:rPr lang="sv-SE" sz="2400" dirty="0" smtClean="0"/>
              <a:t>Styrelse:	Ordf. Hans Alm Persson</a:t>
            </a:r>
            <a:br>
              <a:rPr lang="sv-SE" sz="2400" dirty="0" smtClean="0"/>
            </a:br>
            <a:r>
              <a:rPr lang="sv-SE" sz="2400" dirty="0" smtClean="0"/>
              <a:t>		V Ordf. Bjarne Olsson</a:t>
            </a:r>
          </a:p>
          <a:p>
            <a:r>
              <a:rPr lang="sv-SE" sz="2400" dirty="0"/>
              <a:t>	</a:t>
            </a:r>
            <a:r>
              <a:rPr lang="sv-SE" sz="2400" dirty="0" smtClean="0"/>
              <a:t>	Sekr. Kristina Areschoug</a:t>
            </a:r>
          </a:p>
          <a:p>
            <a:r>
              <a:rPr lang="sv-SE" sz="2400" dirty="0"/>
              <a:t>	</a:t>
            </a:r>
            <a:r>
              <a:rPr lang="sv-SE" sz="2400" dirty="0" smtClean="0"/>
              <a:t>	Kassör Peter </a:t>
            </a:r>
            <a:r>
              <a:rPr lang="sv-SE" sz="2400" dirty="0" err="1" smtClean="0"/>
              <a:t>Ragnevi</a:t>
            </a:r>
            <a:endParaRPr lang="sv-SE" sz="2400" dirty="0" smtClean="0"/>
          </a:p>
          <a:p>
            <a:r>
              <a:rPr lang="sv-SE" sz="2400" dirty="0"/>
              <a:t>	</a:t>
            </a:r>
            <a:r>
              <a:rPr lang="sv-SE" sz="2400" dirty="0" smtClean="0"/>
              <a:t>	Ledamöter: Robert Hanssen, Jonas Holm</a:t>
            </a:r>
          </a:p>
          <a:p>
            <a:r>
              <a:rPr lang="sv-SE" sz="2400" dirty="0"/>
              <a:t>	</a:t>
            </a:r>
            <a:r>
              <a:rPr lang="sv-SE" sz="2400" dirty="0" smtClean="0"/>
              <a:t>	Suppleant: Karin Åkerström</a:t>
            </a:r>
            <a:br>
              <a:rPr lang="sv-SE" sz="2400" dirty="0" smtClean="0"/>
            </a:br>
            <a:r>
              <a:rPr lang="sv-SE" sz="2400" dirty="0" smtClean="0"/>
              <a:t>		Revisorer: Therese Nilsson &amp; Fredrik Holmlund</a:t>
            </a:r>
          </a:p>
          <a:p>
            <a:r>
              <a:rPr lang="sv-SE" sz="2400" dirty="0" smtClean="0"/>
              <a:t>Föreningen är medlen i RF och specialidrottsförbundet Svenska Ishockeyförbundet där vi lokalt är en förening i Bohuslän Dals Distriktsförbund</a:t>
            </a:r>
          </a:p>
          <a:p>
            <a:r>
              <a:rPr lang="sv-SE" sz="2400" dirty="0" smtClean="0"/>
              <a:t>Föreningen är till 100% ideell. Inga ersättningar betalas till styrelse eller ledare. Finansiering sker genom medlemsavgifter, träningsavgifter, bidrag sponsring, ideellt engagemang och </a:t>
            </a:r>
            <a:r>
              <a:rPr lang="sv-SE" sz="2400" dirty="0" smtClean="0"/>
              <a:t>mycket </a:t>
            </a:r>
            <a:r>
              <a:rPr lang="sv-SE" sz="2400" dirty="0" smtClean="0"/>
              <a:t>jävlar anamma.</a:t>
            </a:r>
          </a:p>
        </p:txBody>
      </p:sp>
    </p:spTree>
    <p:extLst>
      <p:ext uri="{BB962C8B-B14F-4D97-AF65-F5344CB8AC3E}">
        <p14:creationId xmlns:p14="http://schemas.microsoft.com/office/powerpoint/2010/main" val="2642822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2484120" y="111907"/>
            <a:ext cx="9364443" cy="532037"/>
          </a:xfrm>
        </p:spPr>
        <p:txBody>
          <a:bodyPr>
            <a:normAutofit fontScale="90000"/>
          </a:bodyPr>
          <a:lstStyle/>
          <a:p>
            <a:pPr algn="ctr"/>
            <a:r>
              <a:rPr lang="sv-SE" u="sng" dirty="0"/>
              <a:t>Föräldramöte</a:t>
            </a:r>
          </a:p>
        </p:txBody>
      </p:sp>
      <p:sp>
        <p:nvSpPr>
          <p:cNvPr id="5" name="textruta 4"/>
          <p:cNvSpPr txBox="1"/>
          <p:nvPr/>
        </p:nvSpPr>
        <p:spPr>
          <a:xfrm>
            <a:off x="2484120" y="643944"/>
            <a:ext cx="9364443" cy="3539430"/>
          </a:xfrm>
          <a:prstGeom prst="rect">
            <a:avLst/>
          </a:prstGeom>
          <a:noFill/>
        </p:spPr>
        <p:txBody>
          <a:bodyPr wrap="square" rtlCol="0">
            <a:spAutoFit/>
          </a:bodyPr>
          <a:lstStyle/>
          <a:p>
            <a:r>
              <a:rPr lang="sv-SE" sz="2800" b="1" u="sng" dirty="0" smtClean="0"/>
              <a:t>Föreningen Uddevalla </a:t>
            </a:r>
            <a:r>
              <a:rPr lang="sv-SE" sz="2800" b="1" u="sng" dirty="0" err="1" smtClean="0"/>
              <a:t>Blue</a:t>
            </a:r>
            <a:r>
              <a:rPr lang="sv-SE" sz="2800" b="1" u="sng" dirty="0" smtClean="0"/>
              <a:t> Rocks, vad kostar pengar i en förening?</a:t>
            </a:r>
          </a:p>
          <a:p>
            <a:endParaRPr lang="sv-SE" sz="2800" b="1" u="sng" dirty="0"/>
          </a:p>
          <a:p>
            <a:pPr marL="457200" indent="-457200">
              <a:buFont typeface="Arial" panose="020B0604020202020204" pitchFamily="34" charset="0"/>
              <a:buChar char="•"/>
            </a:pPr>
            <a:r>
              <a:rPr lang="sv-SE" sz="2800" dirty="0" smtClean="0"/>
              <a:t>Förbundsavgifter, ca 40 000 </a:t>
            </a:r>
            <a:r>
              <a:rPr lang="sv-SE" sz="2800" dirty="0" smtClean="0"/>
              <a:t>kr/säsong</a:t>
            </a:r>
            <a:endParaRPr lang="sv-SE" sz="2800" dirty="0" smtClean="0"/>
          </a:p>
          <a:p>
            <a:pPr marL="457200" indent="-457200">
              <a:buFont typeface="Arial" panose="020B0604020202020204" pitchFamily="34" charset="0"/>
              <a:buChar char="•"/>
            </a:pPr>
            <a:r>
              <a:rPr lang="sv-SE" sz="2800" dirty="0" smtClean="0"/>
              <a:t>Istider, vi hyr istider av kommunen för ca 100 000 </a:t>
            </a:r>
            <a:r>
              <a:rPr lang="sv-SE" sz="2800" dirty="0" smtClean="0"/>
              <a:t>kr/säsong</a:t>
            </a:r>
            <a:endParaRPr lang="sv-SE" sz="2800" dirty="0" smtClean="0"/>
          </a:p>
          <a:p>
            <a:pPr marL="457200" indent="-457200">
              <a:buFont typeface="Arial" panose="020B0604020202020204" pitchFamily="34" charset="0"/>
              <a:buChar char="•"/>
            </a:pPr>
            <a:r>
              <a:rPr lang="sv-SE" sz="2800" dirty="0" smtClean="0"/>
              <a:t>Utbildning av ledare.</a:t>
            </a:r>
          </a:p>
          <a:p>
            <a:pPr marL="457200" indent="-457200">
              <a:buFont typeface="Arial" panose="020B0604020202020204" pitchFamily="34" charset="0"/>
              <a:buChar char="•"/>
            </a:pPr>
            <a:r>
              <a:rPr lang="sv-SE" sz="2800" dirty="0" smtClean="0"/>
              <a:t>Inköp av träningsutrustning.</a:t>
            </a:r>
          </a:p>
          <a:p>
            <a:pPr marL="457200" indent="-457200">
              <a:buFont typeface="Arial" panose="020B0604020202020204" pitchFamily="34" charset="0"/>
              <a:buChar char="•"/>
            </a:pPr>
            <a:r>
              <a:rPr lang="sv-SE" sz="2800" dirty="0" smtClean="0"/>
              <a:t>Ersättning till domare.</a:t>
            </a:r>
          </a:p>
        </p:txBody>
      </p:sp>
    </p:spTree>
    <p:extLst>
      <p:ext uri="{BB962C8B-B14F-4D97-AF65-F5344CB8AC3E}">
        <p14:creationId xmlns:p14="http://schemas.microsoft.com/office/powerpoint/2010/main" val="585359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2484120" y="111907"/>
            <a:ext cx="9364443" cy="532037"/>
          </a:xfrm>
        </p:spPr>
        <p:txBody>
          <a:bodyPr>
            <a:normAutofit fontScale="90000"/>
          </a:bodyPr>
          <a:lstStyle/>
          <a:p>
            <a:pPr algn="ctr"/>
            <a:r>
              <a:rPr lang="sv-SE" u="sng" dirty="0"/>
              <a:t>Föräldramöte</a:t>
            </a:r>
          </a:p>
        </p:txBody>
      </p:sp>
      <p:sp>
        <p:nvSpPr>
          <p:cNvPr id="5" name="textruta 4"/>
          <p:cNvSpPr txBox="1"/>
          <p:nvPr/>
        </p:nvSpPr>
        <p:spPr>
          <a:xfrm>
            <a:off x="2827557" y="1622739"/>
            <a:ext cx="9364443" cy="3785652"/>
          </a:xfrm>
          <a:prstGeom prst="rect">
            <a:avLst/>
          </a:prstGeom>
          <a:noFill/>
        </p:spPr>
        <p:txBody>
          <a:bodyPr wrap="square" rtlCol="0">
            <a:spAutoFit/>
          </a:bodyPr>
          <a:lstStyle/>
          <a:p>
            <a:r>
              <a:rPr lang="sv-SE" sz="4000" dirty="0" smtClean="0"/>
              <a:t>Den samhällsnytta som vårt ideella engagemang ger är enorm. Tänk på det när </a:t>
            </a:r>
            <a:r>
              <a:rPr lang="sv-SE" sz="4000" dirty="0" smtClean="0"/>
              <a:t>det </a:t>
            </a:r>
            <a:r>
              <a:rPr lang="sv-SE" sz="4000" dirty="0" smtClean="0"/>
              <a:t>känns jobbigt </a:t>
            </a:r>
            <a:r>
              <a:rPr lang="sv-SE" sz="4000" dirty="0" smtClean="0"/>
              <a:t>att </a:t>
            </a:r>
            <a:r>
              <a:rPr lang="sv-SE" sz="4000" dirty="0" smtClean="0"/>
              <a:t>ni måste engagera er i föreningens verksamhet</a:t>
            </a:r>
            <a:r>
              <a:rPr lang="sv-SE" sz="4000" dirty="0"/>
              <a:t>.</a:t>
            </a:r>
            <a:endParaRPr lang="sv-SE" sz="4000" dirty="0" smtClean="0"/>
          </a:p>
          <a:p>
            <a:endParaRPr lang="sv-SE" sz="4000" b="1" u="sng" dirty="0" smtClean="0"/>
          </a:p>
          <a:p>
            <a:r>
              <a:rPr lang="sv-SE" sz="4000" b="1" u="sng" dirty="0" smtClean="0"/>
              <a:t>Ja, det borde vara avdragsgillt</a:t>
            </a:r>
            <a:r>
              <a:rPr lang="sv-SE" sz="4000" b="1" u="sng" dirty="0" smtClean="0">
                <a:sym typeface="Wingdings" panose="05000000000000000000" pitchFamily="2" charset="2"/>
              </a:rPr>
              <a:t></a:t>
            </a:r>
            <a:endParaRPr lang="sv-SE" sz="4000" dirty="0" smtClean="0"/>
          </a:p>
        </p:txBody>
      </p:sp>
    </p:spTree>
    <p:extLst>
      <p:ext uri="{BB962C8B-B14F-4D97-AF65-F5344CB8AC3E}">
        <p14:creationId xmlns:p14="http://schemas.microsoft.com/office/powerpoint/2010/main" val="3307764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2484120" y="111907"/>
            <a:ext cx="9364443" cy="532037"/>
          </a:xfrm>
        </p:spPr>
        <p:txBody>
          <a:bodyPr>
            <a:normAutofit fontScale="90000"/>
          </a:bodyPr>
          <a:lstStyle/>
          <a:p>
            <a:pPr algn="ctr"/>
            <a:r>
              <a:rPr lang="sv-SE" u="sng" dirty="0"/>
              <a:t>Föräldramöte</a:t>
            </a:r>
          </a:p>
        </p:txBody>
      </p:sp>
      <p:sp>
        <p:nvSpPr>
          <p:cNvPr id="5" name="textruta 4"/>
          <p:cNvSpPr txBox="1"/>
          <p:nvPr/>
        </p:nvSpPr>
        <p:spPr>
          <a:xfrm>
            <a:off x="2484120" y="824246"/>
            <a:ext cx="9364443" cy="6001643"/>
          </a:xfrm>
          <a:prstGeom prst="rect">
            <a:avLst/>
          </a:prstGeom>
          <a:noFill/>
        </p:spPr>
        <p:txBody>
          <a:bodyPr wrap="square" rtlCol="0">
            <a:spAutoFit/>
          </a:bodyPr>
          <a:lstStyle/>
          <a:p>
            <a:r>
              <a:rPr lang="sv-SE" sz="3200" b="1" u="sng" dirty="0" smtClean="0"/>
              <a:t>Ledare </a:t>
            </a:r>
            <a:r>
              <a:rPr lang="sv-SE" sz="3200" b="1" u="sng" dirty="0" smtClean="0"/>
              <a:t>säsong </a:t>
            </a:r>
            <a:r>
              <a:rPr lang="sv-SE" sz="3200" b="1" u="sng" dirty="0" smtClean="0"/>
              <a:t>15/16</a:t>
            </a:r>
            <a:endParaRPr lang="sv-SE" sz="3200" b="1" u="sng" dirty="0"/>
          </a:p>
          <a:p>
            <a:r>
              <a:rPr lang="sv-SE" sz="3200" dirty="0" smtClean="0"/>
              <a:t>Tränare:</a:t>
            </a:r>
            <a:endParaRPr lang="sv-SE" sz="3200" dirty="0"/>
          </a:p>
          <a:p>
            <a:r>
              <a:rPr lang="sv-SE" sz="3200" dirty="0" smtClean="0"/>
              <a:t>Fredrik </a:t>
            </a:r>
            <a:r>
              <a:rPr lang="sv-SE" sz="3200" dirty="0" err="1" smtClean="0"/>
              <a:t>Areschoug</a:t>
            </a:r>
            <a:endParaRPr lang="sv-SE" sz="3200" dirty="0" smtClean="0"/>
          </a:p>
          <a:p>
            <a:r>
              <a:rPr lang="sv-SE" sz="3200" dirty="0" smtClean="0"/>
              <a:t>Håkan Storck (Även tillfälligt lagledare)</a:t>
            </a:r>
          </a:p>
          <a:p>
            <a:r>
              <a:rPr lang="sv-SE" sz="3200" dirty="0" smtClean="0"/>
              <a:t>Peter Landberg</a:t>
            </a:r>
          </a:p>
          <a:p>
            <a:r>
              <a:rPr lang="sv-SE" sz="3200" dirty="0" smtClean="0"/>
              <a:t>David Laurell</a:t>
            </a:r>
          </a:p>
          <a:p>
            <a:r>
              <a:rPr lang="sv-SE" sz="3200" dirty="0" smtClean="0"/>
              <a:t>Jesper Andersson</a:t>
            </a:r>
          </a:p>
          <a:p>
            <a:endParaRPr lang="sv-SE" sz="3200" dirty="0"/>
          </a:p>
          <a:p>
            <a:r>
              <a:rPr lang="sv-SE" sz="3200" b="1" u="sng" dirty="0" smtClean="0"/>
              <a:t>Alla ska ha en roll:</a:t>
            </a:r>
          </a:p>
          <a:p>
            <a:r>
              <a:rPr lang="sv-SE" sz="3200" dirty="0" smtClean="0"/>
              <a:t>Lagledare (TSM, närvaro, dispenser)</a:t>
            </a:r>
          </a:p>
          <a:p>
            <a:r>
              <a:rPr lang="sv-SE" sz="3200" dirty="0" smtClean="0"/>
              <a:t>Materialförvaltare </a:t>
            </a:r>
            <a:r>
              <a:rPr lang="sv-SE" sz="3200" dirty="0" smtClean="0"/>
              <a:t>(matchställ</a:t>
            </a:r>
            <a:r>
              <a:rPr lang="sv-SE" sz="3200" dirty="0" smtClean="0"/>
              <a:t>, slipning, puckar mm)</a:t>
            </a:r>
          </a:p>
          <a:p>
            <a:r>
              <a:rPr lang="sv-SE" sz="3200" dirty="0" smtClean="0"/>
              <a:t>Socialt </a:t>
            </a:r>
            <a:r>
              <a:rPr lang="sv-SE" sz="3200" dirty="0" smtClean="0"/>
              <a:t>(andra </a:t>
            </a:r>
            <a:r>
              <a:rPr lang="sv-SE" sz="3200" dirty="0" smtClean="0"/>
              <a:t>aktiviteter utöver </a:t>
            </a:r>
            <a:r>
              <a:rPr lang="sv-SE" sz="3200" dirty="0" err="1" smtClean="0"/>
              <a:t>ispass</a:t>
            </a:r>
            <a:r>
              <a:rPr lang="sv-SE" sz="3200" dirty="0" smtClean="0"/>
              <a:t>, café mm)</a:t>
            </a:r>
          </a:p>
        </p:txBody>
      </p:sp>
    </p:spTree>
    <p:extLst>
      <p:ext uri="{BB962C8B-B14F-4D97-AF65-F5344CB8AC3E}">
        <p14:creationId xmlns:p14="http://schemas.microsoft.com/office/powerpoint/2010/main" val="22290404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2484120" y="111907"/>
            <a:ext cx="9364443" cy="1325563"/>
          </a:xfrm>
        </p:spPr>
        <p:txBody>
          <a:bodyPr>
            <a:normAutofit/>
          </a:bodyPr>
          <a:lstStyle/>
          <a:p>
            <a:pPr algn="ctr"/>
            <a:r>
              <a:rPr lang="sv-SE" u="sng" dirty="0"/>
              <a:t>Föräldramöte</a:t>
            </a:r>
          </a:p>
        </p:txBody>
      </p:sp>
      <p:sp>
        <p:nvSpPr>
          <p:cNvPr id="2" name="Rektangel 1"/>
          <p:cNvSpPr/>
          <p:nvPr/>
        </p:nvSpPr>
        <p:spPr>
          <a:xfrm>
            <a:off x="3193961" y="1437471"/>
            <a:ext cx="8654602" cy="4524315"/>
          </a:xfrm>
          <a:prstGeom prst="rect">
            <a:avLst/>
          </a:prstGeom>
        </p:spPr>
        <p:txBody>
          <a:bodyPr wrap="square">
            <a:spAutoFit/>
          </a:bodyPr>
          <a:lstStyle/>
          <a:p>
            <a:r>
              <a:rPr lang="sv-SE" sz="4800" b="1" u="sng" dirty="0" smtClean="0"/>
              <a:t>VIKTIG INFORMATION</a:t>
            </a:r>
          </a:p>
          <a:p>
            <a:endParaRPr lang="sv-SE" sz="4800" dirty="0" smtClean="0"/>
          </a:p>
          <a:p>
            <a:r>
              <a:rPr lang="sv-SE" sz="4800" dirty="0" smtClean="0"/>
              <a:t>Bilder och information </a:t>
            </a:r>
            <a:r>
              <a:rPr lang="sv-SE" sz="4800" dirty="0" smtClean="0"/>
              <a:t>resp. </a:t>
            </a:r>
            <a:r>
              <a:rPr lang="sv-SE" sz="4800" dirty="0" smtClean="0"/>
              <a:t>spelare publiceras på föreningens hemsida? Låt LL (Håkan) veta om ni motsäger er detta.</a:t>
            </a:r>
          </a:p>
        </p:txBody>
      </p:sp>
    </p:spTree>
    <p:extLst>
      <p:ext uri="{BB962C8B-B14F-4D97-AF65-F5344CB8AC3E}">
        <p14:creationId xmlns:p14="http://schemas.microsoft.com/office/powerpoint/2010/main" val="3294735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wipe(down)">
                                      <p:cBhvr>
                                        <p:cTn id="7"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2548515" y="101467"/>
            <a:ext cx="9364443" cy="754890"/>
          </a:xfrm>
        </p:spPr>
        <p:txBody>
          <a:bodyPr>
            <a:normAutofit/>
          </a:bodyPr>
          <a:lstStyle/>
          <a:p>
            <a:pPr algn="ctr"/>
            <a:r>
              <a:rPr lang="sv-SE" u="sng" dirty="0"/>
              <a:t>Föräldramöte</a:t>
            </a:r>
          </a:p>
        </p:txBody>
      </p:sp>
      <p:sp>
        <p:nvSpPr>
          <p:cNvPr id="2" name="Rektangel 1"/>
          <p:cNvSpPr/>
          <p:nvPr/>
        </p:nvSpPr>
        <p:spPr>
          <a:xfrm>
            <a:off x="2730322" y="836951"/>
            <a:ext cx="9182636" cy="7540526"/>
          </a:xfrm>
          <a:prstGeom prst="rect">
            <a:avLst/>
          </a:prstGeom>
        </p:spPr>
        <p:txBody>
          <a:bodyPr wrap="square">
            <a:spAutoFit/>
          </a:bodyPr>
          <a:lstStyle/>
          <a:p>
            <a:r>
              <a:rPr lang="sv-SE" sz="2800" b="1" u="sng" dirty="0" smtClean="0"/>
              <a:t>Träningstider</a:t>
            </a:r>
          </a:p>
          <a:p>
            <a:r>
              <a:rPr lang="sv-SE" sz="2400" u="sng" dirty="0" smtClean="0"/>
              <a:t>TEAM 08</a:t>
            </a:r>
          </a:p>
          <a:p>
            <a:r>
              <a:rPr lang="sv-SE" sz="2400" dirty="0" smtClean="0"/>
              <a:t>Ons: </a:t>
            </a:r>
            <a:r>
              <a:rPr lang="sv-SE" sz="2400" dirty="0" smtClean="0"/>
              <a:t>kl. </a:t>
            </a:r>
            <a:r>
              <a:rPr lang="sv-SE" sz="2400" dirty="0" smtClean="0"/>
              <a:t>17:15-18:15, går att gå på is 17:00</a:t>
            </a:r>
          </a:p>
          <a:p>
            <a:r>
              <a:rPr lang="sv-SE" sz="2400" dirty="0" smtClean="0"/>
              <a:t>Sön: </a:t>
            </a:r>
            <a:r>
              <a:rPr lang="sv-SE" sz="2400" dirty="0" smtClean="0"/>
              <a:t>kl. 10:30-11:30</a:t>
            </a:r>
            <a:endParaRPr lang="sv-SE" sz="2400" dirty="0" smtClean="0"/>
          </a:p>
          <a:p>
            <a:pPr marL="342900" indent="-342900">
              <a:buFont typeface="Arial" panose="020B0604020202020204" pitchFamily="34" charset="0"/>
              <a:buChar char="•"/>
            </a:pPr>
            <a:r>
              <a:rPr lang="sv-SE" sz="2400" dirty="0" smtClean="0"/>
              <a:t>Avvikelser o nyheter presenteras på </a:t>
            </a:r>
            <a:r>
              <a:rPr lang="sv-SE" sz="2400" dirty="0" smtClean="0">
                <a:hlinkClick r:id="rId2"/>
              </a:rPr>
              <a:t>www.laget.se/</a:t>
            </a:r>
            <a:r>
              <a:rPr lang="sv-SE" sz="2400" dirty="0" err="1" smtClean="0">
                <a:hlinkClick r:id="rId2"/>
              </a:rPr>
              <a:t>bluerocks</a:t>
            </a:r>
            <a:r>
              <a:rPr lang="sv-SE" sz="2400" dirty="0" smtClean="0"/>
              <a:t>, ladda ner </a:t>
            </a:r>
            <a:r>
              <a:rPr lang="sv-SE" sz="2400" dirty="0" err="1" smtClean="0"/>
              <a:t>appen</a:t>
            </a:r>
            <a:endParaRPr lang="sv-SE" sz="2400" dirty="0" smtClean="0"/>
          </a:p>
          <a:p>
            <a:pPr marL="342900" indent="-342900">
              <a:buFont typeface="Arial" panose="020B0604020202020204" pitchFamily="34" charset="0"/>
              <a:buChar char="•"/>
            </a:pPr>
            <a:r>
              <a:rPr lang="sv-SE" sz="2400" dirty="0" smtClean="0"/>
              <a:t>Försöka få till ett ”poolspel” mot Lysekil/Munkedal i </a:t>
            </a:r>
            <a:r>
              <a:rPr lang="sv-SE" sz="2400" dirty="0" smtClean="0"/>
              <a:t>januari/februari</a:t>
            </a:r>
            <a:endParaRPr lang="sv-SE" sz="2400" dirty="0" smtClean="0"/>
          </a:p>
          <a:p>
            <a:r>
              <a:rPr lang="sv-SE" sz="2400" b="1" u="sng" dirty="0" smtClean="0"/>
              <a:t>Medlems/träningsavgift</a:t>
            </a:r>
          </a:p>
          <a:p>
            <a:pPr marL="342900" indent="-342900">
              <a:buFont typeface="Arial" panose="020B0604020202020204" pitchFamily="34" charset="0"/>
              <a:buChar char="•"/>
            </a:pPr>
            <a:r>
              <a:rPr lang="sv-SE" sz="2400" dirty="0" smtClean="0"/>
              <a:t>250 kr alt. 400 kr + 350 kr. Bankgiro 863-0253. Skicka mail till </a:t>
            </a:r>
            <a:r>
              <a:rPr lang="sv-SE" sz="2400" dirty="0" smtClean="0">
                <a:hlinkClick r:id="rId3"/>
              </a:rPr>
              <a:t>peter.ragnevi@tele2.se</a:t>
            </a:r>
            <a:r>
              <a:rPr lang="sv-SE" sz="2400" dirty="0" smtClean="0"/>
              <a:t> </a:t>
            </a:r>
          </a:p>
          <a:p>
            <a:r>
              <a:rPr lang="sv-SE" sz="2400" b="1" u="sng" dirty="0" smtClean="0"/>
              <a:t>Hjälp till med</a:t>
            </a:r>
          </a:p>
          <a:p>
            <a:pPr marL="342900" indent="-342900">
              <a:buFont typeface="Arial" panose="020B0604020202020204" pitchFamily="34" charset="0"/>
              <a:buChar char="•"/>
            </a:pPr>
            <a:r>
              <a:rPr lang="sv-SE" sz="2400" dirty="0" smtClean="0"/>
              <a:t>Kaffe</a:t>
            </a:r>
          </a:p>
          <a:p>
            <a:pPr marL="342900" indent="-342900">
              <a:buFont typeface="Arial" panose="020B0604020202020204" pitchFamily="34" charset="0"/>
              <a:buChar char="•"/>
            </a:pPr>
            <a:r>
              <a:rPr lang="sv-SE" sz="2400" dirty="0" smtClean="0"/>
              <a:t>Hjälp nya</a:t>
            </a:r>
          </a:p>
          <a:p>
            <a:pPr marL="342900" indent="-342900">
              <a:buFont typeface="Arial" panose="020B0604020202020204" pitchFamily="34" charset="0"/>
              <a:buChar char="•"/>
            </a:pPr>
            <a:r>
              <a:rPr lang="sv-SE" sz="2400" dirty="0" smtClean="0"/>
              <a:t>Samla in lånad utrustning</a:t>
            </a:r>
          </a:p>
          <a:p>
            <a:pPr marL="342900" indent="-342900">
              <a:buFont typeface="Arial" panose="020B0604020202020204" pitchFamily="34" charset="0"/>
              <a:buChar char="•"/>
            </a:pPr>
            <a:r>
              <a:rPr lang="sv-SE" sz="2400" dirty="0" smtClean="0"/>
              <a:t>Plocka fram inför träningen</a:t>
            </a:r>
          </a:p>
          <a:p>
            <a:pPr marL="342900" indent="-342900">
              <a:buFont typeface="Arial" panose="020B0604020202020204" pitchFamily="34" charset="0"/>
              <a:buChar char="•"/>
            </a:pPr>
            <a:r>
              <a:rPr lang="sv-SE" sz="2400" dirty="0" smtClean="0"/>
              <a:t>Slipning </a:t>
            </a:r>
            <a:r>
              <a:rPr lang="sv-SE" sz="2400" dirty="0" smtClean="0"/>
              <a:t>(slipkurs </a:t>
            </a:r>
            <a:r>
              <a:rPr lang="sv-SE" sz="2400" dirty="0" smtClean="0"/>
              <a:t>anordnas)</a:t>
            </a:r>
          </a:p>
          <a:p>
            <a:endParaRPr lang="sv-SE" sz="2400" dirty="0" smtClean="0"/>
          </a:p>
          <a:p>
            <a:endParaRPr lang="sv-SE" sz="2400" b="1" u="sng" dirty="0" smtClean="0"/>
          </a:p>
          <a:p>
            <a:endParaRPr lang="sv-SE" sz="2400" b="1" u="sng" dirty="0" smtClean="0"/>
          </a:p>
          <a:p>
            <a:endParaRPr lang="sv-SE" sz="2400" dirty="0" smtClean="0"/>
          </a:p>
        </p:txBody>
      </p:sp>
    </p:spTree>
    <p:extLst>
      <p:ext uri="{BB962C8B-B14F-4D97-AF65-F5344CB8AC3E}">
        <p14:creationId xmlns:p14="http://schemas.microsoft.com/office/powerpoint/2010/main" val="29154698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Effect transition="in" filter="wipe(down)">
                                      <p:cBhvr>
                                        <p:cTn id="15" dur="500"/>
                                        <p:tgtEl>
                                          <p:spTgt spid="2">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2">
                                            <p:txEl>
                                              <p:pRg st="5" end="5"/>
                                            </p:txEl>
                                          </p:spTgt>
                                        </p:tgtEl>
                                        <p:attrNameLst>
                                          <p:attrName>style.visibility</p:attrName>
                                        </p:attrNameLst>
                                      </p:cBhvr>
                                      <p:to>
                                        <p:strVal val="visible"/>
                                      </p:to>
                                    </p:set>
                                    <p:animEffect transition="in" filter="wipe(down)">
                                      <p:cBhvr>
                                        <p:cTn id="20" dur="500"/>
                                        <p:tgtEl>
                                          <p:spTgt spid="2">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Effect transition="in" filter="wipe(down)">
                                      <p:cBhvr>
                                        <p:cTn id="25" dur="500"/>
                                        <p:tgtEl>
                                          <p:spTgt spid="2">
                                            <p:txEl>
                                              <p:pRg st="6" end="6"/>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2">
                                            <p:txEl>
                                              <p:pRg st="7" end="7"/>
                                            </p:txEl>
                                          </p:spTgt>
                                        </p:tgtEl>
                                        <p:attrNameLst>
                                          <p:attrName>style.visibility</p:attrName>
                                        </p:attrNameLst>
                                      </p:cBhvr>
                                      <p:to>
                                        <p:strVal val="visible"/>
                                      </p:to>
                                    </p:set>
                                    <p:animEffect transition="in" filter="wipe(down)">
                                      <p:cBhvr>
                                        <p:cTn id="30" dur="500"/>
                                        <p:tgtEl>
                                          <p:spTgt spid="2">
                                            <p:txEl>
                                              <p:pRg st="7" end="7"/>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Effect transition="in" filter="wipe(down)">
                                      <p:cBhvr>
                                        <p:cTn id="35" dur="500"/>
                                        <p:tgtEl>
                                          <p:spTgt spid="2">
                                            <p:txEl>
                                              <p:pRg st="8" end="8"/>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2">
                                            <p:txEl>
                                              <p:pRg st="9" end="9"/>
                                            </p:txEl>
                                          </p:spTgt>
                                        </p:tgtEl>
                                        <p:attrNameLst>
                                          <p:attrName>style.visibility</p:attrName>
                                        </p:attrNameLst>
                                      </p:cBhvr>
                                      <p:to>
                                        <p:strVal val="visible"/>
                                      </p:to>
                                    </p:set>
                                    <p:animEffect transition="in" filter="wipe(down)">
                                      <p:cBhvr>
                                        <p:cTn id="40" dur="500"/>
                                        <p:tgtEl>
                                          <p:spTgt spid="2">
                                            <p:txEl>
                                              <p:pRg st="9" end="9"/>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2">
                                            <p:txEl>
                                              <p:pRg st="10" end="10"/>
                                            </p:txEl>
                                          </p:spTgt>
                                        </p:tgtEl>
                                        <p:attrNameLst>
                                          <p:attrName>style.visibility</p:attrName>
                                        </p:attrNameLst>
                                      </p:cBhvr>
                                      <p:to>
                                        <p:strVal val="visible"/>
                                      </p:to>
                                    </p:set>
                                    <p:animEffect transition="in" filter="wipe(down)">
                                      <p:cBhvr>
                                        <p:cTn id="45" dur="500"/>
                                        <p:tgtEl>
                                          <p:spTgt spid="2">
                                            <p:txEl>
                                              <p:pRg st="10" end="1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4" fill="hold" nodeType="clickEffect">
                                  <p:stCondLst>
                                    <p:cond delay="0"/>
                                  </p:stCondLst>
                                  <p:childTnLst>
                                    <p:set>
                                      <p:cBhvr>
                                        <p:cTn id="49" dur="1" fill="hold">
                                          <p:stCondLst>
                                            <p:cond delay="0"/>
                                          </p:stCondLst>
                                        </p:cTn>
                                        <p:tgtEl>
                                          <p:spTgt spid="2">
                                            <p:txEl>
                                              <p:pRg st="11" end="11"/>
                                            </p:txEl>
                                          </p:spTgt>
                                        </p:tgtEl>
                                        <p:attrNameLst>
                                          <p:attrName>style.visibility</p:attrName>
                                        </p:attrNameLst>
                                      </p:cBhvr>
                                      <p:to>
                                        <p:strVal val="visible"/>
                                      </p:to>
                                    </p:set>
                                    <p:animEffect transition="in" filter="wipe(down)">
                                      <p:cBhvr>
                                        <p:cTn id="50" dur="500"/>
                                        <p:tgtEl>
                                          <p:spTgt spid="2">
                                            <p:txEl>
                                              <p:pRg st="11" end="11"/>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nodeType="clickEffect">
                                  <p:stCondLst>
                                    <p:cond delay="0"/>
                                  </p:stCondLst>
                                  <p:childTnLst>
                                    <p:set>
                                      <p:cBhvr>
                                        <p:cTn id="54" dur="1" fill="hold">
                                          <p:stCondLst>
                                            <p:cond delay="0"/>
                                          </p:stCondLst>
                                        </p:cTn>
                                        <p:tgtEl>
                                          <p:spTgt spid="2">
                                            <p:txEl>
                                              <p:pRg st="12" end="12"/>
                                            </p:txEl>
                                          </p:spTgt>
                                        </p:tgtEl>
                                        <p:attrNameLst>
                                          <p:attrName>style.visibility</p:attrName>
                                        </p:attrNameLst>
                                      </p:cBhvr>
                                      <p:to>
                                        <p:strVal val="visible"/>
                                      </p:to>
                                    </p:set>
                                    <p:animEffect transition="in" filter="wipe(down)">
                                      <p:cBhvr>
                                        <p:cTn id="55" dur="500"/>
                                        <p:tgtEl>
                                          <p:spTgt spid="2">
                                            <p:txEl>
                                              <p:pRg st="12" end="12"/>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4" fill="hold" nodeType="clickEffect">
                                  <p:stCondLst>
                                    <p:cond delay="0"/>
                                  </p:stCondLst>
                                  <p:childTnLst>
                                    <p:set>
                                      <p:cBhvr>
                                        <p:cTn id="59" dur="1" fill="hold">
                                          <p:stCondLst>
                                            <p:cond delay="0"/>
                                          </p:stCondLst>
                                        </p:cTn>
                                        <p:tgtEl>
                                          <p:spTgt spid="2">
                                            <p:txEl>
                                              <p:pRg st="13" end="13"/>
                                            </p:txEl>
                                          </p:spTgt>
                                        </p:tgtEl>
                                        <p:attrNameLst>
                                          <p:attrName>style.visibility</p:attrName>
                                        </p:attrNameLst>
                                      </p:cBhvr>
                                      <p:to>
                                        <p:strVal val="visible"/>
                                      </p:to>
                                    </p:set>
                                    <p:animEffect transition="in" filter="wipe(down)">
                                      <p:cBhvr>
                                        <p:cTn id="60" dur="500"/>
                                        <p:tgtEl>
                                          <p:spTgt spid="2">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a:xfrm>
            <a:off x="2574272" y="111906"/>
            <a:ext cx="9364443" cy="662782"/>
          </a:xfrm>
        </p:spPr>
        <p:txBody>
          <a:bodyPr>
            <a:normAutofit fontScale="90000"/>
          </a:bodyPr>
          <a:lstStyle/>
          <a:p>
            <a:pPr algn="ctr"/>
            <a:r>
              <a:rPr lang="sv-SE" u="sng" dirty="0"/>
              <a:t>Föräldramöte</a:t>
            </a:r>
          </a:p>
        </p:txBody>
      </p:sp>
      <p:sp>
        <p:nvSpPr>
          <p:cNvPr id="2" name="Rektangel 1"/>
          <p:cNvSpPr/>
          <p:nvPr/>
        </p:nvSpPr>
        <p:spPr>
          <a:xfrm>
            <a:off x="2574271" y="443297"/>
            <a:ext cx="9364443" cy="6494085"/>
          </a:xfrm>
          <a:prstGeom prst="rect">
            <a:avLst/>
          </a:prstGeom>
        </p:spPr>
        <p:txBody>
          <a:bodyPr wrap="square">
            <a:spAutoFit/>
          </a:bodyPr>
          <a:lstStyle/>
          <a:p>
            <a:endParaRPr lang="sv-SE" sz="3200" dirty="0" smtClean="0"/>
          </a:p>
          <a:p>
            <a:r>
              <a:rPr lang="sv-SE" sz="3200" dirty="0" smtClean="0"/>
              <a:t>Föräldrarnas roll</a:t>
            </a:r>
          </a:p>
          <a:p>
            <a:endParaRPr lang="sv-SE" sz="3200" dirty="0"/>
          </a:p>
          <a:p>
            <a:pPr marL="457200" indent="-457200">
              <a:buFont typeface="Arial" panose="020B0604020202020204" pitchFamily="34" charset="0"/>
              <a:buChar char="•"/>
            </a:pPr>
            <a:r>
              <a:rPr lang="sv-SE" sz="3200" dirty="0" smtClean="0"/>
              <a:t>Bekräfta era barns insatser. </a:t>
            </a:r>
          </a:p>
          <a:p>
            <a:pPr marL="457200" indent="-457200">
              <a:buFont typeface="Arial" panose="020B0604020202020204" pitchFamily="34" charset="0"/>
              <a:buChar char="•"/>
            </a:pPr>
            <a:r>
              <a:rPr lang="sv-SE" sz="3200" dirty="0" smtClean="0"/>
              <a:t>Motivera era barn men pressa </a:t>
            </a:r>
            <a:r>
              <a:rPr lang="sv-SE" sz="3200" dirty="0" smtClean="0"/>
              <a:t>dem </a:t>
            </a:r>
            <a:r>
              <a:rPr lang="sv-SE" sz="3200" dirty="0" smtClean="0"/>
              <a:t>inte. Det ni pratar om vid frukostbordet kommer barnen ta med sig.</a:t>
            </a:r>
          </a:p>
          <a:p>
            <a:pPr marL="457200" indent="-457200">
              <a:buFont typeface="Arial" panose="020B0604020202020204" pitchFamily="34" charset="0"/>
              <a:buChar char="•"/>
            </a:pPr>
            <a:r>
              <a:rPr lang="sv-SE" sz="3200" dirty="0" smtClean="0"/>
              <a:t>Detaljcoacha inte</a:t>
            </a:r>
          </a:p>
          <a:p>
            <a:pPr marL="457200" indent="-457200">
              <a:buFont typeface="Arial" panose="020B0604020202020204" pitchFamily="34" charset="0"/>
              <a:buChar char="•"/>
            </a:pPr>
            <a:r>
              <a:rPr lang="sv-SE" sz="3200" dirty="0" smtClean="0"/>
              <a:t>Skynda långsamt. Hockeyresan är lång.</a:t>
            </a:r>
          </a:p>
          <a:p>
            <a:endParaRPr lang="sv-SE" sz="3200" dirty="0" smtClean="0"/>
          </a:p>
          <a:p>
            <a:endParaRPr lang="sv-SE" sz="3200" dirty="0"/>
          </a:p>
          <a:p>
            <a:endParaRPr lang="sv-SE" sz="3200" dirty="0"/>
          </a:p>
          <a:p>
            <a:endParaRPr lang="sv-SE" sz="3200" dirty="0" smtClean="0"/>
          </a:p>
        </p:txBody>
      </p:sp>
    </p:spTree>
    <p:extLst>
      <p:ext uri="{BB962C8B-B14F-4D97-AF65-F5344CB8AC3E}">
        <p14:creationId xmlns:p14="http://schemas.microsoft.com/office/powerpoint/2010/main" val="19832177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p:cNvSpPr>
            <a:spLocks noGrp="1"/>
          </p:cNvSpPr>
          <p:nvPr>
            <p:ph type="title"/>
          </p:nvPr>
        </p:nvSpPr>
        <p:spPr/>
        <p:txBody>
          <a:bodyPr/>
          <a:lstStyle/>
          <a:p>
            <a:pPr algn="ctr"/>
            <a:r>
              <a:rPr lang="sv-SE" u="sng" dirty="0" smtClean="0"/>
              <a:t>Utrustning</a:t>
            </a:r>
            <a:endParaRPr lang="sv-SE" u="sng" dirty="0"/>
          </a:p>
        </p:txBody>
      </p:sp>
      <p:sp>
        <p:nvSpPr>
          <p:cNvPr id="4" name="Platshållare för innehåll 3"/>
          <p:cNvSpPr>
            <a:spLocks noGrp="1"/>
          </p:cNvSpPr>
          <p:nvPr>
            <p:ph idx="1"/>
          </p:nvPr>
        </p:nvSpPr>
        <p:spPr>
          <a:xfrm>
            <a:off x="2781836" y="1825625"/>
            <a:ext cx="8571963" cy="4351338"/>
          </a:xfrm>
        </p:spPr>
        <p:txBody>
          <a:bodyPr/>
          <a:lstStyle/>
          <a:p>
            <a:r>
              <a:rPr lang="sv-SE" dirty="0" smtClean="0"/>
              <a:t>Skridskor. Viktigaste utrustningen, ska passa direkt, inte växa i</a:t>
            </a:r>
          </a:p>
          <a:p>
            <a:r>
              <a:rPr lang="sv-SE" dirty="0" smtClean="0"/>
              <a:t>Godkänd </a:t>
            </a:r>
            <a:r>
              <a:rPr lang="sv-SE" dirty="0" smtClean="0"/>
              <a:t>hjälm (galler </a:t>
            </a:r>
            <a:r>
              <a:rPr lang="sv-SE" dirty="0" smtClean="0"/>
              <a:t>och årtal), halsskydd, </a:t>
            </a:r>
            <a:r>
              <a:rPr lang="sv-SE" dirty="0" err="1" smtClean="0"/>
              <a:t>armbågskydd</a:t>
            </a:r>
            <a:r>
              <a:rPr lang="sv-SE" dirty="0" smtClean="0"/>
              <a:t>, bröstskydd, byxor, benskydd, damasker (går bra med mjukisbyxor), handskar, klubba (inga dyra kompositklubbor)</a:t>
            </a:r>
          </a:p>
          <a:p>
            <a:r>
              <a:rPr lang="sv-SE" dirty="0" smtClean="0"/>
              <a:t>Leta på blocket/tradera, köp på rea, </a:t>
            </a:r>
            <a:r>
              <a:rPr lang="sv-SE" dirty="0" err="1" smtClean="0"/>
              <a:t>facebook</a:t>
            </a:r>
            <a:r>
              <a:rPr lang="sv-SE" dirty="0" smtClean="0"/>
              <a:t>.</a:t>
            </a:r>
          </a:p>
          <a:p>
            <a:r>
              <a:rPr lang="sv-SE" dirty="0" smtClean="0"/>
              <a:t>Det är föräldrarna som köper skydd inte barnen. Föräldrarna bestämmer nivån på priset.</a:t>
            </a:r>
            <a:endParaRPr lang="sv-SE" dirty="0"/>
          </a:p>
        </p:txBody>
      </p:sp>
    </p:spTree>
    <p:extLst>
      <p:ext uri="{BB962C8B-B14F-4D97-AF65-F5344CB8AC3E}">
        <p14:creationId xmlns:p14="http://schemas.microsoft.com/office/powerpoint/2010/main" val="210759479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374</TotalTime>
  <Words>716</Words>
  <Application>Microsoft Office PowerPoint</Application>
  <PresentationFormat>Bredbild</PresentationFormat>
  <Paragraphs>110</Paragraphs>
  <Slides>12</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12</vt:i4>
      </vt:variant>
    </vt:vector>
  </HeadingPairs>
  <TitlesOfParts>
    <vt:vector size="17" baseType="lpstr">
      <vt:lpstr>Arial</vt:lpstr>
      <vt:lpstr>Calibri</vt:lpstr>
      <vt:lpstr>Calibri Light</vt:lpstr>
      <vt:lpstr>Wingdings</vt:lpstr>
      <vt:lpstr>Office-tema</vt:lpstr>
      <vt:lpstr>Föräldramöte</vt:lpstr>
      <vt:lpstr>Föräldramöte</vt:lpstr>
      <vt:lpstr>Föräldramöte</vt:lpstr>
      <vt:lpstr>Föräldramöte</vt:lpstr>
      <vt:lpstr>Föräldramöte</vt:lpstr>
      <vt:lpstr>Föräldramöte</vt:lpstr>
      <vt:lpstr>Föräldramöte</vt:lpstr>
      <vt:lpstr>Föräldramöte</vt:lpstr>
      <vt:lpstr>Utrustning</vt:lpstr>
      <vt:lpstr>Föräldramöte</vt:lpstr>
      <vt:lpstr>Föräldramöte</vt:lpstr>
      <vt:lpstr>Föräldramöte</vt:lpstr>
    </vt:vector>
  </TitlesOfParts>
  <Company>Empower Oy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Areschoug Fredrik</dc:creator>
  <cp:lastModifiedBy>Storck Håkan</cp:lastModifiedBy>
  <cp:revision>47</cp:revision>
  <dcterms:created xsi:type="dcterms:W3CDTF">2015-08-26T19:26:53Z</dcterms:created>
  <dcterms:modified xsi:type="dcterms:W3CDTF">2015-11-11T07:09:44Z</dcterms:modified>
</cp:coreProperties>
</file>