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sorterViewPr>
    <p:cViewPr>
      <p:scale>
        <a:sx n="100" d="100"/>
        <a:sy n="100" d="100"/>
      </p:scale>
      <p:origin x="0" y="-1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EF67F-F56E-471B-B525-697BECE3F8D4}" type="datetimeFigureOut">
              <a:rPr lang="sv-SE" smtClean="0"/>
              <a:t>2024-10-03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AED56-FFED-4FCE-9660-274BAD45C8C2}" type="slidenum">
              <a:rPr lang="sv-SE" smtClean="0"/>
              <a:t>‹#›</a:t>
            </a:fld>
            <a:endParaRPr lang="sv-SE"/>
          </a:p>
        </p:txBody>
      </p:sp>
    </p:spTree>
    <p:extLst>
      <p:ext uri="{BB962C8B-B14F-4D97-AF65-F5344CB8AC3E}">
        <p14:creationId xmlns:p14="http://schemas.microsoft.com/office/powerpoint/2010/main" val="80097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0CAED56-FFED-4FCE-9660-274BAD45C8C2}" type="slidenum">
              <a:rPr lang="sv-SE" smtClean="0"/>
              <a:t>7</a:t>
            </a:fld>
            <a:endParaRPr lang="sv-SE"/>
          </a:p>
        </p:txBody>
      </p:sp>
    </p:spTree>
    <p:extLst>
      <p:ext uri="{BB962C8B-B14F-4D97-AF65-F5344CB8AC3E}">
        <p14:creationId xmlns:p14="http://schemas.microsoft.com/office/powerpoint/2010/main" val="2580616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sv-SE"/>
              <a:t>Klicka här för att ändra mall för rubrikformat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F21A76B4-CE2C-48A1-8388-C86778D797A1}" type="datetimeFigureOut">
              <a:rPr lang="sv-SE" smtClean="0"/>
              <a:t>2024-10-03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508359A-9EA2-4E8A-9D32-739F405FC22A}" type="slidenum">
              <a:rPr lang="sv-SE" smtClean="0"/>
              <a:t>‹#›</a:t>
            </a:fld>
            <a:endParaRPr lang="sv-SE"/>
          </a:p>
        </p:txBody>
      </p:sp>
    </p:spTree>
    <p:extLst>
      <p:ext uri="{BB962C8B-B14F-4D97-AF65-F5344CB8AC3E}">
        <p14:creationId xmlns:p14="http://schemas.microsoft.com/office/powerpoint/2010/main" val="1635399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21A76B4-CE2C-48A1-8388-C86778D797A1}" type="datetimeFigureOut">
              <a:rPr lang="sv-SE" smtClean="0"/>
              <a:t>2024-10-03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508359A-9EA2-4E8A-9D32-739F405FC22A}" type="slidenum">
              <a:rPr lang="sv-SE" smtClean="0"/>
              <a:t>‹#›</a:t>
            </a:fld>
            <a:endParaRPr lang="sv-SE"/>
          </a:p>
        </p:txBody>
      </p:sp>
    </p:spTree>
    <p:extLst>
      <p:ext uri="{BB962C8B-B14F-4D97-AF65-F5344CB8AC3E}">
        <p14:creationId xmlns:p14="http://schemas.microsoft.com/office/powerpoint/2010/main" val="10129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sv-SE"/>
              <a:t>Klicka här för att ändra mall för rubrikformat</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F21A76B4-CE2C-48A1-8388-C86778D797A1}" type="datetimeFigureOut">
              <a:rPr lang="sv-SE" smtClean="0"/>
              <a:t>2024-10-03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508359A-9EA2-4E8A-9D32-739F405FC22A}" type="slidenum">
              <a:rPr lang="sv-SE" smtClean="0"/>
              <a:t>‹#›</a:t>
            </a:fld>
            <a:endParaRPr lang="sv-SE"/>
          </a:p>
        </p:txBody>
      </p:sp>
    </p:spTree>
    <p:extLst>
      <p:ext uri="{BB962C8B-B14F-4D97-AF65-F5344CB8AC3E}">
        <p14:creationId xmlns:p14="http://schemas.microsoft.com/office/powerpoint/2010/main" val="400112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sv-SE"/>
              <a:t>Klicka här för att ändra mall för rubrikformat</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sv-SE"/>
              <a:t>Klicka här för att ändra format på bakgrundstexten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F21A76B4-CE2C-48A1-8388-C86778D797A1}" type="datetimeFigureOut">
              <a:rPr lang="sv-SE" smtClean="0"/>
              <a:t>2024-10-03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508359A-9EA2-4E8A-9D32-739F405FC22A}" type="slidenum">
              <a:rPr lang="sv-SE" smtClean="0"/>
              <a:t>‹#›</a:t>
            </a:fld>
            <a:endParaRPr lang="sv-S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90695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F21A76B4-CE2C-48A1-8388-C86778D797A1}" type="datetimeFigureOut">
              <a:rPr lang="sv-SE" smtClean="0"/>
              <a:t>2024-10-03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508359A-9EA2-4E8A-9D32-739F405FC22A}" type="slidenum">
              <a:rPr lang="sv-SE" smtClean="0"/>
              <a:t>‹#›</a:t>
            </a:fld>
            <a:endParaRPr lang="sv-SE"/>
          </a:p>
        </p:txBody>
      </p:sp>
    </p:spTree>
    <p:extLst>
      <p:ext uri="{BB962C8B-B14F-4D97-AF65-F5344CB8AC3E}">
        <p14:creationId xmlns:p14="http://schemas.microsoft.com/office/powerpoint/2010/main" val="30218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21A76B4-CE2C-48A1-8388-C86778D797A1}" type="datetimeFigureOut">
              <a:rPr lang="sv-SE" smtClean="0"/>
              <a:t>2024-10-03</a:t>
            </a:fld>
            <a:endParaRPr lang="sv-SE"/>
          </a:p>
        </p:txBody>
      </p:sp>
      <p:sp>
        <p:nvSpPr>
          <p:cNvPr id="4"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508359A-9EA2-4E8A-9D32-739F405FC22A}" type="slidenum">
              <a:rPr lang="sv-SE" smtClean="0"/>
              <a:t>‹#›</a:t>
            </a:fld>
            <a:endParaRPr lang="sv-SE"/>
          </a:p>
        </p:txBody>
      </p:sp>
    </p:spTree>
    <p:extLst>
      <p:ext uri="{BB962C8B-B14F-4D97-AF65-F5344CB8AC3E}">
        <p14:creationId xmlns:p14="http://schemas.microsoft.com/office/powerpoint/2010/main" val="815465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21A76B4-CE2C-48A1-8388-C86778D797A1}" type="datetimeFigureOut">
              <a:rPr lang="sv-SE" smtClean="0"/>
              <a:t>2024-10-03</a:t>
            </a:fld>
            <a:endParaRPr lang="sv-SE"/>
          </a:p>
        </p:txBody>
      </p:sp>
      <p:sp>
        <p:nvSpPr>
          <p:cNvPr id="4"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508359A-9EA2-4E8A-9D32-739F405FC22A}" type="slidenum">
              <a:rPr lang="sv-SE" smtClean="0"/>
              <a:t>‹#›</a:t>
            </a:fld>
            <a:endParaRPr lang="sv-SE"/>
          </a:p>
        </p:txBody>
      </p:sp>
    </p:spTree>
    <p:extLst>
      <p:ext uri="{BB962C8B-B14F-4D97-AF65-F5344CB8AC3E}">
        <p14:creationId xmlns:p14="http://schemas.microsoft.com/office/powerpoint/2010/main" val="3535251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F21A76B4-CE2C-48A1-8388-C86778D797A1}" type="datetimeFigureOut">
              <a:rPr lang="sv-SE" smtClean="0"/>
              <a:t>2024-10-03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508359A-9EA2-4E8A-9D32-739F405FC22A}" type="slidenum">
              <a:rPr lang="sv-SE" smtClean="0"/>
              <a:t>‹#›</a:t>
            </a:fld>
            <a:endParaRPr lang="sv-SE"/>
          </a:p>
        </p:txBody>
      </p:sp>
    </p:spTree>
    <p:extLst>
      <p:ext uri="{BB962C8B-B14F-4D97-AF65-F5344CB8AC3E}">
        <p14:creationId xmlns:p14="http://schemas.microsoft.com/office/powerpoint/2010/main" val="3832438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F21A76B4-CE2C-48A1-8388-C86778D797A1}" type="datetimeFigureOut">
              <a:rPr lang="sv-SE" smtClean="0"/>
              <a:t>2024-10-03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508359A-9EA2-4E8A-9D32-739F405FC22A}" type="slidenum">
              <a:rPr lang="sv-SE" smtClean="0"/>
              <a:t>‹#›</a:t>
            </a:fld>
            <a:endParaRPr lang="sv-SE"/>
          </a:p>
        </p:txBody>
      </p:sp>
    </p:spTree>
    <p:extLst>
      <p:ext uri="{BB962C8B-B14F-4D97-AF65-F5344CB8AC3E}">
        <p14:creationId xmlns:p14="http://schemas.microsoft.com/office/powerpoint/2010/main" val="251258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3"/>
          <p:cNvSpPr>
            <a:spLocks noGrp="1"/>
          </p:cNvSpPr>
          <p:nvPr>
            <p:ph type="dt" sz="half" idx="10"/>
          </p:nvPr>
        </p:nvSpPr>
        <p:spPr/>
        <p:txBody>
          <a:bodyPr/>
          <a:lstStyle/>
          <a:p>
            <a:fld id="{F21A76B4-CE2C-48A1-8388-C86778D797A1}" type="datetimeFigureOut">
              <a:rPr lang="sv-SE" smtClean="0"/>
              <a:t>2024-10-03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508359A-9EA2-4E8A-9D32-739F405FC22A}" type="slidenum">
              <a:rPr lang="sv-SE" smtClean="0"/>
              <a:t>‹#›</a:t>
            </a:fld>
            <a:endParaRPr lang="sv-SE"/>
          </a:p>
        </p:txBody>
      </p:sp>
    </p:spTree>
    <p:extLst>
      <p:ext uri="{BB962C8B-B14F-4D97-AF65-F5344CB8AC3E}">
        <p14:creationId xmlns:p14="http://schemas.microsoft.com/office/powerpoint/2010/main" val="371436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F21A76B4-CE2C-48A1-8388-C86778D797A1}" type="datetimeFigureOut">
              <a:rPr lang="sv-SE" smtClean="0"/>
              <a:t>2024-10-03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508359A-9EA2-4E8A-9D32-739F405FC22A}" type="slidenum">
              <a:rPr lang="sv-SE" smtClean="0"/>
              <a:t>‹#›</a:t>
            </a:fld>
            <a:endParaRPr lang="sv-SE"/>
          </a:p>
        </p:txBody>
      </p:sp>
    </p:spTree>
    <p:extLst>
      <p:ext uri="{BB962C8B-B14F-4D97-AF65-F5344CB8AC3E}">
        <p14:creationId xmlns:p14="http://schemas.microsoft.com/office/powerpoint/2010/main" val="47482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F21A76B4-CE2C-48A1-8388-C86778D797A1}" type="datetimeFigureOut">
              <a:rPr lang="sv-SE" smtClean="0"/>
              <a:t>2024-10-03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508359A-9EA2-4E8A-9D32-739F405FC22A}" type="slidenum">
              <a:rPr lang="sv-SE" smtClean="0"/>
              <a:t>‹#›</a:t>
            </a:fld>
            <a:endParaRPr lang="sv-SE"/>
          </a:p>
        </p:txBody>
      </p:sp>
    </p:spTree>
    <p:extLst>
      <p:ext uri="{BB962C8B-B14F-4D97-AF65-F5344CB8AC3E}">
        <p14:creationId xmlns:p14="http://schemas.microsoft.com/office/powerpoint/2010/main" val="74751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F21A76B4-CE2C-48A1-8388-C86778D797A1}" type="datetimeFigureOut">
              <a:rPr lang="sv-SE" smtClean="0"/>
              <a:t>2024-10-03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2508359A-9EA2-4E8A-9D32-739F405FC22A}" type="slidenum">
              <a:rPr lang="sv-SE" smtClean="0"/>
              <a:t>‹#›</a:t>
            </a:fld>
            <a:endParaRPr lang="sv-SE"/>
          </a:p>
        </p:txBody>
      </p:sp>
    </p:spTree>
    <p:extLst>
      <p:ext uri="{BB962C8B-B14F-4D97-AF65-F5344CB8AC3E}">
        <p14:creationId xmlns:p14="http://schemas.microsoft.com/office/powerpoint/2010/main" val="260580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7" name="Date Placeholder 2"/>
          <p:cNvSpPr>
            <a:spLocks noGrp="1"/>
          </p:cNvSpPr>
          <p:nvPr>
            <p:ph type="dt" sz="half" idx="10"/>
          </p:nvPr>
        </p:nvSpPr>
        <p:spPr/>
        <p:txBody>
          <a:bodyPr/>
          <a:lstStyle/>
          <a:p>
            <a:fld id="{F21A76B4-CE2C-48A1-8388-C86778D797A1}" type="datetimeFigureOut">
              <a:rPr lang="sv-SE" smtClean="0"/>
              <a:t>2024-10-03</a:t>
            </a:fld>
            <a:endParaRPr lang="sv-SE"/>
          </a:p>
        </p:txBody>
      </p:sp>
      <p:sp>
        <p:nvSpPr>
          <p:cNvPr id="5" name="Footer Placeholder 3"/>
          <p:cNvSpPr>
            <a:spLocks noGrp="1"/>
          </p:cNvSpPr>
          <p:nvPr>
            <p:ph type="ftr" sz="quarter" idx="11"/>
          </p:nvPr>
        </p:nvSpPr>
        <p:spPr/>
        <p:txBody>
          <a:bodyPr/>
          <a:lstStyle/>
          <a:p>
            <a:endParaRPr lang="sv-SE"/>
          </a:p>
        </p:txBody>
      </p:sp>
      <p:sp>
        <p:nvSpPr>
          <p:cNvPr id="6" name="Slide Number Placeholder 4"/>
          <p:cNvSpPr>
            <a:spLocks noGrp="1"/>
          </p:cNvSpPr>
          <p:nvPr>
            <p:ph type="sldNum" sz="quarter" idx="12"/>
          </p:nvPr>
        </p:nvSpPr>
        <p:spPr/>
        <p:txBody>
          <a:bodyPr/>
          <a:lstStyle/>
          <a:p>
            <a:fld id="{2508359A-9EA2-4E8A-9D32-739F405FC22A}" type="slidenum">
              <a:rPr lang="sv-SE" smtClean="0"/>
              <a:t>‹#›</a:t>
            </a:fld>
            <a:endParaRPr lang="sv-SE"/>
          </a:p>
        </p:txBody>
      </p:sp>
    </p:spTree>
    <p:extLst>
      <p:ext uri="{BB962C8B-B14F-4D97-AF65-F5344CB8AC3E}">
        <p14:creationId xmlns:p14="http://schemas.microsoft.com/office/powerpoint/2010/main" val="97456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21A76B4-CE2C-48A1-8388-C86778D797A1}" type="datetimeFigureOut">
              <a:rPr lang="sv-SE" smtClean="0"/>
              <a:t>2024-10-03</a:t>
            </a:fld>
            <a:endParaRPr lang="sv-SE"/>
          </a:p>
        </p:txBody>
      </p:sp>
      <p:sp>
        <p:nvSpPr>
          <p:cNvPr id="5" name="Footer Placeholder 2"/>
          <p:cNvSpPr>
            <a:spLocks noGrp="1"/>
          </p:cNvSpPr>
          <p:nvPr>
            <p:ph type="ftr" sz="quarter" idx="11"/>
          </p:nvPr>
        </p:nvSpPr>
        <p:spPr/>
        <p:txBody>
          <a:bodyPr/>
          <a:lstStyle/>
          <a:p>
            <a:endParaRPr lang="sv-SE"/>
          </a:p>
        </p:txBody>
      </p:sp>
      <p:sp>
        <p:nvSpPr>
          <p:cNvPr id="6" name="Slide Number Placeholder 3"/>
          <p:cNvSpPr>
            <a:spLocks noGrp="1"/>
          </p:cNvSpPr>
          <p:nvPr>
            <p:ph type="sldNum" sz="quarter" idx="12"/>
          </p:nvPr>
        </p:nvSpPr>
        <p:spPr/>
        <p:txBody>
          <a:bodyPr/>
          <a:lstStyle/>
          <a:p>
            <a:fld id="{2508359A-9EA2-4E8A-9D32-739F405FC22A}" type="slidenum">
              <a:rPr lang="sv-SE" smtClean="0"/>
              <a:t>‹#›</a:t>
            </a:fld>
            <a:endParaRPr lang="sv-SE"/>
          </a:p>
        </p:txBody>
      </p:sp>
    </p:spTree>
    <p:extLst>
      <p:ext uri="{BB962C8B-B14F-4D97-AF65-F5344CB8AC3E}">
        <p14:creationId xmlns:p14="http://schemas.microsoft.com/office/powerpoint/2010/main" val="348803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sv-SE"/>
              <a:t>Klicka här för att ändra mall för rubrikformat</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7" name="Date Placeholder 4"/>
          <p:cNvSpPr>
            <a:spLocks noGrp="1"/>
          </p:cNvSpPr>
          <p:nvPr>
            <p:ph type="dt" sz="half" idx="10"/>
          </p:nvPr>
        </p:nvSpPr>
        <p:spPr/>
        <p:txBody>
          <a:bodyPr/>
          <a:lstStyle/>
          <a:p>
            <a:fld id="{F21A76B4-CE2C-48A1-8388-C86778D797A1}" type="datetimeFigureOut">
              <a:rPr lang="sv-SE" smtClean="0"/>
              <a:t>2024-10-03</a:t>
            </a:fld>
            <a:endParaRPr lang="sv-SE"/>
          </a:p>
        </p:txBody>
      </p:sp>
      <p:sp>
        <p:nvSpPr>
          <p:cNvPr id="5" name="Footer Placeholder 5"/>
          <p:cNvSpPr>
            <a:spLocks noGrp="1"/>
          </p:cNvSpPr>
          <p:nvPr>
            <p:ph type="ftr" sz="quarter" idx="11"/>
          </p:nvPr>
        </p:nvSpPr>
        <p:spPr/>
        <p:txBody>
          <a:bodyPr/>
          <a:lstStyle/>
          <a:p>
            <a:endParaRPr lang="sv-SE"/>
          </a:p>
        </p:txBody>
      </p:sp>
      <p:sp>
        <p:nvSpPr>
          <p:cNvPr id="6" name="Slide Number Placeholder 6"/>
          <p:cNvSpPr>
            <a:spLocks noGrp="1"/>
          </p:cNvSpPr>
          <p:nvPr>
            <p:ph type="sldNum" sz="quarter" idx="12"/>
          </p:nvPr>
        </p:nvSpPr>
        <p:spPr/>
        <p:txBody>
          <a:bodyPr/>
          <a:lstStyle/>
          <a:p>
            <a:fld id="{2508359A-9EA2-4E8A-9D32-739F405FC22A}" type="slidenum">
              <a:rPr lang="sv-SE" smtClean="0"/>
              <a:t>‹#›</a:t>
            </a:fld>
            <a:endParaRPr lang="sv-SE"/>
          </a:p>
        </p:txBody>
      </p:sp>
    </p:spTree>
    <p:extLst>
      <p:ext uri="{BB962C8B-B14F-4D97-AF65-F5344CB8AC3E}">
        <p14:creationId xmlns:p14="http://schemas.microsoft.com/office/powerpoint/2010/main" val="37571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21A76B4-CE2C-48A1-8388-C86778D797A1}" type="datetimeFigureOut">
              <a:rPr lang="sv-SE" smtClean="0"/>
              <a:t>2024-10-03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508359A-9EA2-4E8A-9D32-739F405FC22A}" type="slidenum">
              <a:rPr lang="sv-SE" smtClean="0"/>
              <a:t>‹#›</a:t>
            </a:fld>
            <a:endParaRPr lang="sv-SE"/>
          </a:p>
        </p:txBody>
      </p:sp>
    </p:spTree>
    <p:extLst>
      <p:ext uri="{BB962C8B-B14F-4D97-AF65-F5344CB8AC3E}">
        <p14:creationId xmlns:p14="http://schemas.microsoft.com/office/powerpoint/2010/main" val="2981392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21A76B4-CE2C-48A1-8388-C86778D797A1}" type="datetimeFigureOut">
              <a:rPr lang="sv-SE" smtClean="0"/>
              <a:t>2024-10-03</a:t>
            </a:fld>
            <a:endParaRPr lang="sv-S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sv-S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508359A-9EA2-4E8A-9D32-739F405FC22A}" type="slidenum">
              <a:rPr lang="sv-SE" smtClean="0"/>
              <a:t>‹#›</a:t>
            </a:fld>
            <a:endParaRPr lang="sv-SE"/>
          </a:p>
        </p:txBody>
      </p:sp>
    </p:spTree>
    <p:extLst>
      <p:ext uri="{BB962C8B-B14F-4D97-AF65-F5344CB8AC3E}">
        <p14:creationId xmlns:p14="http://schemas.microsoft.com/office/powerpoint/2010/main" val="36428591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7" name="Rectangle 2076">
            <a:extLst>
              <a:ext uri="{FF2B5EF4-FFF2-40B4-BE49-F238E27FC236}">
                <a16:creationId xmlns:a16="http://schemas.microsoft.com/office/drawing/2014/main" id="{4306924A-36D7-48B7-A77E-D461A059F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7F7F701-CF20-D657-B649-67E0E2F94C87}"/>
              </a:ext>
            </a:extLst>
          </p:cNvPr>
          <p:cNvSpPr>
            <a:spLocks noGrp="1"/>
          </p:cNvSpPr>
          <p:nvPr>
            <p:ph type="ctrTitle"/>
          </p:nvPr>
        </p:nvSpPr>
        <p:spPr>
          <a:xfrm>
            <a:off x="5363149" y="1325880"/>
            <a:ext cx="6181152" cy="3066507"/>
          </a:xfrm>
        </p:spPr>
        <p:txBody>
          <a:bodyPr>
            <a:normAutofit/>
          </a:bodyPr>
          <a:lstStyle/>
          <a:p>
            <a:pPr>
              <a:lnSpc>
                <a:spcPct val="90000"/>
              </a:lnSpc>
            </a:pPr>
            <a:r>
              <a:rPr lang="sv-SE" sz="5000">
                <a:solidFill>
                  <a:srgbClr val="EBEBEB"/>
                </a:solidFill>
              </a:rPr>
              <a:t>Vad ska jag äta &amp; dricka för att prestera på topp?</a:t>
            </a:r>
          </a:p>
        </p:txBody>
      </p:sp>
      <p:sp>
        <p:nvSpPr>
          <p:cNvPr id="2079" name="Freeform 36">
            <a:extLst>
              <a:ext uri="{FF2B5EF4-FFF2-40B4-BE49-F238E27FC236}">
                <a16:creationId xmlns:a16="http://schemas.microsoft.com/office/drawing/2014/main" id="{A0ACE7FA-6331-4C56-911D-E3F37FDEE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noFill/>
            </a:endParaRPr>
          </a:p>
        </p:txBody>
      </p:sp>
      <p:sp useBgFill="1">
        <p:nvSpPr>
          <p:cNvPr id="2081" name="Freeform: Shape 2080">
            <a:extLst>
              <a:ext uri="{FF2B5EF4-FFF2-40B4-BE49-F238E27FC236}">
                <a16:creationId xmlns:a16="http://schemas.microsoft.com/office/drawing/2014/main" id="{EEE464AA-F385-4411-8A33-DE57CA2F1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942449" y="942450"/>
            <a:ext cx="6858001" cy="4973099"/>
          </a:xfrm>
          <a:custGeom>
            <a:avLst/>
            <a:gdLst>
              <a:gd name="connsiteX0" fmla="*/ 6858001 w 6858001"/>
              <a:gd name="connsiteY0" fmla="*/ 1344715 h 4973099"/>
              <a:gd name="connsiteX1" fmla="*/ 6858001 w 6858001"/>
              <a:gd name="connsiteY1" fmla="*/ 1177 h 4973099"/>
              <a:gd name="connsiteX2" fmla="*/ 6702324 w 6858001"/>
              <a:gd name="connsiteY2" fmla="*/ 26222 h 4973099"/>
              <a:gd name="connsiteX3" fmla="*/ 6547333 w 6858001"/>
              <a:gd name="connsiteY3" fmla="*/ 50091 h 4973099"/>
              <a:gd name="connsiteX4" fmla="*/ 6391657 w 6858001"/>
              <a:gd name="connsiteY4" fmla="*/ 73455 h 4973099"/>
              <a:gd name="connsiteX5" fmla="*/ 6235294 w 6858001"/>
              <a:gd name="connsiteY5" fmla="*/ 93458 h 4973099"/>
              <a:gd name="connsiteX6" fmla="*/ 6079618 w 6858001"/>
              <a:gd name="connsiteY6" fmla="*/ 113629 h 4973099"/>
              <a:gd name="connsiteX7" fmla="*/ 5923255 w 6858001"/>
              <a:gd name="connsiteY7" fmla="*/ 132455 h 4973099"/>
              <a:gd name="connsiteX8" fmla="*/ 5768950 w 6858001"/>
              <a:gd name="connsiteY8" fmla="*/ 148591 h 4973099"/>
              <a:gd name="connsiteX9" fmla="*/ 5612588 w 6858001"/>
              <a:gd name="connsiteY9" fmla="*/ 163887 h 4973099"/>
              <a:gd name="connsiteX10" fmla="*/ 5456911 w 6858001"/>
              <a:gd name="connsiteY10" fmla="*/ 177839 h 4973099"/>
              <a:gd name="connsiteX11" fmla="*/ 5303978 w 6858001"/>
              <a:gd name="connsiteY11" fmla="*/ 189941 h 4973099"/>
              <a:gd name="connsiteX12" fmla="*/ 5148987 w 6858001"/>
              <a:gd name="connsiteY12" fmla="*/ 202044 h 4973099"/>
              <a:gd name="connsiteX13" fmla="*/ 4996054 w 6858001"/>
              <a:gd name="connsiteY13" fmla="*/ 212129 h 4973099"/>
              <a:gd name="connsiteX14" fmla="*/ 4843120 w 6858001"/>
              <a:gd name="connsiteY14" fmla="*/ 220029 h 4973099"/>
              <a:gd name="connsiteX15" fmla="*/ 4690873 w 6858001"/>
              <a:gd name="connsiteY15" fmla="*/ 228266 h 4973099"/>
              <a:gd name="connsiteX16" fmla="*/ 4539997 w 6858001"/>
              <a:gd name="connsiteY16" fmla="*/ 235157 h 4973099"/>
              <a:gd name="connsiteX17" fmla="*/ 4390492 w 6858001"/>
              <a:gd name="connsiteY17" fmla="*/ 240032 h 4973099"/>
              <a:gd name="connsiteX18" fmla="*/ 4240988 w 6858001"/>
              <a:gd name="connsiteY18" fmla="*/ 244234 h 4973099"/>
              <a:gd name="connsiteX19" fmla="*/ 4092855 w 6858001"/>
              <a:gd name="connsiteY19" fmla="*/ 248268 h 4973099"/>
              <a:gd name="connsiteX20" fmla="*/ 3946780 w 6858001"/>
              <a:gd name="connsiteY20" fmla="*/ 250117 h 4973099"/>
              <a:gd name="connsiteX21" fmla="*/ 3800704 w 6858001"/>
              <a:gd name="connsiteY21" fmla="*/ 252134 h 4973099"/>
              <a:gd name="connsiteX22" fmla="*/ 3656686 w 6858001"/>
              <a:gd name="connsiteY22" fmla="*/ 253143 h 4973099"/>
              <a:gd name="connsiteX23" fmla="*/ 3514040 w 6858001"/>
              <a:gd name="connsiteY23" fmla="*/ 252134 h 4973099"/>
              <a:gd name="connsiteX24" fmla="*/ 3372765 w 6858001"/>
              <a:gd name="connsiteY24" fmla="*/ 252134 h 4973099"/>
              <a:gd name="connsiteX25" fmla="*/ 3232862 w 6858001"/>
              <a:gd name="connsiteY25" fmla="*/ 250117 h 4973099"/>
              <a:gd name="connsiteX26" fmla="*/ 3095702 w 6858001"/>
              <a:gd name="connsiteY26" fmla="*/ 247092 h 4973099"/>
              <a:gd name="connsiteX27" fmla="*/ 2959914 w 6858001"/>
              <a:gd name="connsiteY27" fmla="*/ 244234 h 4973099"/>
              <a:gd name="connsiteX28" fmla="*/ 2826868 w 6858001"/>
              <a:gd name="connsiteY28" fmla="*/ 241040 h 4973099"/>
              <a:gd name="connsiteX29" fmla="*/ 2694509 w 6858001"/>
              <a:gd name="connsiteY29" fmla="*/ 236166 h 4973099"/>
              <a:gd name="connsiteX30" fmla="*/ 2564208 w 6858001"/>
              <a:gd name="connsiteY30" fmla="*/ 230955 h 4973099"/>
              <a:gd name="connsiteX31" fmla="*/ 2436649 w 6858001"/>
              <a:gd name="connsiteY31" fmla="*/ 226249 h 4973099"/>
              <a:gd name="connsiteX32" fmla="*/ 2187703 w 6858001"/>
              <a:gd name="connsiteY32" fmla="*/ 212969 h 4973099"/>
              <a:gd name="connsiteX33" fmla="*/ 1949045 w 6858001"/>
              <a:gd name="connsiteY33" fmla="*/ 198850 h 4973099"/>
              <a:gd name="connsiteX34" fmla="*/ 1719988 w 6858001"/>
              <a:gd name="connsiteY34" fmla="*/ 184058 h 4973099"/>
              <a:gd name="connsiteX35" fmla="*/ 1503275 w 6858001"/>
              <a:gd name="connsiteY35" fmla="*/ 167753 h 4973099"/>
              <a:gd name="connsiteX36" fmla="*/ 1296163 w 6858001"/>
              <a:gd name="connsiteY36" fmla="*/ 150776 h 4973099"/>
              <a:gd name="connsiteX37" fmla="*/ 1104139 w 6858001"/>
              <a:gd name="connsiteY37" fmla="*/ 132455 h 4973099"/>
              <a:gd name="connsiteX38" fmla="*/ 923774 w 6858001"/>
              <a:gd name="connsiteY38" fmla="*/ 114469 h 4973099"/>
              <a:gd name="connsiteX39" fmla="*/ 757810 w 6858001"/>
              <a:gd name="connsiteY39" fmla="*/ 96484 h 4973099"/>
              <a:gd name="connsiteX40" fmla="*/ 605563 w 6858001"/>
              <a:gd name="connsiteY40" fmla="*/ 79507 h 4973099"/>
              <a:gd name="connsiteX41" fmla="*/ 470460 w 6858001"/>
              <a:gd name="connsiteY41" fmla="*/ 63370 h 4973099"/>
              <a:gd name="connsiteX42" fmla="*/ 348388 w 6858001"/>
              <a:gd name="connsiteY42" fmla="*/ 48074 h 4973099"/>
              <a:gd name="connsiteX43" fmla="*/ 245518 w 6858001"/>
              <a:gd name="connsiteY43" fmla="*/ 35299 h 4973099"/>
              <a:gd name="connsiteX44" fmla="*/ 159107 w 6858001"/>
              <a:gd name="connsiteY44" fmla="*/ 23197 h 4973099"/>
              <a:gd name="connsiteX45" fmla="*/ 40463 w 6858001"/>
              <a:gd name="connsiteY45" fmla="*/ 5883 h 4973099"/>
              <a:gd name="connsiteX46" fmla="*/ 1 w 6858001"/>
              <a:gd name="connsiteY46" fmla="*/ 0 h 4973099"/>
              <a:gd name="connsiteX47" fmla="*/ 1 w 6858001"/>
              <a:gd name="connsiteY47" fmla="*/ 897889 h 4973099"/>
              <a:gd name="connsiteX48" fmla="*/ 0 w 6858001"/>
              <a:gd name="connsiteY48" fmla="*/ 897889 h 4973099"/>
              <a:gd name="connsiteX49" fmla="*/ 0 w 6858001"/>
              <a:gd name="connsiteY49" fmla="*/ 4973099 h 4973099"/>
              <a:gd name="connsiteX50" fmla="*/ 6858000 w 6858001"/>
              <a:gd name="connsiteY50" fmla="*/ 4973099 h 4973099"/>
              <a:gd name="connsiteX51" fmla="*/ 6858000 w 6858001"/>
              <a:gd name="connsiteY51" fmla="*/ 1344715 h 497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73099">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897889"/>
                </a:lnTo>
                <a:lnTo>
                  <a:pt x="0" y="897889"/>
                </a:lnTo>
                <a:lnTo>
                  <a:pt x="0" y="4973099"/>
                </a:lnTo>
                <a:lnTo>
                  <a:pt x="6858000" y="4973099"/>
                </a:lnTo>
                <a:lnTo>
                  <a:pt x="6858000" y="1344715"/>
                </a:lnTo>
                <a:close/>
              </a:path>
            </a:pathLst>
          </a:custGeom>
          <a:ln>
            <a:noFill/>
          </a:ln>
        </p:spPr>
        <p:txBody>
          <a:bodyPr/>
          <a:lstStyle/>
          <a:p>
            <a:endParaRPr lang="sv-SE"/>
          </a:p>
        </p:txBody>
      </p:sp>
      <p:sp>
        <p:nvSpPr>
          <p:cNvPr id="2083" name="Rectangle 2082">
            <a:extLst>
              <a:ext uri="{FF2B5EF4-FFF2-40B4-BE49-F238E27FC236}">
                <a16:creationId xmlns:a16="http://schemas.microsoft.com/office/drawing/2014/main" id="{9B431DB1-C0E3-4F79-91B4-129125256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sv-SE"/>
          </a:p>
        </p:txBody>
      </p:sp>
      <p:pic>
        <p:nvPicPr>
          <p:cNvPr id="2050" name="Picture 2" descr="Poster Prestation - PIXERS.SE">
            <a:extLst>
              <a:ext uri="{FF2B5EF4-FFF2-40B4-BE49-F238E27FC236}">
                <a16:creationId xmlns:a16="http://schemas.microsoft.com/office/drawing/2014/main" id="{8404B287-FF88-2782-C1A8-BA334F5FE0E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854" y="2198518"/>
            <a:ext cx="3431749" cy="246049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61216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280655-BF93-BEF7-8FCB-36BD09832827}"/>
              </a:ext>
            </a:extLst>
          </p:cNvPr>
          <p:cNvSpPr>
            <a:spLocks noGrp="1"/>
          </p:cNvSpPr>
          <p:nvPr>
            <p:ph type="title"/>
          </p:nvPr>
        </p:nvSpPr>
        <p:spPr/>
        <p:txBody>
          <a:bodyPr/>
          <a:lstStyle/>
          <a:p>
            <a:r>
              <a:rPr lang="sv-SE" dirty="0"/>
              <a:t>Tre ”billiga” alternativ till dyra onödiga energidrycker</a:t>
            </a:r>
          </a:p>
        </p:txBody>
      </p:sp>
      <p:sp>
        <p:nvSpPr>
          <p:cNvPr id="3" name="Platshållare för text 2">
            <a:extLst>
              <a:ext uri="{FF2B5EF4-FFF2-40B4-BE49-F238E27FC236}">
                <a16:creationId xmlns:a16="http://schemas.microsoft.com/office/drawing/2014/main" id="{390DC424-E9F9-A282-5C58-80A099CBE0F9}"/>
              </a:ext>
            </a:extLst>
          </p:cNvPr>
          <p:cNvSpPr>
            <a:spLocks noGrp="1"/>
          </p:cNvSpPr>
          <p:nvPr>
            <p:ph type="body" idx="1"/>
          </p:nvPr>
        </p:nvSpPr>
        <p:spPr/>
        <p:txBody>
          <a:bodyPr/>
          <a:lstStyle/>
          <a:p>
            <a:r>
              <a:rPr lang="sv-SE" dirty="0"/>
              <a:t>Druvsocker</a:t>
            </a:r>
          </a:p>
        </p:txBody>
      </p:sp>
      <p:sp>
        <p:nvSpPr>
          <p:cNvPr id="5" name="Platshållare för text 4">
            <a:extLst>
              <a:ext uri="{FF2B5EF4-FFF2-40B4-BE49-F238E27FC236}">
                <a16:creationId xmlns:a16="http://schemas.microsoft.com/office/drawing/2014/main" id="{1C382E72-8251-A4E2-BE9D-EDF31B319095}"/>
              </a:ext>
            </a:extLst>
          </p:cNvPr>
          <p:cNvSpPr>
            <a:spLocks noGrp="1"/>
          </p:cNvSpPr>
          <p:nvPr>
            <p:ph type="body" sz="quarter" idx="3"/>
          </p:nvPr>
        </p:nvSpPr>
        <p:spPr/>
        <p:txBody>
          <a:bodyPr/>
          <a:lstStyle/>
          <a:p>
            <a:r>
              <a:rPr lang="sv-SE" dirty="0"/>
              <a:t>Kaffe och cola </a:t>
            </a:r>
          </a:p>
        </p:txBody>
      </p:sp>
      <p:sp>
        <p:nvSpPr>
          <p:cNvPr id="7" name="Platshållare för text 6">
            <a:extLst>
              <a:ext uri="{FF2B5EF4-FFF2-40B4-BE49-F238E27FC236}">
                <a16:creationId xmlns:a16="http://schemas.microsoft.com/office/drawing/2014/main" id="{116DE3B4-CEAC-4FA4-0642-0E97FE41454D}"/>
              </a:ext>
            </a:extLst>
          </p:cNvPr>
          <p:cNvSpPr>
            <a:spLocks noGrp="1"/>
          </p:cNvSpPr>
          <p:nvPr>
            <p:ph type="body" sz="quarter" idx="13"/>
          </p:nvPr>
        </p:nvSpPr>
        <p:spPr/>
        <p:txBody>
          <a:bodyPr/>
          <a:lstStyle/>
          <a:p>
            <a:r>
              <a:rPr lang="sv-SE" dirty="0"/>
              <a:t>Kaffe med eller utan mjölk</a:t>
            </a:r>
          </a:p>
        </p:txBody>
      </p:sp>
      <p:sp>
        <p:nvSpPr>
          <p:cNvPr id="10" name="AutoShape 4" descr="Dextro Energy druvsockertabletter 14 st - Sportnutrition">
            <a:extLst>
              <a:ext uri="{FF2B5EF4-FFF2-40B4-BE49-F238E27FC236}">
                <a16:creationId xmlns:a16="http://schemas.microsoft.com/office/drawing/2014/main" id="{139A4211-DF03-1FC1-14F1-645C462D7EA0}"/>
              </a:ext>
            </a:extLst>
          </p:cNvPr>
          <p:cNvSpPr>
            <a:spLocks noGrp="1" noChangeAspect="1" noChangeArrowheads="1"/>
          </p:cNvSpPr>
          <p:nvPr>
            <p:ph type="body" sz="half" idx="15"/>
          </p:nvPr>
        </p:nvSpPr>
        <p:spPr bwMode="auto">
          <a:xfrm>
            <a:off x="-3477090" y="3418115"/>
            <a:ext cx="2927350" cy="35893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a:p>
            <a:endParaRPr lang="sv-SE" dirty="0"/>
          </a:p>
          <a:p>
            <a:endParaRPr lang="sv-SE" dirty="0"/>
          </a:p>
          <a:p>
            <a:endParaRPr lang="sv-SE" dirty="0"/>
          </a:p>
          <a:p>
            <a:endParaRPr lang="sv-SE" dirty="0"/>
          </a:p>
        </p:txBody>
      </p:sp>
      <p:sp>
        <p:nvSpPr>
          <p:cNvPr id="11" name="AutoShape 6" descr="Dextro Energy druvsockertabletter 14 st - Sportnutrition">
            <a:extLst>
              <a:ext uri="{FF2B5EF4-FFF2-40B4-BE49-F238E27FC236}">
                <a16:creationId xmlns:a16="http://schemas.microsoft.com/office/drawing/2014/main" id="{871CC24C-ED0A-D5D9-5765-0BA5A22D128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034" name="Picture 10" descr="Bild på Dextro Energy Citron Sticks 3-pack">
            <a:extLst>
              <a:ext uri="{FF2B5EF4-FFF2-40B4-BE49-F238E27FC236}">
                <a16:creationId xmlns:a16="http://schemas.microsoft.com/office/drawing/2014/main" id="{4E4A2760-F403-6ADE-6797-21A439DDC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47" y="2846615"/>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ild på Coca-Cola Classic Burk 33cl">
            <a:extLst>
              <a:ext uri="{FF2B5EF4-FFF2-40B4-BE49-F238E27FC236}">
                <a16:creationId xmlns:a16="http://schemas.microsoft.com/office/drawing/2014/main" id="{DCB23621-C5D3-96E4-946A-E320CFDA4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709" y="2846615"/>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affe – är det urindrivande? - Swedpee">
            <a:extLst>
              <a:ext uri="{FF2B5EF4-FFF2-40B4-BE49-F238E27FC236}">
                <a16:creationId xmlns:a16="http://schemas.microsoft.com/office/drawing/2014/main" id="{27F06CAE-B153-7247-7CFA-EC3697D1BC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0912" y="2971120"/>
            <a:ext cx="3485342" cy="231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812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0081CE-ACF3-C980-5D18-8F996F915A70}"/>
              </a:ext>
            </a:extLst>
          </p:cNvPr>
          <p:cNvSpPr>
            <a:spLocks noGrp="1"/>
          </p:cNvSpPr>
          <p:nvPr>
            <p:ph type="title"/>
          </p:nvPr>
        </p:nvSpPr>
        <p:spPr>
          <a:xfrm>
            <a:off x="646112" y="452718"/>
            <a:ext cx="8606746" cy="1136596"/>
          </a:xfrm>
        </p:spPr>
        <p:txBody>
          <a:bodyPr/>
          <a:lstStyle/>
          <a:p>
            <a:r>
              <a:rPr lang="sv-SE" dirty="0"/>
              <a:t>Lite frågor till er!</a:t>
            </a:r>
            <a:br>
              <a:rPr lang="sv-SE" dirty="0"/>
            </a:br>
            <a:br>
              <a:rPr lang="sv-SE" dirty="0"/>
            </a:br>
            <a:r>
              <a:rPr lang="sv-SE" sz="2400" dirty="0"/>
              <a:t>Varför tror ni att energidrycker är så populära just nu?</a:t>
            </a:r>
            <a:br>
              <a:rPr lang="sv-SE" sz="2400" dirty="0"/>
            </a:br>
            <a:br>
              <a:rPr lang="sv-SE" sz="2400" dirty="0"/>
            </a:br>
            <a:r>
              <a:rPr lang="sv-SE" sz="2400" dirty="0"/>
              <a:t>Hur många måltider ska man äta per dag?</a:t>
            </a:r>
            <a:br>
              <a:rPr lang="sv-SE" sz="2400" dirty="0"/>
            </a:br>
            <a:br>
              <a:rPr lang="sv-SE" sz="2400" dirty="0"/>
            </a:br>
            <a:r>
              <a:rPr lang="sv-SE" sz="2400" dirty="0"/>
              <a:t>Kan man äta precis innan en match och ha nytta av det till matchen?</a:t>
            </a:r>
            <a:br>
              <a:rPr lang="sv-SE" sz="2400" dirty="0"/>
            </a:br>
            <a:br>
              <a:rPr lang="sv-SE" sz="2400" dirty="0"/>
            </a:br>
            <a:r>
              <a:rPr lang="sv-SE" sz="2400" dirty="0"/>
              <a:t>Vad ska jag inte hoppa över i samband med att jag äter onyttigheter? </a:t>
            </a:r>
            <a:br>
              <a:rPr lang="sv-SE" sz="2400" dirty="0"/>
            </a:br>
            <a:br>
              <a:rPr lang="sv-SE" sz="2400" dirty="0"/>
            </a:br>
            <a:r>
              <a:rPr lang="sv-SE" sz="2400" dirty="0"/>
              <a:t>Jag har inte tagit upp en jätteviktig sak för att man ska kunna prestera. Någon som vet vad?</a:t>
            </a:r>
            <a:br>
              <a:rPr lang="sv-SE" sz="2400" dirty="0"/>
            </a:br>
            <a:br>
              <a:rPr lang="sv-SE" sz="2400" dirty="0"/>
            </a:br>
            <a:br>
              <a:rPr lang="sv-SE" sz="2400" dirty="0"/>
            </a:br>
            <a:br>
              <a:rPr lang="sv-SE" sz="2400" dirty="0"/>
            </a:br>
            <a:br>
              <a:rPr lang="sv-SE" sz="2400" dirty="0"/>
            </a:br>
            <a:br>
              <a:rPr lang="sv-SE" sz="2400" dirty="0"/>
            </a:br>
            <a:br>
              <a:rPr lang="sv-SE" sz="2800" dirty="0"/>
            </a:br>
            <a:endParaRPr lang="sv-SE" dirty="0"/>
          </a:p>
        </p:txBody>
      </p:sp>
    </p:spTree>
    <p:extLst>
      <p:ext uri="{BB962C8B-B14F-4D97-AF65-F5344CB8AC3E}">
        <p14:creationId xmlns:p14="http://schemas.microsoft.com/office/powerpoint/2010/main" val="261494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103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33" name="Picture 103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35" name="Oval 103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pic>
        <p:nvPicPr>
          <p:cNvPr id="1037" name="Picture 103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39" name="Picture 103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1" name="Rectangle 104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043" name="Rectangle 1042">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73DAA61-BEFF-B96B-4EEE-DDE3886F0CAD}"/>
              </a:ext>
            </a:extLst>
          </p:cNvPr>
          <p:cNvSpPr>
            <a:spLocks noGrp="1"/>
          </p:cNvSpPr>
          <p:nvPr>
            <p:ph type="title"/>
          </p:nvPr>
        </p:nvSpPr>
        <p:spPr>
          <a:xfrm>
            <a:off x="7558371" y="1325880"/>
            <a:ext cx="3985930" cy="3322320"/>
          </a:xfrm>
        </p:spPr>
        <p:txBody>
          <a:bodyPr vert="horz" lIns="91440" tIns="45720" rIns="91440" bIns="45720" rtlCol="0" anchor="b">
            <a:normAutofit/>
          </a:bodyPr>
          <a:lstStyle/>
          <a:p>
            <a:pPr>
              <a:lnSpc>
                <a:spcPct val="90000"/>
              </a:lnSpc>
            </a:pPr>
            <a:r>
              <a:rPr lang="en-US" b="0" i="0" kern="1200" dirty="0">
                <a:solidFill>
                  <a:srgbClr val="EBEBEB"/>
                </a:solidFill>
                <a:latin typeface="+mj-lt"/>
                <a:ea typeface="+mj-ea"/>
                <a:cs typeface="+mj-cs"/>
              </a:rPr>
              <a:t>Har </a:t>
            </a:r>
            <a:r>
              <a:rPr lang="en-US" b="0" i="0" kern="1200" dirty="0" err="1">
                <a:solidFill>
                  <a:srgbClr val="EBEBEB"/>
                </a:solidFill>
                <a:latin typeface="+mj-lt"/>
                <a:ea typeface="+mj-ea"/>
                <a:cs typeface="+mj-cs"/>
              </a:rPr>
              <a:t>ni</a:t>
            </a:r>
            <a:r>
              <a:rPr lang="en-US" b="0" i="0" kern="1200" dirty="0">
                <a:solidFill>
                  <a:srgbClr val="EBEBEB"/>
                </a:solidFill>
                <a:latin typeface="+mj-lt"/>
                <a:ea typeface="+mj-ea"/>
                <a:cs typeface="+mj-cs"/>
              </a:rPr>
              <a:t> </a:t>
            </a:r>
            <a:r>
              <a:rPr lang="en-US" b="0" i="0" kern="1200" dirty="0" err="1">
                <a:solidFill>
                  <a:srgbClr val="EBEBEB"/>
                </a:solidFill>
                <a:latin typeface="+mj-lt"/>
                <a:ea typeface="+mj-ea"/>
                <a:cs typeface="+mj-cs"/>
              </a:rPr>
              <a:t>några</a:t>
            </a:r>
            <a:r>
              <a:rPr lang="en-US" b="0" i="0" kern="1200" dirty="0">
                <a:solidFill>
                  <a:srgbClr val="EBEBEB"/>
                </a:solidFill>
                <a:latin typeface="+mj-lt"/>
                <a:ea typeface="+mj-ea"/>
                <a:cs typeface="+mj-cs"/>
              </a:rPr>
              <a:t> </a:t>
            </a:r>
            <a:r>
              <a:rPr lang="en-US" b="0" i="0" kern="1200" dirty="0" err="1">
                <a:solidFill>
                  <a:srgbClr val="EBEBEB"/>
                </a:solidFill>
                <a:latin typeface="+mj-lt"/>
                <a:ea typeface="+mj-ea"/>
                <a:cs typeface="+mj-cs"/>
              </a:rPr>
              <a:t>övriga</a:t>
            </a:r>
            <a:r>
              <a:rPr lang="en-US" b="0" i="0" kern="1200" dirty="0">
                <a:solidFill>
                  <a:srgbClr val="EBEBEB"/>
                </a:solidFill>
                <a:latin typeface="+mj-lt"/>
                <a:ea typeface="+mj-ea"/>
                <a:cs typeface="+mj-cs"/>
              </a:rPr>
              <a:t> </a:t>
            </a:r>
            <a:r>
              <a:rPr lang="en-US" b="0" i="0" kern="1200" dirty="0" err="1">
                <a:solidFill>
                  <a:srgbClr val="EBEBEB"/>
                </a:solidFill>
                <a:latin typeface="+mj-lt"/>
                <a:ea typeface="+mj-ea"/>
                <a:cs typeface="+mj-cs"/>
              </a:rPr>
              <a:t>funderingar</a:t>
            </a:r>
            <a:r>
              <a:rPr lang="en-US" b="0" i="0" kern="1200" dirty="0">
                <a:solidFill>
                  <a:srgbClr val="EBEBEB"/>
                </a:solidFill>
                <a:latin typeface="+mj-lt"/>
                <a:ea typeface="+mj-ea"/>
                <a:cs typeface="+mj-cs"/>
              </a:rPr>
              <a:t>?</a:t>
            </a:r>
            <a:br>
              <a:rPr lang="en-US" b="0" i="0" kern="1200" dirty="0">
                <a:solidFill>
                  <a:srgbClr val="EBEBEB"/>
                </a:solidFill>
                <a:latin typeface="+mj-lt"/>
                <a:ea typeface="+mj-ea"/>
                <a:cs typeface="+mj-cs"/>
              </a:rPr>
            </a:br>
            <a:endParaRPr lang="en-US" b="0" i="0" kern="1200" dirty="0">
              <a:solidFill>
                <a:srgbClr val="EBEBEB"/>
              </a:solidFill>
              <a:latin typeface="+mj-lt"/>
              <a:ea typeface="+mj-ea"/>
              <a:cs typeface="+mj-cs"/>
            </a:endParaRPr>
          </a:p>
        </p:txBody>
      </p:sp>
      <p:sp>
        <p:nvSpPr>
          <p:cNvPr id="104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047" name="Freeform: Shape 1046">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9" name="Rectangle 1048">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sv-SE"/>
          </a:p>
        </p:txBody>
      </p:sp>
      <p:pic>
        <p:nvPicPr>
          <p:cNvPr id="1026" name="Picture 2" descr="fundersam-byte-fraga-1 - Swedroid">
            <a:extLst>
              <a:ext uri="{FF2B5EF4-FFF2-40B4-BE49-F238E27FC236}">
                <a16:creationId xmlns:a16="http://schemas.microsoft.com/office/drawing/2014/main" id="{570F9DC8-B284-39DA-48D5-03AF8487DFC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5876" y="647698"/>
            <a:ext cx="5946618" cy="556213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82278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28" name="Picture 4" descr="Pasta &amp; Ris">
            <a:extLst>
              <a:ext uri="{FF2B5EF4-FFF2-40B4-BE49-F238E27FC236}">
                <a16:creationId xmlns:a16="http://schemas.microsoft.com/office/drawing/2014/main" id="{6670ADF3-F622-8E7C-6F6B-39BAC6FC5CE6}"/>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l="6617" r="1" b="1"/>
          <a:stretch/>
        </p:blipFill>
        <p:spPr bwMode="auto">
          <a:xfrm>
            <a:off x="20" y="10"/>
            <a:ext cx="6089884"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undbyholms Kött och Fisk - visiteskilstuna.se">
            <a:extLst>
              <a:ext uri="{FF2B5EF4-FFF2-40B4-BE49-F238E27FC236}">
                <a16:creationId xmlns:a16="http://schemas.microsoft.com/office/drawing/2014/main" id="{06DCA899-AD1F-88D8-9197-97450C4E3B64}"/>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l="35058" r="2328"/>
          <a:stretch/>
        </p:blipFill>
        <p:spPr bwMode="auto">
          <a:xfrm>
            <a:off x="6089904" y="10"/>
            <a:ext cx="6102096" cy="3428990"/>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3D07DC37-E19F-4696-1087-1E382DF2E60C}"/>
              </a:ext>
            </a:extLst>
          </p:cNvPr>
          <p:cNvSpPr>
            <a:spLocks noGrp="1"/>
          </p:cNvSpPr>
          <p:nvPr>
            <p:ph type="title"/>
          </p:nvPr>
        </p:nvSpPr>
        <p:spPr>
          <a:xfrm>
            <a:off x="646111" y="452718"/>
            <a:ext cx="9404723" cy="1400530"/>
          </a:xfrm>
        </p:spPr>
        <p:txBody>
          <a:bodyPr>
            <a:normAutofit/>
          </a:bodyPr>
          <a:lstStyle/>
          <a:p>
            <a:r>
              <a:rPr lang="sv-SE" dirty="0"/>
              <a:t>Näringsämnena</a:t>
            </a:r>
          </a:p>
        </p:txBody>
      </p:sp>
      <p:pic>
        <p:nvPicPr>
          <p:cNvPr id="1030" name="Picture 6" descr="huvudsallat tomat gurka | Gunilla Blixt">
            <a:extLst>
              <a:ext uri="{FF2B5EF4-FFF2-40B4-BE49-F238E27FC236}">
                <a16:creationId xmlns:a16="http://schemas.microsoft.com/office/drawing/2014/main" id="{96C5C47B-CF3C-75A3-64BF-406391D0D78A}"/>
              </a:ext>
            </a:extLst>
          </p:cNvPr>
          <p:cNvPicPr>
            <a:picLocks noChangeAspect="1" noChangeArrowheads="1"/>
          </p:cNvPicPr>
          <p:nvPr/>
        </p:nvPicPr>
        <p:blipFill>
          <a:blip r:embed="rId4">
            <a:alphaModFix amt="40000"/>
            <a:extLst>
              <a:ext uri="{28A0092B-C50C-407E-A947-70E740481C1C}">
                <a14:useLocalDpi xmlns:a14="http://schemas.microsoft.com/office/drawing/2010/main" val="0"/>
              </a:ext>
            </a:extLst>
          </a:blip>
          <a:srcRect t="12582" b="12245"/>
          <a:stretch/>
        </p:blipFill>
        <p:spPr bwMode="auto">
          <a:xfrm>
            <a:off x="20" y="3429000"/>
            <a:ext cx="6089884"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16C17F4-181B-22FD-5E78-AF3CAC792024}"/>
              </a:ext>
            </a:extLst>
          </p:cNvPr>
          <p:cNvPicPr>
            <a:picLocks noChangeAspect="1" noChangeArrowheads="1"/>
          </p:cNvPicPr>
          <p:nvPr/>
        </p:nvPicPr>
        <p:blipFill>
          <a:blip r:embed="rId5">
            <a:alphaModFix amt="40000"/>
            <a:extLst>
              <a:ext uri="{28A0092B-C50C-407E-A947-70E740481C1C}">
                <a14:useLocalDpi xmlns:a14="http://schemas.microsoft.com/office/drawing/2010/main" val="0"/>
              </a:ext>
            </a:extLst>
          </a:blip>
          <a:srcRect t="6804" r="2" b="7689"/>
          <a:stretch/>
        </p:blipFill>
        <p:spPr bwMode="auto">
          <a:xfrm>
            <a:off x="6092952" y="3429000"/>
            <a:ext cx="6099048"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BC4D8B57-2AD6-172E-509D-97C755EA164A}"/>
              </a:ext>
            </a:extLst>
          </p:cNvPr>
          <p:cNvSpPr>
            <a:spLocks noGrp="1"/>
          </p:cNvSpPr>
          <p:nvPr>
            <p:ph idx="1"/>
          </p:nvPr>
        </p:nvSpPr>
        <p:spPr>
          <a:xfrm>
            <a:off x="1103312" y="2052918"/>
            <a:ext cx="8946541" cy="4195481"/>
          </a:xfrm>
        </p:spPr>
        <p:txBody>
          <a:bodyPr>
            <a:normAutofit/>
          </a:bodyPr>
          <a:lstStyle/>
          <a:p>
            <a:endParaRPr lang="sv-SE" dirty="0"/>
          </a:p>
          <a:p>
            <a:r>
              <a:rPr lang="sv-SE" sz="2800" dirty="0"/>
              <a:t>Proteiner					</a:t>
            </a:r>
          </a:p>
          <a:p>
            <a:r>
              <a:rPr lang="sv-SE" sz="2800" dirty="0"/>
              <a:t>Kolhydrater</a:t>
            </a:r>
          </a:p>
          <a:p>
            <a:r>
              <a:rPr lang="sv-SE" sz="2800" dirty="0"/>
              <a:t>Fett</a:t>
            </a:r>
          </a:p>
          <a:p>
            <a:r>
              <a:rPr lang="sv-SE" sz="2800" dirty="0"/>
              <a:t>Vitaminer </a:t>
            </a:r>
          </a:p>
          <a:p>
            <a:r>
              <a:rPr lang="sv-SE" sz="2800" dirty="0"/>
              <a:t>Mineraler</a:t>
            </a:r>
          </a:p>
        </p:txBody>
      </p:sp>
    </p:spTree>
    <p:extLst>
      <p:ext uri="{BB962C8B-B14F-4D97-AF65-F5344CB8AC3E}">
        <p14:creationId xmlns:p14="http://schemas.microsoft.com/office/powerpoint/2010/main" val="48201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B4923D-B90C-5B2A-85F8-EA127669FE0E}"/>
              </a:ext>
            </a:extLst>
          </p:cNvPr>
          <p:cNvSpPr>
            <a:spLocks noGrp="1"/>
          </p:cNvSpPr>
          <p:nvPr>
            <p:ph type="title"/>
          </p:nvPr>
        </p:nvSpPr>
        <p:spPr/>
        <p:txBody>
          <a:bodyPr/>
          <a:lstStyle/>
          <a:p>
            <a:r>
              <a:rPr lang="sv-SE" dirty="0"/>
              <a:t>Proteinets uppgift?</a:t>
            </a:r>
          </a:p>
        </p:txBody>
      </p:sp>
      <p:sp>
        <p:nvSpPr>
          <p:cNvPr id="3" name="Platshållare för innehåll 2">
            <a:extLst>
              <a:ext uri="{FF2B5EF4-FFF2-40B4-BE49-F238E27FC236}">
                <a16:creationId xmlns:a16="http://schemas.microsoft.com/office/drawing/2014/main" id="{9D0B74E9-18D0-B230-EF59-495E2221A78C}"/>
              </a:ext>
            </a:extLst>
          </p:cNvPr>
          <p:cNvSpPr>
            <a:spLocks noGrp="1"/>
          </p:cNvSpPr>
          <p:nvPr>
            <p:ph idx="1"/>
          </p:nvPr>
        </p:nvSpPr>
        <p:spPr/>
        <p:txBody>
          <a:bodyPr>
            <a:normAutofit/>
          </a:bodyPr>
          <a:lstStyle/>
          <a:p>
            <a:r>
              <a:rPr lang="sv-SE" sz="2400" dirty="0"/>
              <a:t>Hård träning bryter ner musklerna och därför behövs protein för att bygga upp musklerna. Får man i sig för lite energi från kolhydrater och fett tar kroppen energi från musklerna istället …. </a:t>
            </a:r>
          </a:p>
          <a:p>
            <a:r>
              <a:rPr lang="sv-SE" sz="2400" dirty="0"/>
              <a:t>Bra proteinkällor: Fisk, kyckling, ägg, kött, kvarg, keso, ost, skinka, mjölk.  (jordnötter, pumpafrö) </a:t>
            </a:r>
          </a:p>
        </p:txBody>
      </p:sp>
    </p:spTree>
    <p:extLst>
      <p:ext uri="{BB962C8B-B14F-4D97-AF65-F5344CB8AC3E}">
        <p14:creationId xmlns:p14="http://schemas.microsoft.com/office/powerpoint/2010/main" val="379084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41B83E-7E09-D2C5-B08B-9C4609F16612}"/>
              </a:ext>
            </a:extLst>
          </p:cNvPr>
          <p:cNvSpPr>
            <a:spLocks noGrp="1"/>
          </p:cNvSpPr>
          <p:nvPr>
            <p:ph type="title"/>
          </p:nvPr>
        </p:nvSpPr>
        <p:spPr/>
        <p:txBody>
          <a:bodyPr/>
          <a:lstStyle/>
          <a:p>
            <a:r>
              <a:rPr lang="sv-SE" dirty="0"/>
              <a:t>Kolhydraternas uppgift?</a:t>
            </a:r>
          </a:p>
        </p:txBody>
      </p:sp>
      <p:sp>
        <p:nvSpPr>
          <p:cNvPr id="3" name="Platshållare för innehåll 2">
            <a:extLst>
              <a:ext uri="{FF2B5EF4-FFF2-40B4-BE49-F238E27FC236}">
                <a16:creationId xmlns:a16="http://schemas.microsoft.com/office/drawing/2014/main" id="{6012EEA9-17F8-5810-5AE4-06D5396A8FF1}"/>
              </a:ext>
            </a:extLst>
          </p:cNvPr>
          <p:cNvSpPr>
            <a:spLocks noGrp="1"/>
          </p:cNvSpPr>
          <p:nvPr>
            <p:ph idx="1"/>
          </p:nvPr>
        </p:nvSpPr>
        <p:spPr/>
        <p:txBody>
          <a:bodyPr>
            <a:normAutofit/>
          </a:bodyPr>
          <a:lstStyle/>
          <a:p>
            <a:r>
              <a:rPr lang="sv-SE" dirty="0"/>
              <a:t>Kolhydrater är vår viktigaste energikälla till energi. Det är ett samlat namn för stärkelse, kostfiber och olika sockerarter.</a:t>
            </a:r>
          </a:p>
          <a:p>
            <a:r>
              <a:rPr lang="sv-SE" dirty="0"/>
              <a:t>Bra kolhydratskällor: Ris, pasta, potatis, grovt bröd, rotfrukter, havregryn, banan</a:t>
            </a:r>
          </a:p>
          <a:p>
            <a:r>
              <a:rPr lang="sv-SE" dirty="0"/>
              <a:t>Näringsrika kolhydrater: Grovt bröd, bönor, ärter, nötter, linser, frukt och bär</a:t>
            </a:r>
          </a:p>
          <a:p>
            <a:r>
              <a:rPr lang="sv-SE" dirty="0"/>
              <a:t>Näringsfattiga kolhydrater: Bullar, kakor, läsk, vitt bröd </a:t>
            </a:r>
            <a:r>
              <a:rPr lang="sv-SE" dirty="0" err="1"/>
              <a:t>etc</a:t>
            </a:r>
            <a:endParaRPr lang="sv-SE" dirty="0"/>
          </a:p>
        </p:txBody>
      </p:sp>
    </p:spTree>
    <p:extLst>
      <p:ext uri="{BB962C8B-B14F-4D97-AF65-F5344CB8AC3E}">
        <p14:creationId xmlns:p14="http://schemas.microsoft.com/office/powerpoint/2010/main" val="3456333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2C77F0-B9C7-3269-F3F8-F6813EA43B4A}"/>
              </a:ext>
            </a:extLst>
          </p:cNvPr>
          <p:cNvSpPr>
            <a:spLocks noGrp="1"/>
          </p:cNvSpPr>
          <p:nvPr>
            <p:ph type="title"/>
          </p:nvPr>
        </p:nvSpPr>
        <p:spPr/>
        <p:txBody>
          <a:bodyPr/>
          <a:lstStyle/>
          <a:p>
            <a:r>
              <a:rPr lang="sv-SE" dirty="0"/>
              <a:t>Fettets uppgift?</a:t>
            </a:r>
          </a:p>
        </p:txBody>
      </p:sp>
      <p:sp>
        <p:nvSpPr>
          <p:cNvPr id="3" name="Platshållare för innehåll 2">
            <a:extLst>
              <a:ext uri="{FF2B5EF4-FFF2-40B4-BE49-F238E27FC236}">
                <a16:creationId xmlns:a16="http://schemas.microsoft.com/office/drawing/2014/main" id="{78AF441F-2E79-5E52-953D-DF08B0508EB8}"/>
              </a:ext>
            </a:extLst>
          </p:cNvPr>
          <p:cNvSpPr>
            <a:spLocks noGrp="1"/>
          </p:cNvSpPr>
          <p:nvPr>
            <p:ph idx="1"/>
          </p:nvPr>
        </p:nvSpPr>
        <p:spPr/>
        <p:txBody>
          <a:bodyPr/>
          <a:lstStyle/>
          <a:p>
            <a:r>
              <a:rPr lang="sv-SE" dirty="0"/>
              <a:t>Fett ger kroppen energi och behövs för att kroppen ska kunna bygga och reparera celler. Fett behövs också för att kroppen ska kunna ta upp fettlösliga vitaminer A, D, E och K.</a:t>
            </a:r>
          </a:p>
          <a:p>
            <a:endParaRPr lang="sv-SE" dirty="0"/>
          </a:p>
          <a:p>
            <a:r>
              <a:rPr lang="sv-SE" dirty="0" err="1"/>
              <a:t>Fettkällor</a:t>
            </a:r>
            <a:r>
              <a:rPr lang="sv-SE" dirty="0"/>
              <a:t>: Margarin, olja, nötter, avokado, fett fisk, ägg, frön och grädde</a:t>
            </a:r>
          </a:p>
        </p:txBody>
      </p:sp>
    </p:spTree>
    <p:extLst>
      <p:ext uri="{BB962C8B-B14F-4D97-AF65-F5344CB8AC3E}">
        <p14:creationId xmlns:p14="http://schemas.microsoft.com/office/powerpoint/2010/main" val="2977907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31961E-69E0-0AD2-ABEE-0156066C4800}"/>
              </a:ext>
            </a:extLst>
          </p:cNvPr>
          <p:cNvSpPr>
            <a:spLocks noGrp="1"/>
          </p:cNvSpPr>
          <p:nvPr>
            <p:ph type="title"/>
          </p:nvPr>
        </p:nvSpPr>
        <p:spPr/>
        <p:txBody>
          <a:bodyPr/>
          <a:lstStyle/>
          <a:p>
            <a:r>
              <a:rPr lang="sv-SE" dirty="0"/>
              <a:t>Mineraler</a:t>
            </a:r>
            <a:br>
              <a:rPr lang="sv-SE" dirty="0"/>
            </a:br>
            <a:endParaRPr lang="sv-SE" dirty="0"/>
          </a:p>
        </p:txBody>
      </p:sp>
      <p:sp>
        <p:nvSpPr>
          <p:cNvPr id="3" name="Platshållare för innehåll 2">
            <a:extLst>
              <a:ext uri="{FF2B5EF4-FFF2-40B4-BE49-F238E27FC236}">
                <a16:creationId xmlns:a16="http://schemas.microsoft.com/office/drawing/2014/main" id="{5BB6F72A-4BD1-DA25-1A6E-5D18BD337B58}"/>
              </a:ext>
            </a:extLst>
          </p:cNvPr>
          <p:cNvSpPr>
            <a:spLocks noGrp="1"/>
          </p:cNvSpPr>
          <p:nvPr>
            <p:ph idx="1"/>
          </p:nvPr>
        </p:nvSpPr>
        <p:spPr/>
        <p:txBody>
          <a:bodyPr/>
          <a:lstStyle/>
          <a:p>
            <a:r>
              <a:rPr lang="sv-SE" dirty="0"/>
              <a:t>För att må bra behöver vi mineraler. Vi behöver inte så stora mängder men de är livsviktiga eftersom vi inte själva kan tillverka dem. </a:t>
            </a:r>
          </a:p>
          <a:p>
            <a:r>
              <a:rPr lang="sv-SE" dirty="0"/>
              <a:t>Mineraler är också viktiga för skelettet, tänderna och blodet och att reglera vattenmängden och pH-värdet i kroppen. Äter du varierad  kost får du i dig tillräckligt med mineraler i maten.</a:t>
            </a:r>
          </a:p>
        </p:txBody>
      </p:sp>
    </p:spTree>
    <p:extLst>
      <p:ext uri="{BB962C8B-B14F-4D97-AF65-F5344CB8AC3E}">
        <p14:creationId xmlns:p14="http://schemas.microsoft.com/office/powerpoint/2010/main" val="345506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F8EBA8-BEA9-A7F6-C451-8F3712C07067}"/>
              </a:ext>
            </a:extLst>
          </p:cNvPr>
          <p:cNvSpPr>
            <a:spLocks noGrp="1"/>
          </p:cNvSpPr>
          <p:nvPr>
            <p:ph type="title"/>
          </p:nvPr>
        </p:nvSpPr>
        <p:spPr/>
        <p:txBody>
          <a:bodyPr/>
          <a:lstStyle/>
          <a:p>
            <a:r>
              <a:rPr lang="sv-SE" dirty="0"/>
              <a:t>Vilken av dessa tror ni är viktigast för att prestera på topp?</a:t>
            </a:r>
          </a:p>
        </p:txBody>
      </p:sp>
      <p:pic>
        <p:nvPicPr>
          <p:cNvPr id="1034" name="Picture 10" descr="Fakta om vatten - eem.se">
            <a:extLst>
              <a:ext uri="{FF2B5EF4-FFF2-40B4-BE49-F238E27FC236}">
                <a16:creationId xmlns:a16="http://schemas.microsoft.com/office/drawing/2014/main" id="{1C5C2E8F-1DAE-77D0-B22C-C147881620A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54929" y="3358355"/>
            <a:ext cx="3975027" cy="22260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onster Energy Monarch 500ml - MaxGaming.se">
            <a:extLst>
              <a:ext uri="{FF2B5EF4-FFF2-40B4-BE49-F238E27FC236}">
                <a16:creationId xmlns:a16="http://schemas.microsoft.com/office/drawing/2014/main" id="{4B0569C1-8BA6-26A1-2D7A-989E457DBC2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785303" y="2604588"/>
            <a:ext cx="3975027" cy="318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90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249276-5B38-FB06-92C6-586209054DEC}"/>
              </a:ext>
            </a:extLst>
          </p:cNvPr>
          <p:cNvSpPr>
            <a:spLocks noGrp="1"/>
          </p:cNvSpPr>
          <p:nvPr>
            <p:ph type="title"/>
          </p:nvPr>
        </p:nvSpPr>
        <p:spPr/>
        <p:txBody>
          <a:bodyPr/>
          <a:lstStyle/>
          <a:p>
            <a:r>
              <a:rPr lang="sv-SE" dirty="0"/>
              <a:t>Vatten</a:t>
            </a:r>
          </a:p>
        </p:txBody>
      </p:sp>
      <p:sp>
        <p:nvSpPr>
          <p:cNvPr id="3" name="Platshållare för innehåll 2">
            <a:extLst>
              <a:ext uri="{FF2B5EF4-FFF2-40B4-BE49-F238E27FC236}">
                <a16:creationId xmlns:a16="http://schemas.microsoft.com/office/drawing/2014/main" id="{6C2E6FC3-39F6-E9E5-A5C0-9A8657604E54}"/>
              </a:ext>
            </a:extLst>
          </p:cNvPr>
          <p:cNvSpPr>
            <a:spLocks noGrp="1"/>
          </p:cNvSpPr>
          <p:nvPr>
            <p:ph idx="1"/>
          </p:nvPr>
        </p:nvSpPr>
        <p:spPr/>
        <p:txBody>
          <a:bodyPr/>
          <a:lstStyle/>
          <a:p>
            <a:r>
              <a:rPr lang="sv-SE" dirty="0"/>
              <a:t>Vi kan klara oss utan mat en längre tid men utan </a:t>
            </a:r>
            <a:r>
              <a:rPr lang="sv-SE" dirty="0" err="1"/>
              <a:t>vattten</a:t>
            </a:r>
            <a:r>
              <a:rPr lang="sv-SE" dirty="0"/>
              <a:t> klarar vi oss bara några dagar…vatten utgör ca 60-65 % av kroppsvikten hos en frisk vuxen person. Tack vare vatten kan ämnen transporteras runtom i kroppen till och från olika vävnader och organ. DITT behov av vatten ökar om du är en fysisk aktiv person!</a:t>
            </a:r>
          </a:p>
          <a:p>
            <a:endParaRPr lang="sv-SE" dirty="0"/>
          </a:p>
          <a:p>
            <a:r>
              <a:rPr lang="sv-SE" dirty="0"/>
              <a:t>Vid fysisk ansträngning är det viktigt att drick före, under och efter aktivitet (träning, match) </a:t>
            </a:r>
          </a:p>
        </p:txBody>
      </p:sp>
    </p:spTree>
    <p:extLst>
      <p:ext uri="{BB962C8B-B14F-4D97-AF65-F5344CB8AC3E}">
        <p14:creationId xmlns:p14="http://schemas.microsoft.com/office/powerpoint/2010/main" val="425360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752404-8F88-877B-9CB6-554DB2F6C828}"/>
              </a:ext>
            </a:extLst>
          </p:cNvPr>
          <p:cNvSpPr>
            <a:spLocks noGrp="1"/>
          </p:cNvSpPr>
          <p:nvPr>
            <p:ph type="title"/>
          </p:nvPr>
        </p:nvSpPr>
        <p:spPr/>
        <p:txBody>
          <a:bodyPr/>
          <a:lstStyle/>
          <a:p>
            <a:r>
              <a:rPr lang="sv-SE" dirty="0"/>
              <a:t>Gör din egen ”superdryck”</a:t>
            </a:r>
          </a:p>
        </p:txBody>
      </p:sp>
      <p:pic>
        <p:nvPicPr>
          <p:cNvPr id="3076" name="Picture 4" descr="asset">
            <a:extLst>
              <a:ext uri="{FF2B5EF4-FFF2-40B4-BE49-F238E27FC236}">
                <a16:creationId xmlns:a16="http://schemas.microsoft.com/office/drawing/2014/main" id="{38DD89FE-2339-2FD6-25AD-1A2E80D55E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9007" y="2052638"/>
            <a:ext cx="4086564" cy="4086564"/>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A257E0BA-EE41-D1D6-B38E-5D654417F313}"/>
              </a:ext>
            </a:extLst>
          </p:cNvPr>
          <p:cNvSpPr txBox="1"/>
          <p:nvPr/>
        </p:nvSpPr>
        <p:spPr>
          <a:xfrm>
            <a:off x="8403771" y="2231572"/>
            <a:ext cx="3189514" cy="2862322"/>
          </a:xfrm>
          <a:prstGeom prst="rect">
            <a:avLst/>
          </a:prstGeom>
          <a:noFill/>
        </p:spPr>
        <p:txBody>
          <a:bodyPr wrap="square" rtlCol="0">
            <a:spAutoFit/>
          </a:bodyPr>
          <a:lstStyle/>
          <a:p>
            <a:endParaRPr lang="sv-SE" dirty="0"/>
          </a:p>
          <a:p>
            <a:r>
              <a:rPr lang="sv-SE" b="1" dirty="0"/>
              <a:t>Förslag:</a:t>
            </a:r>
          </a:p>
          <a:p>
            <a:pPr marL="285750" indent="-285750">
              <a:buFont typeface="Arial" panose="020B0604020202020204" pitchFamily="34" charset="0"/>
              <a:buChar char="•"/>
            </a:pPr>
            <a:r>
              <a:rPr lang="sv-SE" dirty="0"/>
              <a:t>Vatten, mjölk, kvarg eller filmjölk</a:t>
            </a:r>
          </a:p>
          <a:p>
            <a:pPr marL="285750" indent="-285750">
              <a:buFont typeface="Arial" panose="020B0604020202020204" pitchFamily="34" charset="0"/>
              <a:buChar char="•"/>
            </a:pPr>
            <a:r>
              <a:rPr lang="sv-SE" dirty="0"/>
              <a:t>Några råa ägg</a:t>
            </a:r>
          </a:p>
          <a:p>
            <a:pPr marL="285750" indent="-285750">
              <a:buFont typeface="Arial" panose="020B0604020202020204" pitchFamily="34" charset="0"/>
              <a:buChar char="•"/>
            </a:pPr>
            <a:r>
              <a:rPr lang="sv-SE" dirty="0"/>
              <a:t>Havregryn</a:t>
            </a:r>
          </a:p>
          <a:p>
            <a:pPr marL="285750" indent="-285750">
              <a:buFont typeface="Arial" panose="020B0604020202020204" pitchFamily="34" charset="0"/>
              <a:buChar char="•"/>
            </a:pPr>
            <a:r>
              <a:rPr lang="sv-SE" dirty="0"/>
              <a:t>Banan</a:t>
            </a:r>
          </a:p>
          <a:p>
            <a:pPr marL="285750" indent="-285750">
              <a:buFont typeface="Arial" panose="020B0604020202020204" pitchFamily="34" charset="0"/>
              <a:buChar char="•"/>
            </a:pPr>
            <a:r>
              <a:rPr lang="sv-SE" dirty="0"/>
              <a:t>Hallon/</a:t>
            </a:r>
            <a:r>
              <a:rPr lang="sv-SE" dirty="0" err="1"/>
              <a:t>jordgubb</a:t>
            </a:r>
            <a:endParaRPr lang="sv-SE" dirty="0"/>
          </a:p>
          <a:p>
            <a:pPr marL="285750" indent="-285750">
              <a:buFont typeface="Arial" panose="020B0604020202020204" pitchFamily="34" charset="0"/>
              <a:buChar char="•"/>
            </a:pPr>
            <a:r>
              <a:rPr lang="sv-SE" dirty="0"/>
              <a:t>Blåbär</a:t>
            </a:r>
          </a:p>
          <a:p>
            <a:pPr marL="285750" indent="-285750">
              <a:buFont typeface="Arial" panose="020B0604020202020204" pitchFamily="34" charset="0"/>
              <a:buChar char="•"/>
            </a:pPr>
            <a:r>
              <a:rPr lang="sv-SE" dirty="0"/>
              <a:t>Lite oliv/rapsolja</a:t>
            </a:r>
          </a:p>
        </p:txBody>
      </p:sp>
    </p:spTree>
    <p:extLst>
      <p:ext uri="{BB962C8B-B14F-4D97-AF65-F5344CB8AC3E}">
        <p14:creationId xmlns:p14="http://schemas.microsoft.com/office/powerpoint/2010/main" val="1243375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656</TotalTime>
  <Words>513</Words>
  <Application>Microsoft Office PowerPoint</Application>
  <PresentationFormat>Bredbild</PresentationFormat>
  <Paragraphs>48</Paragraphs>
  <Slides>12</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Aptos</vt:lpstr>
      <vt:lpstr>Arial</vt:lpstr>
      <vt:lpstr>Century Gothic</vt:lpstr>
      <vt:lpstr>Wingdings 3</vt:lpstr>
      <vt:lpstr>Jon</vt:lpstr>
      <vt:lpstr>Vad ska jag äta &amp; dricka för att prestera på topp?</vt:lpstr>
      <vt:lpstr>Näringsämnena</vt:lpstr>
      <vt:lpstr>Proteinets uppgift?</vt:lpstr>
      <vt:lpstr>Kolhydraternas uppgift?</vt:lpstr>
      <vt:lpstr>Fettets uppgift?</vt:lpstr>
      <vt:lpstr>Mineraler </vt:lpstr>
      <vt:lpstr>Vilken av dessa tror ni är viktigast för att prestera på topp?</vt:lpstr>
      <vt:lpstr>Vatten</vt:lpstr>
      <vt:lpstr>Gör din egen ”superdryck”</vt:lpstr>
      <vt:lpstr>Tre ”billiga” alternativ till dyra onödiga energidrycker</vt:lpstr>
      <vt:lpstr>Lite frågor till er!  Varför tror ni att energidrycker är så populära just nu?  Hur många måltider ska man äta per dag?  Kan man äta precis innan en match och ha nytta av det till matchen?  Vad ska jag inte hoppa över i samband med att jag äter onyttigheter?   Jag har inte tagit upp en jätteviktig sak för att man ska kunna prestera. Någon som vet vad?       </vt:lpstr>
      <vt:lpstr>Har ni några övriga funderingar?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 Nilsson</dc:creator>
  <cp:lastModifiedBy>Emil Nilsson</cp:lastModifiedBy>
  <cp:revision>23</cp:revision>
  <dcterms:created xsi:type="dcterms:W3CDTF">2024-09-20T11:32:12Z</dcterms:created>
  <dcterms:modified xsi:type="dcterms:W3CDTF">2024-10-03T14:13:09Z</dcterms:modified>
</cp:coreProperties>
</file>