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1" r:id="rId5"/>
    <p:sldId id="262" r:id="rId6"/>
    <p:sldId id="264" r:id="rId7"/>
    <p:sldId id="265" r:id="rId8"/>
    <p:sldId id="263" r:id="rId9"/>
    <p:sldId id="260" r:id="rId10"/>
    <p:sldId id="276" r:id="rId11"/>
    <p:sldId id="267" r:id="rId12"/>
    <p:sldId id="268" r:id="rId13"/>
    <p:sldId id="269" r:id="rId14"/>
    <p:sldId id="270" r:id="rId15"/>
    <p:sldId id="271" r:id="rId16"/>
    <p:sldId id="277" r:id="rId17"/>
    <p:sldId id="272" r:id="rId18"/>
    <p:sldId id="273" r:id="rId19"/>
    <p:sldId id="274" r:id="rId20"/>
    <p:sldId id="275" r:id="rId2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DFDEE3C-5B9C-402F-8A30-D11B61CFDA7C}"/>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D36FF15F-5348-4753-BC2A-BD412CE006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64742C84-5C65-47C8-AEC7-B9B10E12B81C}"/>
              </a:ext>
            </a:extLst>
          </p:cNvPr>
          <p:cNvSpPr>
            <a:spLocks noGrp="1"/>
          </p:cNvSpPr>
          <p:nvPr>
            <p:ph type="dt" sz="half" idx="10"/>
          </p:nvPr>
        </p:nvSpPr>
        <p:spPr/>
        <p:txBody>
          <a:bodyPr/>
          <a:lstStyle/>
          <a:p>
            <a:fld id="{BA8CCF08-8CCD-4FE7-877C-EAFC5729B3F3}" type="datetimeFigureOut">
              <a:rPr lang="sv-SE" smtClean="0"/>
              <a:t>2018-09-23</a:t>
            </a:fld>
            <a:endParaRPr lang="sv-SE"/>
          </a:p>
        </p:txBody>
      </p:sp>
      <p:sp>
        <p:nvSpPr>
          <p:cNvPr id="5" name="Platshållare för sidfot 4">
            <a:extLst>
              <a:ext uri="{FF2B5EF4-FFF2-40B4-BE49-F238E27FC236}">
                <a16:creationId xmlns:a16="http://schemas.microsoft.com/office/drawing/2014/main" id="{273060EB-2EB1-44AC-AD85-22D0A98F516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E9C1DAC-396C-42DD-ACD0-D372B2F56294}"/>
              </a:ext>
            </a:extLst>
          </p:cNvPr>
          <p:cNvSpPr>
            <a:spLocks noGrp="1"/>
          </p:cNvSpPr>
          <p:nvPr>
            <p:ph type="sldNum" sz="quarter" idx="12"/>
          </p:nvPr>
        </p:nvSpPr>
        <p:spPr/>
        <p:txBody>
          <a:bodyPr/>
          <a:lstStyle/>
          <a:p>
            <a:fld id="{5CA7A446-0162-4AF1-88F5-65564259E735}" type="slidenum">
              <a:rPr lang="sv-SE" smtClean="0"/>
              <a:t>‹#›</a:t>
            </a:fld>
            <a:endParaRPr lang="sv-SE"/>
          </a:p>
        </p:txBody>
      </p:sp>
    </p:spTree>
    <p:extLst>
      <p:ext uri="{BB962C8B-B14F-4D97-AF65-F5344CB8AC3E}">
        <p14:creationId xmlns:p14="http://schemas.microsoft.com/office/powerpoint/2010/main" val="2533887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7D179D9-2D14-4D11-8306-8703D34EE1A2}"/>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54546A53-DE53-41CC-AB17-512FE6A60AF3}"/>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36146AC-95F6-492E-BBA7-851919D03EAA}"/>
              </a:ext>
            </a:extLst>
          </p:cNvPr>
          <p:cNvSpPr>
            <a:spLocks noGrp="1"/>
          </p:cNvSpPr>
          <p:nvPr>
            <p:ph type="dt" sz="half" idx="10"/>
          </p:nvPr>
        </p:nvSpPr>
        <p:spPr/>
        <p:txBody>
          <a:bodyPr/>
          <a:lstStyle/>
          <a:p>
            <a:fld id="{BA8CCF08-8CCD-4FE7-877C-EAFC5729B3F3}" type="datetimeFigureOut">
              <a:rPr lang="sv-SE" smtClean="0"/>
              <a:t>2018-09-23</a:t>
            </a:fld>
            <a:endParaRPr lang="sv-SE"/>
          </a:p>
        </p:txBody>
      </p:sp>
      <p:sp>
        <p:nvSpPr>
          <p:cNvPr id="5" name="Platshållare för sidfot 4">
            <a:extLst>
              <a:ext uri="{FF2B5EF4-FFF2-40B4-BE49-F238E27FC236}">
                <a16:creationId xmlns:a16="http://schemas.microsoft.com/office/drawing/2014/main" id="{80BC64B9-D705-4757-A2F1-A1421009C0D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AAF33F1-5570-4889-9E32-1181DB7F3D87}"/>
              </a:ext>
            </a:extLst>
          </p:cNvPr>
          <p:cNvSpPr>
            <a:spLocks noGrp="1"/>
          </p:cNvSpPr>
          <p:nvPr>
            <p:ph type="sldNum" sz="quarter" idx="12"/>
          </p:nvPr>
        </p:nvSpPr>
        <p:spPr/>
        <p:txBody>
          <a:bodyPr/>
          <a:lstStyle/>
          <a:p>
            <a:fld id="{5CA7A446-0162-4AF1-88F5-65564259E735}" type="slidenum">
              <a:rPr lang="sv-SE" smtClean="0"/>
              <a:t>‹#›</a:t>
            </a:fld>
            <a:endParaRPr lang="sv-SE"/>
          </a:p>
        </p:txBody>
      </p:sp>
    </p:spTree>
    <p:extLst>
      <p:ext uri="{BB962C8B-B14F-4D97-AF65-F5344CB8AC3E}">
        <p14:creationId xmlns:p14="http://schemas.microsoft.com/office/powerpoint/2010/main" val="286297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ADC3F1F6-D6AC-4203-A9B5-AF86855AF570}"/>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CE81436A-432C-4780-915C-20B80BE40086}"/>
              </a:ext>
            </a:extLst>
          </p:cNvPr>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0637F9D-E875-4F57-BC65-A7DA30285BA4}"/>
              </a:ext>
            </a:extLst>
          </p:cNvPr>
          <p:cNvSpPr>
            <a:spLocks noGrp="1"/>
          </p:cNvSpPr>
          <p:nvPr>
            <p:ph type="dt" sz="half" idx="10"/>
          </p:nvPr>
        </p:nvSpPr>
        <p:spPr/>
        <p:txBody>
          <a:bodyPr/>
          <a:lstStyle/>
          <a:p>
            <a:fld id="{BA8CCF08-8CCD-4FE7-877C-EAFC5729B3F3}" type="datetimeFigureOut">
              <a:rPr lang="sv-SE" smtClean="0"/>
              <a:t>2018-09-23</a:t>
            </a:fld>
            <a:endParaRPr lang="sv-SE"/>
          </a:p>
        </p:txBody>
      </p:sp>
      <p:sp>
        <p:nvSpPr>
          <p:cNvPr id="5" name="Platshållare för sidfot 4">
            <a:extLst>
              <a:ext uri="{FF2B5EF4-FFF2-40B4-BE49-F238E27FC236}">
                <a16:creationId xmlns:a16="http://schemas.microsoft.com/office/drawing/2014/main" id="{F1A95499-C2B5-4E5B-8F57-64FB3E55A28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F11F844-053F-44EB-811B-E60BA622C001}"/>
              </a:ext>
            </a:extLst>
          </p:cNvPr>
          <p:cNvSpPr>
            <a:spLocks noGrp="1"/>
          </p:cNvSpPr>
          <p:nvPr>
            <p:ph type="sldNum" sz="quarter" idx="12"/>
          </p:nvPr>
        </p:nvSpPr>
        <p:spPr/>
        <p:txBody>
          <a:bodyPr/>
          <a:lstStyle/>
          <a:p>
            <a:fld id="{5CA7A446-0162-4AF1-88F5-65564259E735}" type="slidenum">
              <a:rPr lang="sv-SE" smtClean="0"/>
              <a:t>‹#›</a:t>
            </a:fld>
            <a:endParaRPr lang="sv-SE"/>
          </a:p>
        </p:txBody>
      </p:sp>
    </p:spTree>
    <p:extLst>
      <p:ext uri="{BB962C8B-B14F-4D97-AF65-F5344CB8AC3E}">
        <p14:creationId xmlns:p14="http://schemas.microsoft.com/office/powerpoint/2010/main" val="1911994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00FA6EB-231B-47B8-B34F-A24D2BF55062}"/>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2010B74-5331-4622-8ADF-4B707A129BF7}"/>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0BD13CA-995F-4F37-8E31-70C6F1E2913A}"/>
              </a:ext>
            </a:extLst>
          </p:cNvPr>
          <p:cNvSpPr>
            <a:spLocks noGrp="1"/>
          </p:cNvSpPr>
          <p:nvPr>
            <p:ph type="dt" sz="half" idx="10"/>
          </p:nvPr>
        </p:nvSpPr>
        <p:spPr/>
        <p:txBody>
          <a:bodyPr/>
          <a:lstStyle/>
          <a:p>
            <a:fld id="{BA8CCF08-8CCD-4FE7-877C-EAFC5729B3F3}" type="datetimeFigureOut">
              <a:rPr lang="sv-SE" smtClean="0"/>
              <a:t>2018-09-23</a:t>
            </a:fld>
            <a:endParaRPr lang="sv-SE"/>
          </a:p>
        </p:txBody>
      </p:sp>
      <p:sp>
        <p:nvSpPr>
          <p:cNvPr id="5" name="Platshållare för sidfot 4">
            <a:extLst>
              <a:ext uri="{FF2B5EF4-FFF2-40B4-BE49-F238E27FC236}">
                <a16:creationId xmlns:a16="http://schemas.microsoft.com/office/drawing/2014/main" id="{77742F5D-3E39-4BDE-8B62-EA8492A4A90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90417ED-6EC1-4075-857D-0AD06CDBE8C8}"/>
              </a:ext>
            </a:extLst>
          </p:cNvPr>
          <p:cNvSpPr>
            <a:spLocks noGrp="1"/>
          </p:cNvSpPr>
          <p:nvPr>
            <p:ph type="sldNum" sz="quarter" idx="12"/>
          </p:nvPr>
        </p:nvSpPr>
        <p:spPr/>
        <p:txBody>
          <a:bodyPr/>
          <a:lstStyle/>
          <a:p>
            <a:fld id="{5CA7A446-0162-4AF1-88F5-65564259E735}" type="slidenum">
              <a:rPr lang="sv-SE" smtClean="0"/>
              <a:t>‹#›</a:t>
            </a:fld>
            <a:endParaRPr lang="sv-SE"/>
          </a:p>
        </p:txBody>
      </p:sp>
    </p:spTree>
    <p:extLst>
      <p:ext uri="{BB962C8B-B14F-4D97-AF65-F5344CB8AC3E}">
        <p14:creationId xmlns:p14="http://schemas.microsoft.com/office/powerpoint/2010/main" val="600021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51FE3D-B4C5-4F84-A91F-FA13679E341A}"/>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74FDD18B-EBCB-413E-AD2C-A7500E3E85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a:extLst>
              <a:ext uri="{FF2B5EF4-FFF2-40B4-BE49-F238E27FC236}">
                <a16:creationId xmlns:a16="http://schemas.microsoft.com/office/drawing/2014/main" id="{C5B80264-B6BF-4800-B1A0-C63173139A31}"/>
              </a:ext>
            </a:extLst>
          </p:cNvPr>
          <p:cNvSpPr>
            <a:spLocks noGrp="1"/>
          </p:cNvSpPr>
          <p:nvPr>
            <p:ph type="dt" sz="half" idx="10"/>
          </p:nvPr>
        </p:nvSpPr>
        <p:spPr/>
        <p:txBody>
          <a:bodyPr/>
          <a:lstStyle/>
          <a:p>
            <a:fld id="{BA8CCF08-8CCD-4FE7-877C-EAFC5729B3F3}" type="datetimeFigureOut">
              <a:rPr lang="sv-SE" smtClean="0"/>
              <a:t>2018-09-23</a:t>
            </a:fld>
            <a:endParaRPr lang="sv-SE"/>
          </a:p>
        </p:txBody>
      </p:sp>
      <p:sp>
        <p:nvSpPr>
          <p:cNvPr id="5" name="Platshållare för sidfot 4">
            <a:extLst>
              <a:ext uri="{FF2B5EF4-FFF2-40B4-BE49-F238E27FC236}">
                <a16:creationId xmlns:a16="http://schemas.microsoft.com/office/drawing/2014/main" id="{7014FF6A-D77C-43F5-BED6-2A09A2B7F77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DA0E4A4-3270-406C-8E6A-3A269FEB98F7}"/>
              </a:ext>
            </a:extLst>
          </p:cNvPr>
          <p:cNvSpPr>
            <a:spLocks noGrp="1"/>
          </p:cNvSpPr>
          <p:nvPr>
            <p:ph type="sldNum" sz="quarter" idx="12"/>
          </p:nvPr>
        </p:nvSpPr>
        <p:spPr/>
        <p:txBody>
          <a:bodyPr/>
          <a:lstStyle/>
          <a:p>
            <a:fld id="{5CA7A446-0162-4AF1-88F5-65564259E735}" type="slidenum">
              <a:rPr lang="sv-SE" smtClean="0"/>
              <a:t>‹#›</a:t>
            </a:fld>
            <a:endParaRPr lang="sv-SE"/>
          </a:p>
        </p:txBody>
      </p:sp>
    </p:spTree>
    <p:extLst>
      <p:ext uri="{BB962C8B-B14F-4D97-AF65-F5344CB8AC3E}">
        <p14:creationId xmlns:p14="http://schemas.microsoft.com/office/powerpoint/2010/main" val="3772018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C1AE9E-F3D1-4766-90B9-85A3EEE8D15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4C4F15B-2D48-4825-A468-34CEEB327D22}"/>
              </a:ext>
            </a:extLst>
          </p:cNvPr>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7310285-CFED-49CE-B8CB-C41A632A2C61}"/>
              </a:ext>
            </a:extLst>
          </p:cNvPr>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F9541191-38E3-4AE0-82F3-DA5FC99FA57B}"/>
              </a:ext>
            </a:extLst>
          </p:cNvPr>
          <p:cNvSpPr>
            <a:spLocks noGrp="1"/>
          </p:cNvSpPr>
          <p:nvPr>
            <p:ph type="dt" sz="half" idx="10"/>
          </p:nvPr>
        </p:nvSpPr>
        <p:spPr/>
        <p:txBody>
          <a:bodyPr/>
          <a:lstStyle/>
          <a:p>
            <a:fld id="{BA8CCF08-8CCD-4FE7-877C-EAFC5729B3F3}" type="datetimeFigureOut">
              <a:rPr lang="sv-SE" smtClean="0"/>
              <a:t>2018-09-23</a:t>
            </a:fld>
            <a:endParaRPr lang="sv-SE"/>
          </a:p>
        </p:txBody>
      </p:sp>
      <p:sp>
        <p:nvSpPr>
          <p:cNvPr id="6" name="Platshållare för sidfot 5">
            <a:extLst>
              <a:ext uri="{FF2B5EF4-FFF2-40B4-BE49-F238E27FC236}">
                <a16:creationId xmlns:a16="http://schemas.microsoft.com/office/drawing/2014/main" id="{237E1E68-C26D-42DB-B76A-BF1255F76C3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DB19D99-EEFF-4249-A995-093676661C72}"/>
              </a:ext>
            </a:extLst>
          </p:cNvPr>
          <p:cNvSpPr>
            <a:spLocks noGrp="1"/>
          </p:cNvSpPr>
          <p:nvPr>
            <p:ph type="sldNum" sz="quarter" idx="12"/>
          </p:nvPr>
        </p:nvSpPr>
        <p:spPr/>
        <p:txBody>
          <a:bodyPr/>
          <a:lstStyle/>
          <a:p>
            <a:fld id="{5CA7A446-0162-4AF1-88F5-65564259E735}" type="slidenum">
              <a:rPr lang="sv-SE" smtClean="0"/>
              <a:t>‹#›</a:t>
            </a:fld>
            <a:endParaRPr lang="sv-SE"/>
          </a:p>
        </p:txBody>
      </p:sp>
    </p:spTree>
    <p:extLst>
      <p:ext uri="{BB962C8B-B14F-4D97-AF65-F5344CB8AC3E}">
        <p14:creationId xmlns:p14="http://schemas.microsoft.com/office/powerpoint/2010/main" val="2766828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66732BA-426C-4915-97DA-CAA4691D7651}"/>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56BCDA7-6E8F-4DE8-ADC8-019263492A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854045B9-EDBB-4B5E-BD3A-86EF6F6245D5}"/>
              </a:ext>
            </a:extLst>
          </p:cNvPr>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ABC09BF2-77F2-4A27-BBC8-EA90AAF8C6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5ACB64BE-4BEC-4CB1-BE23-F538FE06F65C}"/>
              </a:ext>
            </a:extLst>
          </p:cNvPr>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FB19AE8-EEF5-4047-9221-DB2B3B8BCBA2}"/>
              </a:ext>
            </a:extLst>
          </p:cNvPr>
          <p:cNvSpPr>
            <a:spLocks noGrp="1"/>
          </p:cNvSpPr>
          <p:nvPr>
            <p:ph type="dt" sz="half" idx="10"/>
          </p:nvPr>
        </p:nvSpPr>
        <p:spPr/>
        <p:txBody>
          <a:bodyPr/>
          <a:lstStyle/>
          <a:p>
            <a:fld id="{BA8CCF08-8CCD-4FE7-877C-EAFC5729B3F3}" type="datetimeFigureOut">
              <a:rPr lang="sv-SE" smtClean="0"/>
              <a:t>2018-09-23</a:t>
            </a:fld>
            <a:endParaRPr lang="sv-SE"/>
          </a:p>
        </p:txBody>
      </p:sp>
      <p:sp>
        <p:nvSpPr>
          <p:cNvPr id="8" name="Platshållare för sidfot 7">
            <a:extLst>
              <a:ext uri="{FF2B5EF4-FFF2-40B4-BE49-F238E27FC236}">
                <a16:creationId xmlns:a16="http://schemas.microsoft.com/office/drawing/2014/main" id="{23C8B632-FCB7-448D-82DA-E3FE5F394E69}"/>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A32CEE00-79D9-4381-9C4B-525A680D6CC0}"/>
              </a:ext>
            </a:extLst>
          </p:cNvPr>
          <p:cNvSpPr>
            <a:spLocks noGrp="1"/>
          </p:cNvSpPr>
          <p:nvPr>
            <p:ph type="sldNum" sz="quarter" idx="12"/>
          </p:nvPr>
        </p:nvSpPr>
        <p:spPr/>
        <p:txBody>
          <a:bodyPr/>
          <a:lstStyle/>
          <a:p>
            <a:fld id="{5CA7A446-0162-4AF1-88F5-65564259E735}" type="slidenum">
              <a:rPr lang="sv-SE" smtClean="0"/>
              <a:t>‹#›</a:t>
            </a:fld>
            <a:endParaRPr lang="sv-SE"/>
          </a:p>
        </p:txBody>
      </p:sp>
    </p:spTree>
    <p:extLst>
      <p:ext uri="{BB962C8B-B14F-4D97-AF65-F5344CB8AC3E}">
        <p14:creationId xmlns:p14="http://schemas.microsoft.com/office/powerpoint/2010/main" val="2972099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075C219-3664-459F-B412-282E0582DBA0}"/>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86FA8089-B1CB-44A2-9F18-4CD3266194D4}"/>
              </a:ext>
            </a:extLst>
          </p:cNvPr>
          <p:cNvSpPr>
            <a:spLocks noGrp="1"/>
          </p:cNvSpPr>
          <p:nvPr>
            <p:ph type="dt" sz="half" idx="10"/>
          </p:nvPr>
        </p:nvSpPr>
        <p:spPr/>
        <p:txBody>
          <a:bodyPr/>
          <a:lstStyle/>
          <a:p>
            <a:fld id="{BA8CCF08-8CCD-4FE7-877C-EAFC5729B3F3}" type="datetimeFigureOut">
              <a:rPr lang="sv-SE" smtClean="0"/>
              <a:t>2018-09-23</a:t>
            </a:fld>
            <a:endParaRPr lang="sv-SE"/>
          </a:p>
        </p:txBody>
      </p:sp>
      <p:sp>
        <p:nvSpPr>
          <p:cNvPr id="4" name="Platshållare för sidfot 3">
            <a:extLst>
              <a:ext uri="{FF2B5EF4-FFF2-40B4-BE49-F238E27FC236}">
                <a16:creationId xmlns:a16="http://schemas.microsoft.com/office/drawing/2014/main" id="{9886B158-D697-4426-ACF1-E514C19E40A9}"/>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C24660DA-B80B-469B-ADF7-7D2EE8F3973B}"/>
              </a:ext>
            </a:extLst>
          </p:cNvPr>
          <p:cNvSpPr>
            <a:spLocks noGrp="1"/>
          </p:cNvSpPr>
          <p:nvPr>
            <p:ph type="sldNum" sz="quarter" idx="12"/>
          </p:nvPr>
        </p:nvSpPr>
        <p:spPr/>
        <p:txBody>
          <a:bodyPr/>
          <a:lstStyle/>
          <a:p>
            <a:fld id="{5CA7A446-0162-4AF1-88F5-65564259E735}" type="slidenum">
              <a:rPr lang="sv-SE" smtClean="0"/>
              <a:t>‹#›</a:t>
            </a:fld>
            <a:endParaRPr lang="sv-SE"/>
          </a:p>
        </p:txBody>
      </p:sp>
    </p:spTree>
    <p:extLst>
      <p:ext uri="{BB962C8B-B14F-4D97-AF65-F5344CB8AC3E}">
        <p14:creationId xmlns:p14="http://schemas.microsoft.com/office/powerpoint/2010/main" val="3746978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5E24C1C-2C94-423F-BCF8-B2E0A54C1600}"/>
              </a:ext>
            </a:extLst>
          </p:cNvPr>
          <p:cNvSpPr>
            <a:spLocks noGrp="1"/>
          </p:cNvSpPr>
          <p:nvPr>
            <p:ph type="dt" sz="half" idx="10"/>
          </p:nvPr>
        </p:nvSpPr>
        <p:spPr/>
        <p:txBody>
          <a:bodyPr/>
          <a:lstStyle/>
          <a:p>
            <a:fld id="{BA8CCF08-8CCD-4FE7-877C-EAFC5729B3F3}" type="datetimeFigureOut">
              <a:rPr lang="sv-SE" smtClean="0"/>
              <a:t>2018-09-23</a:t>
            </a:fld>
            <a:endParaRPr lang="sv-SE"/>
          </a:p>
        </p:txBody>
      </p:sp>
      <p:sp>
        <p:nvSpPr>
          <p:cNvPr id="3" name="Platshållare för sidfot 2">
            <a:extLst>
              <a:ext uri="{FF2B5EF4-FFF2-40B4-BE49-F238E27FC236}">
                <a16:creationId xmlns:a16="http://schemas.microsoft.com/office/drawing/2014/main" id="{F781CE03-6747-4BA8-B72B-97465A4B0AE8}"/>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17F38289-CA73-4BDD-90D2-F6BDC51FB245}"/>
              </a:ext>
            </a:extLst>
          </p:cNvPr>
          <p:cNvSpPr>
            <a:spLocks noGrp="1"/>
          </p:cNvSpPr>
          <p:nvPr>
            <p:ph type="sldNum" sz="quarter" idx="12"/>
          </p:nvPr>
        </p:nvSpPr>
        <p:spPr/>
        <p:txBody>
          <a:bodyPr/>
          <a:lstStyle/>
          <a:p>
            <a:fld id="{5CA7A446-0162-4AF1-88F5-65564259E735}" type="slidenum">
              <a:rPr lang="sv-SE" smtClean="0"/>
              <a:t>‹#›</a:t>
            </a:fld>
            <a:endParaRPr lang="sv-SE"/>
          </a:p>
        </p:txBody>
      </p:sp>
    </p:spTree>
    <p:extLst>
      <p:ext uri="{BB962C8B-B14F-4D97-AF65-F5344CB8AC3E}">
        <p14:creationId xmlns:p14="http://schemas.microsoft.com/office/powerpoint/2010/main" val="4058863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B4FFAA-0809-4578-8A9E-A5FC06E8671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10A69F9-D1A8-4F96-B9C7-2BCB14CB01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3465B0B0-726C-4657-92F7-5081C549FA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9689AC30-16A7-4115-8CBB-FFB3F2EBD65F}"/>
              </a:ext>
            </a:extLst>
          </p:cNvPr>
          <p:cNvSpPr>
            <a:spLocks noGrp="1"/>
          </p:cNvSpPr>
          <p:nvPr>
            <p:ph type="dt" sz="half" idx="10"/>
          </p:nvPr>
        </p:nvSpPr>
        <p:spPr/>
        <p:txBody>
          <a:bodyPr/>
          <a:lstStyle/>
          <a:p>
            <a:fld id="{BA8CCF08-8CCD-4FE7-877C-EAFC5729B3F3}" type="datetimeFigureOut">
              <a:rPr lang="sv-SE" smtClean="0"/>
              <a:t>2018-09-23</a:t>
            </a:fld>
            <a:endParaRPr lang="sv-SE"/>
          </a:p>
        </p:txBody>
      </p:sp>
      <p:sp>
        <p:nvSpPr>
          <p:cNvPr id="6" name="Platshållare för sidfot 5">
            <a:extLst>
              <a:ext uri="{FF2B5EF4-FFF2-40B4-BE49-F238E27FC236}">
                <a16:creationId xmlns:a16="http://schemas.microsoft.com/office/drawing/2014/main" id="{E37E72EF-5BE2-466D-9B23-7DCBA46AE18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AADF50E-7D20-44F4-929F-CDFE63E5CDF7}"/>
              </a:ext>
            </a:extLst>
          </p:cNvPr>
          <p:cNvSpPr>
            <a:spLocks noGrp="1"/>
          </p:cNvSpPr>
          <p:nvPr>
            <p:ph type="sldNum" sz="quarter" idx="12"/>
          </p:nvPr>
        </p:nvSpPr>
        <p:spPr/>
        <p:txBody>
          <a:bodyPr/>
          <a:lstStyle/>
          <a:p>
            <a:fld id="{5CA7A446-0162-4AF1-88F5-65564259E735}" type="slidenum">
              <a:rPr lang="sv-SE" smtClean="0"/>
              <a:t>‹#›</a:t>
            </a:fld>
            <a:endParaRPr lang="sv-SE"/>
          </a:p>
        </p:txBody>
      </p:sp>
    </p:spTree>
    <p:extLst>
      <p:ext uri="{BB962C8B-B14F-4D97-AF65-F5344CB8AC3E}">
        <p14:creationId xmlns:p14="http://schemas.microsoft.com/office/powerpoint/2010/main" val="416236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ED705B-2285-4BEA-B15F-943D43E36AA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7CC6E964-44B5-4451-8B2D-AF78A3BB88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6D469EAC-B701-472F-B426-E21582F82C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BAC65AC9-0DA1-4611-81EB-232ACACDD089}"/>
              </a:ext>
            </a:extLst>
          </p:cNvPr>
          <p:cNvSpPr>
            <a:spLocks noGrp="1"/>
          </p:cNvSpPr>
          <p:nvPr>
            <p:ph type="dt" sz="half" idx="10"/>
          </p:nvPr>
        </p:nvSpPr>
        <p:spPr/>
        <p:txBody>
          <a:bodyPr/>
          <a:lstStyle/>
          <a:p>
            <a:fld id="{BA8CCF08-8CCD-4FE7-877C-EAFC5729B3F3}" type="datetimeFigureOut">
              <a:rPr lang="sv-SE" smtClean="0"/>
              <a:t>2018-09-23</a:t>
            </a:fld>
            <a:endParaRPr lang="sv-SE"/>
          </a:p>
        </p:txBody>
      </p:sp>
      <p:sp>
        <p:nvSpPr>
          <p:cNvPr id="6" name="Platshållare för sidfot 5">
            <a:extLst>
              <a:ext uri="{FF2B5EF4-FFF2-40B4-BE49-F238E27FC236}">
                <a16:creationId xmlns:a16="http://schemas.microsoft.com/office/drawing/2014/main" id="{5286A2CF-33DC-4D24-BA44-5D8E8016788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514754A-4BD4-4F03-8835-7EAD27AE4BD2}"/>
              </a:ext>
            </a:extLst>
          </p:cNvPr>
          <p:cNvSpPr>
            <a:spLocks noGrp="1"/>
          </p:cNvSpPr>
          <p:nvPr>
            <p:ph type="sldNum" sz="quarter" idx="12"/>
          </p:nvPr>
        </p:nvSpPr>
        <p:spPr/>
        <p:txBody>
          <a:bodyPr/>
          <a:lstStyle/>
          <a:p>
            <a:fld id="{5CA7A446-0162-4AF1-88F5-65564259E735}" type="slidenum">
              <a:rPr lang="sv-SE" smtClean="0"/>
              <a:t>‹#›</a:t>
            </a:fld>
            <a:endParaRPr lang="sv-SE"/>
          </a:p>
        </p:txBody>
      </p:sp>
    </p:spTree>
    <p:extLst>
      <p:ext uri="{BB962C8B-B14F-4D97-AF65-F5344CB8AC3E}">
        <p14:creationId xmlns:p14="http://schemas.microsoft.com/office/powerpoint/2010/main" val="4028694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3E9350A-2AD5-4B55-A1BD-369AA0B067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51B3A3D-53AE-43B5-9DA5-B6EFE1ECF8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90A773D-FC35-4099-8532-8DDB0E3BD6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8CCF08-8CCD-4FE7-877C-EAFC5729B3F3}" type="datetimeFigureOut">
              <a:rPr lang="sv-SE" smtClean="0"/>
              <a:t>2018-09-23</a:t>
            </a:fld>
            <a:endParaRPr lang="sv-SE"/>
          </a:p>
        </p:txBody>
      </p:sp>
      <p:sp>
        <p:nvSpPr>
          <p:cNvPr id="5" name="Platshållare för sidfot 4">
            <a:extLst>
              <a:ext uri="{FF2B5EF4-FFF2-40B4-BE49-F238E27FC236}">
                <a16:creationId xmlns:a16="http://schemas.microsoft.com/office/drawing/2014/main" id="{56DC1FA6-54B2-4301-AD74-26500B9E29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66F6CD9F-9228-45D9-9D14-C2BBCF2D0B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A7A446-0162-4AF1-88F5-65564259E735}" type="slidenum">
              <a:rPr lang="sv-SE" smtClean="0"/>
              <a:t>‹#›</a:t>
            </a:fld>
            <a:endParaRPr lang="sv-SE"/>
          </a:p>
        </p:txBody>
      </p:sp>
    </p:spTree>
    <p:extLst>
      <p:ext uri="{BB962C8B-B14F-4D97-AF65-F5344CB8AC3E}">
        <p14:creationId xmlns:p14="http://schemas.microsoft.com/office/powerpoint/2010/main" val="2426757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1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1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1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7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76AF6127-7460-4AE5-83BC-43B8B97AA6BB}"/>
              </a:ext>
            </a:extLst>
          </p:cNvPr>
          <p:cNvSpPr>
            <a:spLocks noGrp="1"/>
          </p:cNvSpPr>
          <p:nvPr>
            <p:ph type="ctrTitle"/>
          </p:nvPr>
        </p:nvSpPr>
        <p:spPr>
          <a:xfrm>
            <a:off x="6746627" y="2347092"/>
            <a:ext cx="4645250" cy="2889114"/>
          </a:xfrm>
        </p:spPr>
        <p:txBody>
          <a:bodyPr anchor="b">
            <a:normAutofit fontScale="90000"/>
          </a:bodyPr>
          <a:lstStyle/>
          <a:p>
            <a:r>
              <a:rPr lang="sv-SE" sz="6700" b="1" dirty="0">
                <a:solidFill>
                  <a:schemeClr val="bg1"/>
                </a:solidFill>
              </a:rPr>
              <a:t>Föräldramöte </a:t>
            </a:r>
            <a:br>
              <a:rPr lang="sv-SE" sz="6700" b="1" dirty="0">
                <a:solidFill>
                  <a:schemeClr val="bg1"/>
                </a:solidFill>
              </a:rPr>
            </a:br>
            <a:r>
              <a:rPr lang="sv-SE" sz="6700" b="1" dirty="0">
                <a:solidFill>
                  <a:schemeClr val="bg1"/>
                </a:solidFill>
              </a:rPr>
              <a:t>17 september 2018</a:t>
            </a:r>
            <a:br>
              <a:rPr lang="sv-SE" dirty="0">
                <a:solidFill>
                  <a:schemeClr val="bg1"/>
                </a:solidFill>
              </a:rPr>
            </a:br>
            <a:endParaRPr lang="sv-SE" dirty="0">
              <a:solidFill>
                <a:schemeClr val="bg1"/>
              </a:solidFill>
            </a:endParaRPr>
          </a:p>
        </p:txBody>
      </p:sp>
      <p:sp>
        <p:nvSpPr>
          <p:cNvPr id="1029" name="Freeform: Shape 7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5" name="Freeform: Shape 7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descr="Bildresultat fÃ¶r sala hockey">
            <a:extLst>
              <a:ext uri="{FF2B5EF4-FFF2-40B4-BE49-F238E27FC236}">
                <a16:creationId xmlns:a16="http://schemas.microsoft.com/office/drawing/2014/main" id="{916035A1-D53D-492C-B8F1-758AC754A6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382" y="1382017"/>
            <a:ext cx="4047843" cy="27257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2226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Bildresultat fÃ¶r sala hockey">
            <a:extLst>
              <a:ext uri="{FF2B5EF4-FFF2-40B4-BE49-F238E27FC236}">
                <a16:creationId xmlns:a16="http://schemas.microsoft.com/office/drawing/2014/main" id="{C922CC65-E9C2-4663-B2B5-25B8945FC3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8306" y="4763386"/>
            <a:ext cx="2780339" cy="1872265"/>
          </a:xfrm>
          <a:prstGeom prst="rect">
            <a:avLst/>
          </a:prstGeom>
          <a:noFill/>
          <a:extLst>
            <a:ext uri="{909E8E84-426E-40DD-AFC4-6F175D3DCCD1}">
              <a14:hiddenFill xmlns:a14="http://schemas.microsoft.com/office/drawing/2010/main">
                <a:solidFill>
                  <a:srgbClr val="FFFFFF"/>
                </a:solidFill>
              </a14:hiddenFill>
            </a:ext>
          </a:extLst>
        </p:spPr>
      </p:pic>
      <p:sp>
        <p:nvSpPr>
          <p:cNvPr id="2" name="Rubrik 1">
            <a:extLst>
              <a:ext uri="{FF2B5EF4-FFF2-40B4-BE49-F238E27FC236}">
                <a16:creationId xmlns:a16="http://schemas.microsoft.com/office/drawing/2014/main" id="{55DE1119-0B46-4EA9-902C-E52C3E7B4ABA}"/>
              </a:ext>
            </a:extLst>
          </p:cNvPr>
          <p:cNvSpPr>
            <a:spLocks noGrp="1"/>
          </p:cNvSpPr>
          <p:nvPr>
            <p:ph type="title"/>
          </p:nvPr>
        </p:nvSpPr>
        <p:spPr/>
        <p:txBody>
          <a:bodyPr>
            <a:normAutofit/>
          </a:bodyPr>
          <a:lstStyle/>
          <a:p>
            <a:pPr algn="ctr"/>
            <a:r>
              <a:rPr lang="sv-SE" sz="6000" dirty="0">
                <a:latin typeface="Grumpy 36" panose="02000606030000020004" pitchFamily="50" charset="0"/>
                <a:ea typeface="+mn-ea"/>
                <a:cs typeface="+mn-cs"/>
              </a:rPr>
              <a:t> Ansvar</a:t>
            </a:r>
            <a:br>
              <a:rPr lang="sv-SE" sz="6000" dirty="0">
                <a:latin typeface="Grumpy 36" panose="02000606030000020004" pitchFamily="50" charset="0"/>
                <a:ea typeface="+mn-ea"/>
                <a:cs typeface="+mn-cs"/>
              </a:rPr>
            </a:br>
            <a:r>
              <a:rPr lang="sv-SE" sz="2700" i="1" dirty="0">
                <a:latin typeface="Grumpy 36" panose="02000606030000020004" pitchFamily="50" charset="0"/>
                <a:ea typeface="+mn-ea"/>
                <a:cs typeface="+mn-cs"/>
              </a:rPr>
              <a:t>Dessa är under utveckling</a:t>
            </a:r>
          </a:p>
        </p:txBody>
      </p:sp>
      <p:sp>
        <p:nvSpPr>
          <p:cNvPr id="3" name="Platshållare för innehåll 2">
            <a:extLst>
              <a:ext uri="{FF2B5EF4-FFF2-40B4-BE49-F238E27FC236}">
                <a16:creationId xmlns:a16="http://schemas.microsoft.com/office/drawing/2014/main" id="{9E42BB37-9B33-473B-B1DF-853A8B486D30}"/>
              </a:ext>
            </a:extLst>
          </p:cNvPr>
          <p:cNvSpPr>
            <a:spLocks noGrp="1"/>
          </p:cNvSpPr>
          <p:nvPr>
            <p:ph sz="half" idx="1"/>
          </p:nvPr>
        </p:nvSpPr>
        <p:spPr>
          <a:xfrm>
            <a:off x="838200" y="1825625"/>
            <a:ext cx="5181600" cy="4351338"/>
          </a:xfrm>
        </p:spPr>
        <p:txBody>
          <a:bodyPr>
            <a:normAutofit fontScale="32500" lnSpcReduction="20000"/>
          </a:bodyPr>
          <a:lstStyle/>
          <a:p>
            <a:pPr marL="0" indent="0">
              <a:buNone/>
            </a:pPr>
            <a:r>
              <a:rPr lang="sv-SE" sz="5600" dirty="0">
                <a:latin typeface="Grumpy 36" panose="02000606030000020004" pitchFamily="50" charset="0"/>
              </a:rPr>
              <a:t>Huvudtränare </a:t>
            </a:r>
          </a:p>
          <a:p>
            <a:r>
              <a:rPr lang="sv-SE" sz="5600" dirty="0">
                <a:latin typeface="Minion Pro" panose="02040503050306020203" pitchFamily="18" charset="0"/>
              </a:rPr>
              <a:t>Planera, genomföra och utvärdera lagets aktiviteter.</a:t>
            </a:r>
          </a:p>
          <a:p>
            <a:r>
              <a:rPr lang="sv-SE" sz="5600" dirty="0">
                <a:latin typeface="Minion Pro" panose="02040503050306020203" pitchFamily="18" charset="0"/>
              </a:rPr>
              <a:t>Sköta de sportsliga kontakterna gentemot Sala Hockey U9/10</a:t>
            </a:r>
          </a:p>
          <a:p>
            <a:pPr marL="0" indent="0">
              <a:buNone/>
            </a:pPr>
            <a:endParaRPr lang="sv-SE" sz="5600" dirty="0"/>
          </a:p>
          <a:p>
            <a:pPr marL="0" indent="0">
              <a:buNone/>
            </a:pPr>
            <a:r>
              <a:rPr lang="sv-SE" sz="5600" dirty="0">
                <a:latin typeface="Grumpy 36" panose="02000606030000020004" pitchFamily="50" charset="0"/>
              </a:rPr>
              <a:t>Assisterande tränare</a:t>
            </a:r>
          </a:p>
          <a:p>
            <a:r>
              <a:rPr lang="sv-SE" sz="5600" dirty="0">
                <a:latin typeface="Minion Pro" panose="02040503050306020203" pitchFamily="18" charset="0"/>
              </a:rPr>
              <a:t>Planera, genomföra och utvärdera lagets aktiviteter.</a:t>
            </a:r>
          </a:p>
          <a:p>
            <a:pPr marL="0" indent="0">
              <a:buNone/>
            </a:pPr>
            <a:endParaRPr lang="sv-SE" sz="5600" dirty="0">
              <a:latin typeface="Minion Pro" panose="02040503050306020203" pitchFamily="18" charset="0"/>
            </a:endParaRPr>
          </a:p>
          <a:p>
            <a:endParaRPr lang="sv-SE" sz="3200" dirty="0">
              <a:latin typeface="Minion Pro" panose="02040503050306020203" pitchFamily="18" charset="0"/>
            </a:endParaRPr>
          </a:p>
        </p:txBody>
      </p:sp>
      <p:sp>
        <p:nvSpPr>
          <p:cNvPr id="5" name="Platshållare för innehåll 4">
            <a:extLst>
              <a:ext uri="{FF2B5EF4-FFF2-40B4-BE49-F238E27FC236}">
                <a16:creationId xmlns:a16="http://schemas.microsoft.com/office/drawing/2014/main" id="{DE48B4AF-6A1B-41B7-9592-B16E85549003}"/>
              </a:ext>
            </a:extLst>
          </p:cNvPr>
          <p:cNvSpPr>
            <a:spLocks noGrp="1"/>
          </p:cNvSpPr>
          <p:nvPr>
            <p:ph sz="half" idx="2"/>
          </p:nvPr>
        </p:nvSpPr>
        <p:spPr/>
        <p:txBody>
          <a:bodyPr>
            <a:normAutofit fontScale="32500" lnSpcReduction="20000"/>
          </a:bodyPr>
          <a:lstStyle/>
          <a:p>
            <a:pPr marL="0" indent="0">
              <a:buNone/>
            </a:pPr>
            <a:r>
              <a:rPr lang="sv-SE" sz="5500" dirty="0">
                <a:latin typeface="Grumpy 36" panose="02000606030000020004" pitchFamily="50" charset="0"/>
              </a:rPr>
              <a:t>Lagledare</a:t>
            </a:r>
          </a:p>
          <a:p>
            <a:r>
              <a:rPr lang="sv-SE" sz="5500" dirty="0">
                <a:latin typeface="Minion Pro" panose="02040503050306020203" pitchFamily="18" charset="0"/>
              </a:rPr>
              <a:t>Lagets officiella kontaktperson, såväl internt som externt.</a:t>
            </a:r>
          </a:p>
          <a:p>
            <a:r>
              <a:rPr lang="sv-SE" sz="5500" dirty="0">
                <a:latin typeface="Minion Pro" panose="02040503050306020203" pitchFamily="18" charset="0"/>
              </a:rPr>
              <a:t>Sköta administrativa uppgifter kring laget.</a:t>
            </a:r>
          </a:p>
          <a:p>
            <a:r>
              <a:rPr lang="sv-SE" sz="5500" dirty="0">
                <a:latin typeface="Minion Pro" panose="02040503050306020203" pitchFamily="18" charset="0"/>
              </a:rPr>
              <a:t>Lagledaren äger rätt att delegera uppgifter/ansvar till andra Ledare i laget alt förälder. </a:t>
            </a:r>
          </a:p>
          <a:p>
            <a:pPr marL="0" indent="0">
              <a:buNone/>
            </a:pPr>
            <a:endParaRPr lang="sv-SE" dirty="0"/>
          </a:p>
          <a:p>
            <a:pPr marL="0" indent="0">
              <a:buNone/>
            </a:pPr>
            <a:r>
              <a:rPr lang="sv-SE" sz="5500" dirty="0">
                <a:latin typeface="Grumpy 36" panose="02000606030000020004" pitchFamily="50" charset="0"/>
              </a:rPr>
              <a:t>Materialförvaltare</a:t>
            </a:r>
            <a:r>
              <a:rPr lang="sv-SE" dirty="0">
                <a:latin typeface="Grumpy 36" panose="02000606030000020004" pitchFamily="50" charset="0"/>
              </a:rPr>
              <a:t> </a:t>
            </a:r>
          </a:p>
          <a:p>
            <a:r>
              <a:rPr lang="sv-SE" sz="5500" dirty="0">
                <a:latin typeface="Minion Pro" panose="02040503050306020203" pitchFamily="18" charset="0"/>
              </a:rPr>
              <a:t>Kvittera ut från och återlämna material till Sala Hockey.</a:t>
            </a:r>
          </a:p>
          <a:p>
            <a:r>
              <a:rPr lang="sv-SE" sz="5500" dirty="0">
                <a:latin typeface="Minion Pro" panose="02040503050306020203" pitchFamily="18" charset="0"/>
              </a:rPr>
              <a:t>Ordning och reda i lagets gemensamma förvaringsutrymmen.</a:t>
            </a:r>
          </a:p>
          <a:p>
            <a:r>
              <a:rPr lang="sv-SE" sz="5500" dirty="0">
                <a:latin typeface="Minion Pro" panose="02040503050306020203" pitchFamily="18" charset="0"/>
              </a:rPr>
              <a:t>Underhåll av gemensamt material </a:t>
            </a:r>
          </a:p>
          <a:p>
            <a:r>
              <a:rPr lang="sv-SE" sz="5500" dirty="0">
                <a:latin typeface="Minion Pro" panose="02040503050306020203" pitchFamily="18" charset="0"/>
              </a:rPr>
              <a:t>Skridskoslipning U9/10</a:t>
            </a:r>
          </a:p>
          <a:p>
            <a:pPr marL="0" indent="0">
              <a:buNone/>
            </a:pPr>
            <a:endParaRPr lang="sv-SE" dirty="0"/>
          </a:p>
          <a:p>
            <a:pPr marL="0" indent="0">
              <a:buNone/>
            </a:pPr>
            <a:endParaRPr lang="sv-SE" dirty="0"/>
          </a:p>
        </p:txBody>
      </p:sp>
    </p:spTree>
    <p:extLst>
      <p:ext uri="{BB962C8B-B14F-4D97-AF65-F5344CB8AC3E}">
        <p14:creationId xmlns:p14="http://schemas.microsoft.com/office/powerpoint/2010/main" val="205521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Bildresultat fÃ¶r sala hockey">
            <a:extLst>
              <a:ext uri="{FF2B5EF4-FFF2-40B4-BE49-F238E27FC236}">
                <a16:creationId xmlns:a16="http://schemas.microsoft.com/office/drawing/2014/main" id="{C922CC65-E9C2-4663-B2B5-25B8945FC3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8306" y="4763386"/>
            <a:ext cx="2780339" cy="1872265"/>
          </a:xfrm>
          <a:prstGeom prst="rect">
            <a:avLst/>
          </a:prstGeom>
          <a:noFill/>
          <a:extLst>
            <a:ext uri="{909E8E84-426E-40DD-AFC4-6F175D3DCCD1}">
              <a14:hiddenFill xmlns:a14="http://schemas.microsoft.com/office/drawing/2010/main">
                <a:solidFill>
                  <a:srgbClr val="FFFFFF"/>
                </a:solidFill>
              </a14:hiddenFill>
            </a:ext>
          </a:extLst>
        </p:spPr>
      </p:pic>
      <p:sp>
        <p:nvSpPr>
          <p:cNvPr id="2" name="Rubrik 1">
            <a:extLst>
              <a:ext uri="{FF2B5EF4-FFF2-40B4-BE49-F238E27FC236}">
                <a16:creationId xmlns:a16="http://schemas.microsoft.com/office/drawing/2014/main" id="{55DE1119-0B46-4EA9-902C-E52C3E7B4ABA}"/>
              </a:ext>
            </a:extLst>
          </p:cNvPr>
          <p:cNvSpPr>
            <a:spLocks noGrp="1"/>
          </p:cNvSpPr>
          <p:nvPr>
            <p:ph type="title"/>
          </p:nvPr>
        </p:nvSpPr>
        <p:spPr/>
        <p:txBody>
          <a:bodyPr>
            <a:normAutofit/>
          </a:bodyPr>
          <a:lstStyle/>
          <a:p>
            <a:pPr algn="ctr"/>
            <a:r>
              <a:rPr lang="sv-SE" sz="6000" dirty="0">
                <a:latin typeface="Grumpy 36" panose="02000606030000020004" pitchFamily="50" charset="0"/>
                <a:ea typeface="+mn-ea"/>
                <a:cs typeface="+mn-cs"/>
              </a:rPr>
              <a:t> </a:t>
            </a:r>
            <a:r>
              <a:rPr lang="sv-SE" sz="4000" dirty="0">
                <a:latin typeface="Grumpy 36" panose="02000606030000020004" pitchFamily="50" charset="0"/>
                <a:ea typeface="+mn-ea"/>
                <a:cs typeface="+mn-cs"/>
              </a:rPr>
              <a:t>Några andra inom Sala Hockey</a:t>
            </a:r>
          </a:p>
        </p:txBody>
      </p:sp>
      <p:sp>
        <p:nvSpPr>
          <p:cNvPr id="3" name="Platshållare för innehåll 2">
            <a:extLst>
              <a:ext uri="{FF2B5EF4-FFF2-40B4-BE49-F238E27FC236}">
                <a16:creationId xmlns:a16="http://schemas.microsoft.com/office/drawing/2014/main" id="{9E42BB37-9B33-473B-B1DF-853A8B486D30}"/>
              </a:ext>
            </a:extLst>
          </p:cNvPr>
          <p:cNvSpPr>
            <a:spLocks noGrp="1"/>
          </p:cNvSpPr>
          <p:nvPr>
            <p:ph sz="half" idx="1"/>
          </p:nvPr>
        </p:nvSpPr>
        <p:spPr/>
        <p:txBody>
          <a:bodyPr>
            <a:normAutofit fontScale="85000" lnSpcReduction="20000"/>
          </a:bodyPr>
          <a:lstStyle/>
          <a:p>
            <a:pPr marL="0" indent="0">
              <a:buNone/>
            </a:pPr>
            <a:r>
              <a:rPr lang="sv-SE" sz="3200" dirty="0">
                <a:latin typeface="Grumpy 36" panose="02000606030000020004" pitchFamily="50" charset="0"/>
              </a:rPr>
              <a:t>Styrelsen</a:t>
            </a:r>
            <a:r>
              <a:rPr lang="sv-SE" sz="3200" dirty="0">
                <a:latin typeface="Minion Pro" panose="02040503050306020203" pitchFamily="18" charset="0"/>
              </a:rPr>
              <a:t> </a:t>
            </a:r>
          </a:p>
          <a:p>
            <a:r>
              <a:rPr lang="sv-SE" sz="2400" dirty="0">
                <a:latin typeface="Minion Pro" panose="02040503050306020203" pitchFamily="18" charset="0"/>
              </a:rPr>
              <a:t>Martin Sundstedt - Ordförande</a:t>
            </a:r>
          </a:p>
          <a:p>
            <a:r>
              <a:rPr lang="sv-SE" sz="2400" dirty="0">
                <a:latin typeface="Minion Pro" panose="02040503050306020203" pitchFamily="18" charset="0"/>
              </a:rPr>
              <a:t>Elin </a:t>
            </a:r>
            <a:r>
              <a:rPr lang="sv-SE" sz="2400" dirty="0" err="1">
                <a:latin typeface="Minion Pro" panose="02040503050306020203" pitchFamily="18" charset="0"/>
              </a:rPr>
              <a:t>Ihrfors</a:t>
            </a:r>
            <a:r>
              <a:rPr lang="sv-SE" sz="2400" dirty="0">
                <a:latin typeface="Minion Pro" panose="02040503050306020203" pitchFamily="18" charset="0"/>
              </a:rPr>
              <a:t> - Sekreterare</a:t>
            </a:r>
          </a:p>
          <a:p>
            <a:r>
              <a:rPr lang="sv-SE" sz="2400" dirty="0">
                <a:latin typeface="Minion Pro" panose="02040503050306020203" pitchFamily="18" charset="0"/>
              </a:rPr>
              <a:t>Malin Österberg  - Kassör</a:t>
            </a:r>
          </a:p>
          <a:p>
            <a:r>
              <a:rPr lang="sv-SE" sz="2400" dirty="0">
                <a:latin typeface="Minion Pro" panose="02040503050306020203" pitchFamily="18" charset="0"/>
              </a:rPr>
              <a:t>Åsa Olsson – Ledamot – Tävlingsansvarig</a:t>
            </a:r>
          </a:p>
          <a:p>
            <a:r>
              <a:rPr lang="sv-SE" sz="2400" dirty="0">
                <a:latin typeface="Minion Pro" panose="02040503050306020203" pitchFamily="18" charset="0"/>
              </a:rPr>
              <a:t>Mathias Magnusson – Ledamot – Även utbildningsansvarig</a:t>
            </a:r>
          </a:p>
          <a:p>
            <a:r>
              <a:rPr lang="sv-SE" sz="2400" dirty="0">
                <a:latin typeface="Minion Pro" panose="02040503050306020203" pitchFamily="18" charset="0"/>
              </a:rPr>
              <a:t>Cissi Svärd – Vice Ordförande</a:t>
            </a:r>
          </a:p>
          <a:p>
            <a:pPr marL="0" indent="0">
              <a:buNone/>
            </a:pPr>
            <a:endParaRPr lang="sv-SE" sz="3200" dirty="0">
              <a:latin typeface="Minion Pro" panose="02040503050306020203" pitchFamily="18" charset="0"/>
            </a:endParaRPr>
          </a:p>
          <a:p>
            <a:pPr marL="0" indent="0">
              <a:buNone/>
            </a:pPr>
            <a:br>
              <a:rPr lang="sv-SE" sz="3200" dirty="0">
                <a:latin typeface="Minion Pro" panose="02040503050306020203" pitchFamily="18" charset="0"/>
              </a:rPr>
            </a:br>
            <a:r>
              <a:rPr lang="sv-SE" sz="3200" dirty="0">
                <a:latin typeface="Minion Pro" panose="02040503050306020203" pitchFamily="18" charset="0"/>
              </a:rPr>
              <a:t> </a:t>
            </a:r>
            <a:br>
              <a:rPr lang="sv-SE" sz="3200" dirty="0">
                <a:latin typeface="Minion Pro" panose="02040503050306020203" pitchFamily="18" charset="0"/>
              </a:rPr>
            </a:br>
            <a:endParaRPr lang="sv-SE" sz="3200" dirty="0">
              <a:latin typeface="Minion Pro" panose="02040503050306020203" pitchFamily="18" charset="0"/>
            </a:endParaRPr>
          </a:p>
        </p:txBody>
      </p:sp>
      <p:sp>
        <p:nvSpPr>
          <p:cNvPr id="4" name="Platshållare för innehåll 3">
            <a:extLst>
              <a:ext uri="{FF2B5EF4-FFF2-40B4-BE49-F238E27FC236}">
                <a16:creationId xmlns:a16="http://schemas.microsoft.com/office/drawing/2014/main" id="{B0D4BD47-B280-4754-9DC2-68625C177BDF}"/>
              </a:ext>
            </a:extLst>
          </p:cNvPr>
          <p:cNvSpPr>
            <a:spLocks noGrp="1"/>
          </p:cNvSpPr>
          <p:nvPr>
            <p:ph sz="half" idx="2"/>
          </p:nvPr>
        </p:nvSpPr>
        <p:spPr/>
        <p:txBody>
          <a:bodyPr>
            <a:normAutofit fontScale="85000" lnSpcReduction="20000"/>
          </a:bodyPr>
          <a:lstStyle/>
          <a:p>
            <a:pPr marL="0" indent="0">
              <a:buNone/>
            </a:pPr>
            <a:r>
              <a:rPr lang="sv-SE" sz="2600" dirty="0">
                <a:latin typeface="Grumpy 36" panose="02000606030000020004" pitchFamily="50" charset="0"/>
              </a:rPr>
              <a:t>Domaransvarig</a:t>
            </a:r>
          </a:p>
          <a:p>
            <a:r>
              <a:rPr lang="sv-SE" sz="2600" dirty="0">
                <a:latin typeface="Minion Pro" panose="02040503050306020203" pitchFamily="18" charset="0"/>
              </a:rPr>
              <a:t>Oscar Nyberg</a:t>
            </a:r>
            <a:br>
              <a:rPr lang="sv-SE" sz="2600" dirty="0">
                <a:latin typeface="Minion Pro" panose="02040503050306020203" pitchFamily="18" charset="0"/>
              </a:rPr>
            </a:br>
            <a:endParaRPr lang="sv-SE" sz="2600" dirty="0">
              <a:latin typeface="Minion Pro" panose="02040503050306020203" pitchFamily="18" charset="0"/>
            </a:endParaRPr>
          </a:p>
          <a:p>
            <a:pPr marL="0" indent="0">
              <a:buNone/>
            </a:pPr>
            <a:r>
              <a:rPr lang="sv-SE" sz="2600" dirty="0">
                <a:latin typeface="Grumpy 36" panose="02000606030000020004" pitchFamily="50" charset="0"/>
              </a:rPr>
              <a:t>Kioskansvarig</a:t>
            </a:r>
          </a:p>
          <a:p>
            <a:r>
              <a:rPr lang="sv-SE" sz="2600" dirty="0">
                <a:latin typeface="Minion Pro" panose="02040503050306020203" pitchFamily="18" charset="0"/>
              </a:rPr>
              <a:t>Ann Ekholm</a:t>
            </a:r>
          </a:p>
          <a:p>
            <a:pPr marL="0" indent="0">
              <a:buNone/>
            </a:pPr>
            <a:endParaRPr lang="sv-SE" sz="2600" dirty="0">
              <a:latin typeface="Minion Pro" panose="02040503050306020203" pitchFamily="18" charset="0"/>
            </a:endParaRPr>
          </a:p>
          <a:p>
            <a:pPr marL="0" indent="0">
              <a:buNone/>
            </a:pPr>
            <a:r>
              <a:rPr lang="sv-SE" sz="2600" dirty="0">
                <a:latin typeface="Minion Pro" panose="02040503050306020203" pitchFamily="18" charset="0"/>
              </a:rPr>
              <a:t>(beskrivning av allas ansvarområden är under omarbetning, kommer att läggas upp på laget.se när de är klara)</a:t>
            </a:r>
          </a:p>
          <a:p>
            <a:pPr marL="0" indent="0">
              <a:buNone/>
            </a:pPr>
            <a:endParaRPr lang="sv-SE" dirty="0"/>
          </a:p>
        </p:txBody>
      </p:sp>
      <p:sp>
        <p:nvSpPr>
          <p:cNvPr id="6" name="Stjärna: 5 punkter 5">
            <a:extLst>
              <a:ext uri="{FF2B5EF4-FFF2-40B4-BE49-F238E27FC236}">
                <a16:creationId xmlns:a16="http://schemas.microsoft.com/office/drawing/2014/main" id="{AF127212-69DB-4C6A-8826-499975AF0F5F}"/>
              </a:ext>
            </a:extLst>
          </p:cNvPr>
          <p:cNvSpPr/>
          <p:nvPr/>
        </p:nvSpPr>
        <p:spPr>
          <a:xfrm rot="19892198">
            <a:off x="2561106" y="3849220"/>
            <a:ext cx="3620125" cy="2612342"/>
          </a:xfrm>
          <a:prstGeom prst="star5">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chemeClr val="tx1"/>
                </a:solidFill>
              </a:rPr>
              <a:t>Vi söker alltid fler stjärnor! Intresserad?</a:t>
            </a:r>
          </a:p>
        </p:txBody>
      </p:sp>
    </p:spTree>
    <p:extLst>
      <p:ext uri="{BB962C8B-B14F-4D97-AF65-F5344CB8AC3E}">
        <p14:creationId xmlns:p14="http://schemas.microsoft.com/office/powerpoint/2010/main" val="82156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5DE1119-0B46-4EA9-902C-E52C3E7B4ABA}"/>
              </a:ext>
            </a:extLst>
          </p:cNvPr>
          <p:cNvSpPr>
            <a:spLocks noGrp="1"/>
          </p:cNvSpPr>
          <p:nvPr>
            <p:ph type="title"/>
          </p:nvPr>
        </p:nvSpPr>
        <p:spPr>
          <a:xfrm>
            <a:off x="838200" y="365125"/>
            <a:ext cx="10515600" cy="1325563"/>
          </a:xfrm>
        </p:spPr>
        <p:txBody>
          <a:bodyPr>
            <a:normAutofit fontScale="90000"/>
          </a:bodyPr>
          <a:lstStyle/>
          <a:p>
            <a:pPr algn="ctr"/>
            <a:r>
              <a:rPr lang="sv-SE" sz="6000" dirty="0">
                <a:latin typeface="Grumpy 36" panose="02000606030000020004" pitchFamily="50" charset="0"/>
                <a:ea typeface="+mn-ea"/>
                <a:cs typeface="+mn-cs"/>
              </a:rPr>
              <a:t> U9/10 </a:t>
            </a:r>
            <a:br>
              <a:rPr lang="sv-SE" sz="6000" dirty="0">
                <a:latin typeface="Grumpy 36" panose="02000606030000020004" pitchFamily="50" charset="0"/>
                <a:ea typeface="+mn-ea"/>
                <a:cs typeface="+mn-cs"/>
              </a:rPr>
            </a:br>
            <a:endParaRPr lang="sv-SE" sz="6000" dirty="0">
              <a:latin typeface="Grumpy 36" panose="02000606030000020004" pitchFamily="50" charset="0"/>
              <a:ea typeface="+mn-ea"/>
              <a:cs typeface="+mn-cs"/>
            </a:endParaRPr>
          </a:p>
        </p:txBody>
      </p:sp>
      <p:sp>
        <p:nvSpPr>
          <p:cNvPr id="3" name="Platshållare för innehåll 2">
            <a:extLst>
              <a:ext uri="{FF2B5EF4-FFF2-40B4-BE49-F238E27FC236}">
                <a16:creationId xmlns:a16="http://schemas.microsoft.com/office/drawing/2014/main" id="{9E42BB37-9B33-473B-B1DF-853A8B486D30}"/>
              </a:ext>
            </a:extLst>
          </p:cNvPr>
          <p:cNvSpPr>
            <a:spLocks noGrp="1"/>
          </p:cNvSpPr>
          <p:nvPr>
            <p:ph idx="1"/>
          </p:nvPr>
        </p:nvSpPr>
        <p:spPr>
          <a:xfrm>
            <a:off x="838200" y="1254642"/>
            <a:ext cx="10515600" cy="4922321"/>
          </a:xfrm>
        </p:spPr>
        <p:txBody>
          <a:bodyPr>
            <a:normAutofit/>
          </a:bodyPr>
          <a:lstStyle/>
          <a:p>
            <a:pPr marL="0" indent="0">
              <a:buNone/>
            </a:pPr>
            <a:r>
              <a:rPr lang="sv-SE" sz="2200" dirty="0">
                <a:latin typeface="Grumpy 36" panose="02000606030000020004" pitchFamily="50" charset="0"/>
              </a:rPr>
              <a:t>I omklädningsrummet</a:t>
            </a:r>
          </a:p>
          <a:p>
            <a:r>
              <a:rPr lang="sv-SE" sz="2000" dirty="0">
                <a:latin typeface="Minion Pro" panose="02040503050306020203" pitchFamily="18" charset="0"/>
              </a:rPr>
              <a:t>Föräldrafritt – Kommer vi att prova denna säsong, meddelar så snart detta kommer att starta</a:t>
            </a:r>
          </a:p>
          <a:p>
            <a:r>
              <a:rPr lang="sv-SE" sz="2000" dirty="0">
                <a:latin typeface="Minion Pro" panose="02040503050306020203" pitchFamily="18" charset="0"/>
              </a:rPr>
              <a:t>Ordning och reda – gäller även i förrådet</a:t>
            </a:r>
          </a:p>
          <a:p>
            <a:r>
              <a:rPr lang="sv-SE" sz="2000" dirty="0">
                <a:latin typeface="Minion Pro" panose="02040503050306020203" pitchFamily="18" charset="0"/>
              </a:rPr>
              <a:t>Respekt mot varandra</a:t>
            </a:r>
          </a:p>
          <a:p>
            <a:pPr marL="0" indent="0">
              <a:buNone/>
            </a:pPr>
            <a:endParaRPr lang="sv-SE" sz="2000" dirty="0">
              <a:latin typeface="Minion Pro" panose="02040503050306020203" pitchFamily="18" charset="0"/>
            </a:endParaRPr>
          </a:p>
          <a:p>
            <a:pPr marL="0" indent="0">
              <a:buNone/>
            </a:pPr>
            <a:r>
              <a:rPr lang="sv-SE" sz="2200" dirty="0">
                <a:latin typeface="Grumpy 36" panose="02000606030000020004" pitchFamily="50" charset="0"/>
              </a:rPr>
              <a:t>Vid träning</a:t>
            </a:r>
          </a:p>
          <a:p>
            <a:r>
              <a:rPr lang="sv-SE" sz="2000" dirty="0">
                <a:latin typeface="Minion Pro" panose="02040503050306020203" pitchFamily="18" charset="0"/>
              </a:rPr>
              <a:t>Kom i tid</a:t>
            </a:r>
          </a:p>
          <a:p>
            <a:r>
              <a:rPr lang="sv-SE" sz="2000" dirty="0">
                <a:latin typeface="Minion Pro" panose="02040503050306020203" pitchFamily="18" charset="0"/>
              </a:rPr>
              <a:t>Rätt utrustning</a:t>
            </a:r>
          </a:p>
        </p:txBody>
      </p:sp>
      <p:pic>
        <p:nvPicPr>
          <p:cNvPr id="3074" name="Picture 2" descr="Bildresultat fÃ¶r sala hockey">
            <a:extLst>
              <a:ext uri="{FF2B5EF4-FFF2-40B4-BE49-F238E27FC236}">
                <a16:creationId xmlns:a16="http://schemas.microsoft.com/office/drawing/2014/main" id="{C922CC65-E9C2-4663-B2B5-25B8945FC3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8306" y="4763386"/>
            <a:ext cx="2780339" cy="18722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8965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5DE1119-0B46-4EA9-902C-E52C3E7B4ABA}"/>
              </a:ext>
            </a:extLst>
          </p:cNvPr>
          <p:cNvSpPr>
            <a:spLocks noGrp="1"/>
          </p:cNvSpPr>
          <p:nvPr>
            <p:ph type="title"/>
          </p:nvPr>
        </p:nvSpPr>
        <p:spPr/>
        <p:txBody>
          <a:bodyPr>
            <a:normAutofit fontScale="90000"/>
          </a:bodyPr>
          <a:lstStyle/>
          <a:p>
            <a:pPr algn="ctr"/>
            <a:r>
              <a:rPr lang="sv-SE" sz="6000" dirty="0">
                <a:latin typeface="Grumpy 36" panose="02000606030000020004" pitchFamily="50" charset="0"/>
                <a:ea typeface="+mn-ea"/>
                <a:cs typeface="+mn-cs"/>
              </a:rPr>
              <a:t> U9/10 Syfte &amp; Mål</a:t>
            </a:r>
            <a:br>
              <a:rPr lang="sv-SE" sz="6000" dirty="0">
                <a:latin typeface="Grumpy 36" panose="02000606030000020004" pitchFamily="50" charset="0"/>
                <a:ea typeface="+mn-ea"/>
                <a:cs typeface="+mn-cs"/>
              </a:rPr>
            </a:br>
            <a:endParaRPr lang="sv-SE" sz="6000" dirty="0">
              <a:latin typeface="Grumpy 36" panose="02000606030000020004" pitchFamily="50" charset="0"/>
              <a:ea typeface="+mn-ea"/>
              <a:cs typeface="+mn-cs"/>
            </a:endParaRPr>
          </a:p>
        </p:txBody>
      </p:sp>
      <p:sp>
        <p:nvSpPr>
          <p:cNvPr id="3" name="Platshållare för innehåll 2">
            <a:extLst>
              <a:ext uri="{FF2B5EF4-FFF2-40B4-BE49-F238E27FC236}">
                <a16:creationId xmlns:a16="http://schemas.microsoft.com/office/drawing/2014/main" id="{9E42BB37-9B33-473B-B1DF-853A8B486D30}"/>
              </a:ext>
            </a:extLst>
          </p:cNvPr>
          <p:cNvSpPr>
            <a:spLocks noGrp="1"/>
          </p:cNvSpPr>
          <p:nvPr>
            <p:ph idx="1"/>
          </p:nvPr>
        </p:nvSpPr>
        <p:spPr>
          <a:xfrm>
            <a:off x="838200" y="1254642"/>
            <a:ext cx="10515600" cy="4922321"/>
          </a:xfrm>
        </p:spPr>
        <p:txBody>
          <a:bodyPr>
            <a:normAutofit lnSpcReduction="10000"/>
          </a:bodyPr>
          <a:lstStyle/>
          <a:p>
            <a:pPr marL="0" indent="0">
              <a:buNone/>
            </a:pPr>
            <a:r>
              <a:rPr lang="sv-SE" sz="2400" dirty="0">
                <a:latin typeface="Grumpy 36" panose="02000606030000020004" pitchFamily="50" charset="0"/>
              </a:rPr>
              <a:t>Syfte</a:t>
            </a:r>
          </a:p>
          <a:p>
            <a:r>
              <a:rPr lang="sv-SE" sz="2200" dirty="0">
                <a:latin typeface="Minion Pro" panose="02040503050306020203" pitchFamily="18" charset="0"/>
              </a:rPr>
              <a:t>Fortsätta utbilda barnen i ishockeyns grundfärdigheter. Träna mycket skridskoåkning, men även klubbteknik, passningar och skott.</a:t>
            </a:r>
          </a:p>
          <a:p>
            <a:r>
              <a:rPr lang="sv-SE" sz="2200" dirty="0">
                <a:latin typeface="Minion Pro" panose="02040503050306020203" pitchFamily="18" charset="0"/>
              </a:rPr>
              <a:t>Träningarna bygger på spel, lek och glädje.</a:t>
            </a:r>
          </a:p>
          <a:p>
            <a:pPr marL="0" indent="0">
              <a:buNone/>
            </a:pPr>
            <a:r>
              <a:rPr lang="sv-SE" sz="2400" dirty="0">
                <a:latin typeface="Grumpy 36" panose="02000606030000020004" pitchFamily="50" charset="0"/>
              </a:rPr>
              <a:t>Mål</a:t>
            </a:r>
          </a:p>
          <a:p>
            <a:r>
              <a:rPr lang="sv-SE" sz="2200" dirty="0">
                <a:latin typeface="Minion Pro" panose="02040503050306020203" pitchFamily="18" charset="0"/>
              </a:rPr>
              <a:t>Att behålla så många pojkar och flickor som möjligt i verksamheten.</a:t>
            </a:r>
          </a:p>
          <a:p>
            <a:r>
              <a:rPr lang="sv-SE" sz="2200" dirty="0">
                <a:latin typeface="Minion Pro" panose="02040503050306020203" pitchFamily="18" charset="0"/>
              </a:rPr>
              <a:t>Att ha roligt och skapa en god gemenskap i gruppen.</a:t>
            </a:r>
          </a:p>
          <a:p>
            <a:r>
              <a:rPr lang="sv-SE" sz="2200" dirty="0">
                <a:latin typeface="Minion Pro" panose="02040503050306020203" pitchFamily="18" charset="0"/>
              </a:rPr>
              <a:t>Att fortsätta utveckla ishockeyns grunder såsom skridskoåkning, passningar, klubbteknik och skott.</a:t>
            </a:r>
          </a:p>
          <a:p>
            <a:r>
              <a:rPr lang="sv-SE" sz="2200" dirty="0">
                <a:latin typeface="Minion Pro" panose="02040503050306020203" pitchFamily="18" charset="0"/>
              </a:rPr>
              <a:t>Att utveckla varje individ utifrån dess egna förutsättningar.</a:t>
            </a:r>
          </a:p>
          <a:p>
            <a:r>
              <a:rPr lang="sv-SE" sz="2200" dirty="0">
                <a:latin typeface="Minion Pro" panose="02040503050306020203" pitchFamily="18" charset="0"/>
              </a:rPr>
              <a:t>Att ge spelaren förutsättningar att spela i sin årsgrupp.</a:t>
            </a:r>
          </a:p>
          <a:p>
            <a:r>
              <a:rPr lang="sv-SE" sz="2200" dirty="0">
                <a:latin typeface="Minion Pro" panose="02040503050306020203" pitchFamily="18" charset="0"/>
              </a:rPr>
              <a:t>Att lära barnen att passa tider, lyssna på ledarna och</a:t>
            </a:r>
          </a:p>
          <a:p>
            <a:r>
              <a:rPr lang="sv-SE" sz="2200" dirty="0">
                <a:latin typeface="Minion Pro" panose="02040503050306020203" pitchFamily="18" charset="0"/>
              </a:rPr>
              <a:t>att vara en god lagkompis.</a:t>
            </a:r>
          </a:p>
        </p:txBody>
      </p:sp>
      <p:pic>
        <p:nvPicPr>
          <p:cNvPr id="3074" name="Picture 2" descr="Bildresultat fÃ¶r sala hockey">
            <a:extLst>
              <a:ext uri="{FF2B5EF4-FFF2-40B4-BE49-F238E27FC236}">
                <a16:creationId xmlns:a16="http://schemas.microsoft.com/office/drawing/2014/main" id="{C922CC65-E9C2-4663-B2B5-25B8945FC3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58306" y="4763386"/>
            <a:ext cx="2780339" cy="18722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9390122"/>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074" name="Picture 2" descr="Bildresultat fÃ¶r sala hockey">
            <a:extLst>
              <a:ext uri="{FF2B5EF4-FFF2-40B4-BE49-F238E27FC236}">
                <a16:creationId xmlns:a16="http://schemas.microsoft.com/office/drawing/2014/main" id="{C922CC65-E9C2-4663-B2B5-25B8945FC3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58306" y="4763386"/>
            <a:ext cx="2780339" cy="1872265"/>
          </a:xfrm>
          <a:prstGeom prst="rect">
            <a:avLst/>
          </a:prstGeom>
          <a:noFill/>
          <a:extLst>
            <a:ext uri="{909E8E84-426E-40DD-AFC4-6F175D3DCCD1}">
              <a14:hiddenFill xmlns:a14="http://schemas.microsoft.com/office/drawing/2010/main">
                <a:solidFill>
                  <a:srgbClr val="FFFFFF"/>
                </a:solidFill>
              </a14:hiddenFill>
            </a:ext>
          </a:extLst>
        </p:spPr>
      </p:pic>
      <p:sp>
        <p:nvSpPr>
          <p:cNvPr id="2" name="Rubrik 1">
            <a:extLst>
              <a:ext uri="{FF2B5EF4-FFF2-40B4-BE49-F238E27FC236}">
                <a16:creationId xmlns:a16="http://schemas.microsoft.com/office/drawing/2014/main" id="{55DE1119-0B46-4EA9-902C-E52C3E7B4ABA}"/>
              </a:ext>
            </a:extLst>
          </p:cNvPr>
          <p:cNvSpPr>
            <a:spLocks noGrp="1"/>
          </p:cNvSpPr>
          <p:nvPr>
            <p:ph type="title"/>
          </p:nvPr>
        </p:nvSpPr>
        <p:spPr>
          <a:xfrm>
            <a:off x="838200" y="365125"/>
            <a:ext cx="10515600" cy="1729489"/>
          </a:xfrm>
        </p:spPr>
        <p:txBody>
          <a:bodyPr>
            <a:normAutofit fontScale="90000"/>
          </a:bodyPr>
          <a:lstStyle/>
          <a:p>
            <a:pPr algn="ctr"/>
            <a:r>
              <a:rPr lang="sv-SE" sz="6000" dirty="0">
                <a:latin typeface="Grumpy 36" panose="02000606030000020004" pitchFamily="50" charset="0"/>
                <a:ea typeface="+mn-ea"/>
                <a:cs typeface="+mn-cs"/>
              </a:rPr>
              <a:t> U9/10 </a:t>
            </a:r>
            <a:br>
              <a:rPr lang="sv-SE" sz="6000" dirty="0">
                <a:latin typeface="Grumpy 36" panose="02000606030000020004" pitchFamily="50" charset="0"/>
                <a:ea typeface="+mn-ea"/>
                <a:cs typeface="+mn-cs"/>
              </a:rPr>
            </a:br>
            <a:r>
              <a:rPr lang="sv-SE" sz="6000" dirty="0">
                <a:latin typeface="Grumpy 36" panose="02000606030000020004" pitchFamily="50" charset="0"/>
                <a:ea typeface="+mn-ea"/>
                <a:cs typeface="+mn-cs"/>
              </a:rPr>
              <a:t>Träningar &amp; Matcher</a:t>
            </a:r>
            <a:br>
              <a:rPr lang="sv-SE" sz="6000" dirty="0">
                <a:latin typeface="Grumpy 36" panose="02000606030000020004" pitchFamily="50" charset="0"/>
                <a:ea typeface="+mn-ea"/>
                <a:cs typeface="+mn-cs"/>
              </a:rPr>
            </a:br>
            <a:endParaRPr lang="sv-SE" sz="6000" dirty="0">
              <a:latin typeface="Grumpy 36" panose="02000606030000020004" pitchFamily="50" charset="0"/>
              <a:ea typeface="+mn-ea"/>
              <a:cs typeface="+mn-cs"/>
            </a:endParaRPr>
          </a:p>
        </p:txBody>
      </p:sp>
      <p:sp>
        <p:nvSpPr>
          <p:cNvPr id="3" name="Platshållare för innehåll 2">
            <a:extLst>
              <a:ext uri="{FF2B5EF4-FFF2-40B4-BE49-F238E27FC236}">
                <a16:creationId xmlns:a16="http://schemas.microsoft.com/office/drawing/2014/main" id="{9E42BB37-9B33-473B-B1DF-853A8B486D30}"/>
              </a:ext>
            </a:extLst>
          </p:cNvPr>
          <p:cNvSpPr>
            <a:spLocks noGrp="1"/>
          </p:cNvSpPr>
          <p:nvPr>
            <p:ph idx="1"/>
          </p:nvPr>
        </p:nvSpPr>
        <p:spPr>
          <a:xfrm>
            <a:off x="838200" y="1743740"/>
            <a:ext cx="10515600" cy="4433223"/>
          </a:xfrm>
        </p:spPr>
        <p:txBody>
          <a:bodyPr>
            <a:normAutofit lnSpcReduction="10000"/>
          </a:bodyPr>
          <a:lstStyle/>
          <a:p>
            <a:pPr marL="0" indent="0">
              <a:buNone/>
            </a:pPr>
            <a:r>
              <a:rPr lang="sv-SE" dirty="0">
                <a:latin typeface="Grumpy 36" panose="02000606030000020004" pitchFamily="50" charset="0"/>
              </a:rPr>
              <a:t>Träning</a:t>
            </a:r>
          </a:p>
          <a:p>
            <a:r>
              <a:rPr lang="sv-SE" sz="2400" dirty="0">
                <a:latin typeface="Minion Pro" panose="02040503050306020203" pitchFamily="18" charset="0"/>
              </a:rPr>
              <a:t>2-3 aktiviteter per vecka om möjligt fördelat enligt nedan:</a:t>
            </a:r>
          </a:p>
          <a:p>
            <a:r>
              <a:rPr lang="sv-SE" sz="2400" dirty="0">
                <a:latin typeface="Minion Pro" panose="02040503050306020203" pitchFamily="18" charset="0"/>
              </a:rPr>
              <a:t>2-3 </a:t>
            </a:r>
            <a:r>
              <a:rPr lang="sv-SE" sz="2400" dirty="0" err="1">
                <a:latin typeface="Minion Pro" panose="02040503050306020203" pitchFamily="18" charset="0"/>
              </a:rPr>
              <a:t>ispass</a:t>
            </a:r>
            <a:r>
              <a:rPr lang="sv-SE" sz="2400" dirty="0">
                <a:latin typeface="Minion Pro" panose="02040503050306020203" pitchFamily="18" charset="0"/>
              </a:rPr>
              <a:t>/vecka.</a:t>
            </a:r>
          </a:p>
          <a:p>
            <a:r>
              <a:rPr lang="sv-SE" sz="2400" dirty="0">
                <a:latin typeface="Minion Pro" panose="02040503050306020203" pitchFamily="18" charset="0"/>
              </a:rPr>
              <a:t>1 </a:t>
            </a:r>
            <a:r>
              <a:rPr lang="sv-SE" sz="2400" dirty="0" err="1">
                <a:latin typeface="Minion Pro" panose="02040503050306020203" pitchFamily="18" charset="0"/>
              </a:rPr>
              <a:t>fyspass</a:t>
            </a:r>
            <a:r>
              <a:rPr lang="sv-SE" sz="2400" dirty="0">
                <a:latin typeface="Minion Pro" panose="02040503050306020203" pitchFamily="18" charset="0"/>
              </a:rPr>
              <a:t>/vecka. (kommer troligtvis att börja ske, ej beslutat ännu)</a:t>
            </a:r>
          </a:p>
          <a:p>
            <a:r>
              <a:rPr lang="sv-SE" sz="2400" dirty="0">
                <a:latin typeface="Minion Pro" panose="02040503050306020203" pitchFamily="18" charset="0"/>
              </a:rPr>
              <a:t>Ingen organiserad försäsongsträning.</a:t>
            </a:r>
          </a:p>
          <a:p>
            <a:r>
              <a:rPr lang="sv-SE" sz="2400" dirty="0">
                <a:latin typeface="Minion Pro" panose="02040503050306020203" pitchFamily="18" charset="0"/>
              </a:rPr>
              <a:t>1 träningsläger per säsong</a:t>
            </a:r>
          </a:p>
          <a:p>
            <a:pPr marL="0" indent="0">
              <a:buNone/>
            </a:pPr>
            <a:r>
              <a:rPr lang="sv-SE" dirty="0">
                <a:latin typeface="Grumpy 36" panose="02000606030000020004" pitchFamily="50" charset="0"/>
              </a:rPr>
              <a:t>Matcher</a:t>
            </a:r>
          </a:p>
          <a:p>
            <a:r>
              <a:rPr lang="sv-SE" sz="2400" dirty="0">
                <a:latin typeface="Minion Pro" panose="02040503050306020203" pitchFamily="18" charset="0"/>
              </a:rPr>
              <a:t>Poolspel </a:t>
            </a:r>
          </a:p>
          <a:p>
            <a:r>
              <a:rPr lang="sv-SE" sz="2400" dirty="0">
                <a:latin typeface="Minion Pro" panose="02040503050306020203" pitchFamily="18" charset="0"/>
              </a:rPr>
              <a:t>1 cup per säsong i närområdet.</a:t>
            </a:r>
          </a:p>
          <a:p>
            <a:r>
              <a:rPr lang="sv-SE" sz="2400" dirty="0">
                <a:latin typeface="Minion Pro" panose="02040503050306020203" pitchFamily="18" charset="0"/>
              </a:rPr>
              <a:t>Alla spelar lika mycket och ingen toppning får ske under matcher</a:t>
            </a:r>
          </a:p>
        </p:txBody>
      </p:sp>
    </p:spTree>
    <p:extLst>
      <p:ext uri="{BB962C8B-B14F-4D97-AF65-F5344CB8AC3E}">
        <p14:creationId xmlns:p14="http://schemas.microsoft.com/office/powerpoint/2010/main" val="2721982441"/>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074" name="Picture 2" descr="Bildresultat fÃ¶r sala hockey">
            <a:extLst>
              <a:ext uri="{FF2B5EF4-FFF2-40B4-BE49-F238E27FC236}">
                <a16:creationId xmlns:a16="http://schemas.microsoft.com/office/drawing/2014/main" id="{C922CC65-E9C2-4663-B2B5-25B8945FC3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58306" y="4763386"/>
            <a:ext cx="2780339" cy="1872265"/>
          </a:xfrm>
          <a:prstGeom prst="rect">
            <a:avLst/>
          </a:prstGeom>
          <a:noFill/>
          <a:extLst>
            <a:ext uri="{909E8E84-426E-40DD-AFC4-6F175D3DCCD1}">
              <a14:hiddenFill xmlns:a14="http://schemas.microsoft.com/office/drawing/2010/main">
                <a:solidFill>
                  <a:srgbClr val="FFFFFF"/>
                </a:solidFill>
              </a14:hiddenFill>
            </a:ext>
          </a:extLst>
        </p:spPr>
      </p:pic>
      <p:sp>
        <p:nvSpPr>
          <p:cNvPr id="2" name="Rubrik 1">
            <a:extLst>
              <a:ext uri="{FF2B5EF4-FFF2-40B4-BE49-F238E27FC236}">
                <a16:creationId xmlns:a16="http://schemas.microsoft.com/office/drawing/2014/main" id="{55DE1119-0B46-4EA9-902C-E52C3E7B4ABA}"/>
              </a:ext>
            </a:extLst>
          </p:cNvPr>
          <p:cNvSpPr>
            <a:spLocks noGrp="1"/>
          </p:cNvSpPr>
          <p:nvPr>
            <p:ph type="title"/>
          </p:nvPr>
        </p:nvSpPr>
        <p:spPr>
          <a:xfrm>
            <a:off x="838200" y="365125"/>
            <a:ext cx="10515600" cy="974577"/>
          </a:xfrm>
        </p:spPr>
        <p:txBody>
          <a:bodyPr>
            <a:normAutofit fontScale="90000"/>
          </a:bodyPr>
          <a:lstStyle/>
          <a:p>
            <a:pPr algn="ctr"/>
            <a:r>
              <a:rPr lang="sv-SE" sz="6000" dirty="0">
                <a:latin typeface="Grumpy 36" panose="02000606030000020004" pitchFamily="50" charset="0"/>
                <a:ea typeface="+mn-ea"/>
                <a:cs typeface="+mn-cs"/>
              </a:rPr>
              <a:t> </a:t>
            </a:r>
            <a:r>
              <a:rPr lang="sv-SE" sz="4000" dirty="0">
                <a:latin typeface="Grumpy 36" panose="02000606030000020004" pitchFamily="50" charset="0"/>
                <a:ea typeface="+mn-ea"/>
                <a:cs typeface="+mn-cs"/>
              </a:rPr>
              <a:t>U9/10 </a:t>
            </a:r>
            <a:br>
              <a:rPr lang="sv-SE" sz="3100" dirty="0">
                <a:latin typeface="Grumpy 36" panose="02000606030000020004" pitchFamily="50" charset="0"/>
                <a:ea typeface="+mn-ea"/>
                <a:cs typeface="+mn-cs"/>
              </a:rPr>
            </a:br>
            <a:r>
              <a:rPr lang="sv-SE" sz="3100" dirty="0">
                <a:latin typeface="Grumpy 36" panose="02000606030000020004" pitchFamily="50" charset="0"/>
                <a:ea typeface="+mn-ea"/>
                <a:cs typeface="+mn-cs"/>
              </a:rPr>
              <a:t>Förälder &amp; Försäljning info</a:t>
            </a:r>
            <a:br>
              <a:rPr lang="sv-SE" sz="6000" dirty="0">
                <a:latin typeface="Grumpy 36" panose="02000606030000020004" pitchFamily="50" charset="0"/>
                <a:ea typeface="+mn-ea"/>
                <a:cs typeface="+mn-cs"/>
              </a:rPr>
            </a:br>
            <a:endParaRPr lang="sv-SE" sz="6000" dirty="0">
              <a:latin typeface="Grumpy 36" panose="02000606030000020004" pitchFamily="50" charset="0"/>
              <a:ea typeface="+mn-ea"/>
              <a:cs typeface="+mn-cs"/>
            </a:endParaRPr>
          </a:p>
        </p:txBody>
      </p:sp>
      <p:sp>
        <p:nvSpPr>
          <p:cNvPr id="3" name="Platshållare för innehåll 2">
            <a:extLst>
              <a:ext uri="{FF2B5EF4-FFF2-40B4-BE49-F238E27FC236}">
                <a16:creationId xmlns:a16="http://schemas.microsoft.com/office/drawing/2014/main" id="{9E42BB37-9B33-473B-B1DF-853A8B486D30}"/>
              </a:ext>
            </a:extLst>
          </p:cNvPr>
          <p:cNvSpPr>
            <a:spLocks noGrp="1"/>
          </p:cNvSpPr>
          <p:nvPr>
            <p:ph idx="1"/>
          </p:nvPr>
        </p:nvSpPr>
        <p:spPr>
          <a:xfrm>
            <a:off x="838200" y="1063256"/>
            <a:ext cx="10515600" cy="5794744"/>
          </a:xfrm>
        </p:spPr>
        <p:txBody>
          <a:bodyPr>
            <a:normAutofit fontScale="40000" lnSpcReduction="20000"/>
          </a:bodyPr>
          <a:lstStyle/>
          <a:p>
            <a:pPr marL="0" indent="0">
              <a:buNone/>
            </a:pPr>
            <a:r>
              <a:rPr lang="sv-SE" sz="6000" dirty="0">
                <a:latin typeface="Grumpy 36" panose="02000606030000020004" pitchFamily="50" charset="0"/>
              </a:rPr>
              <a:t>Föräldrainfo</a:t>
            </a:r>
          </a:p>
          <a:p>
            <a:r>
              <a:rPr lang="sv-SE" sz="5500" dirty="0">
                <a:latin typeface="Minion Pro" panose="02040503050306020203" pitchFamily="18" charset="0"/>
              </a:rPr>
              <a:t>Det hålls två föräldramöten per säsong (höst och vår).</a:t>
            </a:r>
            <a:br>
              <a:rPr lang="sv-SE" sz="5500" dirty="0">
                <a:latin typeface="Minion Pro" panose="02040503050306020203" pitchFamily="18" charset="0"/>
              </a:rPr>
            </a:br>
            <a:r>
              <a:rPr lang="sv-SE" sz="5500" dirty="0">
                <a:latin typeface="Minion Pro" panose="02040503050306020203" pitchFamily="18" charset="0"/>
              </a:rPr>
              <a:t>Ansvarig Lagledare tillsammans med lagledningen planerar och kallar till föräldramöten.</a:t>
            </a:r>
          </a:p>
          <a:p>
            <a:r>
              <a:rPr lang="sv-SE" sz="5500" dirty="0">
                <a:latin typeface="Minion Pro" panose="02040503050306020203" pitchFamily="18" charset="0"/>
              </a:rPr>
              <a:t>All kommunikation sker via laget.se </a:t>
            </a:r>
            <a:br>
              <a:rPr lang="sv-SE" sz="5500" dirty="0">
                <a:latin typeface="Minion Pro" panose="02040503050306020203" pitchFamily="18" charset="0"/>
              </a:rPr>
            </a:br>
            <a:r>
              <a:rPr lang="sv-SE" sz="5500" dirty="0">
                <a:latin typeface="Minion Pro" panose="02040503050306020203" pitchFamily="18" charset="0"/>
              </a:rPr>
              <a:t>Det är endast där ledarna kan få kontroll på hur många som kommer, vilka som har varit med mm. Utifrån antalet kommer ledarna lägga upp träning och matcher. Att skapa en rutin redan från början underlättar ledarnas jobb framöver.</a:t>
            </a:r>
          </a:p>
          <a:p>
            <a:r>
              <a:rPr lang="sv-SE" sz="5500" dirty="0">
                <a:latin typeface="Minion Pro" panose="02040503050306020203" pitchFamily="18" charset="0"/>
              </a:rPr>
              <a:t>Svara på anmälningsutskicken även om ni inte kan komma</a:t>
            </a:r>
          </a:p>
          <a:p>
            <a:r>
              <a:rPr lang="sv-SE" sz="5500" dirty="0">
                <a:latin typeface="Minion Pro" panose="02040503050306020203" pitchFamily="18" charset="0"/>
              </a:rPr>
              <a:t>Föräldrafritt i omklädningsrummet i oktober, vi testar i två veckor</a:t>
            </a:r>
          </a:p>
          <a:p>
            <a:r>
              <a:rPr lang="sv-SE" sz="5500" dirty="0">
                <a:latin typeface="Minion Pro" panose="02040503050306020203" pitchFamily="18" charset="0"/>
              </a:rPr>
              <a:t>Godis och läsk fritt under poolspel, cuper etc.</a:t>
            </a:r>
          </a:p>
          <a:p>
            <a:r>
              <a:rPr lang="sv-SE" sz="5500" dirty="0">
                <a:latin typeface="Minion Pro" panose="02040503050306020203" pitchFamily="18" charset="0"/>
              </a:rPr>
              <a:t>Alla föräldrar förväntas hjälpa till vid poolspel, cuper, träningsläger samt vid A-lagsmatcher eller andra evenemang Sala HK anordnar</a:t>
            </a:r>
          </a:p>
          <a:p>
            <a:r>
              <a:rPr lang="sv-SE" sz="5500" dirty="0">
                <a:latin typeface="Minion Pro" panose="02040503050306020203" pitchFamily="18" charset="0"/>
              </a:rPr>
              <a:t>Lagledaren kommer att fördela ut uppgifter på föräldrar, kan man inte är man själv ansvarig för att ordna detta genom att tex byta med någon annan.</a:t>
            </a:r>
          </a:p>
          <a:p>
            <a:r>
              <a:rPr lang="sv-SE" sz="5500" dirty="0">
                <a:latin typeface="Minion Pro" panose="02040503050306020203" pitchFamily="18" charset="0"/>
              </a:rPr>
              <a:t>Föreningsoverall kommer att säljas via Intersport denna säsong</a:t>
            </a:r>
          </a:p>
          <a:p>
            <a:pPr marL="0" indent="0">
              <a:buNone/>
            </a:pPr>
            <a:endParaRPr lang="sv-SE" dirty="0"/>
          </a:p>
        </p:txBody>
      </p:sp>
    </p:spTree>
    <p:extLst>
      <p:ext uri="{BB962C8B-B14F-4D97-AF65-F5344CB8AC3E}">
        <p14:creationId xmlns:p14="http://schemas.microsoft.com/office/powerpoint/2010/main" val="3071993737"/>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074" name="Picture 2" descr="Bildresultat fÃ¶r sala hockey">
            <a:extLst>
              <a:ext uri="{FF2B5EF4-FFF2-40B4-BE49-F238E27FC236}">
                <a16:creationId xmlns:a16="http://schemas.microsoft.com/office/drawing/2014/main" id="{C922CC65-E9C2-4663-B2B5-25B8945FC3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58306" y="4763386"/>
            <a:ext cx="2780339" cy="1872265"/>
          </a:xfrm>
          <a:prstGeom prst="rect">
            <a:avLst/>
          </a:prstGeom>
          <a:noFill/>
          <a:extLst>
            <a:ext uri="{909E8E84-426E-40DD-AFC4-6F175D3DCCD1}">
              <a14:hiddenFill xmlns:a14="http://schemas.microsoft.com/office/drawing/2010/main">
                <a:solidFill>
                  <a:srgbClr val="FFFFFF"/>
                </a:solidFill>
              </a14:hiddenFill>
            </a:ext>
          </a:extLst>
        </p:spPr>
      </p:pic>
      <p:sp>
        <p:nvSpPr>
          <p:cNvPr id="2" name="Rubrik 1">
            <a:extLst>
              <a:ext uri="{FF2B5EF4-FFF2-40B4-BE49-F238E27FC236}">
                <a16:creationId xmlns:a16="http://schemas.microsoft.com/office/drawing/2014/main" id="{55DE1119-0B46-4EA9-902C-E52C3E7B4ABA}"/>
              </a:ext>
            </a:extLst>
          </p:cNvPr>
          <p:cNvSpPr>
            <a:spLocks noGrp="1"/>
          </p:cNvSpPr>
          <p:nvPr>
            <p:ph type="title"/>
          </p:nvPr>
        </p:nvSpPr>
        <p:spPr>
          <a:xfrm>
            <a:off x="838200" y="365125"/>
            <a:ext cx="10515600" cy="974577"/>
          </a:xfrm>
        </p:spPr>
        <p:txBody>
          <a:bodyPr>
            <a:normAutofit fontScale="90000"/>
          </a:bodyPr>
          <a:lstStyle/>
          <a:p>
            <a:pPr algn="ctr"/>
            <a:r>
              <a:rPr lang="sv-SE" sz="6000" dirty="0">
                <a:latin typeface="Grumpy 36" panose="02000606030000020004" pitchFamily="50" charset="0"/>
                <a:ea typeface="+mn-ea"/>
                <a:cs typeface="+mn-cs"/>
              </a:rPr>
              <a:t> </a:t>
            </a:r>
            <a:r>
              <a:rPr lang="sv-SE" sz="4000" dirty="0">
                <a:latin typeface="Grumpy 36" panose="02000606030000020004" pitchFamily="50" charset="0"/>
                <a:ea typeface="+mn-ea"/>
                <a:cs typeface="+mn-cs"/>
              </a:rPr>
              <a:t>U9/10 </a:t>
            </a:r>
            <a:br>
              <a:rPr lang="sv-SE" sz="3100" dirty="0">
                <a:latin typeface="Grumpy 36" panose="02000606030000020004" pitchFamily="50" charset="0"/>
                <a:ea typeface="+mn-ea"/>
                <a:cs typeface="+mn-cs"/>
              </a:rPr>
            </a:br>
            <a:r>
              <a:rPr lang="sv-SE" sz="3100" dirty="0">
                <a:latin typeface="Grumpy 36" panose="02000606030000020004" pitchFamily="50" charset="0"/>
                <a:ea typeface="+mn-ea"/>
                <a:cs typeface="+mn-cs"/>
              </a:rPr>
              <a:t>Förälder &amp; Försäljning info</a:t>
            </a:r>
            <a:br>
              <a:rPr lang="sv-SE" sz="6000" dirty="0">
                <a:latin typeface="Grumpy 36" panose="02000606030000020004" pitchFamily="50" charset="0"/>
                <a:ea typeface="+mn-ea"/>
                <a:cs typeface="+mn-cs"/>
              </a:rPr>
            </a:br>
            <a:endParaRPr lang="sv-SE" sz="6000" dirty="0">
              <a:latin typeface="Grumpy 36" panose="02000606030000020004" pitchFamily="50" charset="0"/>
              <a:ea typeface="+mn-ea"/>
              <a:cs typeface="+mn-cs"/>
            </a:endParaRPr>
          </a:p>
        </p:txBody>
      </p:sp>
      <p:sp>
        <p:nvSpPr>
          <p:cNvPr id="3" name="Platshållare för innehåll 2">
            <a:extLst>
              <a:ext uri="{FF2B5EF4-FFF2-40B4-BE49-F238E27FC236}">
                <a16:creationId xmlns:a16="http://schemas.microsoft.com/office/drawing/2014/main" id="{9E42BB37-9B33-473B-B1DF-853A8B486D30}"/>
              </a:ext>
            </a:extLst>
          </p:cNvPr>
          <p:cNvSpPr>
            <a:spLocks noGrp="1"/>
          </p:cNvSpPr>
          <p:nvPr>
            <p:ph idx="1"/>
          </p:nvPr>
        </p:nvSpPr>
        <p:spPr>
          <a:xfrm>
            <a:off x="838200" y="1063256"/>
            <a:ext cx="10515600" cy="5794744"/>
          </a:xfrm>
        </p:spPr>
        <p:txBody>
          <a:bodyPr>
            <a:normAutofit fontScale="62500" lnSpcReduction="20000"/>
          </a:bodyPr>
          <a:lstStyle/>
          <a:p>
            <a:pPr marL="0" indent="0">
              <a:buNone/>
            </a:pPr>
            <a:endParaRPr lang="sv-SE" dirty="0"/>
          </a:p>
          <a:p>
            <a:pPr marL="0" indent="0">
              <a:buNone/>
            </a:pPr>
            <a:r>
              <a:rPr lang="sv-SE" sz="6000" dirty="0">
                <a:latin typeface="Grumpy 36" panose="02000606030000020004" pitchFamily="50" charset="0"/>
              </a:rPr>
              <a:t>Föreningsarbete</a:t>
            </a:r>
          </a:p>
          <a:p>
            <a:r>
              <a:rPr lang="sv-SE" sz="5500" dirty="0">
                <a:latin typeface="Minion Pro" panose="02040503050306020203" pitchFamily="18" charset="0"/>
              </a:rPr>
              <a:t>Försäljning av Bingolotter (1-2ggr per säsong)</a:t>
            </a:r>
          </a:p>
          <a:p>
            <a:r>
              <a:rPr lang="sv-SE" sz="5500" dirty="0">
                <a:latin typeface="Minion Pro" panose="02040503050306020203" pitchFamily="18" charset="0"/>
              </a:rPr>
              <a:t>Försäljning av delikatesskungen </a:t>
            </a:r>
          </a:p>
          <a:p>
            <a:r>
              <a:rPr lang="sv-SE" sz="5500" dirty="0">
                <a:latin typeface="Minion Pro" panose="02040503050306020203" pitchFamily="18" charset="0"/>
              </a:rPr>
              <a:t>Försäljning av Bingolottos adventskalender</a:t>
            </a:r>
          </a:p>
          <a:p>
            <a:r>
              <a:rPr lang="sv-SE" sz="5500" dirty="0">
                <a:latin typeface="Minion Pro" panose="02040503050306020203" pitchFamily="18" charset="0"/>
              </a:rPr>
              <a:t>Försäljning av </a:t>
            </a:r>
            <a:r>
              <a:rPr lang="sv-SE" sz="5500" dirty="0" err="1">
                <a:latin typeface="Minion Pro" panose="02040503050306020203" pitchFamily="18" charset="0"/>
              </a:rPr>
              <a:t>Ullmax</a:t>
            </a:r>
            <a:r>
              <a:rPr lang="sv-SE" sz="5500" dirty="0">
                <a:latin typeface="Minion Pro" panose="02040503050306020203" pitchFamily="18" charset="0"/>
              </a:rPr>
              <a:t> löpande under säsongen</a:t>
            </a:r>
          </a:p>
          <a:p>
            <a:r>
              <a:rPr lang="sv-SE" sz="5500" dirty="0">
                <a:latin typeface="Minion Pro" panose="02040503050306020203" pitchFamily="18" charset="0"/>
              </a:rPr>
              <a:t>Kioskansvar och städning i samband med A-lagsmatcher eller annat evenemang (3-4 ggr per säsong).</a:t>
            </a:r>
          </a:p>
          <a:p>
            <a:r>
              <a:rPr lang="sv-SE" sz="5500" dirty="0">
                <a:latin typeface="Minion Pro" panose="02040503050306020203" pitchFamily="18" charset="0"/>
              </a:rPr>
              <a:t>Kiosk, sekretariatansvar samt städning i samband med alla poolspel U9/10i arrangerar hemma.</a:t>
            </a:r>
          </a:p>
          <a:p>
            <a:r>
              <a:rPr lang="sv-SE" sz="5500" dirty="0" err="1">
                <a:latin typeface="Minion Pro" panose="02040503050306020203" pitchFamily="18" charset="0"/>
              </a:rPr>
              <a:t>Ev</a:t>
            </a:r>
            <a:r>
              <a:rPr lang="sv-SE" sz="5500" dirty="0">
                <a:latin typeface="Minion Pro" panose="02040503050306020203" pitchFamily="18" charset="0"/>
              </a:rPr>
              <a:t> försäljning av något för att få pengar till den egna lagkassan 1-2 ggr/säsong)</a:t>
            </a:r>
          </a:p>
        </p:txBody>
      </p:sp>
    </p:spTree>
    <p:extLst>
      <p:ext uri="{BB962C8B-B14F-4D97-AF65-F5344CB8AC3E}">
        <p14:creationId xmlns:p14="http://schemas.microsoft.com/office/powerpoint/2010/main" val="595909747"/>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074" name="Picture 2" descr="Bildresultat fÃ¶r sala hockey">
            <a:extLst>
              <a:ext uri="{FF2B5EF4-FFF2-40B4-BE49-F238E27FC236}">
                <a16:creationId xmlns:a16="http://schemas.microsoft.com/office/drawing/2014/main" id="{C922CC65-E9C2-4663-B2B5-25B8945FC3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58306" y="4763386"/>
            <a:ext cx="2780339" cy="1872265"/>
          </a:xfrm>
          <a:prstGeom prst="rect">
            <a:avLst/>
          </a:prstGeom>
          <a:noFill/>
          <a:extLst>
            <a:ext uri="{909E8E84-426E-40DD-AFC4-6F175D3DCCD1}">
              <a14:hiddenFill xmlns:a14="http://schemas.microsoft.com/office/drawing/2010/main">
                <a:solidFill>
                  <a:srgbClr val="FFFFFF"/>
                </a:solidFill>
              </a14:hiddenFill>
            </a:ext>
          </a:extLst>
        </p:spPr>
      </p:pic>
      <p:sp>
        <p:nvSpPr>
          <p:cNvPr id="2" name="Rubrik 1">
            <a:extLst>
              <a:ext uri="{FF2B5EF4-FFF2-40B4-BE49-F238E27FC236}">
                <a16:creationId xmlns:a16="http://schemas.microsoft.com/office/drawing/2014/main" id="{55DE1119-0B46-4EA9-902C-E52C3E7B4ABA}"/>
              </a:ext>
            </a:extLst>
          </p:cNvPr>
          <p:cNvSpPr>
            <a:spLocks noGrp="1"/>
          </p:cNvSpPr>
          <p:nvPr>
            <p:ph type="title"/>
          </p:nvPr>
        </p:nvSpPr>
        <p:spPr>
          <a:xfrm>
            <a:off x="838200" y="365125"/>
            <a:ext cx="10515600" cy="974577"/>
          </a:xfrm>
        </p:spPr>
        <p:txBody>
          <a:bodyPr>
            <a:noAutofit/>
          </a:bodyPr>
          <a:lstStyle/>
          <a:p>
            <a:pPr algn="ctr"/>
            <a:br>
              <a:rPr lang="sv-SE" sz="3600" dirty="0">
                <a:latin typeface="Grumpy 36" panose="02000606030000020004" pitchFamily="50" charset="0"/>
                <a:ea typeface="+mn-ea"/>
                <a:cs typeface="+mn-cs"/>
              </a:rPr>
            </a:br>
            <a:r>
              <a:rPr lang="sv-SE" sz="3600" dirty="0">
                <a:latin typeface="Grumpy 36" panose="02000606030000020004" pitchFamily="50" charset="0"/>
                <a:ea typeface="+mn-ea"/>
                <a:cs typeface="+mn-cs"/>
              </a:rPr>
              <a:t>Tränings- och medlemsavgifter</a:t>
            </a:r>
            <a:br>
              <a:rPr lang="sv-SE" sz="3600" dirty="0">
                <a:latin typeface="Grumpy 36" panose="02000606030000020004" pitchFamily="50" charset="0"/>
                <a:ea typeface="+mn-ea"/>
                <a:cs typeface="+mn-cs"/>
              </a:rPr>
            </a:br>
            <a:endParaRPr lang="sv-SE" sz="3600" dirty="0">
              <a:latin typeface="Grumpy 36" panose="02000606030000020004" pitchFamily="50" charset="0"/>
              <a:ea typeface="+mn-ea"/>
              <a:cs typeface="+mn-cs"/>
            </a:endParaRPr>
          </a:p>
        </p:txBody>
      </p:sp>
      <p:sp>
        <p:nvSpPr>
          <p:cNvPr id="3" name="Platshållare för innehåll 2">
            <a:extLst>
              <a:ext uri="{FF2B5EF4-FFF2-40B4-BE49-F238E27FC236}">
                <a16:creationId xmlns:a16="http://schemas.microsoft.com/office/drawing/2014/main" id="{9E42BB37-9B33-473B-B1DF-853A8B486D30}"/>
              </a:ext>
            </a:extLst>
          </p:cNvPr>
          <p:cNvSpPr>
            <a:spLocks noGrp="1"/>
          </p:cNvSpPr>
          <p:nvPr>
            <p:ph idx="1"/>
          </p:nvPr>
        </p:nvSpPr>
        <p:spPr>
          <a:xfrm>
            <a:off x="838200" y="1063256"/>
            <a:ext cx="10515600" cy="5794744"/>
          </a:xfrm>
        </p:spPr>
        <p:txBody>
          <a:bodyPr>
            <a:normAutofit/>
          </a:bodyPr>
          <a:lstStyle/>
          <a:p>
            <a:pPr marL="0" indent="0">
              <a:buNone/>
            </a:pPr>
            <a:endParaRPr lang="sv-SE" sz="2200" dirty="0">
              <a:latin typeface="Minion Pro" panose="02040503050306020203" pitchFamily="18" charset="0"/>
            </a:endParaRPr>
          </a:p>
          <a:p>
            <a:r>
              <a:rPr lang="sv-SE" sz="2200" dirty="0">
                <a:latin typeface="Minion Pro" panose="02040503050306020203" pitchFamily="18" charset="0"/>
              </a:rPr>
              <a:t>Träningsavgift 1000 kr / säsong + 200 kr i medlemsavgift</a:t>
            </a:r>
          </a:p>
          <a:p>
            <a:r>
              <a:rPr lang="sv-SE" sz="2200" dirty="0">
                <a:latin typeface="Minion Pro" panose="02040503050306020203" pitchFamily="18" charset="0"/>
              </a:rPr>
              <a:t>Sala Hockey har som målsättning att ha så låga avgifter som möjligt så att alla ska kunna ha möjlighet att spela ishockey. </a:t>
            </a:r>
          </a:p>
          <a:p>
            <a:r>
              <a:rPr lang="sv-SE" sz="2200" dirty="0">
                <a:latin typeface="Minion Pro" panose="02040503050306020203" pitchFamily="18" charset="0"/>
              </a:rPr>
              <a:t>Det är obligatoriskt för alla spelare och ledare att vara medlemmar i föreningen.</a:t>
            </a:r>
          </a:p>
          <a:p>
            <a:endParaRPr lang="sv-SE" sz="2200" dirty="0">
              <a:latin typeface="Minion Pro" panose="02040503050306020203" pitchFamily="18" charset="0"/>
            </a:endParaRPr>
          </a:p>
          <a:p>
            <a:pPr marL="0" indent="0">
              <a:buNone/>
            </a:pPr>
            <a:r>
              <a:rPr lang="sv-SE" sz="2200" dirty="0">
                <a:latin typeface="Grumpy 36" panose="02000606030000020004" pitchFamily="50" charset="0"/>
              </a:rPr>
              <a:t>Följande ingår i avgiften:</a:t>
            </a:r>
          </a:p>
          <a:p>
            <a:pPr lvl="1"/>
            <a:r>
              <a:rPr lang="sv-SE" dirty="0">
                <a:latin typeface="Minion Pro" panose="02040503050306020203" pitchFamily="18" charset="0"/>
              </a:rPr>
              <a:t>Istider</a:t>
            </a:r>
          </a:p>
          <a:p>
            <a:pPr lvl="1"/>
            <a:r>
              <a:rPr lang="sv-SE" dirty="0">
                <a:latin typeface="Minion Pro" panose="02040503050306020203" pitchFamily="18" charset="0"/>
              </a:rPr>
              <a:t>Domaravgifter</a:t>
            </a:r>
          </a:p>
          <a:p>
            <a:pPr lvl="1"/>
            <a:r>
              <a:rPr lang="sv-SE" dirty="0">
                <a:latin typeface="Minion Pro" panose="02040503050306020203" pitchFamily="18" charset="0"/>
              </a:rPr>
              <a:t>Matchställ/träningströjor</a:t>
            </a:r>
          </a:p>
          <a:p>
            <a:pPr marL="0" indent="0">
              <a:buNone/>
            </a:pPr>
            <a:r>
              <a:rPr lang="sv-SE" sz="2200" dirty="0">
                <a:latin typeface="Grumpy 36" panose="02000606030000020004" pitchFamily="50" charset="0"/>
              </a:rPr>
              <a:t>Nedanstående ingår inte:</a:t>
            </a:r>
          </a:p>
          <a:p>
            <a:pPr lvl="1"/>
            <a:r>
              <a:rPr lang="sv-SE" dirty="0">
                <a:latin typeface="Minion Pro" panose="02040503050306020203" pitchFamily="18" charset="0"/>
              </a:rPr>
              <a:t>Mat (löses inom laget)</a:t>
            </a:r>
          </a:p>
          <a:p>
            <a:pPr lvl="1"/>
            <a:r>
              <a:rPr lang="sv-SE" dirty="0">
                <a:latin typeface="Minion Pro" panose="02040503050306020203" pitchFamily="18" charset="0"/>
              </a:rPr>
              <a:t>Cuper </a:t>
            </a:r>
          </a:p>
          <a:p>
            <a:pPr lvl="1"/>
            <a:r>
              <a:rPr lang="sv-SE" dirty="0">
                <a:latin typeface="Minion Pro" panose="02040503050306020203" pitchFamily="18" charset="0"/>
              </a:rPr>
              <a:t>Resor med avstånd mindre än 10 mil</a:t>
            </a:r>
          </a:p>
        </p:txBody>
      </p:sp>
    </p:spTree>
    <p:extLst>
      <p:ext uri="{BB962C8B-B14F-4D97-AF65-F5344CB8AC3E}">
        <p14:creationId xmlns:p14="http://schemas.microsoft.com/office/powerpoint/2010/main" val="4142931731"/>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074" name="Picture 2" descr="Bildresultat fÃ¶r sala hockey">
            <a:extLst>
              <a:ext uri="{FF2B5EF4-FFF2-40B4-BE49-F238E27FC236}">
                <a16:creationId xmlns:a16="http://schemas.microsoft.com/office/drawing/2014/main" id="{C922CC65-E9C2-4663-B2B5-25B8945FC3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58306" y="4763386"/>
            <a:ext cx="2780339" cy="1872265"/>
          </a:xfrm>
          <a:prstGeom prst="rect">
            <a:avLst/>
          </a:prstGeom>
          <a:noFill/>
          <a:extLst>
            <a:ext uri="{909E8E84-426E-40DD-AFC4-6F175D3DCCD1}">
              <a14:hiddenFill xmlns:a14="http://schemas.microsoft.com/office/drawing/2010/main">
                <a:solidFill>
                  <a:srgbClr val="FFFFFF"/>
                </a:solidFill>
              </a14:hiddenFill>
            </a:ext>
          </a:extLst>
        </p:spPr>
      </p:pic>
      <p:sp>
        <p:nvSpPr>
          <p:cNvPr id="2" name="Rubrik 1">
            <a:extLst>
              <a:ext uri="{FF2B5EF4-FFF2-40B4-BE49-F238E27FC236}">
                <a16:creationId xmlns:a16="http://schemas.microsoft.com/office/drawing/2014/main" id="{55DE1119-0B46-4EA9-902C-E52C3E7B4ABA}"/>
              </a:ext>
            </a:extLst>
          </p:cNvPr>
          <p:cNvSpPr>
            <a:spLocks noGrp="1"/>
          </p:cNvSpPr>
          <p:nvPr>
            <p:ph type="title"/>
          </p:nvPr>
        </p:nvSpPr>
        <p:spPr>
          <a:xfrm>
            <a:off x="838200" y="365125"/>
            <a:ext cx="10515600" cy="974577"/>
          </a:xfrm>
        </p:spPr>
        <p:txBody>
          <a:bodyPr>
            <a:noAutofit/>
          </a:bodyPr>
          <a:lstStyle/>
          <a:p>
            <a:pPr algn="ctr"/>
            <a:br>
              <a:rPr lang="sv-SE" sz="3600" dirty="0">
                <a:latin typeface="Grumpy 36" panose="02000606030000020004" pitchFamily="50" charset="0"/>
                <a:ea typeface="+mn-ea"/>
                <a:cs typeface="+mn-cs"/>
              </a:rPr>
            </a:br>
            <a:br>
              <a:rPr lang="sv-SE" sz="3600" dirty="0">
                <a:latin typeface="Grumpy 36" panose="02000606030000020004" pitchFamily="50" charset="0"/>
                <a:ea typeface="+mn-ea"/>
                <a:cs typeface="+mn-cs"/>
              </a:rPr>
            </a:br>
            <a:endParaRPr lang="sv-SE" sz="3600" dirty="0">
              <a:latin typeface="Grumpy 36" panose="02000606030000020004" pitchFamily="50" charset="0"/>
              <a:ea typeface="+mn-ea"/>
              <a:cs typeface="+mn-cs"/>
            </a:endParaRPr>
          </a:p>
        </p:txBody>
      </p:sp>
      <p:sp>
        <p:nvSpPr>
          <p:cNvPr id="3" name="Platshållare för innehåll 2">
            <a:extLst>
              <a:ext uri="{FF2B5EF4-FFF2-40B4-BE49-F238E27FC236}">
                <a16:creationId xmlns:a16="http://schemas.microsoft.com/office/drawing/2014/main" id="{9E42BB37-9B33-473B-B1DF-853A8B486D30}"/>
              </a:ext>
            </a:extLst>
          </p:cNvPr>
          <p:cNvSpPr>
            <a:spLocks noGrp="1"/>
          </p:cNvSpPr>
          <p:nvPr>
            <p:ph idx="1"/>
          </p:nvPr>
        </p:nvSpPr>
        <p:spPr>
          <a:xfrm>
            <a:off x="838200" y="2753832"/>
            <a:ext cx="10515600" cy="4104167"/>
          </a:xfrm>
        </p:spPr>
        <p:txBody>
          <a:bodyPr>
            <a:normAutofit/>
          </a:bodyPr>
          <a:lstStyle/>
          <a:p>
            <a:pPr marL="0" indent="0" algn="ctr">
              <a:buNone/>
            </a:pPr>
            <a:r>
              <a:rPr lang="sv-SE" sz="5600" b="1" dirty="0">
                <a:latin typeface="Minion Pro" panose="02040503050306020203" pitchFamily="18" charset="0"/>
              </a:rPr>
              <a:t>Träningsläger 29-30 september</a:t>
            </a:r>
          </a:p>
          <a:p>
            <a:pPr marL="0" indent="0" algn="ctr">
              <a:buNone/>
            </a:pPr>
            <a:r>
              <a:rPr lang="sv-SE" sz="5600" b="1" dirty="0">
                <a:latin typeface="Minion Pro" panose="02040503050306020203" pitchFamily="18" charset="0"/>
              </a:rPr>
              <a:t>Mer info hittar ni under dokument på laget.se</a:t>
            </a:r>
          </a:p>
        </p:txBody>
      </p:sp>
    </p:spTree>
    <p:extLst>
      <p:ext uri="{BB962C8B-B14F-4D97-AF65-F5344CB8AC3E}">
        <p14:creationId xmlns:p14="http://schemas.microsoft.com/office/powerpoint/2010/main" val="1329618240"/>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074" name="Picture 2" descr="Bildresultat fÃ¶r sala hockey">
            <a:extLst>
              <a:ext uri="{FF2B5EF4-FFF2-40B4-BE49-F238E27FC236}">
                <a16:creationId xmlns:a16="http://schemas.microsoft.com/office/drawing/2014/main" id="{C922CC65-E9C2-4663-B2B5-25B8945FC3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58306" y="4763386"/>
            <a:ext cx="2780339" cy="1872265"/>
          </a:xfrm>
          <a:prstGeom prst="rect">
            <a:avLst/>
          </a:prstGeom>
          <a:noFill/>
          <a:extLst>
            <a:ext uri="{909E8E84-426E-40DD-AFC4-6F175D3DCCD1}">
              <a14:hiddenFill xmlns:a14="http://schemas.microsoft.com/office/drawing/2010/main">
                <a:solidFill>
                  <a:srgbClr val="FFFFFF"/>
                </a:solidFill>
              </a14:hiddenFill>
            </a:ext>
          </a:extLst>
        </p:spPr>
      </p:pic>
      <p:sp>
        <p:nvSpPr>
          <p:cNvPr id="2" name="Rubrik 1">
            <a:extLst>
              <a:ext uri="{FF2B5EF4-FFF2-40B4-BE49-F238E27FC236}">
                <a16:creationId xmlns:a16="http://schemas.microsoft.com/office/drawing/2014/main" id="{55DE1119-0B46-4EA9-902C-E52C3E7B4ABA}"/>
              </a:ext>
            </a:extLst>
          </p:cNvPr>
          <p:cNvSpPr>
            <a:spLocks noGrp="1"/>
          </p:cNvSpPr>
          <p:nvPr>
            <p:ph type="title"/>
          </p:nvPr>
        </p:nvSpPr>
        <p:spPr>
          <a:xfrm>
            <a:off x="838200" y="365125"/>
            <a:ext cx="10515600" cy="974577"/>
          </a:xfrm>
        </p:spPr>
        <p:txBody>
          <a:bodyPr>
            <a:noAutofit/>
          </a:bodyPr>
          <a:lstStyle/>
          <a:p>
            <a:pPr algn="ctr"/>
            <a:br>
              <a:rPr lang="sv-SE" sz="3600" dirty="0">
                <a:latin typeface="Grumpy 36" panose="02000606030000020004" pitchFamily="50" charset="0"/>
                <a:ea typeface="+mn-ea"/>
                <a:cs typeface="+mn-cs"/>
              </a:rPr>
            </a:br>
            <a:br>
              <a:rPr lang="sv-SE" sz="3600" dirty="0">
                <a:latin typeface="Grumpy 36" panose="02000606030000020004" pitchFamily="50" charset="0"/>
                <a:ea typeface="+mn-ea"/>
                <a:cs typeface="+mn-cs"/>
              </a:rPr>
            </a:br>
            <a:endParaRPr lang="sv-SE" sz="3600" dirty="0">
              <a:latin typeface="Grumpy 36" panose="02000606030000020004" pitchFamily="50" charset="0"/>
              <a:ea typeface="+mn-ea"/>
              <a:cs typeface="+mn-cs"/>
            </a:endParaRPr>
          </a:p>
        </p:txBody>
      </p:sp>
      <p:sp>
        <p:nvSpPr>
          <p:cNvPr id="3" name="Platshållare för innehåll 2">
            <a:extLst>
              <a:ext uri="{FF2B5EF4-FFF2-40B4-BE49-F238E27FC236}">
                <a16:creationId xmlns:a16="http://schemas.microsoft.com/office/drawing/2014/main" id="{9E42BB37-9B33-473B-B1DF-853A8B486D30}"/>
              </a:ext>
            </a:extLst>
          </p:cNvPr>
          <p:cNvSpPr>
            <a:spLocks noGrp="1"/>
          </p:cNvSpPr>
          <p:nvPr>
            <p:ph idx="1"/>
          </p:nvPr>
        </p:nvSpPr>
        <p:spPr>
          <a:xfrm>
            <a:off x="838200" y="2753832"/>
            <a:ext cx="10515600" cy="4104167"/>
          </a:xfrm>
        </p:spPr>
        <p:txBody>
          <a:bodyPr>
            <a:normAutofit/>
          </a:bodyPr>
          <a:lstStyle/>
          <a:p>
            <a:pPr marL="0" indent="0" algn="ctr">
              <a:buNone/>
            </a:pPr>
            <a:r>
              <a:rPr lang="sv-SE" sz="7000" b="1" dirty="0">
                <a:latin typeface="Minion Pro" panose="02040503050306020203" pitchFamily="18" charset="0"/>
              </a:rPr>
              <a:t>Övriga frågor</a:t>
            </a:r>
          </a:p>
          <a:p>
            <a:pPr marL="0" indent="0" algn="ctr">
              <a:buNone/>
            </a:pPr>
            <a:r>
              <a:rPr lang="sv-SE" sz="15000" b="1" dirty="0">
                <a:latin typeface="Minion Pro" panose="02040503050306020203" pitchFamily="18" charset="0"/>
              </a:rPr>
              <a:t>?</a:t>
            </a:r>
          </a:p>
        </p:txBody>
      </p:sp>
    </p:spTree>
    <p:extLst>
      <p:ext uri="{BB962C8B-B14F-4D97-AF65-F5344CB8AC3E}">
        <p14:creationId xmlns:p14="http://schemas.microsoft.com/office/powerpoint/2010/main" val="342353407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9E42BB37-9B33-473B-B1DF-853A8B486D30}"/>
              </a:ext>
            </a:extLst>
          </p:cNvPr>
          <p:cNvSpPr>
            <a:spLocks noGrp="1"/>
          </p:cNvSpPr>
          <p:nvPr>
            <p:ph idx="1"/>
          </p:nvPr>
        </p:nvSpPr>
        <p:spPr>
          <a:xfrm>
            <a:off x="838200" y="1137684"/>
            <a:ext cx="10515600" cy="5039279"/>
          </a:xfrm>
        </p:spPr>
        <p:txBody>
          <a:bodyPr/>
          <a:lstStyle/>
          <a:p>
            <a:r>
              <a:rPr lang="sv-SE" sz="4500" dirty="0">
                <a:latin typeface="Grumpy 36" panose="02000606030000020004" pitchFamily="50" charset="0"/>
              </a:rPr>
              <a:t>Syfte</a:t>
            </a:r>
            <a:br>
              <a:rPr lang="sv-SE" dirty="0"/>
            </a:br>
            <a:r>
              <a:rPr lang="sv-SE" sz="3200" dirty="0">
                <a:latin typeface="Minion Pro" panose="02040503050306020203" pitchFamily="18" charset="0"/>
              </a:rPr>
              <a:t>Informera om Sala Hockeys samt U9/10s mål och upplägg för säsongen</a:t>
            </a:r>
          </a:p>
          <a:p>
            <a:pPr marL="0" indent="0">
              <a:buNone/>
            </a:pPr>
            <a:endParaRPr lang="sv-SE" sz="3200" dirty="0">
              <a:latin typeface="Minion Pro" panose="02040503050306020203" pitchFamily="18" charset="0"/>
            </a:endParaRPr>
          </a:p>
          <a:p>
            <a:r>
              <a:rPr lang="sv-SE" sz="4500" dirty="0">
                <a:latin typeface="Grumpy 36" panose="02000606030000020004" pitchFamily="50" charset="0"/>
              </a:rPr>
              <a:t>Mål</a:t>
            </a:r>
            <a:br>
              <a:rPr lang="sv-SE" dirty="0"/>
            </a:br>
            <a:r>
              <a:rPr lang="sv-SE" sz="3200" dirty="0">
                <a:latin typeface="Minion Pro" panose="02040503050306020203" pitchFamily="18" charset="0"/>
              </a:rPr>
              <a:t>Samsyn på upplägg och struktur samt på föreningens mål och visioner</a:t>
            </a:r>
          </a:p>
        </p:txBody>
      </p:sp>
      <p:pic>
        <p:nvPicPr>
          <p:cNvPr id="3074" name="Picture 2" descr="Bildresultat fÃ¶r sala hockey">
            <a:extLst>
              <a:ext uri="{FF2B5EF4-FFF2-40B4-BE49-F238E27FC236}">
                <a16:creationId xmlns:a16="http://schemas.microsoft.com/office/drawing/2014/main" id="{C922CC65-E9C2-4663-B2B5-25B8945FC3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8306" y="4763386"/>
            <a:ext cx="2780339" cy="18722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06879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1">
              <a:lumMod val="75000"/>
              <a:lumOff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8D12031B-A079-4D81-A596-E360B97AED28}"/>
              </a:ext>
            </a:extLst>
          </p:cNvPr>
          <p:cNvSpPr>
            <a:spLocks noGrp="1"/>
          </p:cNvSpPr>
          <p:nvPr>
            <p:ph type="title"/>
          </p:nvPr>
        </p:nvSpPr>
        <p:spPr>
          <a:xfrm>
            <a:off x="759214" y="2182900"/>
            <a:ext cx="3363974" cy="1597315"/>
          </a:xfrm>
          <a:noFill/>
          <a:ln w="19050">
            <a:noFill/>
          </a:ln>
        </p:spPr>
        <p:txBody>
          <a:bodyPr wrap="square">
            <a:normAutofit/>
          </a:bodyPr>
          <a:lstStyle/>
          <a:p>
            <a:pPr algn="ctr"/>
            <a:r>
              <a:rPr lang="sv-SE" sz="7000" b="1" dirty="0">
                <a:solidFill>
                  <a:schemeClr val="bg1"/>
                </a:solidFill>
              </a:rPr>
              <a:t>Tack</a:t>
            </a:r>
            <a:r>
              <a:rPr lang="sv-SE" sz="7000" dirty="0">
                <a:solidFill>
                  <a:schemeClr val="bg1"/>
                </a:solidFill>
              </a:rPr>
              <a:t> </a:t>
            </a:r>
          </a:p>
        </p:txBody>
      </p:sp>
      <p:pic>
        <p:nvPicPr>
          <p:cNvPr id="7" name="Picture 2" descr="Bildresultat fÃ¶r sala hockey">
            <a:extLst>
              <a:ext uri="{FF2B5EF4-FFF2-40B4-BE49-F238E27FC236}">
                <a16:creationId xmlns:a16="http://schemas.microsoft.com/office/drawing/2014/main" id="{22801BF5-922A-434D-B1F0-BD82F40806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7763" y="1243950"/>
            <a:ext cx="6250769" cy="42092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9618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5DE1119-0B46-4EA9-902C-E52C3E7B4ABA}"/>
              </a:ext>
            </a:extLst>
          </p:cNvPr>
          <p:cNvSpPr>
            <a:spLocks noGrp="1"/>
          </p:cNvSpPr>
          <p:nvPr>
            <p:ph type="title"/>
          </p:nvPr>
        </p:nvSpPr>
        <p:spPr>
          <a:xfrm>
            <a:off x="838200" y="365125"/>
            <a:ext cx="10515600" cy="1325563"/>
          </a:xfrm>
        </p:spPr>
        <p:txBody>
          <a:bodyPr>
            <a:normAutofit/>
          </a:bodyPr>
          <a:lstStyle/>
          <a:p>
            <a:pPr algn="ctr"/>
            <a:r>
              <a:rPr lang="sv-SE" sz="6000" dirty="0">
                <a:latin typeface="Grumpy 36" panose="02000606030000020004" pitchFamily="50" charset="0"/>
                <a:ea typeface="+mn-ea"/>
                <a:cs typeface="+mn-cs"/>
              </a:rPr>
              <a:t>Agenda</a:t>
            </a:r>
          </a:p>
        </p:txBody>
      </p:sp>
      <p:sp>
        <p:nvSpPr>
          <p:cNvPr id="3" name="Platshållare för innehåll 2">
            <a:extLst>
              <a:ext uri="{FF2B5EF4-FFF2-40B4-BE49-F238E27FC236}">
                <a16:creationId xmlns:a16="http://schemas.microsoft.com/office/drawing/2014/main" id="{9E42BB37-9B33-473B-B1DF-853A8B486D30}"/>
              </a:ext>
            </a:extLst>
          </p:cNvPr>
          <p:cNvSpPr>
            <a:spLocks noGrp="1"/>
          </p:cNvSpPr>
          <p:nvPr>
            <p:ph idx="1"/>
          </p:nvPr>
        </p:nvSpPr>
        <p:spPr>
          <a:xfrm>
            <a:off x="838200" y="1825625"/>
            <a:ext cx="10515600" cy="4351338"/>
          </a:xfrm>
        </p:spPr>
        <p:txBody>
          <a:bodyPr>
            <a:normAutofit/>
          </a:bodyPr>
          <a:lstStyle/>
          <a:p>
            <a:r>
              <a:rPr lang="sv-SE" sz="3200" dirty="0">
                <a:latin typeface="Minion Pro" panose="02040503050306020203" pitchFamily="18" charset="0"/>
              </a:rPr>
              <a:t>Föreningens vision och värdegrunder</a:t>
            </a:r>
          </a:p>
          <a:p>
            <a:r>
              <a:rPr lang="sv-SE" sz="3200" dirty="0">
                <a:latin typeface="Minion Pro" panose="02040503050306020203" pitchFamily="18" charset="0"/>
              </a:rPr>
              <a:t>Ledaransvar i U9/10</a:t>
            </a:r>
          </a:p>
          <a:p>
            <a:r>
              <a:rPr lang="sv-SE" sz="3200" dirty="0">
                <a:latin typeface="Minion Pro" panose="02040503050306020203" pitchFamily="18" charset="0"/>
              </a:rPr>
              <a:t>Ansvar Sala HK</a:t>
            </a:r>
          </a:p>
          <a:p>
            <a:r>
              <a:rPr lang="sv-SE" sz="3200" dirty="0">
                <a:latin typeface="Minion Pro" panose="02040503050306020203" pitchFamily="18" charset="0"/>
              </a:rPr>
              <a:t>U9/10</a:t>
            </a:r>
          </a:p>
          <a:p>
            <a:r>
              <a:rPr lang="sv-SE" sz="3200" dirty="0">
                <a:latin typeface="Minion Pro" panose="02040503050306020203" pitchFamily="18" charset="0"/>
              </a:rPr>
              <a:t>Tränings- och medlemsavgifter</a:t>
            </a:r>
          </a:p>
          <a:p>
            <a:r>
              <a:rPr lang="sv-SE" sz="3200" dirty="0">
                <a:latin typeface="Minion Pro" panose="02040503050306020203" pitchFamily="18" charset="0"/>
              </a:rPr>
              <a:t>Träningsläger</a:t>
            </a:r>
          </a:p>
          <a:p>
            <a:r>
              <a:rPr lang="sv-SE" sz="3200" dirty="0">
                <a:latin typeface="Minion Pro" panose="02040503050306020203" pitchFamily="18" charset="0"/>
              </a:rPr>
              <a:t>Övriga frågor</a:t>
            </a:r>
          </a:p>
        </p:txBody>
      </p:sp>
      <p:pic>
        <p:nvPicPr>
          <p:cNvPr id="3074" name="Picture 2" descr="Bildresultat fÃ¶r sala hockey">
            <a:extLst>
              <a:ext uri="{FF2B5EF4-FFF2-40B4-BE49-F238E27FC236}">
                <a16:creationId xmlns:a16="http://schemas.microsoft.com/office/drawing/2014/main" id="{C922CC65-E9C2-4663-B2B5-25B8945FC3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8306" y="4763386"/>
            <a:ext cx="2780339" cy="18722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3532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5DE1119-0B46-4EA9-902C-E52C3E7B4ABA}"/>
              </a:ext>
            </a:extLst>
          </p:cNvPr>
          <p:cNvSpPr>
            <a:spLocks noGrp="1"/>
          </p:cNvSpPr>
          <p:nvPr>
            <p:ph type="title"/>
          </p:nvPr>
        </p:nvSpPr>
        <p:spPr>
          <a:xfrm>
            <a:off x="838200" y="542260"/>
            <a:ext cx="10515600" cy="1148428"/>
          </a:xfrm>
        </p:spPr>
        <p:txBody>
          <a:bodyPr>
            <a:normAutofit/>
          </a:bodyPr>
          <a:lstStyle/>
          <a:p>
            <a:pPr algn="ctr"/>
            <a:r>
              <a:rPr lang="sv-SE" sz="6000" dirty="0">
                <a:latin typeface="Grumpy 36" panose="02000606030000020004" pitchFamily="50" charset="0"/>
                <a:ea typeface="+mn-ea"/>
                <a:cs typeface="+mn-cs"/>
              </a:rPr>
              <a:t>Vår vision</a:t>
            </a:r>
          </a:p>
        </p:txBody>
      </p:sp>
      <p:sp>
        <p:nvSpPr>
          <p:cNvPr id="3" name="Platshållare för innehåll 2">
            <a:extLst>
              <a:ext uri="{FF2B5EF4-FFF2-40B4-BE49-F238E27FC236}">
                <a16:creationId xmlns:a16="http://schemas.microsoft.com/office/drawing/2014/main" id="{9E42BB37-9B33-473B-B1DF-853A8B486D30}"/>
              </a:ext>
            </a:extLst>
          </p:cNvPr>
          <p:cNvSpPr>
            <a:spLocks noGrp="1"/>
          </p:cNvSpPr>
          <p:nvPr>
            <p:ph idx="1"/>
          </p:nvPr>
        </p:nvSpPr>
        <p:spPr>
          <a:xfrm>
            <a:off x="838200" y="2498651"/>
            <a:ext cx="10515600" cy="3678312"/>
          </a:xfrm>
        </p:spPr>
        <p:txBody>
          <a:bodyPr>
            <a:normAutofit/>
          </a:bodyPr>
          <a:lstStyle/>
          <a:p>
            <a:pPr marL="0" indent="0" algn="ctr">
              <a:buNone/>
            </a:pPr>
            <a:r>
              <a:rPr lang="sv-SE" sz="3600" i="1" dirty="0">
                <a:latin typeface="Minion Pro" panose="02040503050306020203" pitchFamily="18" charset="0"/>
              </a:rPr>
              <a:t>Sala Hockey ska vara en breddförening – vi skall ge alla en grundläggande utbildning för att man skall kunna nå sina framtida hockeydrömmar och mål</a:t>
            </a:r>
            <a:endParaRPr lang="sv-SE" sz="3600" dirty="0">
              <a:latin typeface="Minion Pro" panose="02040503050306020203" pitchFamily="18" charset="0"/>
            </a:endParaRPr>
          </a:p>
        </p:txBody>
      </p:sp>
      <p:pic>
        <p:nvPicPr>
          <p:cNvPr id="3074" name="Picture 2" descr="Bildresultat fÃ¶r sala hockey">
            <a:extLst>
              <a:ext uri="{FF2B5EF4-FFF2-40B4-BE49-F238E27FC236}">
                <a16:creationId xmlns:a16="http://schemas.microsoft.com/office/drawing/2014/main" id="{C922CC65-E9C2-4663-B2B5-25B8945FC3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8306" y="4763386"/>
            <a:ext cx="2780339" cy="18722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8234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5DE1119-0B46-4EA9-902C-E52C3E7B4ABA}"/>
              </a:ext>
            </a:extLst>
          </p:cNvPr>
          <p:cNvSpPr>
            <a:spLocks noGrp="1"/>
          </p:cNvSpPr>
          <p:nvPr>
            <p:ph type="title"/>
          </p:nvPr>
        </p:nvSpPr>
        <p:spPr>
          <a:xfrm>
            <a:off x="838200" y="1"/>
            <a:ext cx="10515600" cy="1690688"/>
          </a:xfrm>
        </p:spPr>
        <p:txBody>
          <a:bodyPr>
            <a:normAutofit fontScale="90000"/>
          </a:bodyPr>
          <a:lstStyle/>
          <a:p>
            <a:pPr algn="ctr"/>
            <a:br>
              <a:rPr lang="sv-SE" sz="6000" dirty="0">
                <a:latin typeface="Grumpy 36" panose="02000606030000020004" pitchFamily="50" charset="0"/>
                <a:ea typeface="+mn-ea"/>
                <a:cs typeface="+mn-cs"/>
              </a:rPr>
            </a:br>
            <a:r>
              <a:rPr lang="sv-SE" sz="6000" dirty="0">
                <a:latin typeface="Grumpy 36" panose="02000606030000020004" pitchFamily="50" charset="0"/>
              </a:rPr>
              <a:t>Sala Hockeys värdegrund</a:t>
            </a:r>
            <a:endParaRPr lang="sv-SE" sz="3100" dirty="0">
              <a:latin typeface="Grumpy 36" panose="02000606030000020004" pitchFamily="50" charset="0"/>
              <a:ea typeface="+mn-ea"/>
              <a:cs typeface="+mn-cs"/>
            </a:endParaRPr>
          </a:p>
        </p:txBody>
      </p:sp>
      <p:sp>
        <p:nvSpPr>
          <p:cNvPr id="3" name="Platshållare för innehåll 2">
            <a:extLst>
              <a:ext uri="{FF2B5EF4-FFF2-40B4-BE49-F238E27FC236}">
                <a16:creationId xmlns:a16="http://schemas.microsoft.com/office/drawing/2014/main" id="{9E42BB37-9B33-473B-B1DF-853A8B486D30}"/>
              </a:ext>
            </a:extLst>
          </p:cNvPr>
          <p:cNvSpPr>
            <a:spLocks noGrp="1"/>
          </p:cNvSpPr>
          <p:nvPr>
            <p:ph idx="1"/>
          </p:nvPr>
        </p:nvSpPr>
        <p:spPr>
          <a:xfrm>
            <a:off x="838200" y="1786270"/>
            <a:ext cx="10515600" cy="4411957"/>
          </a:xfrm>
        </p:spPr>
        <p:txBody>
          <a:bodyPr>
            <a:normAutofit/>
          </a:bodyPr>
          <a:lstStyle/>
          <a:p>
            <a:pPr marL="0" indent="0">
              <a:buNone/>
            </a:pPr>
            <a:r>
              <a:rPr lang="sv-SE" sz="2200" dirty="0">
                <a:latin typeface="Grumpy 36" panose="02000606030000020004" pitchFamily="50" charset="0"/>
              </a:rPr>
              <a:t>Ledarskap</a:t>
            </a:r>
          </a:p>
          <a:p>
            <a:r>
              <a:rPr lang="sv-SE" sz="2000" dirty="0">
                <a:latin typeface="Minion Pro" panose="02040503050306020203" pitchFamily="18" charset="0"/>
              </a:rPr>
              <a:t>Vi skapar förtroende genom att stå upp för det vi tror på.</a:t>
            </a:r>
          </a:p>
          <a:p>
            <a:r>
              <a:rPr lang="sv-SE" sz="2000" dirty="0">
                <a:latin typeface="Minion Pro" panose="02040503050306020203" pitchFamily="18" charset="0"/>
              </a:rPr>
              <a:t>Vi är lyhörda och samarbetar över gränserna.</a:t>
            </a:r>
          </a:p>
          <a:p>
            <a:r>
              <a:rPr lang="sv-SE" sz="2000" dirty="0">
                <a:latin typeface="Minion Pro" panose="02040503050306020203" pitchFamily="18" charset="0"/>
              </a:rPr>
              <a:t>Vi ska våga hålla oss kvar vid en plan, även vid tillfälliga motgångar.</a:t>
            </a:r>
          </a:p>
          <a:p>
            <a:pPr marL="0" indent="0">
              <a:buNone/>
            </a:pPr>
            <a:endParaRPr lang="sv-SE" sz="2000" dirty="0">
              <a:latin typeface="Minion Pro" panose="02040503050306020203" pitchFamily="18" charset="0"/>
            </a:endParaRPr>
          </a:p>
          <a:p>
            <a:pPr marL="0" indent="0">
              <a:buNone/>
            </a:pPr>
            <a:r>
              <a:rPr lang="sv-SE" sz="2200" dirty="0">
                <a:latin typeface="Grumpy 36" panose="02000606030000020004" pitchFamily="50" charset="0"/>
              </a:rPr>
              <a:t>Inställning</a:t>
            </a:r>
          </a:p>
          <a:p>
            <a:r>
              <a:rPr lang="sv-SE" sz="2000" dirty="0">
                <a:latin typeface="Minion Pro" panose="02040503050306020203" pitchFamily="18" charset="0"/>
              </a:rPr>
              <a:t>Kunna skapa sportsliga framgångar med en ekonomi i balans.</a:t>
            </a:r>
          </a:p>
          <a:p>
            <a:r>
              <a:rPr lang="sv-SE" sz="2000" dirty="0">
                <a:latin typeface="Minion Pro" panose="02040503050306020203" pitchFamily="18" charset="0"/>
              </a:rPr>
              <a:t>Det är en styrka att kunna se leken även i allvaret.</a:t>
            </a:r>
          </a:p>
        </p:txBody>
      </p:sp>
      <p:pic>
        <p:nvPicPr>
          <p:cNvPr id="3074" name="Picture 2" descr="Bildresultat fÃ¶r sala hockey">
            <a:extLst>
              <a:ext uri="{FF2B5EF4-FFF2-40B4-BE49-F238E27FC236}">
                <a16:creationId xmlns:a16="http://schemas.microsoft.com/office/drawing/2014/main" id="{C922CC65-E9C2-4663-B2B5-25B8945FC3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8306" y="4763386"/>
            <a:ext cx="2780339" cy="18722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5715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Bildresultat fÃ¶r sala hockey">
            <a:extLst>
              <a:ext uri="{FF2B5EF4-FFF2-40B4-BE49-F238E27FC236}">
                <a16:creationId xmlns:a16="http://schemas.microsoft.com/office/drawing/2014/main" id="{C922CC65-E9C2-4663-B2B5-25B8945FC3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8306" y="4763386"/>
            <a:ext cx="2780339" cy="1872265"/>
          </a:xfrm>
          <a:prstGeom prst="rect">
            <a:avLst/>
          </a:prstGeom>
          <a:noFill/>
          <a:extLst>
            <a:ext uri="{909E8E84-426E-40DD-AFC4-6F175D3DCCD1}">
              <a14:hiddenFill xmlns:a14="http://schemas.microsoft.com/office/drawing/2010/main">
                <a:solidFill>
                  <a:srgbClr val="FFFFFF"/>
                </a:solidFill>
              </a14:hiddenFill>
            </a:ext>
          </a:extLst>
        </p:spPr>
      </p:pic>
      <p:sp>
        <p:nvSpPr>
          <p:cNvPr id="2" name="Rubrik 1">
            <a:extLst>
              <a:ext uri="{FF2B5EF4-FFF2-40B4-BE49-F238E27FC236}">
                <a16:creationId xmlns:a16="http://schemas.microsoft.com/office/drawing/2014/main" id="{55DE1119-0B46-4EA9-902C-E52C3E7B4ABA}"/>
              </a:ext>
            </a:extLst>
          </p:cNvPr>
          <p:cNvSpPr>
            <a:spLocks noGrp="1"/>
          </p:cNvSpPr>
          <p:nvPr>
            <p:ph type="title"/>
          </p:nvPr>
        </p:nvSpPr>
        <p:spPr>
          <a:xfrm>
            <a:off x="838200" y="365125"/>
            <a:ext cx="10515600" cy="1325563"/>
          </a:xfrm>
        </p:spPr>
        <p:txBody>
          <a:bodyPr>
            <a:normAutofit fontScale="90000"/>
          </a:bodyPr>
          <a:lstStyle/>
          <a:p>
            <a:pPr algn="ctr"/>
            <a:br>
              <a:rPr lang="sv-SE" sz="6000" dirty="0">
                <a:latin typeface="Grumpy 36" panose="02000606030000020004" pitchFamily="50" charset="0"/>
                <a:ea typeface="+mn-ea"/>
                <a:cs typeface="+mn-cs"/>
              </a:rPr>
            </a:br>
            <a:r>
              <a:rPr lang="sv-SE" sz="6000" dirty="0">
                <a:latin typeface="Grumpy 36" panose="02000606030000020004" pitchFamily="50" charset="0"/>
              </a:rPr>
              <a:t>Sala Hockeys värdegrund</a:t>
            </a:r>
            <a:br>
              <a:rPr lang="sv-SE" sz="3100" dirty="0">
                <a:latin typeface="Grumpy 36" panose="02000606030000020004" pitchFamily="50" charset="0"/>
              </a:rPr>
            </a:br>
            <a:endParaRPr lang="sv-SE" sz="3100" dirty="0">
              <a:latin typeface="Grumpy 36" panose="02000606030000020004" pitchFamily="50" charset="0"/>
              <a:ea typeface="+mn-ea"/>
              <a:cs typeface="+mn-cs"/>
            </a:endParaRPr>
          </a:p>
        </p:txBody>
      </p:sp>
      <p:sp>
        <p:nvSpPr>
          <p:cNvPr id="3" name="Platshållare för innehåll 2">
            <a:extLst>
              <a:ext uri="{FF2B5EF4-FFF2-40B4-BE49-F238E27FC236}">
                <a16:creationId xmlns:a16="http://schemas.microsoft.com/office/drawing/2014/main" id="{9E42BB37-9B33-473B-B1DF-853A8B486D30}"/>
              </a:ext>
            </a:extLst>
          </p:cNvPr>
          <p:cNvSpPr>
            <a:spLocks noGrp="1"/>
          </p:cNvSpPr>
          <p:nvPr>
            <p:ph idx="1"/>
          </p:nvPr>
        </p:nvSpPr>
        <p:spPr>
          <a:xfrm>
            <a:off x="838200" y="1828801"/>
            <a:ext cx="10515600" cy="4348162"/>
          </a:xfrm>
        </p:spPr>
        <p:txBody>
          <a:bodyPr>
            <a:normAutofit/>
          </a:bodyPr>
          <a:lstStyle/>
          <a:p>
            <a:pPr marL="0" indent="0">
              <a:buNone/>
            </a:pPr>
            <a:r>
              <a:rPr lang="sv-SE" sz="2200" dirty="0">
                <a:latin typeface="Grumpy 36" panose="02000606030000020004" pitchFamily="50" charset="0"/>
              </a:rPr>
              <a:t>Stå upp för rättvisa</a:t>
            </a:r>
          </a:p>
          <a:p>
            <a:r>
              <a:rPr lang="sv-SE" sz="2000" dirty="0">
                <a:latin typeface="Minion Pro" panose="02040503050306020203" pitchFamily="18" charset="0"/>
              </a:rPr>
              <a:t>Vi erbjuder en tillhörighet och plats där alla har lika värde, oavsett könsidentitet, etnicitet, religion, läggning, funktionsnedsättning eller ålder. </a:t>
            </a:r>
          </a:p>
          <a:p>
            <a:r>
              <a:rPr lang="sv-SE" sz="2000" dirty="0">
                <a:latin typeface="Minion Pro" panose="02040503050306020203" pitchFamily="18" charset="0"/>
              </a:rPr>
              <a:t>Vi ska visa vad vi står för med både med ord och handling.</a:t>
            </a:r>
            <a:br>
              <a:rPr lang="sv-SE" sz="2000" dirty="0">
                <a:latin typeface="Minion Pro" panose="02040503050306020203" pitchFamily="18" charset="0"/>
              </a:rPr>
            </a:br>
            <a:endParaRPr lang="sv-SE" dirty="0"/>
          </a:p>
          <a:p>
            <a:pPr marL="0" indent="0">
              <a:buNone/>
            </a:pPr>
            <a:r>
              <a:rPr lang="sv-SE" sz="2200" dirty="0">
                <a:latin typeface="Grumpy 36" panose="02000606030000020004" pitchFamily="50" charset="0"/>
              </a:rPr>
              <a:t>Goda förebilder</a:t>
            </a:r>
          </a:p>
          <a:p>
            <a:r>
              <a:rPr lang="sv-SE" sz="2000" dirty="0">
                <a:latin typeface="Minion Pro" panose="02040503050306020203" pitchFamily="18" charset="0"/>
              </a:rPr>
              <a:t>Vi visar respekt, värdighet och är stolta Sala Hockey ambassadörer.</a:t>
            </a:r>
          </a:p>
          <a:p>
            <a:r>
              <a:rPr lang="sv-SE" sz="2000" dirty="0">
                <a:latin typeface="Minion Pro" panose="02040503050306020203" pitchFamily="18" charset="0"/>
              </a:rPr>
              <a:t>När vi bär föreningens färger och talar i dess namn har vi ett ansvar för Sala Hockeys anseende, oavsett om vi är på arbetet, i skolan, på sociala medier eller på träning eller tävling.</a:t>
            </a:r>
          </a:p>
          <a:p>
            <a:r>
              <a:rPr lang="sv-SE" sz="2000" dirty="0">
                <a:latin typeface="Minion Pro" panose="02040503050306020203" pitchFamily="18" charset="0"/>
              </a:rPr>
              <a:t>Vi uppträder värdigt och visar respekt för medspelare och motståndare.</a:t>
            </a:r>
          </a:p>
        </p:txBody>
      </p:sp>
    </p:spTree>
    <p:extLst>
      <p:ext uri="{BB962C8B-B14F-4D97-AF65-F5344CB8AC3E}">
        <p14:creationId xmlns:p14="http://schemas.microsoft.com/office/powerpoint/2010/main" val="913769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5DE1119-0B46-4EA9-902C-E52C3E7B4ABA}"/>
              </a:ext>
            </a:extLst>
          </p:cNvPr>
          <p:cNvSpPr>
            <a:spLocks noGrp="1"/>
          </p:cNvSpPr>
          <p:nvPr>
            <p:ph type="title"/>
          </p:nvPr>
        </p:nvSpPr>
        <p:spPr>
          <a:xfrm>
            <a:off x="838200" y="365125"/>
            <a:ext cx="10515600" cy="921415"/>
          </a:xfrm>
        </p:spPr>
        <p:txBody>
          <a:bodyPr>
            <a:normAutofit fontScale="90000"/>
          </a:bodyPr>
          <a:lstStyle/>
          <a:p>
            <a:pPr algn="ctr"/>
            <a:br>
              <a:rPr lang="sv-SE" sz="6000" dirty="0">
                <a:latin typeface="Grumpy 36" panose="02000606030000020004" pitchFamily="50" charset="0"/>
                <a:ea typeface="+mn-ea"/>
                <a:cs typeface="+mn-cs"/>
              </a:rPr>
            </a:br>
            <a:r>
              <a:rPr lang="sv-SE" sz="6000" dirty="0">
                <a:latin typeface="Grumpy 36" panose="02000606030000020004" pitchFamily="50" charset="0"/>
              </a:rPr>
              <a:t>Sala Hockeys värdegrund</a:t>
            </a:r>
            <a:endParaRPr lang="sv-SE" sz="3100" dirty="0">
              <a:latin typeface="Grumpy 36" panose="02000606030000020004" pitchFamily="50" charset="0"/>
              <a:ea typeface="+mn-ea"/>
              <a:cs typeface="+mn-cs"/>
            </a:endParaRPr>
          </a:p>
        </p:txBody>
      </p:sp>
      <p:sp>
        <p:nvSpPr>
          <p:cNvPr id="3" name="Platshållare för innehåll 2">
            <a:extLst>
              <a:ext uri="{FF2B5EF4-FFF2-40B4-BE49-F238E27FC236}">
                <a16:creationId xmlns:a16="http://schemas.microsoft.com/office/drawing/2014/main" id="{9E42BB37-9B33-473B-B1DF-853A8B486D30}"/>
              </a:ext>
            </a:extLst>
          </p:cNvPr>
          <p:cNvSpPr>
            <a:spLocks noGrp="1"/>
          </p:cNvSpPr>
          <p:nvPr>
            <p:ph idx="1"/>
          </p:nvPr>
        </p:nvSpPr>
        <p:spPr>
          <a:xfrm>
            <a:off x="838200" y="1825625"/>
            <a:ext cx="10515600" cy="4351338"/>
          </a:xfrm>
        </p:spPr>
        <p:txBody>
          <a:bodyPr>
            <a:normAutofit/>
          </a:bodyPr>
          <a:lstStyle/>
          <a:p>
            <a:pPr marL="0" indent="0">
              <a:buNone/>
            </a:pPr>
            <a:r>
              <a:rPr lang="sv-SE" sz="2200" dirty="0">
                <a:latin typeface="Grumpy 36" panose="02000606030000020004" pitchFamily="50" charset="0"/>
              </a:rPr>
              <a:t>Varm gemenskap</a:t>
            </a:r>
          </a:p>
          <a:p>
            <a:r>
              <a:rPr lang="sv-SE" sz="2000" dirty="0">
                <a:latin typeface="Minion Pro" panose="02040503050306020203" pitchFamily="18" charset="0"/>
              </a:rPr>
              <a:t>Vi är välkomnande, omtänksamma och lyfter varandra.</a:t>
            </a:r>
          </a:p>
          <a:p>
            <a:r>
              <a:rPr lang="sv-SE" sz="2000" dirty="0">
                <a:latin typeface="Minion Pro" panose="02040503050306020203" pitchFamily="18" charset="0"/>
              </a:rPr>
              <a:t>Vi månar om varandra över laggränserna.</a:t>
            </a:r>
          </a:p>
          <a:p>
            <a:pPr marL="0" indent="0">
              <a:buNone/>
            </a:pPr>
            <a:endParaRPr lang="sv-SE" sz="2000" dirty="0">
              <a:latin typeface="Minion Pro" panose="02040503050306020203" pitchFamily="18" charset="0"/>
            </a:endParaRPr>
          </a:p>
          <a:p>
            <a:pPr marL="0" indent="0">
              <a:buNone/>
            </a:pPr>
            <a:r>
              <a:rPr lang="sv-SE" sz="2200" dirty="0">
                <a:latin typeface="Grumpy 36" panose="02000606030000020004" pitchFamily="50" charset="0"/>
              </a:rPr>
              <a:t>Nolltolerans</a:t>
            </a:r>
          </a:p>
          <a:p>
            <a:r>
              <a:rPr lang="sv-SE" sz="2000" dirty="0">
                <a:latin typeface="Minion Pro" panose="02040503050306020203" pitchFamily="18" charset="0"/>
              </a:rPr>
              <a:t>Alkohol och övriga droger uppmuntras inte av Sala Hockey.</a:t>
            </a:r>
          </a:p>
          <a:p>
            <a:r>
              <a:rPr lang="sv-SE" sz="2000" dirty="0">
                <a:latin typeface="Minion Pro" panose="02040503050306020203" pitchFamily="18" charset="0"/>
              </a:rPr>
              <a:t>Föreningen skall inte erbjuda eller uppmuntra minderåriga att konsumera droger, alkohol eller tobak.</a:t>
            </a:r>
          </a:p>
        </p:txBody>
      </p:sp>
      <p:pic>
        <p:nvPicPr>
          <p:cNvPr id="3074" name="Picture 2" descr="Bildresultat fÃ¶r sala hockey">
            <a:extLst>
              <a:ext uri="{FF2B5EF4-FFF2-40B4-BE49-F238E27FC236}">
                <a16:creationId xmlns:a16="http://schemas.microsoft.com/office/drawing/2014/main" id="{C922CC65-E9C2-4663-B2B5-25B8945FC3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8306" y="4763386"/>
            <a:ext cx="2780339" cy="18722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0690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5DE1119-0B46-4EA9-902C-E52C3E7B4ABA}"/>
              </a:ext>
            </a:extLst>
          </p:cNvPr>
          <p:cNvSpPr>
            <a:spLocks noGrp="1"/>
          </p:cNvSpPr>
          <p:nvPr>
            <p:ph type="title"/>
          </p:nvPr>
        </p:nvSpPr>
        <p:spPr>
          <a:xfrm>
            <a:off x="838200" y="365125"/>
            <a:ext cx="10515600" cy="1325563"/>
          </a:xfrm>
        </p:spPr>
        <p:txBody>
          <a:bodyPr>
            <a:normAutofit fontScale="90000"/>
          </a:bodyPr>
          <a:lstStyle/>
          <a:p>
            <a:pPr algn="ctr"/>
            <a:br>
              <a:rPr lang="sv-SE" sz="6000" dirty="0">
                <a:latin typeface="Grumpy 36" panose="02000606030000020004" pitchFamily="50" charset="0"/>
                <a:ea typeface="+mn-ea"/>
                <a:cs typeface="+mn-cs"/>
              </a:rPr>
            </a:br>
            <a:r>
              <a:rPr lang="sv-SE" sz="6000" dirty="0">
                <a:latin typeface="Grumpy 36" panose="02000606030000020004" pitchFamily="50" charset="0"/>
                <a:ea typeface="+mn-ea"/>
                <a:cs typeface="+mn-cs"/>
              </a:rPr>
              <a:t>Mål</a:t>
            </a:r>
            <a:br>
              <a:rPr lang="sv-SE" sz="3100" dirty="0">
                <a:latin typeface="Grumpy 36" panose="02000606030000020004" pitchFamily="50" charset="0"/>
              </a:rPr>
            </a:br>
            <a:endParaRPr lang="sv-SE" sz="3100" dirty="0">
              <a:latin typeface="Grumpy 36" panose="02000606030000020004" pitchFamily="50" charset="0"/>
              <a:ea typeface="+mn-ea"/>
              <a:cs typeface="+mn-cs"/>
            </a:endParaRPr>
          </a:p>
        </p:txBody>
      </p:sp>
      <p:sp>
        <p:nvSpPr>
          <p:cNvPr id="3" name="Platshållare för innehåll 2">
            <a:extLst>
              <a:ext uri="{FF2B5EF4-FFF2-40B4-BE49-F238E27FC236}">
                <a16:creationId xmlns:a16="http://schemas.microsoft.com/office/drawing/2014/main" id="{9E42BB37-9B33-473B-B1DF-853A8B486D30}"/>
              </a:ext>
            </a:extLst>
          </p:cNvPr>
          <p:cNvSpPr>
            <a:spLocks noGrp="1"/>
          </p:cNvSpPr>
          <p:nvPr>
            <p:ph idx="1"/>
          </p:nvPr>
        </p:nvSpPr>
        <p:spPr>
          <a:xfrm>
            <a:off x="838200" y="1825625"/>
            <a:ext cx="10515600" cy="4351338"/>
          </a:xfrm>
        </p:spPr>
        <p:txBody>
          <a:bodyPr>
            <a:normAutofit/>
          </a:bodyPr>
          <a:lstStyle/>
          <a:p>
            <a:pPr marL="0" indent="0">
              <a:buNone/>
            </a:pPr>
            <a:r>
              <a:rPr lang="sv-SE" sz="2200" b="1" dirty="0">
                <a:latin typeface="Grumpy 36" panose="02000606030000020004" pitchFamily="50" charset="0"/>
              </a:rPr>
              <a:t>Strategiskt mål</a:t>
            </a:r>
          </a:p>
          <a:p>
            <a:r>
              <a:rPr lang="sv-SE" sz="2000" dirty="0">
                <a:latin typeface="Minion Pro" panose="02040503050306020203" pitchFamily="18" charset="0"/>
              </a:rPr>
              <a:t>Bred satsning som på sikt ska resultera i att 50% av spelarna i representationslaget skall var bördiga från Sala med omnejd.</a:t>
            </a:r>
          </a:p>
          <a:p>
            <a:pPr marL="0" indent="0">
              <a:buNone/>
            </a:pPr>
            <a:endParaRPr lang="sv-SE" sz="2000" dirty="0">
              <a:latin typeface="Minion Pro" panose="02040503050306020203" pitchFamily="18" charset="0"/>
            </a:endParaRPr>
          </a:p>
          <a:p>
            <a:pPr marL="0" indent="0">
              <a:buNone/>
            </a:pPr>
            <a:r>
              <a:rPr lang="sv-SE" sz="2200" b="1" dirty="0">
                <a:latin typeface="Grumpy 36" panose="02000606030000020004" pitchFamily="50" charset="0"/>
              </a:rPr>
              <a:t>Mål</a:t>
            </a:r>
          </a:p>
          <a:p>
            <a:r>
              <a:rPr lang="sv-SE" sz="2000" dirty="0">
                <a:latin typeface="Minion Pro" panose="02040503050306020203" pitchFamily="18" charset="0"/>
              </a:rPr>
              <a:t>Ekonomi i balans.</a:t>
            </a:r>
          </a:p>
          <a:p>
            <a:r>
              <a:rPr lang="sv-SE" sz="2000" dirty="0">
                <a:latin typeface="Minion Pro" panose="02040503050306020203" pitchFamily="18" charset="0"/>
              </a:rPr>
              <a:t>Alla ledare ska ha erforderlig utbildning.</a:t>
            </a:r>
          </a:p>
          <a:p>
            <a:r>
              <a:rPr lang="sv-SE" sz="2000" dirty="0">
                <a:latin typeface="Minion Pro" panose="02040503050306020203" pitchFamily="18" charset="0"/>
              </a:rPr>
              <a:t>Representationslag i div 2 om 3 år.</a:t>
            </a:r>
          </a:p>
          <a:p>
            <a:r>
              <a:rPr lang="sv-SE" sz="2000" dirty="0">
                <a:latin typeface="Minion Pro" panose="02040503050306020203" pitchFamily="18" charset="0"/>
              </a:rPr>
              <a:t>Att ha ett ungdomslag representerad i varje åldersgrupp.</a:t>
            </a:r>
          </a:p>
          <a:p>
            <a:r>
              <a:rPr lang="sv-SE" sz="2000" dirty="0">
                <a:latin typeface="Minion Pro" panose="02040503050306020203" pitchFamily="18" charset="0"/>
              </a:rPr>
              <a:t>Flytta upp ett lag från hockeyskolan varje år.</a:t>
            </a:r>
          </a:p>
        </p:txBody>
      </p:sp>
      <p:pic>
        <p:nvPicPr>
          <p:cNvPr id="3074" name="Picture 2" descr="Bildresultat fÃ¶r sala hockey">
            <a:extLst>
              <a:ext uri="{FF2B5EF4-FFF2-40B4-BE49-F238E27FC236}">
                <a16:creationId xmlns:a16="http://schemas.microsoft.com/office/drawing/2014/main" id="{C922CC65-E9C2-4663-B2B5-25B8945FC3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8306" y="4763386"/>
            <a:ext cx="2780339" cy="18722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9905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5DE1119-0B46-4EA9-902C-E52C3E7B4ABA}"/>
              </a:ext>
            </a:extLst>
          </p:cNvPr>
          <p:cNvSpPr>
            <a:spLocks noGrp="1"/>
          </p:cNvSpPr>
          <p:nvPr>
            <p:ph type="title"/>
          </p:nvPr>
        </p:nvSpPr>
        <p:spPr>
          <a:xfrm>
            <a:off x="838200" y="365125"/>
            <a:ext cx="10515600" cy="1325563"/>
          </a:xfrm>
        </p:spPr>
        <p:txBody>
          <a:bodyPr>
            <a:normAutofit/>
          </a:bodyPr>
          <a:lstStyle/>
          <a:p>
            <a:pPr algn="ctr"/>
            <a:r>
              <a:rPr lang="sv-SE" sz="6000" dirty="0">
                <a:latin typeface="Grumpy 36" panose="02000606030000020004" pitchFamily="50" charset="0"/>
                <a:ea typeface="+mn-ea"/>
                <a:cs typeface="+mn-cs"/>
              </a:rPr>
              <a:t> U9/10 Lagledning</a:t>
            </a:r>
          </a:p>
        </p:txBody>
      </p:sp>
      <p:sp>
        <p:nvSpPr>
          <p:cNvPr id="3" name="Platshållare för innehåll 2">
            <a:extLst>
              <a:ext uri="{FF2B5EF4-FFF2-40B4-BE49-F238E27FC236}">
                <a16:creationId xmlns:a16="http://schemas.microsoft.com/office/drawing/2014/main" id="{9E42BB37-9B33-473B-B1DF-853A8B486D30}"/>
              </a:ext>
            </a:extLst>
          </p:cNvPr>
          <p:cNvSpPr>
            <a:spLocks noGrp="1"/>
          </p:cNvSpPr>
          <p:nvPr>
            <p:ph idx="1"/>
          </p:nvPr>
        </p:nvSpPr>
        <p:spPr>
          <a:xfrm>
            <a:off x="838200" y="1825625"/>
            <a:ext cx="10515600" cy="4351338"/>
          </a:xfrm>
        </p:spPr>
        <p:txBody>
          <a:bodyPr>
            <a:normAutofit fontScale="85000" lnSpcReduction="20000"/>
          </a:bodyPr>
          <a:lstStyle/>
          <a:p>
            <a:pPr marL="0" indent="0" algn="ctr">
              <a:buNone/>
            </a:pPr>
            <a:endParaRPr lang="sv-SE" sz="3200" dirty="0">
              <a:latin typeface="Minion Pro" panose="02040503050306020203" pitchFamily="18" charset="0"/>
            </a:endParaRPr>
          </a:p>
          <a:p>
            <a:pPr marL="0" indent="0" algn="ctr">
              <a:buNone/>
            </a:pPr>
            <a:r>
              <a:rPr lang="sv-SE" sz="3200" dirty="0">
                <a:latin typeface="Minion Pro" panose="02040503050306020203" pitchFamily="18" charset="0"/>
              </a:rPr>
              <a:t>Urban Ålebo</a:t>
            </a:r>
          </a:p>
          <a:p>
            <a:pPr marL="0" indent="0" algn="ctr">
              <a:buNone/>
            </a:pPr>
            <a:r>
              <a:rPr lang="sv-SE" sz="3200" dirty="0">
                <a:latin typeface="Minion Pro" panose="02040503050306020203" pitchFamily="18" charset="0"/>
              </a:rPr>
              <a:t>Lars </a:t>
            </a:r>
            <a:r>
              <a:rPr lang="sv-SE" sz="3200" dirty="0" err="1">
                <a:latin typeface="Minion Pro" panose="02040503050306020203" pitchFamily="18" charset="0"/>
              </a:rPr>
              <a:t>Agemalm</a:t>
            </a:r>
            <a:endParaRPr lang="sv-SE" sz="3200" dirty="0">
              <a:latin typeface="Minion Pro" panose="02040503050306020203" pitchFamily="18" charset="0"/>
            </a:endParaRPr>
          </a:p>
          <a:p>
            <a:pPr marL="0" indent="0" algn="ctr">
              <a:buNone/>
            </a:pPr>
            <a:r>
              <a:rPr lang="sv-SE" sz="3200" dirty="0">
                <a:latin typeface="Minion Pro" panose="02040503050306020203" pitchFamily="18" charset="0"/>
              </a:rPr>
              <a:t>Niklas Johansson</a:t>
            </a:r>
          </a:p>
          <a:p>
            <a:pPr marL="0" indent="0" algn="ctr">
              <a:buNone/>
            </a:pPr>
            <a:r>
              <a:rPr lang="sv-SE" sz="3200" dirty="0">
                <a:latin typeface="Minion Pro" panose="02040503050306020203" pitchFamily="18" charset="0"/>
              </a:rPr>
              <a:t>Michael Andersson</a:t>
            </a:r>
          </a:p>
          <a:p>
            <a:pPr marL="0" indent="0" algn="ctr">
              <a:buNone/>
            </a:pPr>
            <a:r>
              <a:rPr lang="sv-SE" sz="3200" dirty="0">
                <a:latin typeface="Minion Pro" panose="02040503050306020203" pitchFamily="18" charset="0"/>
              </a:rPr>
              <a:t>Daniel Ekberg</a:t>
            </a:r>
          </a:p>
          <a:p>
            <a:pPr marL="0" indent="0" algn="ctr">
              <a:buNone/>
            </a:pPr>
            <a:r>
              <a:rPr lang="sv-SE" sz="3200" dirty="0">
                <a:latin typeface="Minion Pro" panose="02040503050306020203" pitchFamily="18" charset="0"/>
              </a:rPr>
              <a:t>Tommy Lövgren</a:t>
            </a:r>
          </a:p>
          <a:p>
            <a:pPr algn="ctr"/>
            <a:endParaRPr lang="sv-SE" sz="3200" dirty="0">
              <a:latin typeface="Minion Pro" panose="02040503050306020203" pitchFamily="18" charset="0"/>
            </a:endParaRPr>
          </a:p>
          <a:p>
            <a:pPr marL="0" indent="0" algn="ctr">
              <a:buNone/>
            </a:pPr>
            <a:r>
              <a:rPr lang="sv-SE" sz="3200" dirty="0">
                <a:latin typeface="Minion Pro" panose="02040503050306020203" pitchFamily="18" charset="0"/>
              </a:rPr>
              <a:t>Mattias Magnusson – Matrialansvarig</a:t>
            </a:r>
          </a:p>
          <a:p>
            <a:pPr marL="0" indent="0" algn="ctr">
              <a:buNone/>
            </a:pPr>
            <a:r>
              <a:rPr lang="sv-SE" sz="3200" dirty="0">
                <a:latin typeface="Minion Pro" panose="02040503050306020203" pitchFamily="18" charset="0"/>
              </a:rPr>
              <a:t>Cissi Svärd  - Lagledare</a:t>
            </a:r>
          </a:p>
        </p:txBody>
      </p:sp>
      <p:pic>
        <p:nvPicPr>
          <p:cNvPr id="3074" name="Picture 2" descr="Bildresultat fÃ¶r sala hockey">
            <a:extLst>
              <a:ext uri="{FF2B5EF4-FFF2-40B4-BE49-F238E27FC236}">
                <a16:creationId xmlns:a16="http://schemas.microsoft.com/office/drawing/2014/main" id="{C922CC65-E9C2-4663-B2B5-25B8945FC3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8306" y="4763386"/>
            <a:ext cx="2780339" cy="18722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430687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261</TotalTime>
  <Words>799</Words>
  <Application>Microsoft Office PowerPoint</Application>
  <PresentationFormat>Bredbild</PresentationFormat>
  <Paragraphs>167</Paragraphs>
  <Slides>20</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20</vt:i4>
      </vt:variant>
    </vt:vector>
  </HeadingPairs>
  <TitlesOfParts>
    <vt:vector size="26" baseType="lpstr">
      <vt:lpstr>Arial</vt:lpstr>
      <vt:lpstr>Calibri</vt:lpstr>
      <vt:lpstr>Calibri Light</vt:lpstr>
      <vt:lpstr>Grumpy 36</vt:lpstr>
      <vt:lpstr>Minion Pro</vt:lpstr>
      <vt:lpstr>Office-tema</vt:lpstr>
      <vt:lpstr>Föräldramöte  17 september 2018 </vt:lpstr>
      <vt:lpstr>PowerPoint-presentation</vt:lpstr>
      <vt:lpstr>Agenda</vt:lpstr>
      <vt:lpstr>Vår vision</vt:lpstr>
      <vt:lpstr> Sala Hockeys värdegrund</vt:lpstr>
      <vt:lpstr> Sala Hockeys värdegrund </vt:lpstr>
      <vt:lpstr> Sala Hockeys värdegrund</vt:lpstr>
      <vt:lpstr> Mål </vt:lpstr>
      <vt:lpstr> U9/10 Lagledning</vt:lpstr>
      <vt:lpstr> Ansvar Dessa är under utveckling</vt:lpstr>
      <vt:lpstr> Några andra inom Sala Hockey</vt:lpstr>
      <vt:lpstr> U9/10  </vt:lpstr>
      <vt:lpstr> U9/10 Syfte &amp; Mål </vt:lpstr>
      <vt:lpstr> U9/10  Träningar &amp; Matcher </vt:lpstr>
      <vt:lpstr> U9/10  Förälder &amp; Försäljning info </vt:lpstr>
      <vt:lpstr> U9/10  Förälder &amp; Försäljning info </vt:lpstr>
      <vt:lpstr> Tränings- och medlemsavgifter </vt:lpstr>
      <vt:lpstr>  </vt:lpstr>
      <vt:lpstr>  </vt:lpstr>
      <vt:lpstr>Tack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17 september 2018</dc:title>
  <dc:creator>Cecilia Svärd</dc:creator>
  <cp:lastModifiedBy>Cecilia Svärd</cp:lastModifiedBy>
  <cp:revision>28</cp:revision>
  <dcterms:created xsi:type="dcterms:W3CDTF">2018-09-16T08:59:21Z</dcterms:created>
  <dcterms:modified xsi:type="dcterms:W3CDTF">2018-09-23T07:40:11Z</dcterms:modified>
</cp:coreProperties>
</file>