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jB2Pg+Qxnhr7lBpzQqepnURyCu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bild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 och lodrät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drät rubrik och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 och innehåll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vsnittsrubrik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vå delar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ämförelse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ast rubrik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m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med bildtex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ed bildtex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2"/>
          <p:cNvGrpSpPr/>
          <p:nvPr/>
        </p:nvGrpSpPr>
        <p:grpSpPr>
          <a:xfrm>
            <a:off x="3959240" y="388695"/>
            <a:ext cx="4273519" cy="4265333"/>
            <a:chOff x="3121040" y="43078"/>
            <a:chExt cx="4273519" cy="4265333"/>
          </a:xfrm>
        </p:grpSpPr>
        <p:sp>
          <p:nvSpPr>
            <p:cNvPr id="85" name="Google Shape;85;p2"/>
            <p:cNvSpPr/>
            <p:nvPr/>
          </p:nvSpPr>
          <p:spPr>
            <a:xfrm>
              <a:off x="3481583" y="269347"/>
              <a:ext cx="3655123" cy="3655123"/>
            </a:xfrm>
            <a:prstGeom prst="pie">
              <a:avLst>
                <a:gd fmla="val 16200000" name="adj1"/>
                <a:gd fmla="val 20520000" name="adj2"/>
              </a:avLst>
            </a:prstGeom>
            <a:gradFill>
              <a:gsLst>
                <a:gs pos="0">
                  <a:srgbClr val="AFAFAF"/>
                </a:gs>
                <a:gs pos="50000">
                  <a:schemeClr val="accent3"/>
                </a:gs>
                <a:gs pos="100000">
                  <a:srgbClr val="919191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2"/>
            <p:cNvSpPr txBox="1"/>
            <p:nvPr/>
          </p:nvSpPr>
          <p:spPr>
            <a:xfrm>
              <a:off x="5388340" y="883756"/>
              <a:ext cx="1174861" cy="783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6500" spcFirstLastPara="1" rIns="16500" wrap="square" tIns="16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b="0" i="0" lang="sv-SE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Uppbyggnad</a:t>
              </a: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3512913" y="366817"/>
              <a:ext cx="3655123" cy="3655123"/>
            </a:xfrm>
            <a:prstGeom prst="pie">
              <a:avLst>
                <a:gd fmla="val 20520000" name="adj1"/>
                <a:gd fmla="val 3240000" name="adj2"/>
              </a:avLst>
            </a:prstGeom>
            <a:gradFill>
              <a:gsLst>
                <a:gs pos="0">
                  <a:srgbClr val="BA8F8F"/>
                </a:gs>
                <a:gs pos="50000">
                  <a:srgbClr val="B57F7F"/>
                </a:gs>
                <a:gs pos="100000">
                  <a:srgbClr val="A16D6D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2"/>
            <p:cNvSpPr txBox="1"/>
            <p:nvPr/>
          </p:nvSpPr>
          <p:spPr>
            <a:xfrm>
              <a:off x="5866987" y="2036861"/>
              <a:ext cx="1087834" cy="870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6500" spcFirstLastPara="1" rIns="16500" wrap="square" tIns="16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b="0" i="0" lang="sv-SE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Teknik</a:t>
              </a: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3430238" y="426866"/>
              <a:ext cx="3655123" cy="3655123"/>
            </a:xfrm>
            <a:prstGeom prst="pie">
              <a:avLst>
                <a:gd fmla="val 3240000" name="adj1"/>
                <a:gd fmla="val 7560000" name="adj2"/>
              </a:avLst>
            </a:prstGeom>
            <a:gradFill>
              <a:gsLst>
                <a:gs pos="0">
                  <a:srgbClr val="CE7070"/>
                </a:gs>
                <a:gs pos="50000">
                  <a:srgbClr val="CD5455"/>
                </a:gs>
                <a:gs pos="100000">
                  <a:srgbClr val="BB4343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2"/>
            <p:cNvSpPr txBox="1"/>
            <p:nvPr/>
          </p:nvSpPr>
          <p:spPr>
            <a:xfrm>
              <a:off x="4735639" y="2994155"/>
              <a:ext cx="1044321" cy="957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6500" spcFirstLastPara="1" rIns="16500" wrap="square" tIns="16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b="0" i="0" lang="sv-SE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Tävlingsträning</a:t>
              </a: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347562" y="366817"/>
              <a:ext cx="3655123" cy="3655123"/>
            </a:xfrm>
            <a:prstGeom prst="pie">
              <a:avLst>
                <a:gd fmla="val 7560000" name="adj1"/>
                <a:gd fmla="val 11880000" name="adj2"/>
              </a:avLst>
            </a:prstGeom>
            <a:gradFill>
              <a:gsLst>
                <a:gs pos="0">
                  <a:srgbClr val="E45353"/>
                </a:gs>
                <a:gs pos="50000">
                  <a:srgbClr val="E72626"/>
                </a:gs>
                <a:gs pos="100000">
                  <a:srgbClr val="D61717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2"/>
            <p:cNvSpPr txBox="1"/>
            <p:nvPr/>
          </p:nvSpPr>
          <p:spPr>
            <a:xfrm>
              <a:off x="3560778" y="2036861"/>
              <a:ext cx="1087834" cy="870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6500" spcFirstLastPara="1" rIns="16500" wrap="square" tIns="16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b="0" i="0" lang="sv-SE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Tävling</a:t>
              </a: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3378892" y="269347"/>
              <a:ext cx="3655123" cy="3655123"/>
            </a:xfrm>
            <a:prstGeom prst="pie">
              <a:avLst>
                <a:gd fmla="val 11880000" name="adj1"/>
                <a:gd fmla="val 16200000" name="adj2"/>
              </a:avLst>
            </a:prstGeom>
            <a:gradFill>
              <a:gsLst>
                <a:gs pos="0">
                  <a:srgbClr val="FF4747"/>
                </a:gs>
                <a:gs pos="50000">
                  <a:srgbClr val="FF0000"/>
                </a:gs>
                <a:gs pos="100000">
                  <a:srgbClr val="E30000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2"/>
            <p:cNvSpPr txBox="1"/>
            <p:nvPr/>
          </p:nvSpPr>
          <p:spPr>
            <a:xfrm>
              <a:off x="3952398" y="883756"/>
              <a:ext cx="1174861" cy="783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6500" spcFirstLastPara="1" rIns="16500" wrap="square" tIns="16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b="0" i="0" lang="sv-SE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Återhämtning</a:t>
              </a:r>
              <a:endParaRPr b="0" i="0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255142" y="43078"/>
              <a:ext cx="4107663" cy="4107663"/>
            </a:xfrm>
            <a:custGeom>
              <a:rect b="b" l="l" r="r" t="t"/>
              <a:pathLst>
                <a:path extrusionOk="0" h="120000" w="120000">
                  <a:moveTo>
                    <a:pt x="60005" y="4067"/>
                  </a:moveTo>
                  <a:lnTo>
                    <a:pt x="60005" y="4067"/>
                  </a:lnTo>
                  <a:cubicBezTo>
                    <a:pt x="82391" y="4070"/>
                    <a:pt x="102619" y="17419"/>
                    <a:pt x="111424" y="38000"/>
                  </a:cubicBezTo>
                  <a:lnTo>
                    <a:pt x="115280" y="36747"/>
                  </a:lnTo>
                  <a:lnTo>
                    <a:pt x="110293" y="43657"/>
                  </a:lnTo>
                  <a:lnTo>
                    <a:pt x="101740" y="41147"/>
                  </a:lnTo>
                  <a:lnTo>
                    <a:pt x="105594" y="39894"/>
                  </a:lnTo>
                  <a:lnTo>
                    <a:pt x="105594" y="39894"/>
                  </a:lnTo>
                  <a:cubicBezTo>
                    <a:pt x="97628" y="21829"/>
                    <a:pt x="79748" y="10171"/>
                    <a:pt x="60005" y="1016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3286896" y="140516"/>
              <a:ext cx="4107663" cy="4107663"/>
            </a:xfrm>
            <a:custGeom>
              <a:rect b="b" l="l" r="r" t="t"/>
              <a:pathLst>
                <a:path extrusionOk="0" h="120000" w="120000">
                  <a:moveTo>
                    <a:pt x="113195" y="42715"/>
                  </a:moveTo>
                  <a:cubicBezTo>
                    <a:pt x="120114" y="64009"/>
                    <a:pt x="113668" y="87378"/>
                    <a:pt x="96810" y="102113"/>
                  </a:cubicBezTo>
                  <a:lnTo>
                    <a:pt x="99192" y="105393"/>
                  </a:lnTo>
                  <a:lnTo>
                    <a:pt x="91080" y="102785"/>
                  </a:lnTo>
                  <a:lnTo>
                    <a:pt x="90825" y="93875"/>
                  </a:lnTo>
                  <a:lnTo>
                    <a:pt x="93207" y="97154"/>
                  </a:lnTo>
                  <a:lnTo>
                    <a:pt x="93207" y="97154"/>
                  </a:lnTo>
                  <a:cubicBezTo>
                    <a:pt x="107930" y="83994"/>
                    <a:pt x="113494" y="63382"/>
                    <a:pt x="107392" y="44601"/>
                  </a:cubicBezTo>
                  <a:close/>
                </a:path>
              </a:pathLst>
            </a:custGeom>
            <a:solidFill>
              <a:srgbClr val="B3828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3203968" y="200748"/>
              <a:ext cx="4107663" cy="4107663"/>
            </a:xfrm>
            <a:custGeom>
              <a:rect b="b" l="l" r="r" t="t"/>
              <a:pathLst>
                <a:path extrusionOk="0" h="120000" w="120000">
                  <a:moveTo>
                    <a:pt x="92880" y="105248"/>
                  </a:moveTo>
                  <a:cubicBezTo>
                    <a:pt x="74766" y="118411"/>
                    <a:pt x="50547" y="119502"/>
                    <a:pt x="31322" y="108021"/>
                  </a:cubicBezTo>
                  <a:lnTo>
                    <a:pt x="28939" y="111301"/>
                  </a:lnTo>
                  <a:lnTo>
                    <a:pt x="28913" y="102779"/>
                  </a:lnTo>
                  <a:lnTo>
                    <a:pt x="37308" y="99784"/>
                  </a:lnTo>
                  <a:lnTo>
                    <a:pt x="34926" y="103063"/>
                  </a:lnTo>
                  <a:lnTo>
                    <a:pt x="34926" y="103063"/>
                  </a:lnTo>
                  <a:cubicBezTo>
                    <a:pt x="51992" y="113000"/>
                    <a:pt x="73317" y="111921"/>
                    <a:pt x="89293" y="100311"/>
                  </a:cubicBezTo>
                  <a:close/>
                </a:path>
              </a:pathLst>
            </a:custGeom>
            <a:solidFill>
              <a:srgbClr val="C85B5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121040" y="140516"/>
              <a:ext cx="4107663" cy="4107663"/>
            </a:xfrm>
            <a:custGeom>
              <a:rect b="b" l="l" r="r" t="t"/>
              <a:pathLst>
                <a:path extrusionOk="0" h="120000" w="120000">
                  <a:moveTo>
                    <a:pt x="27127" y="105253"/>
                  </a:moveTo>
                  <a:cubicBezTo>
                    <a:pt x="9012" y="92094"/>
                    <a:pt x="490" y="69400"/>
                    <a:pt x="5466" y="47570"/>
                  </a:cubicBezTo>
                  <a:lnTo>
                    <a:pt x="1610" y="46317"/>
                  </a:lnTo>
                  <a:lnTo>
                    <a:pt x="9707" y="43658"/>
                  </a:lnTo>
                  <a:lnTo>
                    <a:pt x="15150" y="50716"/>
                  </a:lnTo>
                  <a:lnTo>
                    <a:pt x="11296" y="49464"/>
                  </a:lnTo>
                  <a:lnTo>
                    <a:pt x="11296" y="49464"/>
                  </a:lnTo>
                  <a:cubicBezTo>
                    <a:pt x="7121" y="68765"/>
                    <a:pt x="14737" y="88710"/>
                    <a:pt x="30714" y="100316"/>
                  </a:cubicBezTo>
                  <a:close/>
                </a:path>
              </a:pathLst>
            </a:custGeom>
            <a:solidFill>
              <a:srgbClr val="E02F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3152794" y="43078"/>
              <a:ext cx="4107663" cy="4107663"/>
            </a:xfrm>
            <a:custGeom>
              <a:rect b="b" l="l" r="r" t="t"/>
              <a:pathLst>
                <a:path extrusionOk="0" h="120000" w="120000">
                  <a:moveTo>
                    <a:pt x="6805" y="42714"/>
                  </a:moveTo>
                  <a:cubicBezTo>
                    <a:pt x="13724" y="21424"/>
                    <a:pt x="32669" y="6310"/>
                    <a:pt x="54964" y="4295"/>
                  </a:cubicBezTo>
                  <a:lnTo>
                    <a:pt x="54964" y="240"/>
                  </a:lnTo>
                  <a:lnTo>
                    <a:pt x="59995" y="7118"/>
                  </a:lnTo>
                  <a:lnTo>
                    <a:pt x="54965" y="14477"/>
                  </a:lnTo>
                  <a:lnTo>
                    <a:pt x="54965" y="10424"/>
                  </a:lnTo>
                  <a:lnTo>
                    <a:pt x="54965" y="10424"/>
                  </a:lnTo>
                  <a:cubicBezTo>
                    <a:pt x="35322" y="12419"/>
                    <a:pt x="18710" y="25823"/>
                    <a:pt x="12609" y="44600"/>
                  </a:cubicBezTo>
                  <a:close/>
                </a:path>
              </a:pathLst>
            </a:custGeom>
            <a:solidFill>
              <a:srgbClr val="FE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0" name="Google Shape;100;p2"/>
          <p:cNvSpPr txBox="1"/>
          <p:nvPr/>
        </p:nvSpPr>
        <p:spPr>
          <a:xfrm>
            <a:off x="838200" y="345617"/>
            <a:ext cx="2951375" cy="923330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sv-S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Återhämtning</a:t>
            </a:r>
            <a:br>
              <a:rPr b="0" i="0" lang="sv-S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sv-SE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Återkoppling från tävling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Börja formulera tankar om nästa termin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”Hopp och lek”</a:t>
            </a:r>
            <a:endParaRPr/>
          </a:p>
        </p:txBody>
      </p:sp>
      <p:sp>
        <p:nvSpPr>
          <p:cNvPr id="101" name="Google Shape;101;p2"/>
          <p:cNvSpPr txBox="1"/>
          <p:nvPr/>
        </p:nvSpPr>
        <p:spPr>
          <a:xfrm>
            <a:off x="8402425" y="345617"/>
            <a:ext cx="2951375" cy="1846659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Uppbyggnad</a:t>
            </a:r>
            <a:br>
              <a:rPr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Bygga upp grunden i styrka och rörlighet vid terminsstart.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Åldersanpassa, äldre gymnaster mer ren styrka, yngre gymnaster lek där man bygger in styrka i leken (ex hinderbana, ”femkamp” [ex skottkärra, idioten]).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Bestämma vilka övningar man ska lära ut och vilka som skulle kunna tävlas på.</a:t>
            </a:r>
            <a:endParaRPr/>
          </a:p>
        </p:txBody>
      </p:sp>
      <p:sp>
        <p:nvSpPr>
          <p:cNvPr id="102" name="Google Shape;102;p2"/>
          <p:cNvSpPr txBox="1"/>
          <p:nvPr/>
        </p:nvSpPr>
        <p:spPr>
          <a:xfrm>
            <a:off x="849195" y="2600198"/>
            <a:ext cx="2951375" cy="1477328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Tävling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Fokus på vad vi övat på – äntligen får vi visa upp vad vi kan och allt hårt arbete vi lagt ner.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 vill upplevas som en professionell förening och föregå med gott exempel – det är ordning och reda!</a:t>
            </a:r>
            <a:endParaRPr/>
          </a:p>
        </p:txBody>
      </p:sp>
      <p:sp>
        <p:nvSpPr>
          <p:cNvPr id="103" name="Google Shape;103;p2"/>
          <p:cNvSpPr txBox="1"/>
          <p:nvPr/>
        </p:nvSpPr>
        <p:spPr>
          <a:xfrm>
            <a:off x="8413420" y="2600198"/>
            <a:ext cx="2951375" cy="2215991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Teknik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 en färdig övning (ex överslag) och bryt ner den i delmoment och finslipa de olika momenten i övningen, ex öva inhopp i trampett, öva armdrag/bendrag eller löpteknik.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 kullerbytta: öva haka in mot bröstet när du rullar runt, öva jämfota-frånskjut, öva sträcka på ben och sedan dra in för att kunna resa sig upp utan stöd.</a:t>
            </a:r>
            <a:b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4620312" y="4892483"/>
            <a:ext cx="2951375" cy="1292662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Tävlingsträning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Här tränar man på det man ska tävla på och tränar också på att stå i led, hur man rör sig i varven, hur man kommer in och ut på golvet och viktigast av allt vilka övningar man ska göra och i vilken ordning per gren.</a:t>
            </a:r>
            <a:endParaRPr/>
          </a:p>
        </p:txBody>
      </p:sp>
      <p:pic>
        <p:nvPicPr>
          <p:cNvPr id="105" name="Google Shape;105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43095" y="5607552"/>
            <a:ext cx="1811300" cy="101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2023-07-17T12:20:10Z</dcterms:created>
  <dc:creator>Eriksson Jenny</dc:creator>
</cp:coreProperties>
</file>