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64" r:id="rId5"/>
    <p:sldId id="272" r:id="rId6"/>
    <p:sldId id="281" r:id="rId7"/>
    <p:sldId id="265" r:id="rId8"/>
    <p:sldId id="276" r:id="rId9"/>
    <p:sldId id="273" r:id="rId10"/>
    <p:sldId id="277" r:id="rId11"/>
    <p:sldId id="279" r:id="rId12"/>
    <p:sldId id="282" r:id="rId13"/>
    <p:sldId id="275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E5C56B-BB0F-4CD8-938F-76268D846D54}" v="14" dt="2025-09-15T06:34:51.4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D8DAA-69C0-43A4-866F-73A443F08D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78B85-AA4E-40A6-B9CB-D94E0FBAC2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897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1694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5306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5483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81C3D-E9F8-1C4E-FD86-F2D16B85C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807108E-7985-849E-9EAC-8192F03B95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AFE90D1D-7172-FFE2-6B42-4FB6C4FD32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D6C0B1D-CA10-95DA-2A54-4D626C4529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9409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F77EB6-FF43-8851-0FAB-589A9595E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39C9FE-8E63-D192-A7FD-F3E009EA2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EA82D5-FF20-DAD7-0FA6-E3800589F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30FAC4-78FE-1781-49E8-A4830AFE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35FA1B-0061-5655-C5A1-A3C915153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851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F41F7D-2930-1D60-98A1-35EA5CD4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4B6C7E-A9BC-65C6-026B-2ABD29ABF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F2F13F-A697-BFF1-9325-060A0033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A7C2B3-7362-4F6E-A88E-928FEC587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C8A9F0-7262-4E71-DD84-39BE8088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801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10B0B29-F6B5-DDE1-A173-E1D0F14CD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3EC403D-4DBC-CB72-8557-09FEACE4D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FBB0F0-9B5F-CA19-ACA3-39725392D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32A55D-A1C9-278A-4377-5A40CEA6B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277AD8-1B23-DEB7-CA67-F64EEB2D8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DA0FCB-ED88-37FE-EBB2-7C7C02A2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DE3F37-ED73-7B6C-7301-E178CF279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C1B172-16AF-A724-0D13-DDB058822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60FD65-6811-845A-8885-1D6C5438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6C9F09-2EB9-6BF6-EBB9-2E28F6D31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076496-F5FE-583D-1CED-2C446CF5E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474EF1-0713-D4B7-2156-69D66AED8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DDEC90-D588-948F-0188-655A61238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EA66B3-DA0D-EF66-F9C4-C83C17A6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146D53-D6DB-DBDF-4185-F26EC55F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39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E80208-DF2A-03C6-97B0-340B3533C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3FD8F0-0F2A-A526-C2E0-F046B8834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9515C47-5A88-0836-D37C-5CB099EDC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A54B38F-302B-34E2-8A8A-4FF2BA37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33E917-158D-5BE7-C777-C69CE4E0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68ED4D7-AE5D-5AF9-45C4-F47E94E2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427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E31E41-E0BA-6B41-1406-2F5C62B05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EE98C2-64E4-6C92-1B0F-FC0B06B2B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F1B81D8-867D-4832-8542-0A7DCF4BE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E0C2B0C-C474-AEF8-5715-52A36ED8B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84491C1-0A70-43F9-9174-8603851C6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8F559F3-AAD7-0D56-77D6-2EBA774D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2665FBC-B089-4AD4-DB2B-0FB21C7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8056B07-A798-89F5-E260-C6514B79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74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D9B9E7-8278-3C20-68FB-F48C711B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FE51899-5E5C-A5A2-1E92-B56E0F27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100E326-9C0D-87E6-4552-22389412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B9C65BA-ACF4-9063-1063-3B4CB0F0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743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E64E389-4015-6C56-D15C-ED73CCD94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7E72150-500F-2F5F-58A7-EBDEF4625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8FCB2E9-52D9-FCD5-A520-DC4DC50B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44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9B84C9-7D8C-655E-5F7C-07F3F46F8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7CF1F5-41D8-C332-40D7-4EB8374F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21A80E-192D-8C2A-87CD-5ADB4B130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F3807FA-792E-7431-AAC3-ED2982970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D30769-0EE4-140C-CC0D-7251D879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9B3FE3C-4516-F8CD-563B-4D500F1A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68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17A0A-3D90-F240-5A16-68717997D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B40DA77-4176-D866-1DC5-F0057C7C9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AF7339-C8B3-6514-076E-8D59BBE90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5CC4B2-4499-FD6D-0AD1-FC7C51C92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4AB1DA-ED3A-D9CE-D4D4-79654E38D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E0F996-DE80-DB83-A19E-82D1D7596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434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76E56A7-13C1-A855-D437-5F655A421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2128CE-DD59-CA80-80AD-5D7583115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CC006D-2B92-90F4-9464-9A58083E0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DC5CE9-AFE0-45D7-B342-1B61F27F9E7F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18718B-23D5-B30E-F758-E1F728B01E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855FEB-B750-2FB9-6050-BDD5707BF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897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626B25B4-D453-63C3-D004-356E98D3E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050" y="578288"/>
            <a:ext cx="9144000" cy="5225172"/>
          </a:xfrm>
        </p:spPr>
        <p:txBody>
          <a:bodyPr>
            <a:normAutofit/>
          </a:bodyPr>
          <a:lstStyle/>
          <a:p>
            <a:r>
              <a:rPr lang="sv-SE" sz="8000" dirty="0"/>
              <a:t>IF Troja-Ljungby</a:t>
            </a:r>
            <a:br>
              <a:rPr lang="sv-SE" sz="8000" dirty="0"/>
            </a:br>
            <a:br>
              <a:rPr lang="sv-SE" sz="8000" dirty="0"/>
            </a:br>
            <a:r>
              <a:rPr lang="sv-SE" sz="8000" dirty="0"/>
              <a:t>U14</a:t>
            </a:r>
            <a:br>
              <a:rPr lang="sv-SE" sz="8000" dirty="0"/>
            </a:br>
            <a:br>
              <a:rPr lang="sv-SE" sz="6000" dirty="0"/>
            </a:br>
            <a:r>
              <a:rPr lang="sv-SE" sz="6000" dirty="0"/>
              <a:t>Säsongen 2025/2026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2441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0E813-A61A-5266-688B-30F223FCD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BBAD4-0B20-2B8A-839D-5798D3A18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75082838-CDD0-E544-327F-C1F2FA6F47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-119270" y="-1"/>
            <a:ext cx="12192000" cy="6858001"/>
          </a:xfrm>
          <a:prstGeom prst="rect">
            <a:avLst/>
          </a:prstGeom>
        </p:spPr>
      </p:pic>
      <p:cxnSp>
        <p:nvCxnSpPr>
          <p:cNvPr id="5" name="Rett linje 5">
            <a:extLst>
              <a:ext uri="{FF2B5EF4-FFF2-40B4-BE49-F238E27FC236}">
                <a16:creationId xmlns:a16="http://schemas.microsoft.com/office/drawing/2014/main" id="{A30673B2-1AC7-6E96-7BFF-75051E1B7444}"/>
              </a:ext>
            </a:extLst>
          </p:cNvPr>
          <p:cNvCxnSpPr/>
          <p:nvPr/>
        </p:nvCxnSpPr>
        <p:spPr>
          <a:xfrm flipV="1">
            <a:off x="1970405" y="9892030"/>
            <a:ext cx="3619500" cy="25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7">
            <a:extLst>
              <a:ext uri="{FF2B5EF4-FFF2-40B4-BE49-F238E27FC236}">
                <a16:creationId xmlns:a16="http://schemas.microsoft.com/office/drawing/2014/main" id="{93BA0ECB-EED8-F0DF-78C7-612F2C7E4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3F73F4C7-17F5-98E2-D5D6-692B95C52F84}"/>
              </a:ext>
            </a:extLst>
          </p:cNvPr>
          <p:cNvSpPr txBox="1"/>
          <p:nvPr/>
        </p:nvSpPr>
        <p:spPr>
          <a:xfrm>
            <a:off x="2897774" y="268971"/>
            <a:ext cx="6157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/>
              <a:t>Spelarkontrakt U14 Troja-Ljungby Säsongen 25/26 </a:t>
            </a:r>
          </a:p>
          <a:p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FDCD658-4C53-78B4-DE6F-756F2A417C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9510" y="654954"/>
            <a:ext cx="5312979" cy="620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79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571625" y="47676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Spelartrupp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5D123E8D-EBE8-E95B-553E-E10CBC19A196}"/>
              </a:ext>
            </a:extLst>
          </p:cNvPr>
          <p:cNvSpPr txBox="1"/>
          <p:nvPr/>
        </p:nvSpPr>
        <p:spPr>
          <a:xfrm>
            <a:off x="4518680" y="1421374"/>
            <a:ext cx="2196179" cy="4278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b="1" dirty="0"/>
              <a:t>2012 – 14+2</a:t>
            </a:r>
          </a:p>
          <a:p>
            <a:r>
              <a:rPr lang="sv-SE" sz="1300" dirty="0"/>
              <a:t>Malte</a:t>
            </a:r>
            <a:r>
              <a:rPr lang="sv-SE" sz="1400" dirty="0"/>
              <a:t> Åhman </a:t>
            </a:r>
          </a:p>
          <a:p>
            <a:r>
              <a:rPr lang="sv-SE" sz="1400" dirty="0"/>
              <a:t>Oscar </a:t>
            </a:r>
            <a:r>
              <a:rPr lang="sv-SE" sz="1400" dirty="0" err="1"/>
              <a:t>Zaleskiewicz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Axel Petersson</a:t>
            </a:r>
          </a:p>
          <a:p>
            <a:r>
              <a:rPr lang="sv-SE" sz="1400" dirty="0"/>
              <a:t>Hunor Szilveszter</a:t>
            </a:r>
          </a:p>
          <a:p>
            <a:r>
              <a:rPr lang="sv-SE" sz="1400" dirty="0"/>
              <a:t>Max Salomonsson</a:t>
            </a:r>
          </a:p>
          <a:p>
            <a:r>
              <a:rPr lang="sv-SE" sz="1400" dirty="0"/>
              <a:t>Olle Falk</a:t>
            </a:r>
          </a:p>
          <a:p>
            <a:r>
              <a:rPr lang="sv-SE" sz="1400" dirty="0"/>
              <a:t>Stellan Ljung</a:t>
            </a:r>
          </a:p>
          <a:p>
            <a:r>
              <a:rPr lang="sv-SE" sz="1400" dirty="0"/>
              <a:t>August Karlsson</a:t>
            </a:r>
          </a:p>
          <a:p>
            <a:r>
              <a:rPr lang="sv-SE" sz="1400" dirty="0"/>
              <a:t>Ellen Gunnarsson</a:t>
            </a:r>
          </a:p>
          <a:p>
            <a:r>
              <a:rPr lang="sv-SE" sz="1400" dirty="0"/>
              <a:t>Ludvig Roos</a:t>
            </a:r>
          </a:p>
          <a:p>
            <a:r>
              <a:rPr lang="sv-SE" sz="1400" dirty="0"/>
              <a:t>Melker Lundin</a:t>
            </a:r>
          </a:p>
          <a:p>
            <a:r>
              <a:rPr lang="sv-SE" sz="1400" dirty="0"/>
              <a:t>Noah Jonsson</a:t>
            </a:r>
          </a:p>
          <a:p>
            <a:r>
              <a:rPr lang="sv-SE" sz="1400" dirty="0"/>
              <a:t>Rasmus Åberg</a:t>
            </a:r>
          </a:p>
          <a:p>
            <a:r>
              <a:rPr lang="sv-SE" sz="1400" dirty="0"/>
              <a:t>Theo </a:t>
            </a:r>
            <a:r>
              <a:rPr lang="sv-SE" sz="1400" dirty="0" err="1"/>
              <a:t>Dojcinovski</a:t>
            </a:r>
            <a:r>
              <a:rPr lang="sv-SE" sz="1400" dirty="0"/>
              <a:t> </a:t>
            </a:r>
          </a:p>
          <a:p>
            <a:r>
              <a:rPr lang="sv-SE" sz="1400" dirty="0"/>
              <a:t>Ebbe Nordén</a:t>
            </a:r>
          </a:p>
          <a:p>
            <a:r>
              <a:rPr lang="sv-SE" sz="1400" dirty="0"/>
              <a:t>Liam Salinas Koskenkorva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10330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6364CEC7-15A3-56DB-FBA6-3886390DDF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64378" y="0"/>
            <a:ext cx="12192000" cy="6858000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F343494-094C-1285-9CEC-C215DBD1E57A}"/>
              </a:ext>
            </a:extLst>
          </p:cNvPr>
          <p:cNvSpPr txBox="1"/>
          <p:nvPr/>
        </p:nvSpPr>
        <p:spPr>
          <a:xfrm>
            <a:off x="4020361" y="605909"/>
            <a:ext cx="609437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b="1" dirty="0" err="1">
                <a:latin typeface="Candara" panose="020E0502030303020204" pitchFamily="34" charset="0"/>
              </a:rPr>
              <a:t>Isledare</a:t>
            </a:r>
            <a:endParaRPr lang="sv-SE" sz="2400" b="1" dirty="0">
              <a:latin typeface="Candara" panose="020E0502030303020204" pitchFamily="34" charset="0"/>
            </a:endParaRPr>
          </a:p>
          <a:p>
            <a:r>
              <a:rPr lang="sv-SE" sz="2400" dirty="0">
                <a:latin typeface="Candara" panose="020E0502030303020204" pitchFamily="34" charset="0"/>
              </a:rPr>
              <a:t>Christian Eriksson </a:t>
            </a:r>
          </a:p>
          <a:p>
            <a:r>
              <a:rPr lang="sv-SE" sz="2400" dirty="0">
                <a:latin typeface="Candara" panose="020E0502030303020204" pitchFamily="34" charset="0"/>
              </a:rPr>
              <a:t>Peter Åberg</a:t>
            </a:r>
          </a:p>
          <a:p>
            <a:r>
              <a:rPr lang="sv-SE" sz="2400" dirty="0">
                <a:latin typeface="Candara" panose="020E0502030303020204" pitchFamily="34" charset="0"/>
              </a:rPr>
              <a:t>Valdemar Falk</a:t>
            </a:r>
          </a:p>
          <a:p>
            <a:r>
              <a:rPr lang="sv-SE" sz="2400" dirty="0" err="1">
                <a:latin typeface="Candara" panose="020E0502030303020204" pitchFamily="34" charset="0"/>
              </a:rPr>
              <a:t>Vilmer</a:t>
            </a:r>
            <a:r>
              <a:rPr lang="sv-SE" sz="2400" dirty="0">
                <a:latin typeface="Candara" panose="020E0502030303020204" pitchFamily="34" charset="0"/>
              </a:rPr>
              <a:t> Ståhl</a:t>
            </a:r>
          </a:p>
          <a:p>
            <a:endParaRPr lang="sv-SE" sz="2400" dirty="0">
              <a:latin typeface="Candara" panose="020E0502030303020204" pitchFamily="34" charset="0"/>
            </a:endParaRPr>
          </a:p>
          <a:p>
            <a:r>
              <a:rPr lang="sv-SE" sz="2400" b="1" dirty="0" err="1">
                <a:latin typeface="Candara" panose="020E0502030303020204" pitchFamily="34" charset="0"/>
              </a:rPr>
              <a:t>Materialare</a:t>
            </a:r>
            <a:endParaRPr lang="sv-SE" sz="2400" b="1" dirty="0">
              <a:latin typeface="Candara" panose="020E0502030303020204" pitchFamily="34" charset="0"/>
            </a:endParaRPr>
          </a:p>
          <a:p>
            <a:r>
              <a:rPr lang="sv-SE" sz="2400" dirty="0">
                <a:latin typeface="Candara" panose="020E0502030303020204" pitchFamily="34" charset="0"/>
              </a:rPr>
              <a:t>Tobias Petersson</a:t>
            </a:r>
          </a:p>
          <a:p>
            <a:r>
              <a:rPr lang="sv-SE" sz="2400" dirty="0">
                <a:latin typeface="Candara" panose="020E0502030303020204" pitchFamily="34" charset="0"/>
              </a:rPr>
              <a:t>Fredrik Karlsson</a:t>
            </a:r>
          </a:p>
          <a:p>
            <a:endParaRPr lang="sv-SE" sz="2400" dirty="0">
              <a:latin typeface="Candara" panose="020E0502030303020204" pitchFamily="34" charset="0"/>
            </a:endParaRPr>
          </a:p>
          <a:p>
            <a:r>
              <a:rPr lang="sv-SE" sz="2400" b="1" dirty="0">
                <a:latin typeface="Candara" panose="020E0502030303020204" pitchFamily="34" charset="0"/>
              </a:rPr>
              <a:t>Lagledare</a:t>
            </a:r>
          </a:p>
          <a:p>
            <a:r>
              <a:rPr lang="sv-SE" sz="2400" dirty="0">
                <a:latin typeface="Candara" panose="020E0502030303020204" pitchFamily="34" charset="0"/>
              </a:rPr>
              <a:t>Jim Åhman</a:t>
            </a:r>
          </a:p>
          <a:p>
            <a:r>
              <a:rPr lang="sv-SE" sz="2400" dirty="0">
                <a:latin typeface="Candara" panose="020E0502030303020204" pitchFamily="34" charset="0"/>
              </a:rPr>
              <a:t>Filip Roos</a:t>
            </a:r>
          </a:p>
          <a:p>
            <a:endParaRPr lang="sv-SE" sz="2400" dirty="0">
              <a:latin typeface="Candara" panose="020E0502030303020204" pitchFamily="34" charset="0"/>
            </a:endParaRPr>
          </a:p>
          <a:p>
            <a:endParaRPr lang="sv-SE" sz="2400" dirty="0">
              <a:latin typeface="Candara" panose="020E0502030303020204" pitchFamily="34" charset="0"/>
            </a:endParaRPr>
          </a:p>
          <a:p>
            <a:endParaRPr lang="sv-SE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40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6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1A9AC37-85A3-D73C-3FF6-5A6C44D0B9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278" y="1648020"/>
            <a:ext cx="9452008" cy="4500957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E5C5F26E-E43F-A3B4-8E92-B4D7ABC198CB}"/>
              </a:ext>
            </a:extLst>
          </p:cNvPr>
          <p:cNvSpPr txBox="1"/>
          <p:nvPr/>
        </p:nvSpPr>
        <p:spPr>
          <a:xfrm>
            <a:off x="3897763" y="1040373"/>
            <a:ext cx="2361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Candara" panose="020E0502030303020204" pitchFamily="34" charset="0"/>
              </a:rPr>
              <a:t>Serieindelningen</a:t>
            </a:r>
          </a:p>
        </p:txBody>
      </p:sp>
    </p:spTree>
    <p:extLst>
      <p:ext uri="{BB962C8B-B14F-4D97-AF65-F5344CB8AC3E}">
        <p14:creationId xmlns:p14="http://schemas.microsoft.com/office/powerpoint/2010/main" val="1391050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A649D-85CD-EE0C-AD81-14244EC99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572D2D-9D76-D741-08D7-F5FEA99E4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3336DA81-CDB4-3AF6-91A6-90AC3A67D3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46264" y="0"/>
            <a:ext cx="12192000" cy="6858001"/>
          </a:xfrm>
          <a:prstGeom prst="rect">
            <a:avLst/>
          </a:prstGeom>
        </p:spPr>
      </p:pic>
      <p:sp>
        <p:nvSpPr>
          <p:cNvPr id="8" name="Rubrik 2">
            <a:extLst>
              <a:ext uri="{FF2B5EF4-FFF2-40B4-BE49-F238E27FC236}">
                <a16:creationId xmlns:a16="http://schemas.microsoft.com/office/drawing/2014/main" id="{29C27050-91AF-5533-6F84-CF70A281F1A0}"/>
              </a:ext>
            </a:extLst>
          </p:cNvPr>
          <p:cNvSpPr txBox="1">
            <a:spLocks/>
          </p:cNvSpPr>
          <p:nvPr/>
        </p:nvSpPr>
        <p:spPr>
          <a:xfrm>
            <a:off x="1589314" y="117230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Cuper U14</a:t>
            </a:r>
          </a:p>
        </p:txBody>
      </p:sp>
      <p:sp>
        <p:nvSpPr>
          <p:cNvPr id="14" name="textruta 2">
            <a:extLst>
              <a:ext uri="{FF2B5EF4-FFF2-40B4-BE49-F238E27FC236}">
                <a16:creationId xmlns:a16="http://schemas.microsoft.com/office/drawing/2014/main" id="{FDCFC5E5-16E8-D997-FBB2-D42A4FC1CEF6}"/>
              </a:ext>
            </a:extLst>
          </p:cNvPr>
          <p:cNvSpPr txBox="1"/>
          <p:nvPr/>
        </p:nvSpPr>
        <p:spPr>
          <a:xfrm>
            <a:off x="6552326" y="1519485"/>
            <a:ext cx="3312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Cup mellan jul/nyår</a:t>
            </a:r>
          </a:p>
          <a:p>
            <a:endParaRPr lang="sv-SE" sz="1600" b="1" dirty="0"/>
          </a:p>
          <a:p>
            <a:r>
              <a:rPr lang="sv-SE" sz="1600" b="1" dirty="0"/>
              <a:t>Avslutningscup mars-april</a:t>
            </a:r>
            <a:endParaRPr lang="sv-SE" sz="1400" dirty="0"/>
          </a:p>
          <a:p>
            <a:endParaRPr lang="sv-SE" sz="1400" dirty="0"/>
          </a:p>
          <a:p>
            <a:endParaRPr lang="sv-SE" sz="1400" dirty="0"/>
          </a:p>
        </p:txBody>
      </p:sp>
      <p:sp>
        <p:nvSpPr>
          <p:cNvPr id="15" name="textruta 2">
            <a:extLst>
              <a:ext uri="{FF2B5EF4-FFF2-40B4-BE49-F238E27FC236}">
                <a16:creationId xmlns:a16="http://schemas.microsoft.com/office/drawing/2014/main" id="{37664F7C-D617-A2AB-3B61-3B5747C37C31}"/>
              </a:ext>
            </a:extLst>
          </p:cNvPr>
          <p:cNvSpPr txBox="1"/>
          <p:nvPr/>
        </p:nvSpPr>
        <p:spPr>
          <a:xfrm>
            <a:off x="2475818" y="1519485"/>
            <a:ext cx="331295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Distriktsmästerskap</a:t>
            </a:r>
          </a:p>
          <a:p>
            <a:endParaRPr lang="sv-SE" sz="1600" b="1" dirty="0"/>
          </a:p>
          <a:p>
            <a:r>
              <a:rPr lang="sv-SE" sz="1600" b="1" dirty="0"/>
              <a:t>Kvalspel 8 nov</a:t>
            </a:r>
          </a:p>
          <a:p>
            <a:r>
              <a:rPr lang="sv-SE" sz="1600" b="1" dirty="0"/>
              <a:t>Semifinal 13 dec</a:t>
            </a:r>
          </a:p>
          <a:p>
            <a:r>
              <a:rPr lang="sv-SE" sz="1600" b="1" dirty="0"/>
              <a:t>Final 21 dec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693846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6000" dirty="0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37809554-9412-0F14-D628-DE80B2243810}"/>
              </a:ext>
            </a:extLst>
          </p:cNvPr>
          <p:cNvSpPr txBox="1"/>
          <p:nvPr/>
        </p:nvSpPr>
        <p:spPr>
          <a:xfrm>
            <a:off x="3048811" y="644009"/>
            <a:ext cx="6094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Utgångspunkter för fungerande verksamhet 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BF68AA5C-9F43-F4D3-60BC-3F5C96D1D606}"/>
              </a:ext>
            </a:extLst>
          </p:cNvPr>
          <p:cNvSpPr txBox="1"/>
          <p:nvPr/>
        </p:nvSpPr>
        <p:spPr>
          <a:xfrm>
            <a:off x="600075" y="1972985"/>
            <a:ext cx="6096000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dirty="0"/>
              <a:t>Anmäl</a:t>
            </a:r>
            <a:r>
              <a:rPr lang="sv-SE" sz="1800" b="1" dirty="0"/>
              <a:t> planerad </a:t>
            </a:r>
            <a:r>
              <a:rPr lang="sv-SE" sz="1800" dirty="0"/>
              <a:t>närvaro/ frånvaro i god tid! </a:t>
            </a:r>
          </a:p>
          <a:p>
            <a:r>
              <a:rPr lang="sv-SE" b="1" dirty="0"/>
              <a:t>Ange alltid anledning</a:t>
            </a:r>
            <a:endParaRPr lang="sv-SE" sz="1800" b="1" dirty="0"/>
          </a:p>
          <a:p>
            <a:endParaRPr lang="sv-SE" sz="1800" dirty="0"/>
          </a:p>
          <a:p>
            <a:r>
              <a:rPr lang="sv-SE" sz="2000" b="1" dirty="0"/>
              <a:t>Träning </a:t>
            </a:r>
            <a:endParaRPr lang="sv-SE" sz="1800" dirty="0"/>
          </a:p>
          <a:p>
            <a:r>
              <a:rPr lang="sv-SE" sz="1800" dirty="0"/>
              <a:t>Senast </a:t>
            </a:r>
            <a:r>
              <a:rPr lang="sv-SE" sz="1800" dirty="0" err="1"/>
              <a:t>kl</a:t>
            </a:r>
            <a:r>
              <a:rPr lang="sv-SE" sz="1800" dirty="0"/>
              <a:t> 18 dag före träning   </a:t>
            </a:r>
          </a:p>
          <a:p>
            <a:endParaRPr lang="sv-SE" sz="1800" dirty="0"/>
          </a:p>
          <a:p>
            <a:r>
              <a:rPr lang="sv-SE" sz="2000" b="1" dirty="0"/>
              <a:t>Match</a:t>
            </a:r>
            <a:endParaRPr lang="sv-SE" sz="1800" dirty="0"/>
          </a:p>
          <a:p>
            <a:r>
              <a:rPr lang="sv-SE" sz="1800" dirty="0"/>
              <a:t>Anmäl senast 4 dagar före utsatt match. </a:t>
            </a:r>
          </a:p>
          <a:p>
            <a:endParaRPr lang="sv-SE" dirty="0"/>
          </a:p>
          <a:p>
            <a:r>
              <a:rPr lang="sv-SE" b="1" dirty="0"/>
              <a:t>Kallelse till match </a:t>
            </a:r>
          </a:p>
          <a:p>
            <a:endParaRPr lang="sv-SE" sz="1800" b="1" dirty="0"/>
          </a:p>
          <a:p>
            <a:r>
              <a:rPr lang="sv-SE" b="1" dirty="0"/>
              <a:t>Skickas ut </a:t>
            </a:r>
            <a:r>
              <a:rPr lang="sv-SE" b="1" dirty="0" err="1"/>
              <a:t>ons</a:t>
            </a:r>
            <a:r>
              <a:rPr lang="sv-SE" b="1" dirty="0"/>
              <a:t>/torsdag samma veckan som matchen spelas</a:t>
            </a:r>
            <a:endParaRPr lang="sv-SE" sz="1800" b="1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D26A0977-E53E-896D-BD4F-7308FC956928}"/>
              </a:ext>
            </a:extLst>
          </p:cNvPr>
          <p:cNvSpPr txBox="1"/>
          <p:nvPr/>
        </p:nvSpPr>
        <p:spPr>
          <a:xfrm>
            <a:off x="5429251" y="1972985"/>
            <a:ext cx="6162674" cy="1714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v-SE" sz="1800" dirty="0"/>
              <a:t>Ökad trygghet t.ex. mobilfritt i omklädningsrum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v-SE" sz="1800" dirty="0"/>
              <a:t>Litet förråd – viktigt med ordning!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v-SE" sz="1800" dirty="0"/>
              <a:t>Beteende – respektfullt mot alla! </a:t>
            </a:r>
          </a:p>
          <a:p>
            <a:pPr>
              <a:lnSpc>
                <a:spcPct val="150000"/>
              </a:lnSpc>
            </a:pPr>
            <a:r>
              <a:rPr lang="sv-SE" sz="1800" dirty="0"/>
              <a:t>(Laget, domaren, motståndarna m.m.) </a:t>
            </a:r>
          </a:p>
        </p:txBody>
      </p:sp>
    </p:spTree>
    <p:extLst>
      <p:ext uri="{BB962C8B-B14F-4D97-AF65-F5344CB8AC3E}">
        <p14:creationId xmlns:p14="http://schemas.microsoft.com/office/powerpoint/2010/main" val="490193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349C-E220-8E90-40F4-3DB84AA63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0BD7C-5B86-8CAA-0DBA-8E23FC0A3F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214F5D7-85BF-537A-BBD4-FDB2F68AD2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82459" y="80962"/>
            <a:ext cx="12192000" cy="6858001"/>
          </a:xfrm>
          <a:prstGeom prst="rect">
            <a:avLst/>
          </a:prstGeom>
        </p:spPr>
      </p:pic>
      <p:sp>
        <p:nvSpPr>
          <p:cNvPr id="5" name="Rubrik 2">
            <a:extLst>
              <a:ext uri="{FF2B5EF4-FFF2-40B4-BE49-F238E27FC236}">
                <a16:creationId xmlns:a16="http://schemas.microsoft.com/office/drawing/2014/main" id="{D3960E60-5299-EBEE-F081-178699BE76B5}"/>
              </a:ext>
            </a:extLst>
          </p:cNvPr>
          <p:cNvSpPr txBox="1">
            <a:spLocks/>
          </p:cNvSpPr>
          <p:nvPr/>
        </p:nvSpPr>
        <p:spPr>
          <a:xfrm>
            <a:off x="1589314" y="117230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Ordningsregler U14</a:t>
            </a:r>
          </a:p>
        </p:txBody>
      </p:sp>
      <p:sp>
        <p:nvSpPr>
          <p:cNvPr id="6" name="textruta 2">
            <a:extLst>
              <a:ext uri="{FF2B5EF4-FFF2-40B4-BE49-F238E27FC236}">
                <a16:creationId xmlns:a16="http://schemas.microsoft.com/office/drawing/2014/main" id="{7B73C05F-E3C4-CB56-E7E8-3C5F23D7897F}"/>
              </a:ext>
            </a:extLst>
          </p:cNvPr>
          <p:cNvSpPr txBox="1"/>
          <p:nvPr/>
        </p:nvSpPr>
        <p:spPr>
          <a:xfrm>
            <a:off x="1586553" y="1351176"/>
            <a:ext cx="331295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Träning 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Svara på kallelsen-ange orsak vid eventuellt förhinder</a:t>
            </a:r>
          </a:p>
          <a:p>
            <a:endParaRPr lang="sv-SE" sz="1400" dirty="0"/>
          </a:p>
          <a:p>
            <a:r>
              <a:rPr lang="sv-SE" sz="1400" dirty="0"/>
              <a:t>Kom i tid och väl förberedd</a:t>
            </a:r>
          </a:p>
          <a:p>
            <a:endParaRPr lang="sv-SE" sz="1400" dirty="0"/>
          </a:p>
          <a:p>
            <a:r>
              <a:rPr lang="sv-SE" sz="1400" dirty="0"/>
              <a:t>Löparskor ska alltid vara med</a:t>
            </a:r>
          </a:p>
          <a:p>
            <a:endParaRPr lang="sv-SE" sz="1400" dirty="0"/>
          </a:p>
          <a:p>
            <a:r>
              <a:rPr lang="sv-SE" sz="1400" dirty="0"/>
              <a:t>Lyssna på oss ledare och var fokuserad under hela träningen. Is/fys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latin typeface="Calibri" panose="020F0502020204030204" pitchFamily="34" charset="0"/>
              </a:rPr>
              <a:t>Jag kommer DIREKT på signal från tränare när vi ska samlas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latin typeface="Calibri" panose="020F0502020204030204" pitchFamily="34" charset="0"/>
              </a:rPr>
              <a:t>Drickapaus är DRICKAPAUS, inte rast, allmänhetens åkning eller fri lek med puck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latin typeface="Calibri" panose="020F0502020204030204" pitchFamily="34" charset="0"/>
              </a:rPr>
              <a:t>Jag gör alltid mitt bästa, 100% insats, och uppmuntrar mina lagkompisar att göra det samma.</a:t>
            </a:r>
          </a:p>
          <a:p>
            <a:endParaRPr lang="sv-SE" sz="1400" dirty="0"/>
          </a:p>
          <a:p>
            <a:r>
              <a:rPr lang="sv-SE" sz="1400" dirty="0"/>
              <a:t>ALLA duschar efter träning</a:t>
            </a:r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</p:txBody>
      </p:sp>
      <p:sp>
        <p:nvSpPr>
          <p:cNvPr id="7" name="textruta 2">
            <a:extLst>
              <a:ext uri="{FF2B5EF4-FFF2-40B4-BE49-F238E27FC236}">
                <a16:creationId xmlns:a16="http://schemas.microsoft.com/office/drawing/2014/main" id="{47A9199B-BB15-89A0-D480-99BE2A50E283}"/>
              </a:ext>
            </a:extLst>
          </p:cNvPr>
          <p:cNvSpPr txBox="1"/>
          <p:nvPr/>
        </p:nvSpPr>
        <p:spPr>
          <a:xfrm>
            <a:off x="5636021" y="1406226"/>
            <a:ext cx="331295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Match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Svara på kallelsen-ange orsak vid eventuellt förhinder</a:t>
            </a:r>
          </a:p>
          <a:p>
            <a:endParaRPr lang="sv-SE" sz="1400" dirty="0"/>
          </a:p>
          <a:p>
            <a:r>
              <a:rPr lang="sv-SE" sz="1400" dirty="0"/>
              <a:t>Kom i tid och väl förberedd</a:t>
            </a:r>
          </a:p>
          <a:p>
            <a:endParaRPr lang="sv-SE" sz="1400" dirty="0"/>
          </a:p>
          <a:p>
            <a:r>
              <a:rPr lang="sv-SE" sz="1400" dirty="0"/>
              <a:t>Löparskor ska alltid vara med samt svart uppvärmningsställ med fördel Trojaställ</a:t>
            </a:r>
          </a:p>
          <a:p>
            <a:endParaRPr lang="sv-SE" sz="1400" dirty="0"/>
          </a:p>
          <a:p>
            <a:r>
              <a:rPr lang="sv-SE" sz="1400" dirty="0"/>
              <a:t>Lyssna på oss ledare och var fokuserad under hela matchen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latin typeface="Calibri" panose="020F0502020204030204" pitchFamily="34" charset="0"/>
              </a:rPr>
              <a:t>Bidra till positiv stämning och uppmuntra lagkompisar att prestera på topp</a:t>
            </a:r>
          </a:p>
          <a:p>
            <a:endParaRPr lang="sv-SE" sz="1400" dirty="0"/>
          </a:p>
          <a:p>
            <a:r>
              <a:rPr lang="sv-SE" sz="1400" dirty="0"/>
              <a:t>Inga föräldrar i omklädningrummet</a:t>
            </a:r>
          </a:p>
          <a:p>
            <a:endParaRPr lang="sv-SE" sz="1400" dirty="0"/>
          </a:p>
          <a:p>
            <a:r>
              <a:rPr lang="sv-SE" sz="1400" dirty="0"/>
              <a:t>Inget spring till kiosk mm från samlingstid- matchslut</a:t>
            </a:r>
          </a:p>
          <a:p>
            <a:endParaRPr lang="sv-SE" sz="1400" dirty="0"/>
          </a:p>
          <a:p>
            <a:r>
              <a:rPr lang="sv-SE" sz="1400" dirty="0"/>
              <a:t>ALLA duschar efter varje match</a:t>
            </a:r>
          </a:p>
          <a:p>
            <a:endParaRPr lang="sv-SE" sz="1400" dirty="0"/>
          </a:p>
          <a:p>
            <a:br>
              <a:rPr lang="sv-SE" sz="1400" dirty="0"/>
            </a:br>
            <a:endParaRPr lang="sv-SE" sz="1400" dirty="0"/>
          </a:p>
          <a:p>
            <a:pPr algn="ctr"/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4196579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-314325" y="26334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933779" y="87086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Föräldraregler</a:t>
            </a:r>
          </a:p>
        </p:txBody>
      </p:sp>
      <p:sp>
        <p:nvSpPr>
          <p:cNvPr id="7" name="textruta 2">
            <a:extLst>
              <a:ext uri="{FF2B5EF4-FFF2-40B4-BE49-F238E27FC236}">
                <a16:creationId xmlns:a16="http://schemas.microsoft.com/office/drawing/2014/main" id="{BFB3C810-A90D-E0CC-2379-21060690223C}"/>
              </a:ext>
            </a:extLst>
          </p:cNvPr>
          <p:cNvSpPr txBox="1"/>
          <p:nvPr/>
        </p:nvSpPr>
        <p:spPr>
          <a:xfrm>
            <a:off x="1192374" y="1339814"/>
            <a:ext cx="958321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Motivera barnet att spela efter reglerna </a:t>
            </a: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med topp insats. Barn lär bäst av positiv feedback, applådera goda prestationer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Aldrig jämföra ditt barn med andra spelare, det leder bara till avundssjuka, det hör inte hemma i idrotten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Visa respekt för motståndare och domare. Undvik att ropa nedsättande kommentarer till både med- motspelare, domare och ledare. Vi som vuxna måste föregå med gott exempel.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Omklädningsrum och avbytarbänken är FÖRÄLDRARFRI zon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Hjälp ditt barn att hantera både med- och motgång, vinst eller förlust.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Fokus ska vara på spelarutveckling, inte överdrivet fokus på matchresultat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Kom ihåg att det är tränare som bestämmer hur träningarna planeras och hur laguttag ser ut. Är du som förälder oenig kan man ta det upp med samordnare/tränare. Konstruktiv kritik tål alla men ”läktarexpertis” underminera en positiv klubb/lagmiljö.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Bidra positivt till ett inkluderande miljö. Det är nolltolerans mot mobbing    </a:t>
            </a:r>
            <a:endParaRPr lang="sv-SE" sz="22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6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03425-2344-AAAE-4F8D-863D1015C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FD8D1831-2386-BD98-6DB9-0BB20FA07D7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84072B8F-60AA-CECA-6B96-8DDA576CA1E6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Framtid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70034F6B-1896-3889-97BF-4C4D205F3995}"/>
              </a:ext>
            </a:extLst>
          </p:cNvPr>
          <p:cNvSpPr txBox="1"/>
          <p:nvPr/>
        </p:nvSpPr>
        <p:spPr>
          <a:xfrm>
            <a:off x="1182849" y="1661020"/>
            <a:ext cx="958321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 som ledare/tränare/styrelse/kansli måste ha ett långsiktigt tänk också. Inte säsong för säsong.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 måste förbereda så många som möjligt för nästa steg.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Föreningen har som målsättning att alltid spela U16RS.</a:t>
            </a:r>
          </a:p>
          <a:p>
            <a:pPr marL="0" indent="0" algn="l" fontAlgn="base">
              <a:buNone/>
            </a:pPr>
            <a:endParaRPr lang="sv-SE" sz="22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2025-2026    -10 och -11 kommer leva gott på -10 och borde säkra fortsatt U16RS.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2026-2027    -11 och -12 kommer nog få det kämpigare om inte -11 lyfter… Hur lyfter vi? 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2027-2028    -12 och -13 är så klart tidigt att prata om men vi måste ge -13 alla möjligheter att klara RS eller kval…</a:t>
            </a:r>
          </a:p>
        </p:txBody>
      </p:sp>
    </p:spTree>
    <p:extLst>
      <p:ext uri="{BB962C8B-B14F-4D97-AF65-F5344CB8AC3E}">
        <p14:creationId xmlns:p14="http://schemas.microsoft.com/office/powerpoint/2010/main" val="3236339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F0E3D72D6E7E4BAEF234824929B7B4" ma:contentTypeVersion="13" ma:contentTypeDescription="Skapa ett nytt dokument." ma:contentTypeScope="" ma:versionID="9f3ccf1c103866e9651c06a9c6b33ba5">
  <xsd:schema xmlns:xsd="http://www.w3.org/2001/XMLSchema" xmlns:xs="http://www.w3.org/2001/XMLSchema" xmlns:p="http://schemas.microsoft.com/office/2006/metadata/properties" xmlns:ns2="22b7d424-0b3a-42c2-88c3-08a7ba8acda0" xmlns:ns3="0f8e233b-19e7-44c6-9b47-c284e5777a0f" targetNamespace="http://schemas.microsoft.com/office/2006/metadata/properties" ma:root="true" ma:fieldsID="a6ae5db899562163c86df8b9afb083fd" ns2:_="" ns3:_="">
    <xsd:import namespace="22b7d424-0b3a-42c2-88c3-08a7ba8acda0"/>
    <xsd:import namespace="0f8e233b-19e7-44c6-9b47-c284e5777a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b7d424-0b3a-42c2-88c3-08a7ba8acd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45048d83-c093-45f1-8a4d-5b1ce040fe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e233b-19e7-44c6-9b47-c284e5777a0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b497f38-bdab-476d-8f72-f01db7211032}" ma:internalName="TaxCatchAll" ma:showField="CatchAllData" ma:web="0f8e233b-19e7-44c6-9b47-c284e5777a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8e233b-19e7-44c6-9b47-c284e5777a0f" xsi:nil="true"/>
    <lcf76f155ced4ddcb4097134ff3c332f xmlns="22b7d424-0b3a-42c2-88c3-08a7ba8acda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6EA9C4-F2C4-493E-B610-138E05E15300}">
  <ds:schemaRefs>
    <ds:schemaRef ds:uri="0f8e233b-19e7-44c6-9b47-c284e5777a0f"/>
    <ds:schemaRef ds:uri="22b7d424-0b3a-42c2-88c3-08a7ba8acda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1D4D0EB-A58E-4E32-99B3-0DCCFEA15698}">
  <ds:schemaRefs>
    <ds:schemaRef ds:uri="0f8e233b-19e7-44c6-9b47-c284e5777a0f"/>
    <ds:schemaRef ds:uri="22b7d424-0b3a-42c2-88c3-08a7ba8acda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54F7F65-F4EE-425B-85B4-983B7CC5937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d8ba86f-f7dc-4d2a-8a6b-97f3e5864477}" enabled="0" method="" siteId="{2d8ba86f-f7dc-4d2a-8a6b-97f3e5864477}" removed="1"/>
  <clbl:label id="{fa1905ba-e821-4589-85c9-0606f355ed90}" enabled="1" method="Standard" siteId="{7849ddb5-cc3f-42e6-b0f1-1102b2c2600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587</Words>
  <Application>Microsoft Office PowerPoint</Application>
  <PresentationFormat>Bredbild</PresentationFormat>
  <Paragraphs>122</Paragraphs>
  <Slides>10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Candara</vt:lpstr>
      <vt:lpstr>Office-tema</vt:lpstr>
      <vt:lpstr>IF Troja-Ljungby  U14  Säsongen 2025/2026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wemo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U13 (U14)</dc:title>
  <dc:creator>Håkan Larsson</dc:creator>
  <cp:lastModifiedBy>Jim Åhman</cp:lastModifiedBy>
  <cp:revision>7</cp:revision>
  <dcterms:created xsi:type="dcterms:W3CDTF">2024-05-06T16:35:25Z</dcterms:created>
  <dcterms:modified xsi:type="dcterms:W3CDTF">2025-09-15T07:11:00Z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0x01010084F0E3D72D6E7E4BAEF234824929B7B4</vt:lpwstr>
  </property>
  <property fmtid="{D5CDD505-2E9C-101B-9397-08002B2CF9AE}" pid="3" name="MediaServiceImageTags">
    <vt:lpwstr/>
  </property>
</Properties>
</file>