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76" r:id="rId7"/>
    <p:sldId id="275" r:id="rId8"/>
    <p:sldId id="274" r:id="rId9"/>
    <p:sldId id="273" r:id="rId10"/>
    <p:sldId id="272" r:id="rId11"/>
    <p:sldId id="271" r:id="rId12"/>
    <p:sldId id="270" r:id="rId13"/>
    <p:sldId id="269" r:id="rId14"/>
    <p:sldId id="268" r:id="rId15"/>
    <p:sldId id="267" r:id="rId16"/>
    <p:sldId id="262" r:id="rId17"/>
    <p:sldId id="266" r:id="rId18"/>
    <p:sldId id="265" r:id="rId19"/>
    <p:sldId id="264" r:id="rId20"/>
    <p:sldId id="263" r:id="rId21"/>
    <p:sldId id="278" r:id="rId22"/>
    <p:sldId id="279" r:id="rId23"/>
    <p:sldId id="277"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mnlöst avsnitt" id="{7FFA31DF-57B4-44EC-957C-4F6B12882B4F}">
          <p14:sldIdLst>
            <p14:sldId id="256"/>
            <p14:sldId id="257"/>
            <p14:sldId id="258"/>
            <p14:sldId id="259"/>
            <p14:sldId id="261"/>
            <p14:sldId id="276"/>
            <p14:sldId id="275"/>
            <p14:sldId id="274"/>
            <p14:sldId id="273"/>
            <p14:sldId id="272"/>
            <p14:sldId id="271"/>
            <p14:sldId id="270"/>
            <p14:sldId id="269"/>
            <p14:sldId id="268"/>
            <p14:sldId id="267"/>
            <p14:sldId id="262"/>
            <p14:sldId id="266"/>
            <p14:sldId id="265"/>
            <p14:sldId id="264"/>
            <p14:sldId id="263"/>
            <p14:sldId id="278"/>
            <p14:sldId id="279"/>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62" d="100"/>
          <a:sy n="162" d="100"/>
        </p:scale>
        <p:origin x="23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1DD6F5-A027-9D58-9CAB-B4B05F9ACD8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F394ED2-AD19-1E98-C9F6-CE7945CBF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390863B-1CE4-670E-53BF-3A06DB61948C}"/>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5" name="Platshållare för sidfot 4">
            <a:extLst>
              <a:ext uri="{FF2B5EF4-FFF2-40B4-BE49-F238E27FC236}">
                <a16:creationId xmlns:a16="http://schemas.microsoft.com/office/drawing/2014/main" id="{7697C723-DF25-1A62-7860-8339203B42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1FAF60-7C25-B034-CB93-3B3E10EAC966}"/>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398256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FA8805-C15C-03F2-8444-F6FF32B96B2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60312B5-56A1-6D07-B0F7-85720658C5E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918D182-C7F6-5BD9-DF29-9215C6876EE4}"/>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5" name="Platshållare för sidfot 4">
            <a:extLst>
              <a:ext uri="{FF2B5EF4-FFF2-40B4-BE49-F238E27FC236}">
                <a16:creationId xmlns:a16="http://schemas.microsoft.com/office/drawing/2014/main" id="{D234D2E4-D29C-5CDC-81E4-E69A9D3775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5A171FE-8CA3-F909-A9EA-7793137033D8}"/>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183709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B01C198-3E20-BE93-DA21-9886F30290C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E87C73A-BF31-1E25-71E1-C907C133FFC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CF3964A-DA79-6142-29BA-125011438D23}"/>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5" name="Platshållare för sidfot 4">
            <a:extLst>
              <a:ext uri="{FF2B5EF4-FFF2-40B4-BE49-F238E27FC236}">
                <a16:creationId xmlns:a16="http://schemas.microsoft.com/office/drawing/2014/main" id="{05F2E56B-6EFB-7F12-D52B-AE2BB6C3B5A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17B7CBF-5482-2B91-BF3E-E5889A3B9285}"/>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218543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E832E1-9070-6CF6-B828-EC7F84DA938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81C1FA7-8986-DED4-F31C-9DEC41E6ED7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54AE3F2-7A00-0A4E-ADC5-117AB09810F8}"/>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5" name="Platshållare för sidfot 4">
            <a:extLst>
              <a:ext uri="{FF2B5EF4-FFF2-40B4-BE49-F238E27FC236}">
                <a16:creationId xmlns:a16="http://schemas.microsoft.com/office/drawing/2014/main" id="{2EF6F1A2-32FD-E313-744D-1B9F932523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963E5C-4F79-4F8D-E6DC-932C4CA5BB78}"/>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306941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F0F0F6-D067-3452-C508-B8AC725D6CE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9B05150-FE01-99DB-6669-5DE080D981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0ED9E38-0F2E-ABB6-4CF7-6E50C61F2C56}"/>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5" name="Platshållare för sidfot 4">
            <a:extLst>
              <a:ext uri="{FF2B5EF4-FFF2-40B4-BE49-F238E27FC236}">
                <a16:creationId xmlns:a16="http://schemas.microsoft.com/office/drawing/2014/main" id="{438D11D8-2033-7D7C-7A0B-D31221A8E7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E4EAD9-2A67-9860-A9A2-F31740B568D2}"/>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51790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688244-587A-5B38-4E41-C7B44C2CAA8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F2FA4CE-E464-AE52-A8ED-D6C1BCB5E0B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BC450A1-DF9C-C8DD-BC15-FFB03061163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2085939-9066-4BB7-EC75-0A70B1997CBD}"/>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6" name="Platshållare för sidfot 5">
            <a:extLst>
              <a:ext uri="{FF2B5EF4-FFF2-40B4-BE49-F238E27FC236}">
                <a16:creationId xmlns:a16="http://schemas.microsoft.com/office/drawing/2014/main" id="{0E7A11F3-B634-91ED-A96B-3D9198D224B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BE129A3-3DA9-F629-8731-9084D8E0074B}"/>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81497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3B1685-F35A-FA18-0E4E-77C954F672A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571BDE0-79B2-2D21-EBD6-F767BF3BE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6149196-7F8E-5C60-95F8-E32C2A749DC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522C8F8-9F5D-0723-E396-1C4AF27EB7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644D34B-756F-F99C-D8EC-17C8ECDF0C6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3D0CCBB-3A6F-2826-F603-57DCF6EC00AF}"/>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8" name="Platshållare för sidfot 7">
            <a:extLst>
              <a:ext uri="{FF2B5EF4-FFF2-40B4-BE49-F238E27FC236}">
                <a16:creationId xmlns:a16="http://schemas.microsoft.com/office/drawing/2014/main" id="{8D8EF7C1-1731-2D59-9565-93414BF38A2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7E6ED64-AF18-56CA-F3C4-0C942E3273D3}"/>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205827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194D9-1074-7483-E405-A457412AA71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6BE15D-0265-876C-CD33-C782BA900546}"/>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4" name="Platshållare för sidfot 3">
            <a:extLst>
              <a:ext uri="{FF2B5EF4-FFF2-40B4-BE49-F238E27FC236}">
                <a16:creationId xmlns:a16="http://schemas.microsoft.com/office/drawing/2014/main" id="{D12EE5F8-D305-C9E8-C55C-D5CD2483A56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9C5DFA4-FC30-CF1A-FBF3-4034C6937643}"/>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352134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E15A3A4-EBC2-3AE5-2CB3-85D07BC0A2B5}"/>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3" name="Platshållare för sidfot 2">
            <a:extLst>
              <a:ext uri="{FF2B5EF4-FFF2-40B4-BE49-F238E27FC236}">
                <a16:creationId xmlns:a16="http://schemas.microsoft.com/office/drawing/2014/main" id="{8F174E49-B0A9-FBD6-3F77-16979D625F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AD5F0A4-40D5-50DB-11BE-DDA53A562738}"/>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111523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DA5E08-8AF0-88C9-37BE-EAFE42C53A6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95CBA5D-F235-5A8C-9B7A-D764950B3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FE346B3-961E-4958-AB6C-1AD47A909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07BF831-A3A4-7E01-A4BD-91F97E3A0366}"/>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6" name="Platshållare för sidfot 5">
            <a:extLst>
              <a:ext uri="{FF2B5EF4-FFF2-40B4-BE49-F238E27FC236}">
                <a16:creationId xmlns:a16="http://schemas.microsoft.com/office/drawing/2014/main" id="{E157CE57-90CC-359D-DEF0-76BB6980AEE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B42903-59A3-993F-BF6D-7861AD43F7A6}"/>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380785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318AD-029B-6C88-D6A6-0F73D249541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1CB83C2-EC99-8341-590E-F57111956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FEABA96-C832-6030-9C5A-C905C8840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CEB9D16-24E3-117F-52A0-02169EE07351}"/>
              </a:ext>
            </a:extLst>
          </p:cNvPr>
          <p:cNvSpPr>
            <a:spLocks noGrp="1"/>
          </p:cNvSpPr>
          <p:nvPr>
            <p:ph type="dt" sz="half" idx="10"/>
          </p:nvPr>
        </p:nvSpPr>
        <p:spPr/>
        <p:txBody>
          <a:bodyPr/>
          <a:lstStyle/>
          <a:p>
            <a:fld id="{E450C255-A1AA-4484-9FA9-7E9C4A2A821C}" type="datetimeFigureOut">
              <a:rPr lang="sv-SE" smtClean="0"/>
              <a:t>2024-04-05</a:t>
            </a:fld>
            <a:endParaRPr lang="sv-SE"/>
          </a:p>
        </p:txBody>
      </p:sp>
      <p:sp>
        <p:nvSpPr>
          <p:cNvPr id="6" name="Platshållare för sidfot 5">
            <a:extLst>
              <a:ext uri="{FF2B5EF4-FFF2-40B4-BE49-F238E27FC236}">
                <a16:creationId xmlns:a16="http://schemas.microsoft.com/office/drawing/2014/main" id="{BF9982C2-210B-FAFE-E03D-8890B86185C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01240A4-F75D-7ABF-E601-111E066AEADC}"/>
              </a:ext>
            </a:extLst>
          </p:cNvPr>
          <p:cNvSpPr>
            <a:spLocks noGrp="1"/>
          </p:cNvSpPr>
          <p:nvPr>
            <p:ph type="sldNum" sz="quarter" idx="12"/>
          </p:nvPr>
        </p:nvSpPr>
        <p:spPr/>
        <p:txBody>
          <a:bodyPr/>
          <a:lstStyle/>
          <a:p>
            <a:fld id="{07E37CAA-DE9F-4DDD-ACEC-DA5EEFDBCC66}" type="slidenum">
              <a:rPr lang="sv-SE" smtClean="0"/>
              <a:t>‹#›</a:t>
            </a:fld>
            <a:endParaRPr lang="sv-SE"/>
          </a:p>
        </p:txBody>
      </p:sp>
    </p:spTree>
    <p:extLst>
      <p:ext uri="{BB962C8B-B14F-4D97-AF65-F5344CB8AC3E}">
        <p14:creationId xmlns:p14="http://schemas.microsoft.com/office/powerpoint/2010/main" val="352158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FA10C77-C9DF-FFCF-D845-92FB6E54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CA1F515-5605-0BBA-5A6E-9A6D68B182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984BF5D-CCA3-E15E-1BF9-EACC25C76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0C255-A1AA-4484-9FA9-7E9C4A2A821C}" type="datetimeFigureOut">
              <a:rPr lang="sv-SE" smtClean="0"/>
              <a:t>2024-04-05</a:t>
            </a:fld>
            <a:endParaRPr lang="sv-SE"/>
          </a:p>
        </p:txBody>
      </p:sp>
      <p:sp>
        <p:nvSpPr>
          <p:cNvPr id="5" name="Platshållare för sidfot 4">
            <a:extLst>
              <a:ext uri="{FF2B5EF4-FFF2-40B4-BE49-F238E27FC236}">
                <a16:creationId xmlns:a16="http://schemas.microsoft.com/office/drawing/2014/main" id="{D5E53745-0D7A-05A3-C12C-D9C79DEB1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0134DC0-B782-FB4D-9DE4-C7D705771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37CAA-DE9F-4DDD-ACEC-DA5EEFDBCC66}" type="slidenum">
              <a:rPr lang="sv-SE" smtClean="0"/>
              <a:t>‹#›</a:t>
            </a:fld>
            <a:endParaRPr lang="sv-SE"/>
          </a:p>
        </p:txBody>
      </p:sp>
    </p:spTree>
    <p:extLst>
      <p:ext uri="{BB962C8B-B14F-4D97-AF65-F5344CB8AC3E}">
        <p14:creationId xmlns:p14="http://schemas.microsoft.com/office/powerpoint/2010/main" val="2245456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stadium.se/foreningar/148867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04954F33-677D-BF71-B8A2-0ABFA48E3E46}"/>
              </a:ext>
            </a:extLst>
          </p:cNvPr>
          <p:cNvSpPr txBox="1"/>
          <p:nvPr/>
        </p:nvSpPr>
        <p:spPr>
          <a:xfrm>
            <a:off x="3832528" y="2767280"/>
            <a:ext cx="7108467" cy="1323439"/>
          </a:xfrm>
          <a:prstGeom prst="rect">
            <a:avLst/>
          </a:prstGeom>
          <a:noFill/>
        </p:spPr>
        <p:txBody>
          <a:bodyPr wrap="square" rtlCol="0">
            <a:spAutoFit/>
          </a:bodyPr>
          <a:lstStyle/>
          <a:p>
            <a:r>
              <a:rPr lang="sv-SE" sz="4000" b="1" dirty="0"/>
              <a:t>Välkomna till föräldramöte för Triangelns IK pojkar 2014</a:t>
            </a:r>
          </a:p>
        </p:txBody>
      </p:sp>
    </p:spTree>
    <p:extLst>
      <p:ext uri="{BB962C8B-B14F-4D97-AF65-F5344CB8AC3E}">
        <p14:creationId xmlns:p14="http://schemas.microsoft.com/office/powerpoint/2010/main" val="155394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C24F4798-7FD1-41BB-3E01-DA166A60FF14}"/>
              </a:ext>
            </a:extLst>
          </p:cNvPr>
          <p:cNvSpPr txBox="1"/>
          <p:nvPr/>
        </p:nvSpPr>
        <p:spPr>
          <a:xfrm>
            <a:off x="3687098" y="550606"/>
            <a:ext cx="8111612" cy="646331"/>
          </a:xfrm>
          <a:prstGeom prst="rect">
            <a:avLst/>
          </a:prstGeom>
          <a:noFill/>
        </p:spPr>
        <p:txBody>
          <a:bodyPr wrap="square" rtlCol="0">
            <a:spAutoFit/>
          </a:bodyPr>
          <a:lstStyle/>
          <a:p>
            <a:r>
              <a:rPr lang="sv-SE" sz="3600" b="1" dirty="0"/>
              <a:t>Utskick och svar på kallelser via laget.se</a:t>
            </a:r>
          </a:p>
        </p:txBody>
      </p:sp>
      <p:sp>
        <p:nvSpPr>
          <p:cNvPr id="5" name="textruta 4">
            <a:extLst>
              <a:ext uri="{FF2B5EF4-FFF2-40B4-BE49-F238E27FC236}">
                <a16:creationId xmlns:a16="http://schemas.microsoft.com/office/drawing/2014/main" id="{C6871CA1-59F8-B1E9-B416-885B659FFA96}"/>
              </a:ext>
            </a:extLst>
          </p:cNvPr>
          <p:cNvSpPr txBox="1"/>
          <p:nvPr/>
        </p:nvSpPr>
        <p:spPr>
          <a:xfrm>
            <a:off x="3382298" y="1406013"/>
            <a:ext cx="8239432" cy="3139321"/>
          </a:xfrm>
          <a:prstGeom prst="rect">
            <a:avLst/>
          </a:prstGeom>
          <a:noFill/>
        </p:spPr>
        <p:txBody>
          <a:bodyPr wrap="square" rtlCol="0">
            <a:spAutoFit/>
          </a:bodyPr>
          <a:lstStyle/>
          <a:p>
            <a:pPr marL="285750" indent="-285750">
              <a:buFont typeface="Arial" panose="020B0604020202020204" pitchFamily="34" charset="0"/>
              <a:buChar char="•"/>
            </a:pPr>
            <a:r>
              <a:rPr lang="sv-SE" dirty="0"/>
              <a:t>Vi svarar kommer eller kommer inte på kallelserna som är till lagets aktiviteter</a:t>
            </a:r>
          </a:p>
          <a:p>
            <a:pPr marL="285750" indent="-285750">
              <a:buFont typeface="Arial" panose="020B0604020202020204" pitchFamily="34" charset="0"/>
              <a:buChar char="•"/>
            </a:pPr>
            <a:r>
              <a:rPr lang="sv-SE" dirty="0"/>
              <a:t>Om man inte kommer så får man gärna skriva varför. Tex sjuk, bortrest, hockey mm.</a:t>
            </a:r>
          </a:p>
          <a:p>
            <a:pPr marL="285750" indent="-285750">
              <a:buFont typeface="Arial" panose="020B0604020202020204" pitchFamily="34" charset="0"/>
              <a:buChar char="•"/>
            </a:pPr>
            <a:r>
              <a:rPr lang="sv-SE" dirty="0"/>
              <a:t>Ej besvarad kallelse till matcher innan svarstiden gått ut tolkar vi som ett ”kommer inte” och man spelar därmed inte den matchen. </a:t>
            </a:r>
          </a:p>
          <a:p>
            <a:pPr marL="285750" indent="-285750">
              <a:buFont typeface="Arial" panose="020B0604020202020204" pitchFamily="34" charset="0"/>
              <a:buChar char="•"/>
            </a:pPr>
            <a:r>
              <a:rPr lang="sv-SE" dirty="0"/>
              <a:t>Vi har som ambition att skicka ut kallelser till matcher senast 3 dagar innan match och vill ha svar senast torsdagar 16.00 för matcher som gäller för helgen. </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Har vi tackat ja till match men får förhinder. </a:t>
            </a:r>
            <a:br>
              <a:rPr lang="sv-SE" dirty="0"/>
            </a:br>
            <a:r>
              <a:rPr lang="sv-SE" dirty="0"/>
              <a:t>Då hör vi av oss så snabbt vi kan till någon av ledarna som leder just den matchen man fått förhinder till. </a:t>
            </a:r>
          </a:p>
          <a:p>
            <a:endParaRPr lang="sv-SE" dirty="0"/>
          </a:p>
        </p:txBody>
      </p:sp>
    </p:spTree>
    <p:extLst>
      <p:ext uri="{BB962C8B-B14F-4D97-AF65-F5344CB8AC3E}">
        <p14:creationId xmlns:p14="http://schemas.microsoft.com/office/powerpoint/2010/main" val="396812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atchvärd i föreningen - Dalarna">
            <a:extLst>
              <a:ext uri="{FF2B5EF4-FFF2-40B4-BE49-F238E27FC236}">
                <a16:creationId xmlns:a16="http://schemas.microsoft.com/office/drawing/2014/main" id="{0FCA8C5C-D1CB-C2B0-55F9-36103245D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560" y="2739572"/>
            <a:ext cx="3470788" cy="19436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CDA065B8-38AD-C7DE-3D54-458E6B414F64}"/>
              </a:ext>
            </a:extLst>
          </p:cNvPr>
          <p:cNvSpPr txBox="1"/>
          <p:nvPr/>
        </p:nvSpPr>
        <p:spPr>
          <a:xfrm>
            <a:off x="4141760" y="1494503"/>
            <a:ext cx="6673724" cy="4801314"/>
          </a:xfrm>
          <a:prstGeom prst="rect">
            <a:avLst/>
          </a:prstGeom>
          <a:noFill/>
        </p:spPr>
        <p:txBody>
          <a:bodyPr wrap="square" rtlCol="0">
            <a:spAutoFit/>
          </a:bodyPr>
          <a:lstStyle/>
          <a:p>
            <a:r>
              <a:rPr lang="sv-SE" dirty="0"/>
              <a:t>Krav att vi har 1st matchvärd vid samtliga hemmamatcher under seriespelet.  </a:t>
            </a:r>
          </a:p>
          <a:p>
            <a:r>
              <a:rPr lang="sv-SE" dirty="0"/>
              <a:t>Vi kommer kalla 1st förälder som matchvärd per hemmamatch. Kan man inte vid det tillfället så ordnar man en ersättare själv. </a:t>
            </a:r>
            <a:br>
              <a:rPr lang="sv-SE" dirty="0"/>
            </a:br>
            <a:br>
              <a:rPr lang="sv-SE" dirty="0"/>
            </a:br>
            <a:endParaRPr lang="sv-SE" dirty="0"/>
          </a:p>
          <a:p>
            <a:endParaRPr lang="sv-SE" dirty="0"/>
          </a:p>
          <a:p>
            <a:endParaRPr lang="sv-SE" dirty="0"/>
          </a:p>
          <a:p>
            <a:endParaRPr lang="sv-SE" dirty="0"/>
          </a:p>
          <a:p>
            <a:r>
              <a:rPr lang="sv-SE" dirty="0"/>
              <a:t>Matchvärden förväntas:</a:t>
            </a:r>
          </a:p>
          <a:p>
            <a:pPr marL="285750" indent="-285750">
              <a:buFont typeface="Arial" panose="020B0604020202020204" pitchFamily="34" charset="0"/>
              <a:buChar char="•"/>
            </a:pPr>
            <a:r>
              <a:rPr lang="sv-SE" dirty="0"/>
              <a:t>Hälsa domare välkommen </a:t>
            </a:r>
          </a:p>
          <a:p>
            <a:pPr marL="285750" indent="-285750">
              <a:buFont typeface="Arial" panose="020B0604020202020204" pitchFamily="34" charset="0"/>
              <a:buChar char="•"/>
            </a:pPr>
            <a:r>
              <a:rPr lang="sv-SE" dirty="0"/>
              <a:t>Hälsa bortalag välkommen </a:t>
            </a:r>
          </a:p>
          <a:p>
            <a:pPr marL="285750" indent="-285750">
              <a:buFont typeface="Arial" panose="020B0604020202020204" pitchFamily="34" charset="0"/>
              <a:buChar char="•"/>
            </a:pPr>
            <a:r>
              <a:rPr lang="sv-SE" dirty="0"/>
              <a:t>Visa motståndare och domare vart omklädningsrum finns</a:t>
            </a:r>
          </a:p>
          <a:p>
            <a:pPr marL="285750" indent="-285750">
              <a:buFont typeface="Arial" panose="020B0604020202020204" pitchFamily="34" charset="0"/>
              <a:buChar char="•"/>
            </a:pPr>
            <a:r>
              <a:rPr lang="sv-SE" dirty="0"/>
              <a:t>Svara på </a:t>
            </a:r>
            <a:r>
              <a:rPr lang="sv-SE" dirty="0" err="1"/>
              <a:t>ev</a:t>
            </a:r>
            <a:r>
              <a:rPr lang="sv-SE" dirty="0"/>
              <a:t> funderingar från bortalag eller domare</a:t>
            </a:r>
          </a:p>
          <a:p>
            <a:pPr marL="285750" indent="-285750">
              <a:buFont typeface="Arial" panose="020B0604020202020204" pitchFamily="34" charset="0"/>
              <a:buChar char="•"/>
            </a:pPr>
            <a:r>
              <a:rPr lang="sv-SE" dirty="0"/>
              <a:t>Hålla öronen öppna under matchen så att det är ett schysst språk från publiken mot både spelare och domare. </a:t>
            </a:r>
          </a:p>
          <a:p>
            <a:pPr marL="285750" indent="-285750">
              <a:buFont typeface="Arial" panose="020B0604020202020204" pitchFamily="34" charset="0"/>
              <a:buChar char="•"/>
            </a:pPr>
            <a:r>
              <a:rPr lang="sv-SE" dirty="0"/>
              <a:t>Vi ledare finns så klart som hjälp om det skulle behövas</a:t>
            </a:r>
          </a:p>
        </p:txBody>
      </p:sp>
      <p:sp>
        <p:nvSpPr>
          <p:cNvPr id="2" name="textruta 1">
            <a:extLst>
              <a:ext uri="{FF2B5EF4-FFF2-40B4-BE49-F238E27FC236}">
                <a16:creationId xmlns:a16="http://schemas.microsoft.com/office/drawing/2014/main" id="{A11CD143-75B6-857A-C49A-2A62DC9A2B97}"/>
              </a:ext>
            </a:extLst>
          </p:cNvPr>
          <p:cNvSpPr txBox="1"/>
          <p:nvPr/>
        </p:nvSpPr>
        <p:spPr>
          <a:xfrm>
            <a:off x="4755245" y="420187"/>
            <a:ext cx="4841040" cy="646331"/>
          </a:xfrm>
          <a:prstGeom prst="rect">
            <a:avLst/>
          </a:prstGeom>
          <a:noFill/>
        </p:spPr>
        <p:txBody>
          <a:bodyPr wrap="square" rtlCol="0">
            <a:spAutoFit/>
          </a:bodyPr>
          <a:lstStyle/>
          <a:p>
            <a:r>
              <a:rPr lang="sv-SE" sz="3600" b="1" dirty="0"/>
              <a:t>Matchvärdar Seriespelet</a:t>
            </a:r>
          </a:p>
        </p:txBody>
      </p:sp>
    </p:spTree>
    <p:extLst>
      <p:ext uri="{BB962C8B-B14F-4D97-AF65-F5344CB8AC3E}">
        <p14:creationId xmlns:p14="http://schemas.microsoft.com/office/powerpoint/2010/main" val="80473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85DBD184-82D8-DE44-9C1D-71D10652B104}"/>
              </a:ext>
            </a:extLst>
          </p:cNvPr>
          <p:cNvSpPr txBox="1"/>
          <p:nvPr/>
        </p:nvSpPr>
        <p:spPr>
          <a:xfrm>
            <a:off x="4886632" y="491613"/>
            <a:ext cx="3991897" cy="646331"/>
          </a:xfrm>
          <a:prstGeom prst="rect">
            <a:avLst/>
          </a:prstGeom>
          <a:noFill/>
        </p:spPr>
        <p:txBody>
          <a:bodyPr wrap="square" rtlCol="0">
            <a:spAutoFit/>
          </a:bodyPr>
          <a:lstStyle/>
          <a:p>
            <a:r>
              <a:rPr lang="sv-SE" sz="3600" b="1" dirty="0"/>
              <a:t>Feedback till ledare</a:t>
            </a:r>
          </a:p>
        </p:txBody>
      </p:sp>
      <p:sp>
        <p:nvSpPr>
          <p:cNvPr id="3" name="textruta 2">
            <a:extLst>
              <a:ext uri="{FF2B5EF4-FFF2-40B4-BE49-F238E27FC236}">
                <a16:creationId xmlns:a16="http://schemas.microsoft.com/office/drawing/2014/main" id="{C998AEDD-DE2C-EFAC-59BC-5BDE8D4DD8F7}"/>
              </a:ext>
            </a:extLst>
          </p:cNvPr>
          <p:cNvSpPr txBox="1"/>
          <p:nvPr/>
        </p:nvSpPr>
        <p:spPr>
          <a:xfrm>
            <a:off x="4141760" y="1579879"/>
            <a:ext cx="5641337" cy="2585323"/>
          </a:xfrm>
          <a:prstGeom prst="rect">
            <a:avLst/>
          </a:prstGeom>
          <a:noFill/>
        </p:spPr>
        <p:txBody>
          <a:bodyPr wrap="square" rtlCol="0">
            <a:spAutoFit/>
          </a:bodyPr>
          <a:lstStyle/>
          <a:p>
            <a:r>
              <a:rPr lang="sv-SE" dirty="0"/>
              <a:t>Vi tar gärna emot feedback, både bra och dåliga saker. Även om ni har funderingar kring något kring laget/spelet/träningar mm</a:t>
            </a:r>
          </a:p>
          <a:p>
            <a:r>
              <a:rPr lang="sv-SE" dirty="0"/>
              <a:t>Ta det gärna efter en träning, match eller via ett telefonsamtal, mejl eller sms privat till oss då. </a:t>
            </a:r>
          </a:p>
          <a:p>
            <a:br>
              <a:rPr lang="sv-SE" dirty="0"/>
            </a:br>
            <a:endParaRPr lang="sv-SE" dirty="0"/>
          </a:p>
          <a:p>
            <a:r>
              <a:rPr lang="sv-SE" dirty="0"/>
              <a:t>Självklart tar vi gärna emot beröm mm i gästboken eller i andra publika forum när det gäller gruppens insatser </a:t>
            </a:r>
            <a:r>
              <a:rPr lang="sv-SE" dirty="0">
                <a:sym typeface="Wingdings" panose="05000000000000000000" pitchFamily="2" charset="2"/>
              </a:rPr>
              <a:t></a:t>
            </a:r>
            <a:endParaRPr lang="sv-SE" dirty="0"/>
          </a:p>
        </p:txBody>
      </p:sp>
    </p:spTree>
    <p:extLst>
      <p:ext uri="{BB962C8B-B14F-4D97-AF65-F5344CB8AC3E}">
        <p14:creationId xmlns:p14="http://schemas.microsoft.com/office/powerpoint/2010/main" val="412828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descr="En bild som visar vägg, inomhus, grön&#10;&#10;Automatiskt genererad beskrivning">
            <a:extLst>
              <a:ext uri="{FF2B5EF4-FFF2-40B4-BE49-F238E27FC236}">
                <a16:creationId xmlns:a16="http://schemas.microsoft.com/office/drawing/2014/main" id="{210CB947-2E04-DD24-125D-9BBC62FC1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3289" y="1627571"/>
            <a:ext cx="3982065" cy="2986549"/>
          </a:xfrm>
          <a:prstGeom prst="rect">
            <a:avLst/>
          </a:prstGeom>
        </p:spPr>
      </p:pic>
      <p:sp>
        <p:nvSpPr>
          <p:cNvPr id="5" name="textruta 4">
            <a:extLst>
              <a:ext uri="{FF2B5EF4-FFF2-40B4-BE49-F238E27FC236}">
                <a16:creationId xmlns:a16="http://schemas.microsoft.com/office/drawing/2014/main" id="{EBA88652-351F-0927-8FB6-C5AFA0B9E701}"/>
              </a:ext>
            </a:extLst>
          </p:cNvPr>
          <p:cNvSpPr txBox="1"/>
          <p:nvPr/>
        </p:nvSpPr>
        <p:spPr>
          <a:xfrm>
            <a:off x="4621161" y="501445"/>
            <a:ext cx="5397910" cy="646331"/>
          </a:xfrm>
          <a:prstGeom prst="rect">
            <a:avLst/>
          </a:prstGeom>
          <a:noFill/>
        </p:spPr>
        <p:txBody>
          <a:bodyPr wrap="square" rtlCol="0">
            <a:spAutoFit/>
          </a:bodyPr>
          <a:lstStyle/>
          <a:p>
            <a:r>
              <a:rPr lang="sv-SE" sz="3600" b="1" dirty="0"/>
              <a:t>Tvätt av matchkläder</a:t>
            </a:r>
          </a:p>
        </p:txBody>
      </p:sp>
      <p:sp>
        <p:nvSpPr>
          <p:cNvPr id="6" name="textruta 5">
            <a:extLst>
              <a:ext uri="{FF2B5EF4-FFF2-40B4-BE49-F238E27FC236}">
                <a16:creationId xmlns:a16="http://schemas.microsoft.com/office/drawing/2014/main" id="{0052E4E2-70B9-839E-CA13-29DD161E4506}"/>
              </a:ext>
            </a:extLst>
          </p:cNvPr>
          <p:cNvSpPr txBox="1"/>
          <p:nvPr/>
        </p:nvSpPr>
        <p:spPr>
          <a:xfrm>
            <a:off x="3313471" y="1868162"/>
            <a:ext cx="3749818" cy="2308324"/>
          </a:xfrm>
          <a:prstGeom prst="rect">
            <a:avLst/>
          </a:prstGeom>
          <a:noFill/>
        </p:spPr>
        <p:txBody>
          <a:bodyPr wrap="square" rtlCol="0">
            <a:spAutoFit/>
          </a:bodyPr>
          <a:lstStyle/>
          <a:p>
            <a:r>
              <a:rPr lang="sv-SE" dirty="0"/>
              <a:t>Vi hjälps åt med tvätt av matchkläder</a:t>
            </a:r>
          </a:p>
          <a:p>
            <a:endParaRPr lang="sv-SE" dirty="0"/>
          </a:p>
          <a:p>
            <a:r>
              <a:rPr lang="sv-SE" dirty="0"/>
              <a:t>Någon förälder tar med matchkläderna hem efter matchen och återlämnar dem på kommande träning. </a:t>
            </a:r>
          </a:p>
          <a:p>
            <a:r>
              <a:rPr lang="sv-SE" dirty="0"/>
              <a:t>Prata ihop er i publiken under matchen så kommer detta lösa sig </a:t>
            </a:r>
            <a:r>
              <a:rPr lang="sv-SE" dirty="0">
                <a:sym typeface="Wingdings" panose="05000000000000000000" pitchFamily="2" charset="2"/>
              </a:rPr>
              <a:t></a:t>
            </a:r>
            <a:endParaRPr lang="sv-SE" dirty="0"/>
          </a:p>
        </p:txBody>
      </p:sp>
    </p:spTree>
    <p:extLst>
      <p:ext uri="{BB962C8B-B14F-4D97-AF65-F5344CB8AC3E}">
        <p14:creationId xmlns:p14="http://schemas.microsoft.com/office/powerpoint/2010/main" val="12093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15171C5B-0485-3362-4C49-998800DA0A8C}"/>
              </a:ext>
            </a:extLst>
          </p:cNvPr>
          <p:cNvSpPr txBox="1"/>
          <p:nvPr/>
        </p:nvSpPr>
        <p:spPr>
          <a:xfrm>
            <a:off x="4306529" y="1586942"/>
            <a:ext cx="6096000" cy="1754326"/>
          </a:xfrm>
          <a:prstGeom prst="rect">
            <a:avLst/>
          </a:prstGeom>
          <a:noFill/>
        </p:spPr>
        <p:txBody>
          <a:bodyPr wrap="square">
            <a:spAutoFit/>
          </a:bodyPr>
          <a:lstStyle/>
          <a:p>
            <a:r>
              <a:rPr lang="sv-SE" dirty="0">
                <a:hlinkClick r:id="rId4"/>
              </a:rPr>
              <a:t>https://www.stadium.se/foreningar/1488678</a:t>
            </a:r>
            <a:endParaRPr lang="sv-SE" dirty="0"/>
          </a:p>
          <a:p>
            <a:endParaRPr lang="sv-SE" dirty="0"/>
          </a:p>
          <a:p>
            <a:r>
              <a:rPr lang="sv-SE" dirty="0"/>
              <a:t>Finns under föreningar. Sök eller bläddra till Triangels IK så finns en kollektion där</a:t>
            </a:r>
          </a:p>
          <a:p>
            <a:endParaRPr lang="sv-SE" dirty="0"/>
          </a:p>
          <a:p>
            <a:endParaRPr lang="sv-SE" dirty="0"/>
          </a:p>
        </p:txBody>
      </p:sp>
      <p:sp>
        <p:nvSpPr>
          <p:cNvPr id="5" name="textruta 4">
            <a:extLst>
              <a:ext uri="{FF2B5EF4-FFF2-40B4-BE49-F238E27FC236}">
                <a16:creationId xmlns:a16="http://schemas.microsoft.com/office/drawing/2014/main" id="{89E45136-F3EC-C964-B8AB-50E983F7EF22}"/>
              </a:ext>
            </a:extLst>
          </p:cNvPr>
          <p:cNvSpPr txBox="1"/>
          <p:nvPr/>
        </p:nvSpPr>
        <p:spPr>
          <a:xfrm>
            <a:off x="4306529" y="668594"/>
            <a:ext cx="5525729" cy="646331"/>
          </a:xfrm>
          <a:prstGeom prst="rect">
            <a:avLst/>
          </a:prstGeom>
          <a:noFill/>
        </p:spPr>
        <p:txBody>
          <a:bodyPr wrap="square" rtlCol="0">
            <a:spAutoFit/>
          </a:bodyPr>
          <a:lstStyle/>
          <a:p>
            <a:r>
              <a:rPr lang="sv-SE" sz="3600" b="1" dirty="0"/>
              <a:t>Stadium.se</a:t>
            </a:r>
          </a:p>
        </p:txBody>
      </p:sp>
      <p:pic>
        <p:nvPicPr>
          <p:cNvPr id="7" name="Bildobjekt 6">
            <a:extLst>
              <a:ext uri="{FF2B5EF4-FFF2-40B4-BE49-F238E27FC236}">
                <a16:creationId xmlns:a16="http://schemas.microsoft.com/office/drawing/2014/main" id="{D3E5FF68-1850-F71A-235D-172869A382CE}"/>
              </a:ext>
            </a:extLst>
          </p:cNvPr>
          <p:cNvPicPr>
            <a:picLocks noChangeAspect="1"/>
          </p:cNvPicPr>
          <p:nvPr/>
        </p:nvPicPr>
        <p:blipFill>
          <a:blip r:embed="rId5"/>
          <a:stretch>
            <a:fillRect/>
          </a:stretch>
        </p:blipFill>
        <p:spPr>
          <a:xfrm>
            <a:off x="4306529" y="2782289"/>
            <a:ext cx="7079226" cy="3293444"/>
          </a:xfrm>
          <a:prstGeom prst="rect">
            <a:avLst/>
          </a:prstGeom>
        </p:spPr>
      </p:pic>
    </p:spTree>
    <p:extLst>
      <p:ext uri="{BB962C8B-B14F-4D97-AF65-F5344CB8AC3E}">
        <p14:creationId xmlns:p14="http://schemas.microsoft.com/office/powerpoint/2010/main" val="140648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BD8D192C-C688-7B30-7DCD-3186A53116EF}"/>
              </a:ext>
            </a:extLst>
          </p:cNvPr>
          <p:cNvSpPr txBox="1"/>
          <p:nvPr/>
        </p:nvSpPr>
        <p:spPr>
          <a:xfrm>
            <a:off x="5311471" y="604299"/>
            <a:ext cx="5144494" cy="646331"/>
          </a:xfrm>
          <a:prstGeom prst="rect">
            <a:avLst/>
          </a:prstGeom>
          <a:noFill/>
        </p:spPr>
        <p:txBody>
          <a:bodyPr wrap="square" rtlCol="0">
            <a:spAutoFit/>
          </a:bodyPr>
          <a:lstStyle/>
          <a:p>
            <a:r>
              <a:rPr lang="sv-SE" sz="3600" b="1" dirty="0"/>
              <a:t>Träningstider 2024</a:t>
            </a:r>
          </a:p>
        </p:txBody>
      </p:sp>
      <p:sp>
        <p:nvSpPr>
          <p:cNvPr id="3" name="textruta 2">
            <a:extLst>
              <a:ext uri="{FF2B5EF4-FFF2-40B4-BE49-F238E27FC236}">
                <a16:creationId xmlns:a16="http://schemas.microsoft.com/office/drawing/2014/main" id="{F9D7E6DA-F4C7-B585-32C7-9D809E065441}"/>
              </a:ext>
            </a:extLst>
          </p:cNvPr>
          <p:cNvSpPr txBox="1"/>
          <p:nvPr/>
        </p:nvSpPr>
        <p:spPr>
          <a:xfrm>
            <a:off x="5311471" y="1608558"/>
            <a:ext cx="6862410" cy="3970318"/>
          </a:xfrm>
          <a:prstGeom prst="rect">
            <a:avLst/>
          </a:prstGeom>
          <a:noFill/>
        </p:spPr>
        <p:txBody>
          <a:bodyPr wrap="square" rtlCol="0">
            <a:spAutoFit/>
          </a:bodyPr>
          <a:lstStyle/>
          <a:p>
            <a:r>
              <a:rPr lang="sv-SE" dirty="0"/>
              <a:t>Just nu:</a:t>
            </a:r>
          </a:p>
          <a:p>
            <a:endParaRPr lang="sv-SE" dirty="0"/>
          </a:p>
          <a:p>
            <a:r>
              <a:rPr lang="sv-SE" dirty="0"/>
              <a:t>Tisdag 17.30 – 19.00 Konstgräs</a:t>
            </a:r>
          </a:p>
          <a:p>
            <a:r>
              <a:rPr lang="sv-SE" dirty="0"/>
              <a:t>Fredag 17.00 – 18.30 Konstgräs</a:t>
            </a:r>
          </a:p>
          <a:p>
            <a:endParaRPr lang="sv-SE" dirty="0"/>
          </a:p>
          <a:p>
            <a:r>
              <a:rPr lang="sv-SE" dirty="0"/>
              <a:t>Från att vi övergår till Mesta IP</a:t>
            </a:r>
          </a:p>
          <a:p>
            <a:endParaRPr lang="sv-SE" dirty="0"/>
          </a:p>
          <a:p>
            <a:r>
              <a:rPr lang="sv-SE" dirty="0"/>
              <a:t>Tisdag 17.30 – 19.00</a:t>
            </a:r>
          </a:p>
          <a:p>
            <a:r>
              <a:rPr lang="sv-SE" dirty="0"/>
              <a:t>Torsdag 17.30 – 19.00</a:t>
            </a:r>
            <a:br>
              <a:rPr lang="sv-SE" dirty="0"/>
            </a:br>
            <a:br>
              <a:rPr lang="sv-SE" dirty="0"/>
            </a:br>
            <a:endParaRPr lang="sv-SE" dirty="0"/>
          </a:p>
          <a:p>
            <a:r>
              <a:rPr lang="sv-SE" dirty="0"/>
              <a:t>Vi är klara för träning 17.30…. Kom i tid </a:t>
            </a:r>
            <a:br>
              <a:rPr lang="sv-SE" dirty="0"/>
            </a:br>
            <a:r>
              <a:rPr lang="sv-SE" dirty="0"/>
              <a:t>Glöm inte vattenflaska!! </a:t>
            </a:r>
            <a:r>
              <a:rPr lang="sv-SE" dirty="0">
                <a:sym typeface="Wingdings" panose="05000000000000000000" pitchFamily="2" charset="2"/>
              </a:rPr>
              <a:t> </a:t>
            </a:r>
            <a:endParaRPr lang="sv-SE" dirty="0"/>
          </a:p>
          <a:p>
            <a:endParaRPr lang="sv-SE" dirty="0"/>
          </a:p>
        </p:txBody>
      </p:sp>
    </p:spTree>
    <p:extLst>
      <p:ext uri="{BB962C8B-B14F-4D97-AF65-F5344CB8AC3E}">
        <p14:creationId xmlns:p14="http://schemas.microsoft.com/office/powerpoint/2010/main" val="107171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25F22B5C-E3A1-D383-3897-5936CCC5FAF1}"/>
              </a:ext>
            </a:extLst>
          </p:cNvPr>
          <p:cNvSpPr txBox="1"/>
          <p:nvPr/>
        </p:nvSpPr>
        <p:spPr>
          <a:xfrm>
            <a:off x="5160397" y="492981"/>
            <a:ext cx="5390984" cy="646331"/>
          </a:xfrm>
          <a:prstGeom prst="rect">
            <a:avLst/>
          </a:prstGeom>
          <a:noFill/>
        </p:spPr>
        <p:txBody>
          <a:bodyPr wrap="square" rtlCol="0">
            <a:spAutoFit/>
          </a:bodyPr>
          <a:lstStyle/>
          <a:p>
            <a:r>
              <a:rPr lang="sv-SE" sz="3600" b="1" dirty="0"/>
              <a:t>Träningsupplägg</a:t>
            </a:r>
          </a:p>
        </p:txBody>
      </p:sp>
      <p:sp>
        <p:nvSpPr>
          <p:cNvPr id="3" name="textruta 2">
            <a:extLst>
              <a:ext uri="{FF2B5EF4-FFF2-40B4-BE49-F238E27FC236}">
                <a16:creationId xmlns:a16="http://schemas.microsoft.com/office/drawing/2014/main" id="{DB61734B-8B94-9672-F185-9C9932810C3B}"/>
              </a:ext>
            </a:extLst>
          </p:cNvPr>
          <p:cNvSpPr txBox="1"/>
          <p:nvPr/>
        </p:nvSpPr>
        <p:spPr>
          <a:xfrm>
            <a:off x="5160397" y="1579879"/>
            <a:ext cx="4460682" cy="3693319"/>
          </a:xfrm>
          <a:prstGeom prst="rect">
            <a:avLst/>
          </a:prstGeom>
          <a:noFill/>
        </p:spPr>
        <p:txBody>
          <a:bodyPr wrap="square" rtlCol="0">
            <a:spAutoFit/>
          </a:bodyPr>
          <a:lstStyle/>
          <a:p>
            <a:pPr marL="285750" indent="-285750">
              <a:buFont typeface="Arial" panose="020B0604020202020204" pitchFamily="34" charset="0"/>
              <a:buChar char="•"/>
            </a:pPr>
            <a:r>
              <a:rPr lang="sv-SE" dirty="0"/>
              <a:t>Uppvärmning med puls</a:t>
            </a:r>
          </a:p>
          <a:p>
            <a:pPr marL="285750" indent="-285750">
              <a:buFont typeface="Arial" panose="020B0604020202020204" pitchFamily="34" charset="0"/>
              <a:buChar char="•"/>
            </a:pPr>
            <a:r>
              <a:rPr lang="sv-SE" dirty="0"/>
              <a:t>Få övningar </a:t>
            </a:r>
          </a:p>
          <a:p>
            <a:pPr marL="285750" indent="-285750">
              <a:buFont typeface="Arial" panose="020B0604020202020204" pitchFamily="34" charset="0"/>
              <a:buChar char="•"/>
            </a:pPr>
            <a:r>
              <a:rPr lang="sv-SE" dirty="0"/>
              <a:t>Alla kör samma övningar med </a:t>
            </a:r>
            <a:r>
              <a:rPr lang="sv-SE" dirty="0" err="1"/>
              <a:t>ev</a:t>
            </a:r>
            <a:r>
              <a:rPr lang="sv-SE" dirty="0"/>
              <a:t> modifikation/anpassning </a:t>
            </a:r>
          </a:p>
          <a:p>
            <a:pPr marL="285750" indent="-285750">
              <a:buFont typeface="Arial" panose="020B0604020202020204" pitchFamily="34" charset="0"/>
              <a:buChar char="•"/>
            </a:pPr>
            <a:r>
              <a:rPr lang="sv-SE" dirty="0"/>
              <a:t>Mycket spelövningar med rörelse </a:t>
            </a:r>
          </a:p>
          <a:p>
            <a:pPr marL="285750" indent="-285750">
              <a:buFont typeface="Arial" panose="020B0604020202020204" pitchFamily="34" charset="0"/>
              <a:buChar char="•"/>
            </a:pPr>
            <a:r>
              <a:rPr lang="sv-SE" dirty="0"/>
              <a:t>Vi undviker övningar som skapar kö</a:t>
            </a:r>
          </a:p>
          <a:p>
            <a:pPr marL="285750" indent="-285750">
              <a:buFont typeface="Arial" panose="020B0604020202020204" pitchFamily="34" charset="0"/>
              <a:buChar char="•"/>
            </a:pPr>
            <a:r>
              <a:rPr lang="sv-SE" dirty="0"/>
              <a:t>Vi ledare roterar </a:t>
            </a:r>
          </a:p>
          <a:p>
            <a:pPr marL="285750" indent="-285750">
              <a:buFont typeface="Arial" panose="020B0604020202020204" pitchFamily="34" charset="0"/>
              <a:buChar char="•"/>
            </a:pPr>
            <a:r>
              <a:rPr lang="sv-SE" dirty="0"/>
              <a:t>Tacksamma för hjälpen vi får efter träningar med insamling av bollar mm</a:t>
            </a:r>
            <a:br>
              <a:rPr lang="sv-SE" dirty="0"/>
            </a:br>
            <a:br>
              <a:rPr lang="sv-SE" dirty="0"/>
            </a:br>
            <a:endParaRPr lang="sv-SE" dirty="0"/>
          </a:p>
          <a:p>
            <a:pPr marL="285750" indent="-285750">
              <a:buFont typeface="Arial" panose="020B0604020202020204" pitchFamily="34" charset="0"/>
              <a:buChar char="•"/>
            </a:pPr>
            <a:r>
              <a:rPr lang="sv-SE" dirty="0"/>
              <a:t>DET SKA VARA KUL ATT LÄRA SIG </a:t>
            </a:r>
            <a:br>
              <a:rPr lang="sv-SE" dirty="0"/>
            </a:br>
            <a:endParaRPr lang="sv-SE" dirty="0"/>
          </a:p>
        </p:txBody>
      </p:sp>
    </p:spTree>
    <p:extLst>
      <p:ext uri="{BB962C8B-B14F-4D97-AF65-F5344CB8AC3E}">
        <p14:creationId xmlns:p14="http://schemas.microsoft.com/office/powerpoint/2010/main" val="39636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D36F0563-DCA1-6693-66C4-741286A15120}"/>
              </a:ext>
            </a:extLst>
          </p:cNvPr>
          <p:cNvSpPr txBox="1"/>
          <p:nvPr/>
        </p:nvSpPr>
        <p:spPr>
          <a:xfrm>
            <a:off x="4428877" y="420187"/>
            <a:ext cx="5407757" cy="1200329"/>
          </a:xfrm>
          <a:prstGeom prst="rect">
            <a:avLst/>
          </a:prstGeom>
          <a:noFill/>
        </p:spPr>
        <p:txBody>
          <a:bodyPr wrap="square" rtlCol="0">
            <a:spAutoFit/>
          </a:bodyPr>
          <a:lstStyle/>
          <a:p>
            <a:r>
              <a:rPr lang="sv-SE" sz="3600" b="1" dirty="0"/>
              <a:t>Nivåanpassning på träningar och match</a:t>
            </a:r>
          </a:p>
        </p:txBody>
      </p:sp>
      <p:sp>
        <p:nvSpPr>
          <p:cNvPr id="3" name="textruta 2">
            <a:extLst>
              <a:ext uri="{FF2B5EF4-FFF2-40B4-BE49-F238E27FC236}">
                <a16:creationId xmlns:a16="http://schemas.microsoft.com/office/drawing/2014/main" id="{FE2D51A5-12E5-3EF5-8970-0ABA64DA1F72}"/>
              </a:ext>
            </a:extLst>
          </p:cNvPr>
          <p:cNvSpPr txBox="1"/>
          <p:nvPr/>
        </p:nvSpPr>
        <p:spPr>
          <a:xfrm>
            <a:off x="4428877" y="2205871"/>
            <a:ext cx="6082747" cy="1200329"/>
          </a:xfrm>
          <a:prstGeom prst="rect">
            <a:avLst/>
          </a:prstGeom>
          <a:noFill/>
        </p:spPr>
        <p:txBody>
          <a:bodyPr wrap="square" rtlCol="0">
            <a:spAutoFit/>
          </a:bodyPr>
          <a:lstStyle/>
          <a:p>
            <a:pPr marL="285750" indent="-285750">
              <a:buFont typeface="Arial" panose="020B0604020202020204" pitchFamily="34" charset="0"/>
              <a:buChar char="•"/>
            </a:pPr>
            <a:r>
              <a:rPr lang="sv-SE" dirty="0"/>
              <a:t>För allas utveckling och trygghet</a:t>
            </a:r>
          </a:p>
          <a:p>
            <a:pPr marL="285750" indent="-285750">
              <a:buFont typeface="Arial" panose="020B0604020202020204" pitchFamily="34" charset="0"/>
              <a:buChar char="•"/>
            </a:pPr>
            <a:r>
              <a:rPr lang="sv-SE" dirty="0"/>
              <a:t>Närvaro och härvaro</a:t>
            </a:r>
          </a:p>
          <a:p>
            <a:pPr marL="285750" indent="-285750">
              <a:buFont typeface="Arial" panose="020B0604020202020204" pitchFamily="34" charset="0"/>
              <a:buChar char="•"/>
            </a:pPr>
            <a:r>
              <a:rPr lang="sv-SE" dirty="0"/>
              <a:t>Alla som vill får möjligheten </a:t>
            </a:r>
          </a:p>
          <a:p>
            <a:pPr marL="285750" indent="-285750">
              <a:buFont typeface="Arial" panose="020B0604020202020204" pitchFamily="34" charset="0"/>
              <a:buChar char="•"/>
            </a:pPr>
            <a:r>
              <a:rPr lang="sv-SE" dirty="0"/>
              <a:t>Rotation </a:t>
            </a:r>
          </a:p>
        </p:txBody>
      </p:sp>
    </p:spTree>
    <p:extLst>
      <p:ext uri="{BB962C8B-B14F-4D97-AF65-F5344CB8AC3E}">
        <p14:creationId xmlns:p14="http://schemas.microsoft.com/office/powerpoint/2010/main" val="360078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AB0992A6-BFD4-3837-A176-D7C98F2D72F3}"/>
              </a:ext>
            </a:extLst>
          </p:cNvPr>
          <p:cNvSpPr txBox="1"/>
          <p:nvPr/>
        </p:nvSpPr>
        <p:spPr>
          <a:xfrm>
            <a:off x="4627659" y="420187"/>
            <a:ext cx="5239910" cy="646331"/>
          </a:xfrm>
          <a:prstGeom prst="rect">
            <a:avLst/>
          </a:prstGeom>
          <a:noFill/>
        </p:spPr>
        <p:txBody>
          <a:bodyPr wrap="square" rtlCol="0">
            <a:spAutoFit/>
          </a:bodyPr>
          <a:lstStyle/>
          <a:p>
            <a:r>
              <a:rPr lang="sv-SE" sz="3600" b="1" dirty="0"/>
              <a:t>Seriespelet 2024</a:t>
            </a:r>
          </a:p>
        </p:txBody>
      </p:sp>
      <p:sp>
        <p:nvSpPr>
          <p:cNvPr id="3" name="textruta 2">
            <a:extLst>
              <a:ext uri="{FF2B5EF4-FFF2-40B4-BE49-F238E27FC236}">
                <a16:creationId xmlns:a16="http://schemas.microsoft.com/office/drawing/2014/main" id="{64D5D5DE-2176-A357-6970-03F31A1F4BF8}"/>
              </a:ext>
            </a:extLst>
          </p:cNvPr>
          <p:cNvSpPr txBox="1"/>
          <p:nvPr/>
        </p:nvSpPr>
        <p:spPr>
          <a:xfrm>
            <a:off x="4738977" y="1486894"/>
            <a:ext cx="4428877" cy="3970318"/>
          </a:xfrm>
          <a:prstGeom prst="rect">
            <a:avLst/>
          </a:prstGeom>
          <a:noFill/>
        </p:spPr>
        <p:txBody>
          <a:bodyPr wrap="square" rtlCol="0">
            <a:spAutoFit/>
          </a:bodyPr>
          <a:lstStyle/>
          <a:p>
            <a:pPr marL="285750" indent="-285750">
              <a:buFont typeface="Arial" panose="020B0604020202020204" pitchFamily="34" charset="0"/>
              <a:buChar char="•"/>
            </a:pPr>
            <a:r>
              <a:rPr lang="sv-SE" dirty="0"/>
              <a:t>3 lag anmälda </a:t>
            </a:r>
          </a:p>
          <a:p>
            <a:pPr marL="285750" indent="-285750">
              <a:buFont typeface="Arial" panose="020B0604020202020204" pitchFamily="34" charset="0"/>
              <a:buChar char="•"/>
            </a:pPr>
            <a:r>
              <a:rPr lang="sv-SE" dirty="0"/>
              <a:t>Grön, Grön, Blå </a:t>
            </a:r>
          </a:p>
          <a:p>
            <a:pPr marL="285750" indent="-285750">
              <a:buFont typeface="Arial" panose="020B0604020202020204" pitchFamily="34" charset="0"/>
              <a:buChar char="•"/>
            </a:pPr>
            <a:r>
              <a:rPr lang="sv-SE" dirty="0"/>
              <a:t>10-11 spelare per match. </a:t>
            </a:r>
          </a:p>
          <a:p>
            <a:pPr marL="285750" indent="-285750">
              <a:buFont typeface="Arial" panose="020B0604020202020204" pitchFamily="34" charset="0"/>
              <a:buChar char="•"/>
            </a:pPr>
            <a:r>
              <a:rPr lang="sv-SE" dirty="0"/>
              <a:t>8 matcher per lag under våren. </a:t>
            </a:r>
          </a:p>
          <a:p>
            <a:pPr marL="285750" indent="-285750">
              <a:buFont typeface="Arial" panose="020B0604020202020204" pitchFamily="34" charset="0"/>
              <a:buChar char="•"/>
            </a:pPr>
            <a:r>
              <a:rPr lang="sv-SE" dirty="0"/>
              <a:t>Möjlighet att anmäla om till hösten efter diskussion med förbundet</a:t>
            </a:r>
          </a:p>
          <a:p>
            <a:pPr marL="285750" indent="-285750">
              <a:buFont typeface="Arial" panose="020B0604020202020204" pitchFamily="34" charset="0"/>
              <a:buChar char="•"/>
            </a:pPr>
            <a:r>
              <a:rPr lang="sv-SE" dirty="0"/>
              <a:t>Vi kommer registrera resultat ( ej synligt )</a:t>
            </a:r>
          </a:p>
          <a:p>
            <a:pPr marL="285750" indent="-285750">
              <a:buFont typeface="Arial" panose="020B0604020202020204" pitchFamily="34" charset="0"/>
              <a:buChar char="•"/>
            </a:pPr>
            <a:r>
              <a:rPr lang="sv-SE" dirty="0"/>
              <a:t>Det är okej att ”tävla” </a:t>
            </a:r>
          </a:p>
          <a:p>
            <a:pPr marL="285750" indent="-285750">
              <a:buFont typeface="Arial" panose="020B0604020202020204" pitchFamily="34" charset="0"/>
              <a:buChar char="•"/>
            </a:pPr>
            <a:r>
              <a:rPr lang="sv-SE" dirty="0"/>
              <a:t>Vi kommer nivåanpassa </a:t>
            </a:r>
            <a:br>
              <a:rPr lang="sv-SE" dirty="0"/>
            </a:br>
            <a:br>
              <a:rPr lang="sv-SE" dirty="0"/>
            </a:br>
            <a:br>
              <a:rPr lang="sv-SE" dirty="0"/>
            </a:br>
            <a:endParaRPr lang="sv-SE" dirty="0"/>
          </a:p>
          <a:p>
            <a:pPr marL="285750" indent="-285750">
              <a:buFont typeface="Arial" panose="020B0604020202020204" pitchFamily="34" charset="0"/>
              <a:buChar char="•"/>
            </a:pPr>
            <a:r>
              <a:rPr lang="sv-SE" dirty="0"/>
              <a:t>Svarta shorts, svarta strumpor och vattenflaska!!  </a:t>
            </a:r>
          </a:p>
        </p:txBody>
      </p:sp>
    </p:spTree>
    <p:extLst>
      <p:ext uri="{BB962C8B-B14F-4D97-AF65-F5344CB8AC3E}">
        <p14:creationId xmlns:p14="http://schemas.microsoft.com/office/powerpoint/2010/main" val="2632353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3A04E15F-B7D1-0324-22C9-9B1AA4BF2466}"/>
              </a:ext>
            </a:extLst>
          </p:cNvPr>
          <p:cNvSpPr txBox="1"/>
          <p:nvPr/>
        </p:nvSpPr>
        <p:spPr>
          <a:xfrm>
            <a:off x="5247862" y="588397"/>
            <a:ext cx="2806810" cy="646331"/>
          </a:xfrm>
          <a:prstGeom prst="rect">
            <a:avLst/>
          </a:prstGeom>
          <a:noFill/>
        </p:spPr>
        <p:txBody>
          <a:bodyPr wrap="square" rtlCol="0">
            <a:spAutoFit/>
          </a:bodyPr>
          <a:lstStyle/>
          <a:p>
            <a:r>
              <a:rPr lang="sv-SE" sz="3600" b="1" dirty="0"/>
              <a:t>Cuper 2024</a:t>
            </a:r>
          </a:p>
        </p:txBody>
      </p:sp>
      <p:sp>
        <p:nvSpPr>
          <p:cNvPr id="3" name="textruta 2">
            <a:extLst>
              <a:ext uri="{FF2B5EF4-FFF2-40B4-BE49-F238E27FC236}">
                <a16:creationId xmlns:a16="http://schemas.microsoft.com/office/drawing/2014/main" id="{F87C03E1-298F-783E-41B5-5E11E6794CE0}"/>
              </a:ext>
            </a:extLst>
          </p:cNvPr>
          <p:cNvSpPr txBox="1"/>
          <p:nvPr/>
        </p:nvSpPr>
        <p:spPr>
          <a:xfrm>
            <a:off x="5033176" y="1685677"/>
            <a:ext cx="5462546" cy="4524315"/>
          </a:xfrm>
          <a:prstGeom prst="rect">
            <a:avLst/>
          </a:prstGeom>
          <a:noFill/>
        </p:spPr>
        <p:txBody>
          <a:bodyPr wrap="square" rtlCol="0">
            <a:spAutoFit/>
          </a:bodyPr>
          <a:lstStyle/>
          <a:p>
            <a:pPr marL="285750" indent="-285750">
              <a:buFont typeface="Arial" panose="020B0604020202020204" pitchFamily="34" charset="0"/>
              <a:buChar char="•"/>
            </a:pPr>
            <a:r>
              <a:rPr lang="sv-SE" dirty="0"/>
              <a:t>Eskilstunacupen Lördag 13.e April ( Kvicksund ) </a:t>
            </a:r>
          </a:p>
          <a:p>
            <a:pPr marL="285750" indent="-285750">
              <a:buFont typeface="Arial" panose="020B0604020202020204" pitchFamily="34" charset="0"/>
              <a:buChar char="•"/>
            </a:pPr>
            <a:r>
              <a:rPr lang="sv-SE" dirty="0" err="1"/>
              <a:t>Selectcup</a:t>
            </a:r>
            <a:r>
              <a:rPr lang="sv-SE" dirty="0"/>
              <a:t> Örebro höst 2024 ( ej anmälda än ) </a:t>
            </a:r>
            <a:br>
              <a:rPr lang="sv-SE" dirty="0"/>
            </a:br>
            <a:br>
              <a:rPr lang="sv-SE" dirty="0"/>
            </a:br>
            <a:br>
              <a:rPr lang="sv-SE" dirty="0"/>
            </a:br>
            <a:r>
              <a:rPr lang="sv-SE" dirty="0"/>
              <a:t>Vid cuper och andra sammandrag blandar vi lagen så det blir </a:t>
            </a:r>
            <a:r>
              <a:rPr lang="sv-SE" dirty="0" err="1"/>
              <a:t>ninvåmässigt</a:t>
            </a:r>
            <a:r>
              <a:rPr lang="sv-SE" dirty="0"/>
              <a:t> jämt.  </a:t>
            </a:r>
            <a:br>
              <a:rPr lang="sv-SE" dirty="0"/>
            </a:br>
            <a:br>
              <a:rPr lang="sv-SE" dirty="0"/>
            </a:br>
            <a:r>
              <a:rPr lang="sv-SE" dirty="0"/>
              <a:t>Vi tar med oss tält och har en härlig sammanhållning </a:t>
            </a:r>
            <a:br>
              <a:rPr lang="sv-SE" dirty="0"/>
            </a:br>
            <a:br>
              <a:rPr lang="sv-SE" dirty="0"/>
            </a:br>
            <a:br>
              <a:rPr lang="sv-SE" dirty="0"/>
            </a:br>
            <a:endParaRPr lang="sv-SE" dirty="0"/>
          </a:p>
          <a:p>
            <a:pPr marL="285750" indent="-285750">
              <a:buFont typeface="Arial" panose="020B0604020202020204" pitchFamily="34" charset="0"/>
              <a:buChar char="•"/>
            </a:pPr>
            <a:r>
              <a:rPr lang="sv-SE" dirty="0"/>
              <a:t>Svarta shorts, svarta strumpor och vattenflaska</a:t>
            </a:r>
          </a:p>
          <a:p>
            <a:pPr marL="285750" indent="-285750">
              <a:buFont typeface="Arial" panose="020B0604020202020204" pitchFamily="34" charset="0"/>
              <a:buChar char="•"/>
            </a:pPr>
            <a:endParaRPr lang="sv-SE" dirty="0"/>
          </a:p>
          <a:p>
            <a:endParaRPr lang="sv-SE" dirty="0"/>
          </a:p>
          <a:p>
            <a:endParaRPr lang="sv-SE" dirty="0"/>
          </a:p>
          <a:p>
            <a:endParaRPr lang="sv-SE" dirty="0"/>
          </a:p>
        </p:txBody>
      </p:sp>
    </p:spTree>
    <p:extLst>
      <p:ext uri="{BB962C8B-B14F-4D97-AF65-F5344CB8AC3E}">
        <p14:creationId xmlns:p14="http://schemas.microsoft.com/office/powerpoint/2010/main" val="49376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2D9A244F-18CE-CE8E-1074-2988FBB6E9EB}"/>
              </a:ext>
            </a:extLst>
          </p:cNvPr>
          <p:cNvSpPr txBox="1"/>
          <p:nvPr/>
        </p:nvSpPr>
        <p:spPr>
          <a:xfrm>
            <a:off x="3916016" y="419214"/>
            <a:ext cx="6388873" cy="561346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Välkommen </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Startsteget  - Gabriel</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Ledarna 2024 </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Lagkassa</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Kommunikation </a:t>
            </a:r>
            <a:br>
              <a:rPr lang="sv-SE" sz="1600" kern="100" dirty="0">
                <a:effectLst/>
                <a:latin typeface="Calibri" panose="020F0502020204030204" pitchFamily="34" charset="0"/>
                <a:ea typeface="Calibri" panose="020F0502020204030204" pitchFamily="34" charset="0"/>
                <a:cs typeface="Times New Roman" panose="02020603050405020304" pitchFamily="18" charset="0"/>
              </a:rPr>
            </a:b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Laget.se, </a:t>
            </a:r>
            <a:r>
              <a:rPr lang="sv-SE" sz="1600" kern="100" dirty="0" err="1">
                <a:effectLst/>
                <a:latin typeface="Calibri" panose="020F0502020204030204" pitchFamily="34" charset="0"/>
                <a:ea typeface="Calibri" panose="020F0502020204030204" pitchFamily="34" charset="0"/>
                <a:cs typeface="Times New Roman" panose="02020603050405020304" pitchFamily="18" charset="0"/>
              </a:rPr>
              <a:t>Föräldrargrupp</a:t>
            </a: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 på </a:t>
            </a:r>
            <a:r>
              <a:rPr lang="sv-SE" sz="1600" kern="100" dirty="0" err="1">
                <a:effectLst/>
                <a:latin typeface="Calibri" panose="020F0502020204030204" pitchFamily="34" charset="0"/>
                <a:ea typeface="Calibri" panose="020F0502020204030204" pitchFamily="34" charset="0"/>
                <a:cs typeface="Times New Roman" panose="02020603050405020304" pitchFamily="18" charset="0"/>
              </a:rPr>
              <a:t>WhatsApp</a:t>
            </a: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600" kern="100" dirty="0" err="1">
                <a:effectLst/>
                <a:latin typeface="Calibri" panose="020F0502020204030204" pitchFamily="34" charset="0"/>
                <a:ea typeface="Calibri" panose="020F0502020204030204" pitchFamily="34" charset="0"/>
                <a:cs typeface="Times New Roman" panose="02020603050405020304" pitchFamily="18" charset="0"/>
              </a:rPr>
              <a:t>Supertext</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Medlemsavgift</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Hur vi (ledare och spelare) uppträder på träningar och match</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Föräldrar/anhöriga/publik vid träning och match </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Utskick och svar på kallelser till träning och matcher</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Matchvärdar vid hemmamatcher (seriespel)</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Feedback från föräldrar (eller annan intresserad) till oss ledare </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Tvätt av matchtröjor och återlämning av dessa </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Stadium.se</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Träningstider 2024</a:t>
            </a:r>
          </a:p>
          <a:p>
            <a:pPr marL="342900" lvl="0" indent="-342900">
              <a:lnSpc>
                <a:spcPct val="107000"/>
              </a:lnSpc>
              <a:buFont typeface="Symbol" panose="05050102010706020507" pitchFamily="18" charset="2"/>
              <a:buChar char=""/>
            </a:pPr>
            <a:r>
              <a:rPr lang="sv-SE" sz="1600" kern="100" dirty="0">
                <a:latin typeface="Calibri" panose="020F0502020204030204" pitchFamily="34" charset="0"/>
                <a:ea typeface="Calibri" panose="020F0502020204030204" pitchFamily="34" charset="0"/>
                <a:cs typeface="Times New Roman" panose="02020603050405020304" pitchFamily="18" charset="0"/>
              </a:rPr>
              <a:t>Träningsupplägg</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Nivåanpassning på träningar och match</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Seriespelet 2024 </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Cuper 2024</a:t>
            </a: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Föräldragrupp, kiosk, annan försäljning. </a:t>
            </a:r>
            <a:endParaRPr lang="sv-SE"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600" kern="100" dirty="0">
                <a:effectLst/>
                <a:latin typeface="Calibri" panose="020F0502020204030204" pitchFamily="34" charset="0"/>
                <a:ea typeface="Calibri" panose="020F0502020204030204" pitchFamily="34" charset="0"/>
                <a:cs typeface="Times New Roman" panose="02020603050405020304" pitchFamily="18" charset="0"/>
              </a:rPr>
              <a:t>Frågor? Övrigt ? </a:t>
            </a:r>
          </a:p>
        </p:txBody>
      </p:sp>
    </p:spTree>
    <p:extLst>
      <p:ext uri="{BB962C8B-B14F-4D97-AF65-F5344CB8AC3E}">
        <p14:creationId xmlns:p14="http://schemas.microsoft.com/office/powerpoint/2010/main" val="246522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293F69C4-2E8A-3CC7-A048-DE3931ACC917}"/>
              </a:ext>
            </a:extLst>
          </p:cNvPr>
          <p:cNvSpPr txBox="1"/>
          <p:nvPr/>
        </p:nvSpPr>
        <p:spPr>
          <a:xfrm>
            <a:off x="5144494" y="596348"/>
            <a:ext cx="4365266" cy="646331"/>
          </a:xfrm>
          <a:prstGeom prst="rect">
            <a:avLst/>
          </a:prstGeom>
          <a:noFill/>
        </p:spPr>
        <p:txBody>
          <a:bodyPr wrap="square" rtlCol="0">
            <a:spAutoFit/>
          </a:bodyPr>
          <a:lstStyle/>
          <a:p>
            <a:r>
              <a:rPr lang="sv-SE" sz="3600" b="1" dirty="0"/>
              <a:t>Föräldragrupp</a:t>
            </a:r>
            <a:r>
              <a:rPr lang="sv-SE" dirty="0"/>
              <a:t> </a:t>
            </a:r>
          </a:p>
        </p:txBody>
      </p:sp>
      <p:sp>
        <p:nvSpPr>
          <p:cNvPr id="3" name="textruta 2">
            <a:extLst>
              <a:ext uri="{FF2B5EF4-FFF2-40B4-BE49-F238E27FC236}">
                <a16:creationId xmlns:a16="http://schemas.microsoft.com/office/drawing/2014/main" id="{82CCA11B-85D9-1697-DB6D-2D0843EADAA8}"/>
              </a:ext>
            </a:extLst>
          </p:cNvPr>
          <p:cNvSpPr txBox="1"/>
          <p:nvPr/>
        </p:nvSpPr>
        <p:spPr>
          <a:xfrm>
            <a:off x="4688619" y="1649677"/>
            <a:ext cx="3832529" cy="2862322"/>
          </a:xfrm>
          <a:prstGeom prst="rect">
            <a:avLst/>
          </a:prstGeom>
          <a:noFill/>
        </p:spPr>
        <p:txBody>
          <a:bodyPr wrap="square" rtlCol="0">
            <a:spAutoFit/>
          </a:bodyPr>
          <a:lstStyle/>
          <a:p>
            <a:pPr marL="285750" indent="-285750">
              <a:buFont typeface="Arial" panose="020B0604020202020204" pitchFamily="34" charset="0"/>
              <a:buChar char="•"/>
            </a:pPr>
            <a:r>
              <a:rPr lang="sv-SE" dirty="0"/>
              <a:t>Fika vid matcher</a:t>
            </a:r>
          </a:p>
          <a:p>
            <a:pPr marL="285750" indent="-285750">
              <a:buFont typeface="Arial" panose="020B0604020202020204" pitchFamily="34" charset="0"/>
              <a:buChar char="•"/>
            </a:pPr>
            <a:r>
              <a:rPr lang="sv-SE" dirty="0"/>
              <a:t>Försäljning av tex kakor</a:t>
            </a:r>
          </a:p>
          <a:p>
            <a:pPr marL="285750" indent="-285750">
              <a:buFont typeface="Arial" panose="020B0604020202020204" pitchFamily="34" charset="0"/>
              <a:buChar char="•"/>
            </a:pPr>
            <a:r>
              <a:rPr lang="sv-SE" dirty="0" err="1"/>
              <a:t>Admin</a:t>
            </a:r>
            <a:r>
              <a:rPr lang="sv-SE" dirty="0"/>
              <a:t> på laget.se </a:t>
            </a:r>
            <a:br>
              <a:rPr lang="sv-SE" dirty="0"/>
            </a:br>
            <a:br>
              <a:rPr lang="sv-SE" dirty="0"/>
            </a:br>
            <a:br>
              <a:rPr lang="sv-SE" dirty="0"/>
            </a:br>
            <a:r>
              <a:rPr lang="sv-SE" dirty="0"/>
              <a:t>Vi måste göra detta tillsammans om vi ska orka som grupp </a:t>
            </a:r>
            <a:br>
              <a:rPr lang="sv-SE" dirty="0"/>
            </a:br>
            <a:br>
              <a:rPr lang="sv-SE" dirty="0"/>
            </a:br>
            <a:br>
              <a:rPr lang="sv-SE" dirty="0"/>
            </a:br>
            <a:endParaRPr lang="sv-SE" dirty="0"/>
          </a:p>
        </p:txBody>
      </p:sp>
      <p:pic>
        <p:nvPicPr>
          <p:cNvPr id="2050" name="Picture 2" descr="Vi tillsammans">
            <a:extLst>
              <a:ext uri="{FF2B5EF4-FFF2-40B4-BE49-F238E27FC236}">
                <a16:creationId xmlns:a16="http://schemas.microsoft.com/office/drawing/2014/main" id="{1BED342E-226C-8501-59D1-D722BDD0E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322" y="39202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27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2.depositphotos.com/2495409/7863/i/950/depositph...">
            <a:extLst>
              <a:ext uri="{FF2B5EF4-FFF2-40B4-BE49-F238E27FC236}">
                <a16:creationId xmlns:a16="http://schemas.microsoft.com/office/drawing/2014/main" id="{F5920434-C8C5-09CB-A0CE-FB7EB27A9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60" y="543088"/>
            <a:ext cx="4827436" cy="439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15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6"/>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0CA006CE-34CC-4109-3C27-3C4F0D2615E8}"/>
              </a:ext>
            </a:extLst>
          </p:cNvPr>
          <p:cNvSpPr txBox="1"/>
          <p:nvPr/>
        </p:nvSpPr>
        <p:spPr>
          <a:xfrm>
            <a:off x="3513478" y="1494776"/>
            <a:ext cx="8076217" cy="3293209"/>
          </a:xfrm>
          <a:prstGeom prst="rect">
            <a:avLst/>
          </a:prstGeom>
          <a:noFill/>
        </p:spPr>
        <p:txBody>
          <a:bodyPr wrap="square" rtlCol="0">
            <a:spAutoFit/>
          </a:bodyPr>
          <a:lstStyle/>
          <a:p>
            <a:pPr marL="285750" indent="-285750">
              <a:buFont typeface="Arial" panose="020B0604020202020204" pitchFamily="34" charset="0"/>
              <a:buChar char="•"/>
            </a:pPr>
            <a:r>
              <a:rPr lang="sv-SE" sz="1300" dirty="0"/>
              <a:t>Jessica A kommer från nu ingå i ledargänget. Hon kommer att ta taktpinnen för vinterträningen efter att 2024års seriespel och cuper är avslutade. När, var och hur ofta vinterträningen kommer att köras kan vi inte svara på nu. Jessica kommer vara med en del under träning och matcher under denna säsong så vi hälsar henne välkommen till ledarstaben. </a:t>
            </a:r>
            <a:br>
              <a:rPr lang="sv-SE" sz="1300" dirty="0"/>
            </a:br>
            <a:r>
              <a:rPr lang="sv-SE" sz="1300" dirty="0"/>
              <a:t>Övriga nuvarande ledare vet inte i dagsläget om eller hur ofta vi kan delta på vinterträningarna pga tex dubbelidrottande barn, ledare i andra idrotter mm. Vi återkommer när vi vet mer, men troligtvis inte förrän under hösten 2024. </a:t>
            </a:r>
            <a:br>
              <a:rPr lang="sv-SE" sz="1300" dirty="0"/>
            </a:br>
            <a:endParaRPr lang="sv-SE" sz="1300" dirty="0"/>
          </a:p>
          <a:p>
            <a:pPr marL="285750" indent="-285750">
              <a:buFont typeface="Arial" panose="020B0604020202020204" pitchFamily="34" charset="0"/>
              <a:buChar char="•"/>
            </a:pPr>
            <a:r>
              <a:rPr lang="sv-SE" sz="1300" dirty="0"/>
              <a:t>Amanda L och Linda B kommer se till att det finns produkter att sälja vid kiosken när vi har hemmamatcher. Här måste alla hjälpas åt med pass i kiosken så vi får in pengar till lagkassan. </a:t>
            </a:r>
            <a:br>
              <a:rPr lang="sv-SE" sz="1300" dirty="0"/>
            </a:br>
            <a:endParaRPr lang="sv-SE" sz="1300" dirty="0"/>
          </a:p>
          <a:p>
            <a:pPr marL="285750" indent="-285750">
              <a:buFont typeface="Arial" panose="020B0604020202020204" pitchFamily="34" charset="0"/>
              <a:buChar char="•"/>
            </a:pPr>
            <a:r>
              <a:rPr lang="sv-SE" sz="1300" dirty="0"/>
              <a:t>Ang nivåanpassning på träning och match så gör vi det vi tror är bäst för alla grabbar just nu. Alla på mötet verkade vara överens om att det är rätt väg att gå. Vi ledare kommer göra vårt bästa för allas utveckling. </a:t>
            </a:r>
            <a:br>
              <a:rPr lang="sv-SE" sz="1300" dirty="0"/>
            </a:br>
            <a:endParaRPr lang="sv-SE" sz="1300" dirty="0"/>
          </a:p>
          <a:p>
            <a:pPr marL="285750" indent="-285750">
              <a:buFont typeface="Arial" panose="020B0604020202020204" pitchFamily="34" charset="0"/>
              <a:buChar char="•"/>
            </a:pPr>
            <a:r>
              <a:rPr lang="sv-SE" sz="1300" dirty="0"/>
              <a:t>Vi planerar att hålla ett ytterligare föräldramöte när vi närmar oss slutet av vårsäsongen 2024. Vi återkommer med datum.  </a:t>
            </a:r>
          </a:p>
        </p:txBody>
      </p:sp>
      <p:sp>
        <p:nvSpPr>
          <p:cNvPr id="3" name="textruta 2">
            <a:extLst>
              <a:ext uri="{FF2B5EF4-FFF2-40B4-BE49-F238E27FC236}">
                <a16:creationId xmlns:a16="http://schemas.microsoft.com/office/drawing/2014/main" id="{B2EE26C4-D8BC-C3D4-1428-62C640E8CD24}"/>
              </a:ext>
            </a:extLst>
          </p:cNvPr>
          <p:cNvSpPr txBox="1"/>
          <p:nvPr/>
        </p:nvSpPr>
        <p:spPr>
          <a:xfrm>
            <a:off x="3834581" y="772815"/>
            <a:ext cx="5622085" cy="369332"/>
          </a:xfrm>
          <a:prstGeom prst="rect">
            <a:avLst/>
          </a:prstGeom>
          <a:noFill/>
        </p:spPr>
        <p:txBody>
          <a:bodyPr wrap="square" rtlCol="0">
            <a:spAutoFit/>
          </a:bodyPr>
          <a:lstStyle/>
          <a:p>
            <a:r>
              <a:rPr lang="sv-SE" dirty="0"/>
              <a:t>Noteringar från mötet</a:t>
            </a:r>
          </a:p>
        </p:txBody>
      </p:sp>
    </p:spTree>
    <p:extLst>
      <p:ext uri="{BB962C8B-B14F-4D97-AF65-F5344CB8AC3E}">
        <p14:creationId xmlns:p14="http://schemas.microsoft.com/office/powerpoint/2010/main" val="3538228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8005AB01-42AD-9EE9-FBF7-785BF42DDCD0}"/>
              </a:ext>
            </a:extLst>
          </p:cNvPr>
          <p:cNvSpPr txBox="1"/>
          <p:nvPr/>
        </p:nvSpPr>
        <p:spPr>
          <a:xfrm>
            <a:off x="4905955" y="2151393"/>
            <a:ext cx="6353092" cy="1631216"/>
          </a:xfrm>
          <a:prstGeom prst="rect">
            <a:avLst/>
          </a:prstGeom>
          <a:noFill/>
        </p:spPr>
        <p:txBody>
          <a:bodyPr wrap="square" rtlCol="0">
            <a:spAutoFit/>
          </a:bodyPr>
          <a:lstStyle/>
          <a:p>
            <a:r>
              <a:rPr lang="sv-SE" sz="10000" b="1" dirty="0"/>
              <a:t>Tack !!!</a:t>
            </a:r>
          </a:p>
        </p:txBody>
      </p:sp>
    </p:spTree>
    <p:extLst>
      <p:ext uri="{BB962C8B-B14F-4D97-AF65-F5344CB8AC3E}">
        <p14:creationId xmlns:p14="http://schemas.microsoft.com/office/powerpoint/2010/main" val="240015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8082EAAF-9093-D744-F34C-098240EAA8AF}"/>
              </a:ext>
            </a:extLst>
          </p:cNvPr>
          <p:cNvSpPr txBox="1"/>
          <p:nvPr/>
        </p:nvSpPr>
        <p:spPr>
          <a:xfrm>
            <a:off x="5049078" y="2217669"/>
            <a:ext cx="4611757" cy="2031325"/>
          </a:xfrm>
          <a:prstGeom prst="rect">
            <a:avLst/>
          </a:prstGeom>
          <a:noFill/>
        </p:spPr>
        <p:txBody>
          <a:bodyPr wrap="square" rtlCol="0">
            <a:spAutoFit/>
          </a:bodyPr>
          <a:lstStyle/>
          <a:p>
            <a:r>
              <a:rPr lang="sv-SE" sz="3600" b="1" dirty="0"/>
              <a:t>Ledarna 2024</a:t>
            </a:r>
          </a:p>
          <a:p>
            <a:r>
              <a:rPr lang="sv-SE" dirty="0"/>
              <a:t>Björn </a:t>
            </a:r>
          </a:p>
          <a:p>
            <a:r>
              <a:rPr lang="sv-SE" dirty="0"/>
              <a:t>Marcus</a:t>
            </a:r>
          </a:p>
          <a:p>
            <a:r>
              <a:rPr lang="sv-SE" dirty="0"/>
              <a:t>Jim </a:t>
            </a:r>
          </a:p>
          <a:p>
            <a:r>
              <a:rPr lang="sv-SE" dirty="0"/>
              <a:t>Johan </a:t>
            </a:r>
          </a:p>
          <a:p>
            <a:r>
              <a:rPr lang="sv-SE" dirty="0" err="1"/>
              <a:t>Mange</a:t>
            </a:r>
            <a:r>
              <a:rPr lang="sv-SE" dirty="0"/>
              <a:t> </a:t>
            </a:r>
          </a:p>
        </p:txBody>
      </p:sp>
    </p:spTree>
    <p:extLst>
      <p:ext uri="{BB962C8B-B14F-4D97-AF65-F5344CB8AC3E}">
        <p14:creationId xmlns:p14="http://schemas.microsoft.com/office/powerpoint/2010/main" val="1056685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E0B66ECA-C97A-D40B-54F1-FA06A1A89A24}"/>
              </a:ext>
            </a:extLst>
          </p:cNvPr>
          <p:cNvPicPr>
            <a:picLocks noChangeAspect="1"/>
          </p:cNvPicPr>
          <p:nvPr/>
        </p:nvPicPr>
        <p:blipFill>
          <a:blip r:embed="rId4"/>
          <a:stretch>
            <a:fillRect/>
          </a:stretch>
        </p:blipFill>
        <p:spPr>
          <a:xfrm>
            <a:off x="3617843" y="1130393"/>
            <a:ext cx="6671145" cy="5308492"/>
          </a:xfrm>
          <a:prstGeom prst="rect">
            <a:avLst/>
          </a:prstGeom>
        </p:spPr>
      </p:pic>
      <p:sp>
        <p:nvSpPr>
          <p:cNvPr id="5" name="textruta 4">
            <a:extLst>
              <a:ext uri="{FF2B5EF4-FFF2-40B4-BE49-F238E27FC236}">
                <a16:creationId xmlns:a16="http://schemas.microsoft.com/office/drawing/2014/main" id="{604003F4-C6B6-E1A3-6680-6C3E538675F4}"/>
              </a:ext>
            </a:extLst>
          </p:cNvPr>
          <p:cNvSpPr txBox="1"/>
          <p:nvPr/>
        </p:nvSpPr>
        <p:spPr>
          <a:xfrm>
            <a:off x="4001561" y="419115"/>
            <a:ext cx="5285562" cy="646331"/>
          </a:xfrm>
          <a:prstGeom prst="rect">
            <a:avLst/>
          </a:prstGeom>
          <a:noFill/>
        </p:spPr>
        <p:txBody>
          <a:bodyPr wrap="square" rtlCol="0">
            <a:spAutoFit/>
          </a:bodyPr>
          <a:lstStyle/>
          <a:p>
            <a:r>
              <a:rPr lang="sv-SE" sz="3600" b="1" dirty="0"/>
              <a:t>Lagkassan 2024-03-24</a:t>
            </a:r>
          </a:p>
        </p:txBody>
      </p:sp>
    </p:spTree>
    <p:extLst>
      <p:ext uri="{BB962C8B-B14F-4D97-AF65-F5344CB8AC3E}">
        <p14:creationId xmlns:p14="http://schemas.microsoft.com/office/powerpoint/2010/main" val="197506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aget.se on the App Store">
            <a:extLst>
              <a:ext uri="{FF2B5EF4-FFF2-40B4-BE49-F238E27FC236}">
                <a16:creationId xmlns:a16="http://schemas.microsoft.com/office/drawing/2014/main" id="{198C413B-BAFD-1813-CA3B-E4A3946968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767" t="16130" r="32575" b="14936"/>
          <a:stretch/>
        </p:blipFill>
        <p:spPr bwMode="auto">
          <a:xfrm>
            <a:off x="7943072" y="1402384"/>
            <a:ext cx="1337187" cy="1292614"/>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B79F933B-5E2A-897C-A017-0CD5AD2B04FD}"/>
              </a:ext>
            </a:extLst>
          </p:cNvPr>
          <p:cNvSpPr txBox="1"/>
          <p:nvPr/>
        </p:nvSpPr>
        <p:spPr>
          <a:xfrm>
            <a:off x="6130482" y="2001153"/>
            <a:ext cx="954172" cy="369332"/>
          </a:xfrm>
          <a:prstGeom prst="rect">
            <a:avLst/>
          </a:prstGeom>
          <a:noFill/>
        </p:spPr>
        <p:txBody>
          <a:bodyPr wrap="none" rtlCol="0">
            <a:spAutoFit/>
          </a:bodyPr>
          <a:lstStyle/>
          <a:p>
            <a:r>
              <a:rPr lang="sv-SE" dirty="0"/>
              <a:t>Laget.se</a:t>
            </a:r>
          </a:p>
        </p:txBody>
      </p:sp>
      <p:sp>
        <p:nvSpPr>
          <p:cNvPr id="5" name="textruta 4">
            <a:extLst>
              <a:ext uri="{FF2B5EF4-FFF2-40B4-BE49-F238E27FC236}">
                <a16:creationId xmlns:a16="http://schemas.microsoft.com/office/drawing/2014/main" id="{1729E8DC-9425-62B3-FBDF-B0A549E5DEBD}"/>
              </a:ext>
            </a:extLst>
          </p:cNvPr>
          <p:cNvSpPr txBox="1"/>
          <p:nvPr/>
        </p:nvSpPr>
        <p:spPr>
          <a:xfrm>
            <a:off x="6130482" y="3592927"/>
            <a:ext cx="1337187" cy="369332"/>
          </a:xfrm>
          <a:prstGeom prst="rect">
            <a:avLst/>
          </a:prstGeom>
          <a:noFill/>
        </p:spPr>
        <p:txBody>
          <a:bodyPr wrap="square" rtlCol="0">
            <a:spAutoFit/>
          </a:bodyPr>
          <a:lstStyle/>
          <a:p>
            <a:r>
              <a:rPr lang="sv-SE" dirty="0" err="1"/>
              <a:t>WhatsUp</a:t>
            </a:r>
            <a:endParaRPr lang="sv-SE" dirty="0"/>
          </a:p>
        </p:txBody>
      </p:sp>
      <p:pic>
        <p:nvPicPr>
          <p:cNvPr id="1028" name="Picture 4" descr="WhatsApp Beta - Microsoft-appar">
            <a:extLst>
              <a:ext uri="{FF2B5EF4-FFF2-40B4-BE49-F238E27FC236}">
                <a16:creationId xmlns:a16="http://schemas.microsoft.com/office/drawing/2014/main" id="{4B83168D-1334-0D59-13F3-3DD690098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072" y="3035286"/>
            <a:ext cx="1337188" cy="1337188"/>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F533843F-EBBD-3419-C6E3-3C7DA298BBBD}"/>
              </a:ext>
            </a:extLst>
          </p:cNvPr>
          <p:cNvSpPr txBox="1"/>
          <p:nvPr/>
        </p:nvSpPr>
        <p:spPr>
          <a:xfrm>
            <a:off x="6095847" y="420187"/>
            <a:ext cx="3382450" cy="646331"/>
          </a:xfrm>
          <a:prstGeom prst="rect">
            <a:avLst/>
          </a:prstGeom>
          <a:noFill/>
        </p:spPr>
        <p:txBody>
          <a:bodyPr wrap="square" rtlCol="0">
            <a:spAutoFit/>
          </a:bodyPr>
          <a:lstStyle/>
          <a:p>
            <a:r>
              <a:rPr lang="sv-SE" sz="3600" b="1" dirty="0"/>
              <a:t>Kommunikation</a:t>
            </a:r>
          </a:p>
        </p:txBody>
      </p:sp>
      <p:pic>
        <p:nvPicPr>
          <p:cNvPr id="7" name="Picture 6" descr="Supertext Messenger – Appar på Google Play">
            <a:extLst>
              <a:ext uri="{FF2B5EF4-FFF2-40B4-BE49-F238E27FC236}">
                <a16:creationId xmlns:a16="http://schemas.microsoft.com/office/drawing/2014/main" id="{D914F961-CA5C-5CD0-AED7-34D94CB232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3072" y="4815614"/>
            <a:ext cx="1337188" cy="1337188"/>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08967821-1BB5-0B17-04A9-71B1EC1CFAD5}"/>
              </a:ext>
            </a:extLst>
          </p:cNvPr>
          <p:cNvSpPr txBox="1"/>
          <p:nvPr/>
        </p:nvSpPr>
        <p:spPr>
          <a:xfrm>
            <a:off x="6130482" y="5299542"/>
            <a:ext cx="1337187" cy="369332"/>
          </a:xfrm>
          <a:prstGeom prst="rect">
            <a:avLst/>
          </a:prstGeom>
          <a:noFill/>
        </p:spPr>
        <p:txBody>
          <a:bodyPr wrap="square" rtlCol="0">
            <a:spAutoFit/>
          </a:bodyPr>
          <a:lstStyle/>
          <a:p>
            <a:r>
              <a:rPr lang="sv-SE" dirty="0" err="1"/>
              <a:t>Supertext</a:t>
            </a:r>
            <a:endParaRPr lang="sv-SE" dirty="0"/>
          </a:p>
        </p:txBody>
      </p:sp>
    </p:spTree>
    <p:extLst>
      <p:ext uri="{BB962C8B-B14F-4D97-AF65-F5344CB8AC3E}">
        <p14:creationId xmlns:p14="http://schemas.microsoft.com/office/powerpoint/2010/main" val="99550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A23DE6DE-DB59-56D1-2860-6EDD1F08FF1B}"/>
              </a:ext>
            </a:extLst>
          </p:cNvPr>
          <p:cNvSpPr txBox="1"/>
          <p:nvPr/>
        </p:nvSpPr>
        <p:spPr>
          <a:xfrm>
            <a:off x="4763729" y="589890"/>
            <a:ext cx="5712541" cy="646331"/>
          </a:xfrm>
          <a:prstGeom prst="rect">
            <a:avLst/>
          </a:prstGeom>
          <a:noFill/>
        </p:spPr>
        <p:txBody>
          <a:bodyPr wrap="square" rtlCol="0">
            <a:spAutoFit/>
          </a:bodyPr>
          <a:lstStyle/>
          <a:p>
            <a:r>
              <a:rPr lang="sv-SE" sz="3600" b="1" dirty="0"/>
              <a:t>Medlemsavgift 2024</a:t>
            </a:r>
            <a:endParaRPr lang="sv-SE" dirty="0"/>
          </a:p>
        </p:txBody>
      </p:sp>
      <p:sp>
        <p:nvSpPr>
          <p:cNvPr id="6" name="textruta 5">
            <a:extLst>
              <a:ext uri="{FF2B5EF4-FFF2-40B4-BE49-F238E27FC236}">
                <a16:creationId xmlns:a16="http://schemas.microsoft.com/office/drawing/2014/main" id="{550C26BC-6686-7868-A4B6-7AB863B67208}"/>
              </a:ext>
            </a:extLst>
          </p:cNvPr>
          <p:cNvSpPr txBox="1"/>
          <p:nvPr/>
        </p:nvSpPr>
        <p:spPr>
          <a:xfrm>
            <a:off x="3372465" y="1847165"/>
            <a:ext cx="8495071" cy="4247317"/>
          </a:xfrm>
          <a:prstGeom prst="rect">
            <a:avLst/>
          </a:prstGeom>
          <a:noFill/>
        </p:spPr>
        <p:txBody>
          <a:bodyPr wrap="square">
            <a:spAutoFit/>
          </a:bodyPr>
          <a:lstStyle/>
          <a:p>
            <a:r>
              <a:rPr lang="sv-SE" b="0" i="0" dirty="0">
                <a:solidFill>
                  <a:srgbClr val="000000"/>
                </a:solidFill>
                <a:effectLst/>
                <a:latin typeface="ProximaNova"/>
              </a:rPr>
              <a:t>Det går bra att redan nu betala medlemsavgiften 2024. Annars så emotser vi den senast 31 mars.</a:t>
            </a:r>
            <a:br>
              <a:rPr lang="sv-SE" dirty="0"/>
            </a:br>
            <a:r>
              <a:rPr lang="sv-SE" b="0" i="0" dirty="0">
                <a:solidFill>
                  <a:srgbClr val="000000"/>
                </a:solidFill>
                <a:effectLst/>
                <a:latin typeface="ProximaNova"/>
              </a:rPr>
              <a:t>Spelare som ska licensieras, dvs de som är 15 år och äldre måste betala medlemsavgiften innan han/hon får licens.</a:t>
            </a:r>
            <a:br>
              <a:rPr lang="sv-SE" dirty="0"/>
            </a:br>
            <a:br>
              <a:rPr lang="sv-SE" dirty="0"/>
            </a:br>
            <a:r>
              <a:rPr lang="sv-SE" b="1" i="0" dirty="0">
                <a:solidFill>
                  <a:srgbClr val="000000"/>
                </a:solidFill>
                <a:effectLst/>
                <a:latin typeface="ProximaNova"/>
              </a:rPr>
              <a:t>Avgiften är 1100 kr för enskild medlem eller 1700 kr för en hel familj och betalas till:</a:t>
            </a:r>
            <a:br>
              <a:rPr lang="sv-SE" b="1" i="0" dirty="0">
                <a:solidFill>
                  <a:srgbClr val="000000"/>
                </a:solidFill>
                <a:effectLst/>
                <a:latin typeface="ProximaNova"/>
              </a:rPr>
            </a:br>
            <a:r>
              <a:rPr lang="sv-SE" b="1" i="0" dirty="0">
                <a:solidFill>
                  <a:srgbClr val="000000"/>
                </a:solidFill>
                <a:effectLst/>
                <a:latin typeface="ProximaNova"/>
              </a:rPr>
              <a:t>Swish 123 413 67 01</a:t>
            </a:r>
            <a:br>
              <a:rPr lang="sv-SE" b="1" i="0" dirty="0">
                <a:solidFill>
                  <a:srgbClr val="000000"/>
                </a:solidFill>
                <a:effectLst/>
                <a:latin typeface="ProximaNova"/>
              </a:rPr>
            </a:br>
            <a:r>
              <a:rPr lang="sv-SE" b="1" i="0" dirty="0">
                <a:solidFill>
                  <a:srgbClr val="000000"/>
                </a:solidFill>
                <a:effectLst/>
                <a:latin typeface="ProximaNova"/>
              </a:rPr>
              <a:t>Bankgiro 300–8257</a:t>
            </a:r>
            <a:br>
              <a:rPr lang="sv-SE" b="1" i="0" dirty="0">
                <a:solidFill>
                  <a:srgbClr val="000000"/>
                </a:solidFill>
                <a:effectLst/>
                <a:latin typeface="ProximaNova"/>
              </a:rPr>
            </a:br>
            <a:r>
              <a:rPr lang="sv-SE" b="1" i="0" dirty="0">
                <a:solidFill>
                  <a:srgbClr val="000000"/>
                </a:solidFill>
                <a:effectLst/>
                <a:latin typeface="ProximaNova"/>
              </a:rPr>
              <a:t>Komihåg att ange namn och födelseår!</a:t>
            </a:r>
            <a:br>
              <a:rPr lang="sv-SE" dirty="0"/>
            </a:br>
            <a:br>
              <a:rPr lang="sv-SE" dirty="0"/>
            </a:br>
            <a:r>
              <a:rPr lang="sv-SE" b="0" i="0" dirty="0">
                <a:solidFill>
                  <a:srgbClr val="000000"/>
                </a:solidFill>
                <a:effectLst/>
                <a:latin typeface="ProximaNova"/>
              </a:rPr>
              <a:t>Spelare får inte representera föreningen i match om spelaren inte är medlem.</a:t>
            </a:r>
            <a:br>
              <a:rPr lang="sv-SE" dirty="0"/>
            </a:br>
            <a:r>
              <a:rPr lang="sv-SE" b="0" i="0" dirty="0">
                <a:solidFill>
                  <a:srgbClr val="000000"/>
                </a:solidFill>
                <a:effectLst/>
                <a:latin typeface="ProximaNova"/>
              </a:rPr>
              <a:t>I medlemsavgiften ingår även Folksams försäkring som gäller vid skador som inträffar vid träning och match och under resor till och från fotbollsplanen.</a:t>
            </a:r>
            <a:br>
              <a:rPr lang="sv-SE" dirty="0"/>
            </a:br>
            <a:br>
              <a:rPr lang="sv-SE" dirty="0"/>
            </a:br>
            <a:r>
              <a:rPr lang="sv-SE" b="0" i="0" dirty="0">
                <a:solidFill>
                  <a:srgbClr val="000000"/>
                </a:solidFill>
                <a:effectLst/>
                <a:latin typeface="ProximaNova"/>
              </a:rPr>
              <a:t>Ledare och funktionärer är olycksfallsförsäkrade genom RF:s Grundförsäkring (K62510).</a:t>
            </a:r>
            <a:endParaRPr lang="sv-SE" dirty="0"/>
          </a:p>
        </p:txBody>
      </p:sp>
    </p:spTree>
    <p:extLst>
      <p:ext uri="{BB962C8B-B14F-4D97-AF65-F5344CB8AC3E}">
        <p14:creationId xmlns:p14="http://schemas.microsoft.com/office/powerpoint/2010/main" val="229990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05230D43-49F2-A6D2-2B55-F1A010868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426" y="648929"/>
            <a:ext cx="2459562" cy="5322745"/>
          </a:xfrm>
          <a:prstGeom prst="rect">
            <a:avLst/>
          </a:prstGeom>
        </p:spPr>
      </p:pic>
    </p:spTree>
    <p:extLst>
      <p:ext uri="{BB962C8B-B14F-4D97-AF65-F5344CB8AC3E}">
        <p14:creationId xmlns:p14="http://schemas.microsoft.com/office/powerpoint/2010/main" val="95231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E1D6469E-7759-352B-8AB2-1D3F9A5210F4}"/>
              </a:ext>
            </a:extLst>
          </p:cNvPr>
          <p:cNvSpPr txBox="1"/>
          <p:nvPr/>
        </p:nvSpPr>
        <p:spPr>
          <a:xfrm>
            <a:off x="4422139" y="0"/>
            <a:ext cx="7256206" cy="1200329"/>
          </a:xfrm>
          <a:prstGeom prst="rect">
            <a:avLst/>
          </a:prstGeom>
          <a:noFill/>
        </p:spPr>
        <p:txBody>
          <a:bodyPr wrap="square" rtlCol="0">
            <a:spAutoFit/>
          </a:bodyPr>
          <a:lstStyle/>
          <a:p>
            <a:r>
              <a:rPr lang="sv-SE" sz="3600" b="1" dirty="0"/>
              <a:t>Hur vi ledare och spelare uppträder vid träning och match</a:t>
            </a:r>
          </a:p>
        </p:txBody>
      </p:sp>
      <p:sp>
        <p:nvSpPr>
          <p:cNvPr id="3" name="textruta 2">
            <a:extLst>
              <a:ext uri="{FF2B5EF4-FFF2-40B4-BE49-F238E27FC236}">
                <a16:creationId xmlns:a16="http://schemas.microsoft.com/office/drawing/2014/main" id="{633EB8C0-50BD-D01F-C184-ECFD76500C1A}"/>
              </a:ext>
            </a:extLst>
          </p:cNvPr>
          <p:cNvSpPr txBox="1"/>
          <p:nvPr/>
        </p:nvSpPr>
        <p:spPr>
          <a:xfrm>
            <a:off x="4141760" y="1163774"/>
            <a:ext cx="7046159" cy="5909310"/>
          </a:xfrm>
          <a:prstGeom prst="rect">
            <a:avLst/>
          </a:prstGeom>
          <a:noFill/>
        </p:spPr>
        <p:txBody>
          <a:bodyPr wrap="square" rtlCol="0">
            <a:spAutoFit/>
          </a:bodyPr>
          <a:lstStyle/>
          <a:p>
            <a:pPr marL="285750" indent="-285750">
              <a:buFont typeface="Arial" panose="020B0604020202020204" pitchFamily="34" charset="0"/>
              <a:buChar char="•"/>
            </a:pPr>
            <a:r>
              <a:rPr lang="sv-SE" dirty="0"/>
              <a:t>Vi kommer i tid </a:t>
            </a:r>
          </a:p>
          <a:p>
            <a:pPr marL="285750" indent="-285750">
              <a:buFont typeface="Arial" panose="020B0604020202020204" pitchFamily="34" charset="0"/>
              <a:buChar char="•"/>
            </a:pPr>
            <a:r>
              <a:rPr lang="sv-SE" dirty="0"/>
              <a:t>Vi hör av oss om vi inte kan komma i tid </a:t>
            </a:r>
          </a:p>
          <a:p>
            <a:pPr marL="285750" indent="-285750">
              <a:buFont typeface="Arial" panose="020B0604020202020204" pitchFamily="34" charset="0"/>
              <a:buChar char="•"/>
            </a:pPr>
            <a:r>
              <a:rPr lang="sv-SE" dirty="0"/>
              <a:t>Vi kommer förberedda</a:t>
            </a:r>
          </a:p>
          <a:p>
            <a:pPr marL="285750" indent="-285750">
              <a:buFont typeface="Arial" panose="020B0604020202020204" pitchFamily="34" charset="0"/>
              <a:buChar char="•"/>
            </a:pPr>
            <a:r>
              <a:rPr lang="sv-SE" dirty="0"/>
              <a:t>Vi är engagerade och gör det som vi kommit överens om</a:t>
            </a:r>
          </a:p>
          <a:p>
            <a:pPr marL="285750" indent="-285750">
              <a:buFont typeface="Arial" panose="020B0604020202020204" pitchFamily="34" charset="0"/>
              <a:buChar char="•"/>
            </a:pPr>
            <a:r>
              <a:rPr lang="sv-SE" dirty="0"/>
              <a:t>Vi är snälla och tar hand om varandra </a:t>
            </a:r>
          </a:p>
          <a:p>
            <a:pPr marL="285750" indent="-285750">
              <a:buFont typeface="Arial" panose="020B0604020202020204" pitchFamily="34" charset="0"/>
              <a:buChar char="•"/>
            </a:pPr>
            <a:r>
              <a:rPr lang="sv-SE" dirty="0"/>
              <a:t>Vi har roligt och berömmer varandra</a:t>
            </a:r>
          </a:p>
          <a:p>
            <a:pPr marL="285750" indent="-285750">
              <a:buFont typeface="Arial" panose="020B0604020202020204" pitchFamily="34" charset="0"/>
              <a:buChar char="•"/>
            </a:pPr>
            <a:r>
              <a:rPr lang="sv-SE" dirty="0"/>
              <a:t>Vi undviker svordomar</a:t>
            </a:r>
          </a:p>
          <a:p>
            <a:pPr marL="285750" indent="-285750">
              <a:buFont typeface="Arial" panose="020B0604020202020204" pitchFamily="34" charset="0"/>
              <a:buChar char="•"/>
            </a:pPr>
            <a:r>
              <a:rPr lang="sv-SE" dirty="0"/>
              <a:t>Vi stöttar och tröstar de som av någon anledning är ledsna </a:t>
            </a:r>
          </a:p>
          <a:p>
            <a:pPr marL="285750" indent="-285750">
              <a:buFont typeface="Arial" panose="020B0604020202020204" pitchFamily="34" charset="0"/>
              <a:buChar char="•"/>
            </a:pPr>
            <a:r>
              <a:rPr lang="sv-SE" dirty="0"/>
              <a:t>Vi lyssnar på ledarna </a:t>
            </a:r>
          </a:p>
          <a:p>
            <a:pPr marL="285750" indent="-285750">
              <a:buFont typeface="Arial" panose="020B0604020202020204" pitchFamily="34" charset="0"/>
              <a:buChar char="•"/>
            </a:pPr>
            <a:r>
              <a:rPr lang="sv-SE" dirty="0"/>
              <a:t>Vi vet att det är domaren som bestämmer</a:t>
            </a:r>
          </a:p>
          <a:p>
            <a:pPr marL="285750" indent="-285750">
              <a:buFont typeface="Arial" panose="020B0604020202020204" pitchFamily="34" charset="0"/>
              <a:buChar char="•"/>
            </a:pPr>
            <a:r>
              <a:rPr lang="sv-SE" dirty="0"/>
              <a:t>Vi firar mål tillsammans som ett lag</a:t>
            </a:r>
          </a:p>
          <a:p>
            <a:pPr marL="285750" indent="-285750">
              <a:buFont typeface="Arial" panose="020B0604020202020204" pitchFamily="34" charset="0"/>
              <a:buChar char="•"/>
            </a:pPr>
            <a:r>
              <a:rPr lang="sv-SE" dirty="0"/>
              <a:t>Vi gör inga förolämpande eller nedvärderande gester eller målgester</a:t>
            </a:r>
          </a:p>
          <a:p>
            <a:pPr marL="285750" indent="-285750">
              <a:buFont typeface="Arial" panose="020B0604020202020204" pitchFamily="34" charset="0"/>
              <a:buChar char="•"/>
            </a:pPr>
            <a:r>
              <a:rPr lang="sv-SE" dirty="0"/>
              <a:t>Vi peppar varandra oavsett hur träningar och matcher går</a:t>
            </a:r>
          </a:p>
          <a:p>
            <a:pPr marL="285750" indent="-285750">
              <a:buFont typeface="Arial" panose="020B0604020202020204" pitchFamily="34" charset="0"/>
              <a:buChar char="•"/>
            </a:pPr>
            <a:r>
              <a:rPr lang="sv-SE" dirty="0"/>
              <a:t>Vi är förebilder för varandra</a:t>
            </a:r>
          </a:p>
          <a:p>
            <a:pPr marL="285750" indent="-285750">
              <a:buFont typeface="Arial" panose="020B0604020202020204" pitchFamily="34" charset="0"/>
              <a:buChar char="•"/>
            </a:pPr>
            <a:r>
              <a:rPr lang="sv-SE" dirty="0"/>
              <a:t>Vi tar hand om varandra även utanför fotbollen</a:t>
            </a:r>
          </a:p>
          <a:p>
            <a:pPr marL="285750" indent="-285750">
              <a:buFont typeface="Arial" panose="020B0604020202020204" pitchFamily="34" charset="0"/>
              <a:buChar char="•"/>
            </a:pPr>
            <a:r>
              <a:rPr lang="sv-SE" dirty="0"/>
              <a:t>Vi hälsar på varandra när vi kommer till träning, match och andra aktiviteter</a:t>
            </a:r>
          </a:p>
          <a:p>
            <a:pPr marL="285750" indent="-285750">
              <a:buFont typeface="Arial" panose="020B0604020202020204" pitchFamily="34" charset="0"/>
              <a:buChar char="•"/>
            </a:pPr>
            <a:r>
              <a:rPr lang="sv-SE" dirty="0"/>
              <a:t>Vi säger hej då! innan vi lämnar laget efter avslutad aktivitet</a:t>
            </a:r>
          </a:p>
          <a:p>
            <a:pPr marL="285750" indent="-285750">
              <a:buFont typeface="Arial" panose="020B0604020202020204" pitchFamily="34" charset="0"/>
              <a:buChar char="•"/>
            </a:pPr>
            <a:r>
              <a:rPr lang="sv-SE" dirty="0"/>
              <a:t>Vi tackar ALLTID domaren och motståndarna efter avslutad match</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70991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iangelns IK - Föreningar - Svensk fotboll">
            <a:extLst>
              <a:ext uri="{FF2B5EF4-FFF2-40B4-BE49-F238E27FC236}">
                <a16:creationId xmlns:a16="http://schemas.microsoft.com/office/drawing/2014/main" id="{5525F008-6F5B-8BDC-8293-18138A2A6D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20187"/>
            <a:ext cx="4141760" cy="2319385"/>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43ED20D-D275-96CC-67AD-35BD581B1F39}"/>
              </a:ext>
            </a:extLst>
          </p:cNvPr>
          <p:cNvSpPr txBox="1">
            <a:spLocks noGrp="1" noRot="1" noMove="1" noResize="1" noEditPoints="1" noAdjustHandles="1" noChangeArrowheads="1" noChangeShapeType="1"/>
          </p:cNvSpPr>
          <p:nvPr/>
        </p:nvSpPr>
        <p:spPr>
          <a:xfrm>
            <a:off x="0" y="6488668"/>
            <a:ext cx="12191695" cy="369332"/>
          </a:xfrm>
          <a:prstGeom prst="rect">
            <a:avLst/>
          </a:prstGeom>
          <a:solidFill>
            <a:srgbClr val="00B050"/>
          </a:solidFill>
        </p:spPr>
        <p:txBody>
          <a:bodyPr wrap="square" rtlCol="0">
            <a:spAutoFit/>
          </a:bodyPr>
          <a:lstStyle/>
          <a:p>
            <a:r>
              <a:rPr lang="sv-SE" dirty="0"/>
              <a:t>								              Föräldramöte 2024-03-26 Triangeln P2014</a:t>
            </a:r>
          </a:p>
        </p:txBody>
      </p:sp>
      <p:pic>
        <p:nvPicPr>
          <p:cNvPr id="1030" name="Picture 6" descr="DUJIAOSHOU Fotboll svart vit fotbollsträning boll storlek 5/storlek 4  officiell spel fotboll (storlek 5) : Amazon.se: Sport &amp; outdoor">
            <a:extLst>
              <a:ext uri="{FF2B5EF4-FFF2-40B4-BE49-F238E27FC236}">
                <a16:creationId xmlns:a16="http://schemas.microsoft.com/office/drawing/2014/main" id="{C44EBB2A-536B-8FC9-7D44-0FBE3D38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80" y="34335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7004190E-A356-F7FB-1CAC-BB85B7C95BAE}"/>
              </a:ext>
            </a:extLst>
          </p:cNvPr>
          <p:cNvSpPr txBox="1"/>
          <p:nvPr/>
        </p:nvSpPr>
        <p:spPr>
          <a:xfrm>
            <a:off x="3293806" y="117987"/>
            <a:ext cx="8809704" cy="1200329"/>
          </a:xfrm>
          <a:prstGeom prst="rect">
            <a:avLst/>
          </a:prstGeom>
          <a:noFill/>
        </p:spPr>
        <p:txBody>
          <a:bodyPr wrap="square" rtlCol="0">
            <a:spAutoFit/>
          </a:bodyPr>
          <a:lstStyle/>
          <a:p>
            <a:r>
              <a:rPr lang="sv-SE" sz="3600" b="1" dirty="0"/>
              <a:t>Så här uppträder föräldrar/anhöriga och övrig publik vid våra träningar och matcher</a:t>
            </a:r>
          </a:p>
        </p:txBody>
      </p:sp>
      <p:sp>
        <p:nvSpPr>
          <p:cNvPr id="3" name="textruta 2">
            <a:extLst>
              <a:ext uri="{FF2B5EF4-FFF2-40B4-BE49-F238E27FC236}">
                <a16:creationId xmlns:a16="http://schemas.microsoft.com/office/drawing/2014/main" id="{5F855B00-1C22-343B-8D20-5AC3F39FEA7B}"/>
              </a:ext>
            </a:extLst>
          </p:cNvPr>
          <p:cNvSpPr txBox="1"/>
          <p:nvPr/>
        </p:nvSpPr>
        <p:spPr>
          <a:xfrm>
            <a:off x="3411793" y="1997839"/>
            <a:ext cx="8426245" cy="2862322"/>
          </a:xfrm>
          <a:prstGeom prst="rect">
            <a:avLst/>
          </a:prstGeom>
          <a:noFill/>
        </p:spPr>
        <p:txBody>
          <a:bodyPr wrap="square" rtlCol="0">
            <a:spAutoFit/>
          </a:bodyPr>
          <a:lstStyle/>
          <a:p>
            <a:pPr marL="285750" indent="-285750">
              <a:buFont typeface="Arial" panose="020B0604020202020204" pitchFamily="34" charset="0"/>
              <a:buChar char="•"/>
            </a:pPr>
            <a:r>
              <a:rPr lang="sv-SE" dirty="0"/>
              <a:t>Vi är stöttande och supportande till våra spelare, motståndarlagens spelare och domare</a:t>
            </a:r>
          </a:p>
          <a:p>
            <a:pPr marL="285750" indent="-285750">
              <a:buFont typeface="Arial" panose="020B0604020202020204" pitchFamily="34" charset="0"/>
              <a:buChar char="•"/>
            </a:pPr>
            <a:r>
              <a:rPr lang="sv-SE" dirty="0"/>
              <a:t>Vi hejar på och skapar en härlig stämning. Allt coachande lämnar vi till ledarna.</a:t>
            </a:r>
          </a:p>
          <a:p>
            <a:pPr marL="285750" indent="-285750">
              <a:buFont typeface="Arial" panose="020B0604020202020204" pitchFamily="34" charset="0"/>
              <a:buChar char="•"/>
            </a:pPr>
            <a:r>
              <a:rPr lang="sv-SE" dirty="0"/>
              <a:t>Vi befinner oss på motsatt långsida gentemot vår avbytarbänk vid matcher</a:t>
            </a:r>
          </a:p>
          <a:p>
            <a:pPr marL="285750" indent="-285750">
              <a:buFont typeface="Arial" panose="020B0604020202020204" pitchFamily="34" charset="0"/>
              <a:buChar char="•"/>
            </a:pPr>
            <a:r>
              <a:rPr lang="sv-SE" dirty="0"/>
              <a:t>Ledarna tar hand om ledsna/arga/skadade spelare fram till dess att ledare kallar på respektive förälder</a:t>
            </a:r>
          </a:p>
          <a:p>
            <a:pPr marL="285750" indent="-285750">
              <a:buFont typeface="Arial" panose="020B0604020202020204" pitchFamily="34" charset="0"/>
              <a:buChar char="•"/>
            </a:pPr>
            <a:r>
              <a:rPr lang="sv-SE" dirty="0"/>
              <a:t>All form av tillrop på domare är 100% förbjudet. Är det något som gör att domaren behöver bli uppmärksammad på något så sköter ledarna det i respektive lag.</a:t>
            </a:r>
          </a:p>
          <a:p>
            <a:pPr marL="285750" indent="-285750">
              <a:buFont typeface="Arial" panose="020B0604020202020204" pitchFamily="34" charset="0"/>
              <a:buChar char="•"/>
            </a:pPr>
            <a:r>
              <a:rPr lang="sv-SE" dirty="0"/>
              <a:t>Mesta IP ska vara den härligaste upplevelsen att komma till under 2024 för motståndarlaget. Det är ni föräldrar med och skapar </a:t>
            </a:r>
            <a:r>
              <a:rPr lang="sv-SE" dirty="0">
                <a:sym typeface="Wingdings" panose="05000000000000000000" pitchFamily="2" charset="2"/>
              </a:rPr>
              <a:t></a:t>
            </a:r>
            <a:endParaRPr lang="sv-SE" dirty="0"/>
          </a:p>
        </p:txBody>
      </p:sp>
    </p:spTree>
    <p:extLst>
      <p:ext uri="{BB962C8B-B14F-4D97-AF65-F5344CB8AC3E}">
        <p14:creationId xmlns:p14="http://schemas.microsoft.com/office/powerpoint/2010/main" val="36179370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2A3A5B9-1053-432F-ACA4-1C6E3A5BACCF}" vid="{551907C1-A2C7-4C66-BD58-C3AC6BE86085}"/>
    </a:ext>
  </a:extLst>
</a:theme>
</file>

<file path=docMetadata/LabelInfo.xml><?xml version="1.0" encoding="utf-8"?>
<clbl:labelList xmlns:clbl="http://schemas.microsoft.com/office/2020/mipLabelMetadata">
  <clbl:label id="{ced06422-c515-4a4e-a1f2-e6a0c0200eae}" enabled="1" method="Standard" siteId="{e339bd4b-2e3b-4035-a452-2112d502f2ff}" contentBits="0" removed="0"/>
</clbl:labelList>
</file>

<file path=docProps/app.xml><?xml version="1.0" encoding="utf-8"?>
<Properties xmlns="http://schemas.openxmlformats.org/officeDocument/2006/extended-properties" xmlns:vt="http://schemas.openxmlformats.org/officeDocument/2006/docPropsVTypes">
  <Template>Triangeln</Template>
  <TotalTime>1456</TotalTime>
  <Words>1683</Words>
  <Application>Microsoft Office PowerPoint</Application>
  <PresentationFormat>Bredbild</PresentationFormat>
  <Paragraphs>168</Paragraphs>
  <Slides>23</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23</vt:i4>
      </vt:variant>
    </vt:vector>
  </HeadingPairs>
  <TitlesOfParts>
    <vt:vector size="29" baseType="lpstr">
      <vt:lpstr>Arial</vt:lpstr>
      <vt:lpstr>Calibri</vt:lpstr>
      <vt:lpstr>Calibri Light</vt:lpstr>
      <vt:lpstr>ProximaNova</vt:lpstr>
      <vt:lpstr>Symbol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SAINT-GOBAIN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Jonsson, Magnus - Optimera Sverige AB</dc:creator>
  <cp:lastModifiedBy>Jonsson, Magnus - Optimera Sverige AB</cp:lastModifiedBy>
  <cp:revision>6</cp:revision>
  <dcterms:created xsi:type="dcterms:W3CDTF">2024-03-24T17:33:17Z</dcterms:created>
  <dcterms:modified xsi:type="dcterms:W3CDTF">2024-04-05T10:30:32Z</dcterms:modified>
</cp:coreProperties>
</file>