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Raleway" pitchFamily="2" charset="0"/>
      <p:regular r:id="rId17"/>
      <p:bold r:id="rId18"/>
      <p:italic r:id="rId19"/>
      <p:boldItalic r:id="rId20"/>
    </p:embeddedFont>
    <p:embeddedFont>
      <p:font typeface="Raleway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ngtsson" userId="fa997cd3-4a4f-4065-b3bd-3ba7ee759b68" providerId="ADAL" clId="{6E1FFD0F-3D7A-44B0-AAC9-407304ED53F3}"/>
    <pc:docChg chg="modSld sldOrd">
      <pc:chgData name="Emma Bengtsson" userId="fa997cd3-4a4f-4065-b3bd-3ba7ee759b68" providerId="ADAL" clId="{6E1FFD0F-3D7A-44B0-AAC9-407304ED53F3}" dt="2023-05-09T14:30:29.570" v="1"/>
      <pc:docMkLst>
        <pc:docMk/>
      </pc:docMkLst>
      <pc:sldChg chg="ord modNotes">
        <pc:chgData name="Emma Bengtsson" userId="fa997cd3-4a4f-4065-b3bd-3ba7ee759b68" providerId="ADAL" clId="{6E1FFD0F-3D7A-44B0-AAC9-407304ED53F3}" dt="2023-05-09T14:30:29.570" v="1"/>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tlif.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s://team.intersport.se/team/traslovslage-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270"/>
            <a:ext cx="9144000" cy="6857729"/>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txBox="1">
            <a:spLocks noGrp="1"/>
          </p:cNvSpPr>
          <p:nvPr>
            <p:ph type="ctrTitle"/>
          </p:nvPr>
        </p:nvSpPr>
        <p:spPr>
          <a:xfrm>
            <a:off x="685800" y="3131375"/>
            <a:ext cx="7772400" cy="1139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200"/>
              <a:buFont typeface="Raleway Black"/>
              <a:buNone/>
            </a:pPr>
            <a:r>
              <a:rPr lang="sv-SE" sz="7200" b="1">
                <a:solidFill>
                  <a:schemeClr val="lt1"/>
                </a:solidFill>
                <a:latin typeface="Raleway Black"/>
                <a:ea typeface="Raleway Black"/>
                <a:cs typeface="Raleway Black"/>
                <a:sym typeface="Raleway Black"/>
              </a:rPr>
              <a:t>Träslövsläge IF</a:t>
            </a:r>
            <a:endParaRPr/>
          </a:p>
        </p:txBody>
      </p:sp>
      <p:sp>
        <p:nvSpPr>
          <p:cNvPr id="86" name="Google Shape;86;p13"/>
          <p:cNvSpPr txBox="1">
            <a:spLocks noGrp="1"/>
          </p:cNvSpPr>
          <p:nvPr>
            <p:ph type="subTitle" idx="1"/>
          </p:nvPr>
        </p:nvSpPr>
        <p:spPr>
          <a:xfrm>
            <a:off x="1371600" y="4747569"/>
            <a:ext cx="6400800" cy="8912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800"/>
              <a:buNone/>
            </a:pPr>
            <a:r>
              <a:rPr lang="sv-SE" sz="2800">
                <a:solidFill>
                  <a:srgbClr val="FFFFFF"/>
                </a:solidFill>
                <a:latin typeface="Raleway"/>
                <a:ea typeface="Raleway"/>
                <a:cs typeface="Raleway"/>
                <a:sym typeface="Raleway"/>
              </a:rPr>
              <a:t>Så många som möjligt </a:t>
            </a:r>
            <a:br>
              <a:rPr lang="sv-SE" sz="2800">
                <a:solidFill>
                  <a:srgbClr val="FFFFFF"/>
                </a:solidFill>
                <a:latin typeface="Raleway"/>
                <a:ea typeface="Raleway"/>
                <a:cs typeface="Raleway"/>
                <a:sym typeface="Raleway"/>
              </a:rPr>
            </a:br>
            <a:r>
              <a:rPr lang="sv-SE" sz="2800">
                <a:solidFill>
                  <a:srgbClr val="FFFFFF"/>
                </a:solidFill>
                <a:latin typeface="Raleway"/>
                <a:ea typeface="Raleway"/>
                <a:cs typeface="Raleway"/>
                <a:sym typeface="Raleway"/>
              </a:rPr>
              <a:t>– så länge som möjligt</a:t>
            </a:r>
            <a:endParaRPr/>
          </a:p>
        </p:txBody>
      </p:sp>
      <p:pic>
        <p:nvPicPr>
          <p:cNvPr id="87" name="Google Shape;87;p13" descr="TLIF_vit.eps"/>
          <p:cNvPicPr preferRelativeResize="0"/>
          <p:nvPr/>
        </p:nvPicPr>
        <p:blipFill rotWithShape="1">
          <a:blip r:embed="rId3">
            <a:alphaModFix/>
          </a:blip>
          <a:srcRect/>
          <a:stretch/>
        </p:blipFill>
        <p:spPr>
          <a:xfrm>
            <a:off x="3730350" y="662938"/>
            <a:ext cx="1724662" cy="20158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22"/>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Laget.se</a:t>
            </a:r>
            <a:endParaRPr/>
          </a:p>
        </p:txBody>
      </p:sp>
      <p:pic>
        <p:nvPicPr>
          <p:cNvPr id="166" name="Google Shape;166;p22"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sp>
        <p:nvSpPr>
          <p:cNvPr id="167" name="Google Shape;167;p22"/>
          <p:cNvSpPr txBox="1">
            <a:spLocks noGrp="1"/>
          </p:cNvSpPr>
          <p:nvPr>
            <p:ph type="body" idx="1"/>
          </p:nvPr>
        </p:nvSpPr>
        <p:spPr>
          <a:xfrm>
            <a:off x="735993" y="1890368"/>
            <a:ext cx="7576734" cy="439800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sv-SE" sz="2800"/>
              <a:t>Inlogg på laget.se</a:t>
            </a:r>
            <a:endParaRPr sz="2800"/>
          </a:p>
          <a:p>
            <a:pPr marL="0" lvl="0" indent="0" algn="l" rtl="0">
              <a:spcBef>
                <a:spcPts val="360"/>
              </a:spcBef>
              <a:spcAft>
                <a:spcPts val="0"/>
              </a:spcAft>
              <a:buClr>
                <a:schemeClr val="dk1"/>
              </a:buClr>
              <a:buSzPts val="1800"/>
              <a:buNone/>
            </a:pPr>
            <a:r>
              <a:rPr lang="sv-SE" sz="1800"/>
              <a:t>• TLIF använder laget.se som föreningssystem. Därifrån får man all info, kallelser till matcher, utskick, fakturor etc. Ladda hem appen för enklare användning. </a:t>
            </a:r>
            <a:endParaRPr/>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sv-SE" sz="1800"/>
              <a:t>• Lägg gärna upp alla vårdnadshavare så de får kallelser och mail från laget. </a:t>
            </a:r>
            <a:br>
              <a:rPr lang="sv-SE" sz="1800"/>
            </a:br>
            <a:r>
              <a:rPr lang="sv-SE" sz="1800"/>
              <a:t>Se även till att kontaktuppgifter är uppdaterade. </a:t>
            </a:r>
            <a:endParaRPr/>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sv-SE" sz="1800"/>
              <a:t>• Prenumerera på kalendern så får du alla matcher och träningar i din kalender. </a:t>
            </a:r>
            <a:endParaRPr/>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sv-SE" sz="1800"/>
              <a:t>• Även barnet/ungdomen kan lägga in sin mailadress och få kallelser till matcher och träningar. Men se till att du som förälder svarar på när det behövs skjuts eller hjälp till kiosk etc.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735994" y="1714284"/>
            <a:ext cx="7950806" cy="469276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sv-SE" sz="4400"/>
              <a:t>Tillsammans. Gemenskap.</a:t>
            </a:r>
            <a:endParaRPr/>
          </a:p>
          <a:p>
            <a:pPr marL="0" lvl="0" indent="0" algn="l" rtl="0">
              <a:lnSpc>
                <a:spcPct val="120000"/>
              </a:lnSpc>
              <a:spcBef>
                <a:spcPts val="322"/>
              </a:spcBef>
              <a:spcAft>
                <a:spcPts val="0"/>
              </a:spcAft>
              <a:buClr>
                <a:schemeClr val="dk1"/>
              </a:buClr>
              <a:buSzPct val="100000"/>
              <a:buNone/>
            </a:pPr>
            <a:r>
              <a:rPr lang="sv-SE" sz="2300"/>
              <a:t>Viktiga ord i idrotten, föreningslivet och framför allt i TLIF. </a:t>
            </a:r>
            <a:br>
              <a:rPr lang="sv-SE" sz="2300"/>
            </a:br>
            <a:r>
              <a:rPr lang="sv-SE" sz="2300"/>
              <a:t>Hjälps vi alla åt får vi ett bättre klimat och våra barn får roligare idrottsår. </a:t>
            </a:r>
            <a:br>
              <a:rPr lang="sv-SE" sz="2300"/>
            </a:br>
            <a:r>
              <a:rPr lang="sv-SE" sz="2300"/>
              <a:t>Ju mer du som förälder är engagerad i laget desto större chans att ditt barn blir det med. </a:t>
            </a:r>
            <a:endParaRPr/>
          </a:p>
          <a:p>
            <a:pPr marL="0" lvl="0" indent="0" algn="l" rtl="0">
              <a:spcBef>
                <a:spcPts val="280"/>
              </a:spcBef>
              <a:spcAft>
                <a:spcPts val="0"/>
              </a:spcAft>
              <a:buClr>
                <a:schemeClr val="dk1"/>
              </a:buClr>
              <a:buSzPct val="100000"/>
              <a:buNone/>
            </a:pPr>
            <a:endParaRPr sz="2000"/>
          </a:p>
          <a:p>
            <a:pPr marL="0" lvl="0" indent="0" algn="l" rtl="0">
              <a:spcBef>
                <a:spcPts val="280"/>
              </a:spcBef>
              <a:spcAft>
                <a:spcPts val="0"/>
              </a:spcAft>
              <a:buClr>
                <a:schemeClr val="dk1"/>
              </a:buClr>
              <a:buSzPct val="100000"/>
              <a:buNone/>
            </a:pPr>
            <a:r>
              <a:rPr lang="sv-SE" sz="2000" b="1"/>
              <a:t>• Kom och titta på ditt barns träningar eller matcher.</a:t>
            </a:r>
            <a:endParaRPr/>
          </a:p>
          <a:p>
            <a:pPr marL="0" lvl="0" indent="0" algn="l" rtl="0">
              <a:lnSpc>
                <a:spcPct val="120000"/>
              </a:lnSpc>
              <a:spcBef>
                <a:spcPts val="280"/>
              </a:spcBef>
              <a:spcAft>
                <a:spcPts val="0"/>
              </a:spcAft>
              <a:buClr>
                <a:schemeClr val="dk1"/>
              </a:buClr>
              <a:buSzPct val="100000"/>
              <a:buNone/>
            </a:pPr>
            <a:r>
              <a:rPr lang="sv-SE" sz="2000"/>
              <a:t>- Ju fler föräldrar som är med på varje match, desto roligare och bättre sammanhållning blir det bland föräldrarna och det spiller över på barnen. </a:t>
            </a:r>
            <a:endParaRPr/>
          </a:p>
          <a:p>
            <a:pPr marL="0" lvl="0" indent="0" algn="l" rtl="0">
              <a:spcBef>
                <a:spcPts val="280"/>
              </a:spcBef>
              <a:spcAft>
                <a:spcPts val="0"/>
              </a:spcAft>
              <a:buClr>
                <a:schemeClr val="dk1"/>
              </a:buClr>
              <a:buSzPct val="100000"/>
              <a:buNone/>
            </a:pPr>
            <a:endParaRPr sz="2000"/>
          </a:p>
          <a:p>
            <a:pPr marL="0" lvl="0" indent="0" algn="l" rtl="0">
              <a:spcBef>
                <a:spcPts val="280"/>
              </a:spcBef>
              <a:spcAft>
                <a:spcPts val="0"/>
              </a:spcAft>
              <a:buClr>
                <a:schemeClr val="dk1"/>
              </a:buClr>
              <a:buSzPct val="100000"/>
              <a:buNone/>
            </a:pPr>
            <a:r>
              <a:rPr lang="sv-SE" sz="2000"/>
              <a:t>• </a:t>
            </a:r>
            <a:r>
              <a:rPr lang="sv-SE" sz="2000" b="1"/>
              <a:t>Hjälp till med en träning, sekretariat, kiosk, körning till matcher etc.</a:t>
            </a:r>
            <a:endParaRPr/>
          </a:p>
          <a:p>
            <a:pPr marL="0" lvl="0" indent="0" algn="l" rtl="0">
              <a:lnSpc>
                <a:spcPct val="120000"/>
              </a:lnSpc>
              <a:spcBef>
                <a:spcPts val="280"/>
              </a:spcBef>
              <a:spcAft>
                <a:spcPts val="0"/>
              </a:spcAft>
              <a:buClr>
                <a:schemeClr val="dk1"/>
              </a:buClr>
              <a:buSzPct val="100000"/>
              <a:buNone/>
            </a:pPr>
            <a:r>
              <a:rPr lang="sv-SE" sz="2000"/>
              <a:t>- Ledarna lägger ner många timmar på förberedelser, träning och matcher och de är bara föräldrar – precis som du. Hjälp till att köra till matcher, det är inte ledarnas uppgift att köra varje match. </a:t>
            </a:r>
            <a:endParaRPr/>
          </a:p>
          <a:p>
            <a:pPr marL="0" lvl="0" indent="0" algn="l" rtl="0">
              <a:spcBef>
                <a:spcPts val="280"/>
              </a:spcBef>
              <a:spcAft>
                <a:spcPts val="0"/>
              </a:spcAft>
              <a:buClr>
                <a:schemeClr val="dk1"/>
              </a:buClr>
              <a:buSzPct val="100000"/>
              <a:buNone/>
            </a:pPr>
            <a:endParaRPr sz="2000"/>
          </a:p>
          <a:p>
            <a:pPr marL="0" lvl="0" indent="0" algn="l" rtl="0">
              <a:spcBef>
                <a:spcPts val="280"/>
              </a:spcBef>
              <a:spcAft>
                <a:spcPts val="0"/>
              </a:spcAft>
              <a:buClr>
                <a:schemeClr val="dk1"/>
              </a:buClr>
              <a:buSzPct val="100000"/>
              <a:buNone/>
            </a:pPr>
            <a:r>
              <a:rPr lang="sv-SE" sz="2000" b="1"/>
              <a:t>• Anordna en aktivitet för laget utanför idrotten</a:t>
            </a:r>
            <a:endParaRPr/>
          </a:p>
          <a:p>
            <a:pPr marL="0" lvl="0" indent="0" algn="l" rtl="0">
              <a:spcBef>
                <a:spcPts val="280"/>
              </a:spcBef>
              <a:spcAft>
                <a:spcPts val="0"/>
              </a:spcAft>
              <a:buClr>
                <a:schemeClr val="dk1"/>
              </a:buClr>
              <a:buSzPct val="100000"/>
              <a:buNone/>
            </a:pPr>
            <a:endParaRPr sz="2000"/>
          </a:p>
          <a:p>
            <a:pPr marL="0" lvl="0" indent="0" algn="l" rtl="0">
              <a:lnSpc>
                <a:spcPct val="120000"/>
              </a:lnSpc>
              <a:spcBef>
                <a:spcPts val="322"/>
              </a:spcBef>
              <a:spcAft>
                <a:spcPts val="0"/>
              </a:spcAft>
              <a:buClr>
                <a:schemeClr val="dk1"/>
              </a:buClr>
              <a:buSzPct val="100000"/>
              <a:buNone/>
            </a:pPr>
            <a:r>
              <a:rPr lang="sv-SE" sz="2300"/>
              <a:t>Föräldrars engagemang och andra insatser i fritidsverksamheten är en värdefull investering för barnens framtid. Vi hoppas du vill vara med och finna glädjen i att delta i gemenskapen kring ditt barns lag.</a:t>
            </a:r>
            <a:endParaRPr/>
          </a:p>
        </p:txBody>
      </p:sp>
      <p:sp>
        <p:nvSpPr>
          <p:cNvPr id="93" name="Google Shape;93;p14"/>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4"/>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Tillsammans. Gemenskap.</a:t>
            </a:r>
            <a:endParaRPr/>
          </a:p>
        </p:txBody>
      </p:sp>
      <p:pic>
        <p:nvPicPr>
          <p:cNvPr id="95" name="Google Shape;95;p14"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pic>
        <p:nvPicPr>
          <p:cNvPr id="96" name="Google Shape;96;p14" descr="En bild som visar person, utomhus, grupp, sport&#10;&#10;Automatiskt genererad beskrivning"/>
          <p:cNvPicPr preferRelativeResize="0"/>
          <p:nvPr/>
        </p:nvPicPr>
        <p:blipFill rotWithShape="1">
          <a:blip r:embed="rId4">
            <a:alphaModFix/>
          </a:blip>
          <a:srcRect/>
          <a:stretch/>
        </p:blipFill>
        <p:spPr>
          <a:xfrm>
            <a:off x="7346869" y="314822"/>
            <a:ext cx="1562725" cy="20836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Föräldragänget kring laget</a:t>
            </a:r>
            <a:endParaRPr/>
          </a:p>
        </p:txBody>
      </p:sp>
      <p:pic>
        <p:nvPicPr>
          <p:cNvPr id="103" name="Google Shape;103;p15"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sp>
        <p:nvSpPr>
          <p:cNvPr id="104" name="Google Shape;104;p15"/>
          <p:cNvSpPr txBox="1">
            <a:spLocks noGrp="1"/>
          </p:cNvSpPr>
          <p:nvPr>
            <p:ph type="body" idx="1"/>
          </p:nvPr>
        </p:nvSpPr>
        <p:spPr>
          <a:xfrm>
            <a:off x="735993" y="1890368"/>
            <a:ext cx="7666407" cy="439800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sv-SE" sz="2400"/>
              <a:t>För bästa sammansättning i ett lag behövs lite föräldrahjälp:</a:t>
            </a:r>
            <a:endParaRPr/>
          </a:p>
          <a:p>
            <a:pPr marL="0" lvl="0" indent="0" algn="l" rtl="0">
              <a:spcBef>
                <a:spcPts val="333"/>
              </a:spcBef>
              <a:spcAft>
                <a:spcPts val="0"/>
              </a:spcAft>
              <a:buClr>
                <a:schemeClr val="dk1"/>
              </a:buClr>
              <a:buSzPct val="100000"/>
              <a:buNone/>
            </a:pPr>
            <a:endParaRPr sz="1800"/>
          </a:p>
          <a:p>
            <a:pPr marL="0" lvl="0" indent="0" algn="l" rtl="0">
              <a:spcBef>
                <a:spcPts val="333"/>
              </a:spcBef>
              <a:spcAft>
                <a:spcPts val="0"/>
              </a:spcAft>
              <a:buClr>
                <a:schemeClr val="dk1"/>
              </a:buClr>
              <a:buSzPct val="100000"/>
              <a:buNone/>
            </a:pPr>
            <a:r>
              <a:rPr lang="sv-SE" sz="1800"/>
              <a:t>• Admin</a:t>
            </a:r>
            <a:br>
              <a:rPr lang="sv-SE" sz="1800"/>
            </a:br>
            <a:r>
              <a:rPr lang="sv-SE" sz="1800"/>
              <a:t>   </a:t>
            </a:r>
            <a:r>
              <a:rPr lang="sv-SE" sz="1400"/>
              <a:t>Skickar kallelser till match och andra aktiviteter, uppdaterar laget.se och ibis/fogis, </a:t>
            </a:r>
            <a:endParaRPr/>
          </a:p>
          <a:p>
            <a:pPr marL="0" lvl="0" indent="0" algn="l" rtl="0">
              <a:spcBef>
                <a:spcPts val="259"/>
              </a:spcBef>
              <a:spcAft>
                <a:spcPts val="0"/>
              </a:spcAft>
              <a:buClr>
                <a:schemeClr val="dk1"/>
              </a:buClr>
              <a:buSzPct val="100000"/>
              <a:buNone/>
            </a:pPr>
            <a:r>
              <a:rPr lang="sv-SE" sz="1400"/>
              <a:t>    hanterar matchkläder i början och slutet av säsongen, gör kiosk-/sekretariat- och körschema. </a:t>
            </a:r>
            <a:endParaRPr/>
          </a:p>
          <a:p>
            <a:pPr marL="0" lvl="0" indent="0" algn="l" rtl="0">
              <a:spcBef>
                <a:spcPts val="259"/>
              </a:spcBef>
              <a:spcAft>
                <a:spcPts val="0"/>
              </a:spcAft>
              <a:buClr>
                <a:schemeClr val="dk1"/>
              </a:buClr>
              <a:buSzPct val="100000"/>
              <a:buNone/>
            </a:pPr>
            <a:r>
              <a:rPr lang="sv-SE" sz="1400"/>
              <a:t>    En person (eller två personer som delar upp uppgifterna mellan sig).</a:t>
            </a:r>
            <a:endParaRPr/>
          </a:p>
          <a:p>
            <a:pPr marL="0" lvl="0" indent="0" algn="l" rtl="0">
              <a:spcBef>
                <a:spcPts val="333"/>
              </a:spcBef>
              <a:spcAft>
                <a:spcPts val="0"/>
              </a:spcAft>
              <a:buClr>
                <a:schemeClr val="dk1"/>
              </a:buClr>
              <a:buSzPct val="100000"/>
              <a:buNone/>
            </a:pPr>
            <a:endParaRPr sz="1800"/>
          </a:p>
          <a:p>
            <a:pPr marL="0" lvl="0" indent="0" algn="l" rtl="0">
              <a:spcBef>
                <a:spcPts val="333"/>
              </a:spcBef>
              <a:spcAft>
                <a:spcPts val="0"/>
              </a:spcAft>
              <a:buClr>
                <a:schemeClr val="dk1"/>
              </a:buClr>
              <a:buSzPct val="100000"/>
              <a:buNone/>
            </a:pPr>
            <a:r>
              <a:rPr lang="sv-SE" sz="1800"/>
              <a:t>• Aktivitetsledare</a:t>
            </a:r>
            <a:endParaRPr/>
          </a:p>
          <a:p>
            <a:pPr marL="0" lvl="0" indent="0" algn="l" rtl="0">
              <a:spcBef>
                <a:spcPts val="259"/>
              </a:spcBef>
              <a:spcAft>
                <a:spcPts val="0"/>
              </a:spcAft>
              <a:buClr>
                <a:schemeClr val="dk1"/>
              </a:buClr>
              <a:buSzPct val="100000"/>
              <a:buNone/>
            </a:pPr>
            <a:r>
              <a:rPr lang="sv-SE" sz="1400"/>
              <a:t>    För bästa sammanhållning är aktiviteter utanför plan mycket värdefulla. </a:t>
            </a:r>
            <a:endParaRPr/>
          </a:p>
          <a:p>
            <a:pPr marL="0" lvl="0" indent="0" algn="l" rtl="0">
              <a:spcBef>
                <a:spcPts val="259"/>
              </a:spcBef>
              <a:spcAft>
                <a:spcPts val="0"/>
              </a:spcAft>
              <a:buClr>
                <a:schemeClr val="dk1"/>
              </a:buClr>
              <a:buSzPct val="100000"/>
              <a:buNone/>
            </a:pPr>
            <a:r>
              <a:rPr lang="sv-SE" sz="1400"/>
              <a:t>    Pizzakväll, grillkväll på stranden, se på fotboll/innebandymatch (våra egna seniorer eller elit),</a:t>
            </a:r>
            <a:endParaRPr/>
          </a:p>
          <a:p>
            <a:pPr marL="0" lvl="0" indent="0" algn="l" rtl="0">
              <a:spcBef>
                <a:spcPts val="259"/>
              </a:spcBef>
              <a:spcAft>
                <a:spcPts val="0"/>
              </a:spcAft>
              <a:buClr>
                <a:schemeClr val="dk1"/>
              </a:buClr>
              <a:buSzPct val="100000"/>
              <a:buNone/>
            </a:pPr>
            <a:r>
              <a:rPr lang="sv-SE" sz="1400"/>
              <a:t>    brännboll eller andra lekar, läger med övernattning etc etc.</a:t>
            </a:r>
            <a:endParaRPr/>
          </a:p>
          <a:p>
            <a:pPr marL="0" lvl="0" indent="0" algn="l" rtl="0">
              <a:spcBef>
                <a:spcPts val="259"/>
              </a:spcBef>
              <a:spcAft>
                <a:spcPts val="0"/>
              </a:spcAft>
              <a:buClr>
                <a:schemeClr val="dk1"/>
              </a:buClr>
              <a:buSzPct val="100000"/>
              <a:buNone/>
            </a:pPr>
            <a:r>
              <a:rPr lang="sv-SE" sz="1400"/>
              <a:t>    Två-tre föräldrar som kommer på aktiviteter och fördelar uppgifter bland övriga föräldrar.</a:t>
            </a:r>
            <a:endParaRPr/>
          </a:p>
          <a:p>
            <a:pPr marL="0" lvl="0" indent="0" algn="l" rtl="0">
              <a:spcBef>
                <a:spcPts val="259"/>
              </a:spcBef>
              <a:spcAft>
                <a:spcPts val="0"/>
              </a:spcAft>
              <a:buClr>
                <a:schemeClr val="dk1"/>
              </a:buClr>
              <a:buSzPct val="100000"/>
              <a:buNone/>
            </a:pPr>
            <a:endParaRPr sz="1400"/>
          </a:p>
          <a:p>
            <a:pPr marL="0" lvl="0" indent="0" algn="l" rtl="0">
              <a:spcBef>
                <a:spcPts val="333"/>
              </a:spcBef>
              <a:spcAft>
                <a:spcPts val="0"/>
              </a:spcAft>
              <a:buClr>
                <a:schemeClr val="dk1"/>
              </a:buClr>
              <a:buSzPct val="100000"/>
              <a:buNone/>
            </a:pPr>
            <a:r>
              <a:rPr lang="sv-SE" sz="1800"/>
              <a:t>• Ansvarig lagkassa</a:t>
            </a:r>
            <a:br>
              <a:rPr lang="sv-SE" sz="1800"/>
            </a:br>
            <a:r>
              <a:rPr lang="sv-SE" sz="1800"/>
              <a:t>   </a:t>
            </a:r>
            <a:r>
              <a:rPr lang="sv-SE" sz="1400"/>
              <a:t>Dags att börja samla pengar till cup eller annan aktivitet? Utse gärna en eller två personer som </a:t>
            </a:r>
            <a:br>
              <a:rPr lang="sv-SE" sz="1400"/>
            </a:br>
            <a:r>
              <a:rPr lang="sv-SE" sz="1400"/>
              <a:t>    ansvarar för lagkassan. Riktlinjer för lagkassa finns på tlif.se.</a:t>
            </a:r>
            <a:endParaRPr/>
          </a:p>
          <a:p>
            <a:pPr marL="0" lvl="0" indent="0" algn="l" rtl="0">
              <a:spcBef>
                <a:spcPts val="333"/>
              </a:spcBef>
              <a:spcAft>
                <a:spcPts val="0"/>
              </a:spcAft>
              <a:buClr>
                <a:schemeClr val="dk1"/>
              </a:buClr>
              <a:buSzPct val="100000"/>
              <a:buNone/>
            </a:pPr>
            <a:r>
              <a:rPr lang="sv-SE" sz="1800"/>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6"/>
          <p:cNvSpPr txBox="1">
            <a:spLocks noGrp="1"/>
          </p:cNvSpPr>
          <p:nvPr>
            <p:ph type="body" idx="1"/>
          </p:nvPr>
        </p:nvSpPr>
        <p:spPr>
          <a:xfrm>
            <a:off x="735994" y="2023200"/>
            <a:ext cx="7950806" cy="438385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sv-SE" sz="4400"/>
              <a:t>Ideell verksamhet</a:t>
            </a:r>
            <a:endParaRPr/>
          </a:p>
          <a:p>
            <a:pPr marL="0" lvl="0" indent="0" algn="l" rtl="0">
              <a:spcBef>
                <a:spcPts val="370"/>
              </a:spcBef>
              <a:spcAft>
                <a:spcPts val="0"/>
              </a:spcAft>
              <a:buClr>
                <a:schemeClr val="dk1"/>
              </a:buClr>
              <a:buSzPct val="100000"/>
              <a:buNone/>
            </a:pPr>
            <a:r>
              <a:rPr lang="sv-SE" sz="2000"/>
              <a:t>Träslövsläge drivs till största delen av ideell verksamhet som alla andra föreningar. Vi har haft förmånen och ekonomi att kunna anställa en föreningsutvecklare sedan 2020 som sköter det mesta administrativa samt stöttar våra lag och ledare. </a:t>
            </a:r>
            <a:br>
              <a:rPr lang="sv-SE" sz="2000"/>
            </a:br>
            <a:r>
              <a:rPr lang="sv-SE" sz="2000"/>
              <a:t>Men det behövs fortfarande mycket ideell hjälp. Vill du delta i föreningens olika grupper eller sektioner hör av dig till Sofia. (</a:t>
            </a:r>
            <a:r>
              <a:rPr lang="sv-SE" sz="2000" u="sng">
                <a:solidFill>
                  <a:schemeClr val="hlink"/>
                </a:solidFill>
                <a:hlinkClick r:id="rId3"/>
              </a:rPr>
              <a:t>info@tlif.se</a:t>
            </a:r>
            <a:r>
              <a:rPr lang="sv-SE" sz="2000"/>
              <a:t>, 0760-22 47 76). </a:t>
            </a:r>
            <a:endParaRPr/>
          </a:p>
          <a:p>
            <a:pPr marL="0" lvl="0" indent="0" algn="l" rtl="0">
              <a:spcBef>
                <a:spcPts val="370"/>
              </a:spcBef>
              <a:spcAft>
                <a:spcPts val="0"/>
              </a:spcAft>
              <a:buClr>
                <a:schemeClr val="dk1"/>
              </a:buClr>
              <a:buSzPct val="100000"/>
              <a:buNone/>
            </a:pPr>
            <a:endParaRPr sz="2000"/>
          </a:p>
          <a:p>
            <a:pPr marL="0" lvl="0" indent="0" algn="l" rtl="0">
              <a:spcBef>
                <a:spcPts val="481"/>
              </a:spcBef>
              <a:spcAft>
                <a:spcPts val="0"/>
              </a:spcAft>
              <a:buClr>
                <a:schemeClr val="dk1"/>
              </a:buClr>
              <a:buSzPct val="100000"/>
              <a:buNone/>
            </a:pPr>
            <a:r>
              <a:rPr lang="sv-SE" sz="2600"/>
              <a:t>Som förälder/spelare har ni följande åtaganden i TLIF:</a:t>
            </a:r>
            <a:endParaRPr/>
          </a:p>
          <a:p>
            <a:pPr marL="0" lvl="0" indent="0" algn="l" rtl="0">
              <a:lnSpc>
                <a:spcPct val="110000"/>
              </a:lnSpc>
              <a:spcBef>
                <a:spcPts val="370"/>
              </a:spcBef>
              <a:spcAft>
                <a:spcPts val="0"/>
              </a:spcAft>
              <a:buClr>
                <a:schemeClr val="dk1"/>
              </a:buClr>
              <a:buSzPct val="100000"/>
              <a:buNone/>
            </a:pPr>
            <a:r>
              <a:rPr lang="sv-SE" sz="2000"/>
              <a:t>• Sälja Bingolotter, kalendrar etc vid jul</a:t>
            </a:r>
            <a:endParaRPr/>
          </a:p>
          <a:p>
            <a:pPr marL="0" lvl="0" indent="0" algn="l" rtl="0">
              <a:lnSpc>
                <a:spcPct val="110000"/>
              </a:lnSpc>
              <a:spcBef>
                <a:spcPts val="370"/>
              </a:spcBef>
              <a:spcAft>
                <a:spcPts val="0"/>
              </a:spcAft>
              <a:buClr>
                <a:schemeClr val="dk1"/>
              </a:buClr>
              <a:buSzPct val="100000"/>
              <a:buNone/>
            </a:pPr>
            <a:r>
              <a:rPr lang="sv-SE" sz="2000"/>
              <a:t>• Hjälpa till som funktionärer på några av våra evenemang: </a:t>
            </a:r>
            <a:br>
              <a:rPr lang="sv-SE" sz="2000"/>
            </a:br>
            <a:r>
              <a:rPr lang="sv-SE" sz="2000"/>
              <a:t>   Läjesgauet eller Warbergsspelen</a:t>
            </a:r>
            <a:br>
              <a:rPr lang="sv-SE" sz="2000"/>
            </a:br>
            <a:r>
              <a:rPr lang="sv-SE" sz="2000"/>
              <a:t>• PantaMera (två lag/år håller i det)</a:t>
            </a:r>
            <a:endParaRPr sz="3200"/>
          </a:p>
          <a:p>
            <a:pPr marL="342900" lvl="0" indent="-154940" algn="l" rtl="0">
              <a:spcBef>
                <a:spcPts val="592"/>
              </a:spcBef>
              <a:spcAft>
                <a:spcPts val="0"/>
              </a:spcAft>
              <a:buClr>
                <a:schemeClr val="dk1"/>
              </a:buClr>
              <a:buSzPct val="100000"/>
              <a:buNone/>
            </a:pPr>
            <a:endParaRPr/>
          </a:p>
        </p:txBody>
      </p:sp>
      <p:sp>
        <p:nvSpPr>
          <p:cNvPr id="111" name="Google Shape;111;p16"/>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Åtaganden i TLIF</a:t>
            </a:r>
            <a:endParaRPr/>
          </a:p>
        </p:txBody>
      </p:sp>
      <p:pic>
        <p:nvPicPr>
          <p:cNvPr id="112" name="Google Shape;112;p16" descr="TLIF_vit.eps"/>
          <p:cNvPicPr preferRelativeResize="0"/>
          <p:nvPr/>
        </p:nvPicPr>
        <p:blipFill rotWithShape="1">
          <a:blip r:embed="rId4">
            <a:alphaModFix/>
          </a:blip>
          <a:srcRect/>
          <a:stretch/>
        </p:blipFill>
        <p:spPr>
          <a:xfrm>
            <a:off x="443055" y="274638"/>
            <a:ext cx="802089" cy="9375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7"/>
          <p:cNvSpPr txBox="1">
            <a:spLocks noGrp="1"/>
          </p:cNvSpPr>
          <p:nvPr>
            <p:ph type="body" idx="1"/>
          </p:nvPr>
        </p:nvSpPr>
        <p:spPr>
          <a:xfrm>
            <a:off x="808150" y="2005811"/>
            <a:ext cx="7878650" cy="438681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sv-SE" b="1" baseline="30000"/>
              <a:t>1.	Idrott för barn- och ungdomar skall vara roligt, fokusera inte på resultatet.</a:t>
            </a:r>
            <a:endParaRPr/>
          </a:p>
          <a:p>
            <a:pPr marL="0" lvl="0" indent="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2.	Följ med på träning och match – ditt barn sätter stort värde på det.</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3. 	Se domare som en vägledare – respektera domarens beslut.</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4. 	Beröm istället för att kritisera.</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5.	Uppmuntra alla spelarna i laget, inte bara ditt eget barn, både med- och motgång. </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6. 	Låt de formella ledarna sköta snacket och coachingen.</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7. 	Tänk på ditt kroppsspråk och din blick – din reaktion är avgörande för barnet.</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8. 	Använd alltid ett vårdat språk.</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9. 	Ha alltid en positiv inställning till motståndare, domare, ledare och spelare.</a:t>
            </a:r>
            <a:endParaRPr/>
          </a:p>
          <a:p>
            <a:pPr marL="342900" lvl="0" indent="-200660" algn="l" rtl="0">
              <a:spcBef>
                <a:spcPts val="448"/>
              </a:spcBef>
              <a:spcAft>
                <a:spcPts val="0"/>
              </a:spcAft>
              <a:buClr>
                <a:schemeClr val="dk1"/>
              </a:buClr>
              <a:buSzPct val="100000"/>
              <a:buNone/>
            </a:pPr>
            <a:endParaRPr b="1" baseline="30000"/>
          </a:p>
          <a:p>
            <a:pPr marL="0" lvl="0" indent="0" algn="l" rtl="0">
              <a:spcBef>
                <a:spcPts val="448"/>
              </a:spcBef>
              <a:spcAft>
                <a:spcPts val="0"/>
              </a:spcAft>
              <a:buClr>
                <a:schemeClr val="dk1"/>
              </a:buClr>
              <a:buSzPct val="100000"/>
              <a:buNone/>
            </a:pPr>
            <a:r>
              <a:rPr lang="sv-SE" b="1" baseline="30000"/>
              <a:t>10. 	Hjälp barnet/ungdomen att behålla det positiva i minnet.</a:t>
            </a:r>
            <a:endParaRPr/>
          </a:p>
        </p:txBody>
      </p:sp>
      <p:sp>
        <p:nvSpPr>
          <p:cNvPr id="119" name="Google Shape;119;p17"/>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Föräldrarnas 10 budord</a:t>
            </a:r>
            <a:endParaRPr/>
          </a:p>
        </p:txBody>
      </p:sp>
      <p:pic>
        <p:nvPicPr>
          <p:cNvPr id="120" name="Google Shape;120;p17"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8"/>
          <p:cNvSpPr txBox="1">
            <a:spLocks noGrp="1"/>
          </p:cNvSpPr>
          <p:nvPr>
            <p:ph type="body" idx="1"/>
          </p:nvPr>
        </p:nvSpPr>
        <p:spPr>
          <a:xfrm>
            <a:off x="735993" y="1995659"/>
            <a:ext cx="7950806" cy="468556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sv-SE" sz="2800"/>
              <a:t>Club Intersport</a:t>
            </a:r>
            <a:br>
              <a:rPr lang="sv-SE" baseline="30000"/>
            </a:br>
            <a:r>
              <a:rPr lang="sv-SE" sz="1800"/>
              <a:t>Bli medlem i Club Intersport, helt kostnadsfritt. </a:t>
            </a:r>
            <a:br>
              <a:rPr lang="sv-SE" sz="1800"/>
            </a:br>
            <a:r>
              <a:rPr lang="sv-SE" sz="1800"/>
              <a:t>Du får mellan 2-6% i bonus beroende på hur mycket du handlar och väljer du till TLIF som din förening så får klubben ytterligare 3% på alla köp. Så ju mer du handlar, desto mer bonus får du </a:t>
            </a:r>
            <a:r>
              <a:rPr lang="sv-SE" sz="1800" b="1"/>
              <a:t>och</a:t>
            </a:r>
            <a:r>
              <a:rPr lang="sv-SE" sz="1800"/>
              <a:t> TLIF. Snack om win-win!</a:t>
            </a:r>
            <a:br>
              <a:rPr lang="sv-SE" sz="1800"/>
            </a:br>
            <a:br>
              <a:rPr lang="sv-SE" sz="1800"/>
            </a:br>
            <a:r>
              <a:rPr lang="sv-SE" sz="1800"/>
              <a:t>Du registrerar dig i butik eller på webben och kopplar TLIF till ditt konto. </a:t>
            </a:r>
            <a:endParaRPr/>
          </a:p>
          <a:p>
            <a:pPr marL="0" lvl="0" indent="0" algn="l" rtl="0">
              <a:spcBef>
                <a:spcPts val="360"/>
              </a:spcBef>
              <a:spcAft>
                <a:spcPts val="0"/>
              </a:spcAft>
              <a:buClr>
                <a:schemeClr val="dk1"/>
              </a:buClr>
              <a:buSzPts val="1800"/>
              <a:buNone/>
            </a:pPr>
            <a:endParaRPr sz="1800"/>
          </a:p>
          <a:p>
            <a:pPr marL="0" lvl="0" indent="0" algn="l" rtl="0">
              <a:spcBef>
                <a:spcPts val="560"/>
              </a:spcBef>
              <a:spcAft>
                <a:spcPts val="0"/>
              </a:spcAft>
              <a:buClr>
                <a:schemeClr val="dk1"/>
              </a:buClr>
              <a:buSzPts val="2800"/>
              <a:buNone/>
            </a:pPr>
            <a:r>
              <a:rPr lang="sv-SE" sz="2800"/>
              <a:t>Gräsroten</a:t>
            </a:r>
            <a:endParaRPr sz="2800"/>
          </a:p>
          <a:p>
            <a:pPr marL="0" lvl="0" indent="0" algn="l" rtl="0">
              <a:spcBef>
                <a:spcPts val="360"/>
              </a:spcBef>
              <a:spcAft>
                <a:spcPts val="0"/>
              </a:spcAft>
              <a:buClr>
                <a:schemeClr val="dk1"/>
              </a:buClr>
              <a:buSzPts val="1800"/>
              <a:buNone/>
            </a:pPr>
            <a:r>
              <a:rPr lang="sv-SE" sz="1800"/>
              <a:t>Varje krona du spelar för hos Svenska Spel Tur och/eller Svenska Spel Sport &amp; Casino ger 10 poäng om du väljer TLIF. TLIF har fått mellan 24.000-30.000 kr av Svenska Spel de senaste åren.</a:t>
            </a:r>
            <a:br>
              <a:rPr lang="sv-SE" sz="1800"/>
            </a:br>
            <a:r>
              <a:rPr lang="sv-SE" sz="1800"/>
              <a:t>Du registrerar dig hos ditt ombud eller på svenskaspel.se.</a:t>
            </a:r>
            <a:endParaRPr/>
          </a:p>
          <a:p>
            <a:pPr marL="342900" lvl="0" indent="-228600" algn="l" rtl="0">
              <a:spcBef>
                <a:spcPts val="360"/>
              </a:spcBef>
              <a:spcAft>
                <a:spcPts val="0"/>
              </a:spcAft>
              <a:buClr>
                <a:schemeClr val="dk1"/>
              </a:buClr>
              <a:buSzPts val="1800"/>
              <a:buNone/>
            </a:pPr>
            <a:endParaRPr sz="1800"/>
          </a:p>
        </p:txBody>
      </p:sp>
      <p:sp>
        <p:nvSpPr>
          <p:cNvPr id="127" name="Google Shape;127;p18"/>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Stötta TLIF</a:t>
            </a:r>
            <a:endParaRPr/>
          </a:p>
        </p:txBody>
      </p:sp>
      <p:pic>
        <p:nvPicPr>
          <p:cNvPr id="128" name="Google Shape;128;p18"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pic>
        <p:nvPicPr>
          <p:cNvPr id="129" name="Google Shape;129;p18" descr="Intersport_club.pdf"/>
          <p:cNvPicPr preferRelativeResize="0"/>
          <p:nvPr/>
        </p:nvPicPr>
        <p:blipFill rotWithShape="1">
          <a:blip r:embed="rId4">
            <a:alphaModFix/>
          </a:blip>
          <a:srcRect l="87332" t="8628" b="82324"/>
          <a:stretch/>
        </p:blipFill>
        <p:spPr>
          <a:xfrm>
            <a:off x="7596335" y="1634062"/>
            <a:ext cx="918101" cy="927978"/>
          </a:xfrm>
          <a:prstGeom prst="rect">
            <a:avLst/>
          </a:prstGeom>
          <a:noFill/>
          <a:ln>
            <a:noFill/>
          </a:ln>
        </p:spPr>
      </p:pic>
      <p:pic>
        <p:nvPicPr>
          <p:cNvPr id="130" name="Google Shape;130;p18" descr="Intersport 2-radig färg.eps"/>
          <p:cNvPicPr preferRelativeResize="0"/>
          <p:nvPr/>
        </p:nvPicPr>
        <p:blipFill rotWithShape="1">
          <a:blip r:embed="rId5">
            <a:alphaModFix/>
          </a:blip>
          <a:srcRect/>
          <a:stretch/>
        </p:blipFill>
        <p:spPr>
          <a:xfrm>
            <a:off x="6305455" y="1739645"/>
            <a:ext cx="1290880" cy="3995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19"/>
          <p:cNvSpPr txBox="1">
            <a:spLocks noGrp="1"/>
          </p:cNvSpPr>
          <p:nvPr>
            <p:ph type="body" idx="1"/>
          </p:nvPr>
        </p:nvSpPr>
        <p:spPr>
          <a:xfrm>
            <a:off x="735993" y="1890369"/>
            <a:ext cx="7950806" cy="431466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sv-SE" sz="2800"/>
              <a:t>Panta Mera</a:t>
            </a:r>
            <a:endParaRPr/>
          </a:p>
          <a:p>
            <a:pPr marL="0" lvl="0" indent="0" algn="l" rtl="0">
              <a:spcBef>
                <a:spcPts val="360"/>
              </a:spcBef>
              <a:spcAft>
                <a:spcPts val="0"/>
              </a:spcAft>
              <a:buClr>
                <a:schemeClr val="dk1"/>
              </a:buClr>
              <a:buSzPts val="1800"/>
              <a:buNone/>
            </a:pPr>
            <a:r>
              <a:rPr lang="sv-SE" sz="1800"/>
              <a:t>Skänk din pant till oss. Vi tar även emot utländska och skadade burkar. Det går bra att lämna din pant på kansliets öppettider, vid match eller i Panta Mera-tunnorna vid återvinningen i Läjet.</a:t>
            </a:r>
            <a:endParaRPr/>
          </a:p>
          <a:p>
            <a:pPr marL="0" lvl="0" indent="0" algn="l" rtl="0">
              <a:spcBef>
                <a:spcPts val="360"/>
              </a:spcBef>
              <a:spcAft>
                <a:spcPts val="0"/>
              </a:spcAft>
              <a:buClr>
                <a:schemeClr val="dk1"/>
              </a:buClr>
              <a:buSzPts val="1800"/>
              <a:buNone/>
            </a:pPr>
            <a:endParaRPr sz="1800"/>
          </a:p>
          <a:p>
            <a:pPr marL="0" lvl="0" indent="0" algn="l" rtl="0">
              <a:spcBef>
                <a:spcPts val="560"/>
              </a:spcBef>
              <a:spcAft>
                <a:spcPts val="0"/>
              </a:spcAft>
              <a:buClr>
                <a:schemeClr val="dk1"/>
              </a:buClr>
              <a:buSzPts val="2800"/>
              <a:buNone/>
            </a:pPr>
            <a:r>
              <a:rPr lang="sv-SE" sz="2800"/>
              <a:t>Baka till vår kiosk</a:t>
            </a:r>
            <a:endParaRPr/>
          </a:p>
          <a:p>
            <a:pPr marL="0" lvl="0" indent="0" algn="l" rtl="0">
              <a:spcBef>
                <a:spcPts val="360"/>
              </a:spcBef>
              <a:spcAft>
                <a:spcPts val="0"/>
              </a:spcAft>
              <a:buClr>
                <a:schemeClr val="dk1"/>
              </a:buClr>
              <a:buSzPts val="1800"/>
              <a:buNone/>
            </a:pPr>
            <a:r>
              <a:rPr lang="sv-SE" sz="1800"/>
              <a:t>Hembakat i kiosken är mycket populärt. Hjälp oss att öka försäljningen </a:t>
            </a:r>
            <a:br>
              <a:rPr lang="sv-SE" sz="1800"/>
            </a:br>
            <a:r>
              <a:rPr lang="sv-SE" sz="1800"/>
              <a:t>genom att baka till ert barns match.</a:t>
            </a:r>
            <a:endParaRPr/>
          </a:p>
          <a:p>
            <a:pPr marL="0" lvl="0" indent="0" algn="l" rtl="0">
              <a:spcBef>
                <a:spcPts val="360"/>
              </a:spcBef>
              <a:spcAft>
                <a:spcPts val="0"/>
              </a:spcAft>
              <a:buClr>
                <a:schemeClr val="dk1"/>
              </a:buClr>
              <a:buSzPts val="1800"/>
              <a:buNone/>
            </a:pPr>
            <a:endParaRPr sz="1800"/>
          </a:p>
          <a:p>
            <a:pPr marL="0" lvl="0" indent="0" algn="l" rtl="0">
              <a:spcBef>
                <a:spcPts val="560"/>
              </a:spcBef>
              <a:spcAft>
                <a:spcPts val="0"/>
              </a:spcAft>
              <a:buClr>
                <a:schemeClr val="dk1"/>
              </a:buClr>
              <a:buSzPts val="2800"/>
              <a:buNone/>
            </a:pPr>
            <a:r>
              <a:rPr lang="sv-SE" sz="2800"/>
              <a:t>Sponsring</a:t>
            </a:r>
            <a:endParaRPr/>
          </a:p>
          <a:p>
            <a:pPr marL="0" lvl="0" indent="0" algn="l" rtl="0">
              <a:spcBef>
                <a:spcPts val="360"/>
              </a:spcBef>
              <a:spcAft>
                <a:spcPts val="0"/>
              </a:spcAft>
              <a:buClr>
                <a:schemeClr val="dk1"/>
              </a:buClr>
              <a:buSzPts val="1800"/>
              <a:buNone/>
            </a:pPr>
            <a:r>
              <a:rPr lang="sv-SE" sz="1800"/>
              <a:t>Har du ett företag eller tror att företaget där du arbetar skulle vara intresserad av att sponsra TLIF – hör av dig till Sofia på kontoret, info@tlif.se</a:t>
            </a:r>
            <a:endParaRPr sz="1800"/>
          </a:p>
          <a:p>
            <a:pPr marL="0" lvl="0" indent="0" algn="l" rtl="0">
              <a:spcBef>
                <a:spcPts val="360"/>
              </a:spcBef>
              <a:spcAft>
                <a:spcPts val="0"/>
              </a:spcAft>
              <a:buClr>
                <a:schemeClr val="dk1"/>
              </a:buClr>
              <a:buSzPts val="1800"/>
              <a:buNone/>
            </a:pPr>
            <a:endParaRPr sz="1800"/>
          </a:p>
        </p:txBody>
      </p:sp>
      <p:sp>
        <p:nvSpPr>
          <p:cNvPr id="137" name="Google Shape;137;p19"/>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Fler sätt att stötta TLIF</a:t>
            </a:r>
            <a:endParaRPr/>
          </a:p>
        </p:txBody>
      </p:sp>
      <p:pic>
        <p:nvPicPr>
          <p:cNvPr id="138" name="Google Shape;138;p19"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0"/>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Klubbkollektionen</a:t>
            </a:r>
            <a:endParaRPr/>
          </a:p>
        </p:txBody>
      </p:sp>
      <p:pic>
        <p:nvPicPr>
          <p:cNvPr id="145" name="Google Shape;145;p20"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sp>
        <p:nvSpPr>
          <p:cNvPr id="146" name="Google Shape;146;p20"/>
          <p:cNvSpPr txBox="1">
            <a:spLocks noGrp="1"/>
          </p:cNvSpPr>
          <p:nvPr>
            <p:ph type="body" idx="1"/>
          </p:nvPr>
        </p:nvSpPr>
        <p:spPr>
          <a:xfrm>
            <a:off x="735993" y="1890369"/>
            <a:ext cx="5036507" cy="288606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sv-SE" sz="2800"/>
              <a:t>Klä dig i blått!</a:t>
            </a:r>
            <a:endParaRPr/>
          </a:p>
          <a:p>
            <a:pPr marL="0" lvl="0" indent="0" algn="l" rtl="0">
              <a:spcBef>
                <a:spcPts val="360"/>
              </a:spcBef>
              <a:spcAft>
                <a:spcPts val="0"/>
              </a:spcAft>
              <a:buClr>
                <a:schemeClr val="dk1"/>
              </a:buClr>
              <a:buSzPts val="1800"/>
              <a:buNone/>
            </a:pPr>
            <a:r>
              <a:rPr lang="sv-SE" sz="1800"/>
              <a:t>TLIF samarbetar med Intersport med vår klubbkollektion. Du beställer lätt och smidigt dina träningskläder direkt på webben:</a:t>
            </a:r>
            <a:br>
              <a:rPr lang="sv-SE" sz="1800"/>
            </a:br>
            <a:r>
              <a:rPr lang="sv-SE" sz="1800" u="sng">
                <a:solidFill>
                  <a:schemeClr val="hlink"/>
                </a:solidFill>
                <a:hlinkClick r:id="rId4"/>
              </a:rPr>
              <a:t>https://team.intersport.se/team/traslovslage-if/</a:t>
            </a:r>
            <a:r>
              <a:rPr lang="sv-SE" sz="1800"/>
              <a:t> </a:t>
            </a:r>
            <a:br>
              <a:rPr lang="sv-SE" sz="1800"/>
            </a:br>
            <a:br>
              <a:rPr lang="sv-SE" sz="1800"/>
            </a:br>
            <a:r>
              <a:rPr lang="sv-SE" sz="1800"/>
              <a:t>Vill du prova dina kläder först gör du det på Intersport i Lassabacka.</a:t>
            </a:r>
            <a:endParaRPr/>
          </a:p>
        </p:txBody>
      </p:sp>
      <p:pic>
        <p:nvPicPr>
          <p:cNvPr id="147" name="Google Shape;147;p20" descr="En bild som visar kläder, skjorta&#10;&#10;Automatiskt genererad beskrivning"/>
          <p:cNvPicPr preferRelativeResize="0"/>
          <p:nvPr/>
        </p:nvPicPr>
        <p:blipFill rotWithShape="1">
          <a:blip r:embed="rId5">
            <a:alphaModFix/>
          </a:blip>
          <a:srcRect/>
          <a:stretch/>
        </p:blipFill>
        <p:spPr>
          <a:xfrm>
            <a:off x="5493708" y="1555003"/>
            <a:ext cx="2914299" cy="2914299"/>
          </a:xfrm>
          <a:prstGeom prst="rect">
            <a:avLst/>
          </a:prstGeom>
          <a:noFill/>
          <a:ln>
            <a:noFill/>
          </a:ln>
        </p:spPr>
      </p:pic>
      <p:pic>
        <p:nvPicPr>
          <p:cNvPr id="148" name="Google Shape;148;p20" descr="En bild som visar kläder, byxor, kalsonger&#10;&#10;Automatiskt genererad beskrivning"/>
          <p:cNvPicPr preferRelativeResize="0"/>
          <p:nvPr/>
        </p:nvPicPr>
        <p:blipFill rotWithShape="1">
          <a:blip r:embed="rId6">
            <a:alphaModFix/>
          </a:blip>
          <a:srcRect/>
          <a:stretch/>
        </p:blipFill>
        <p:spPr>
          <a:xfrm>
            <a:off x="5336498" y="4606667"/>
            <a:ext cx="1873772" cy="1873772"/>
          </a:xfrm>
          <a:prstGeom prst="rect">
            <a:avLst/>
          </a:prstGeom>
          <a:noFill/>
          <a:ln>
            <a:noFill/>
          </a:ln>
        </p:spPr>
      </p:pic>
      <p:pic>
        <p:nvPicPr>
          <p:cNvPr id="149" name="Google Shape;149;p20"/>
          <p:cNvPicPr preferRelativeResize="0"/>
          <p:nvPr/>
        </p:nvPicPr>
        <p:blipFill rotWithShape="1">
          <a:blip r:embed="rId7">
            <a:alphaModFix/>
          </a:blip>
          <a:srcRect/>
          <a:stretch/>
        </p:blipFill>
        <p:spPr>
          <a:xfrm>
            <a:off x="6128100" y="3128760"/>
            <a:ext cx="3499332" cy="34993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p:nvPr/>
        </p:nvSpPr>
        <p:spPr>
          <a:xfrm>
            <a:off x="0" y="271"/>
            <a:ext cx="9144000" cy="1439646"/>
          </a:xfrm>
          <a:prstGeom prst="rect">
            <a:avLst/>
          </a:prstGeom>
          <a:gradFill>
            <a:gsLst>
              <a:gs pos="0">
                <a:srgbClr val="0C294C"/>
              </a:gs>
              <a:gs pos="50000">
                <a:srgbClr val="133C6D"/>
              </a:gs>
              <a:gs pos="100000">
                <a:srgbClr val="174884"/>
              </a:gs>
            </a:gsLst>
            <a:lin ang="135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21"/>
          <p:cNvSpPr txBox="1">
            <a:spLocks noGrp="1"/>
          </p:cNvSpPr>
          <p:nvPr>
            <p:ph type="title"/>
          </p:nvPr>
        </p:nvSpPr>
        <p:spPr>
          <a:xfrm>
            <a:off x="1471986" y="274638"/>
            <a:ext cx="7214813" cy="80763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sv-SE">
                <a:solidFill>
                  <a:schemeClr val="lt1"/>
                </a:solidFill>
                <a:latin typeface="Arial"/>
                <a:ea typeface="Arial"/>
                <a:cs typeface="Arial"/>
                <a:sym typeface="Arial"/>
              </a:rPr>
              <a:t>Matchkläder</a:t>
            </a:r>
            <a:endParaRPr/>
          </a:p>
        </p:txBody>
      </p:sp>
      <p:pic>
        <p:nvPicPr>
          <p:cNvPr id="156" name="Google Shape;156;p21" descr="TLIF_vit.eps"/>
          <p:cNvPicPr preferRelativeResize="0"/>
          <p:nvPr/>
        </p:nvPicPr>
        <p:blipFill rotWithShape="1">
          <a:blip r:embed="rId3">
            <a:alphaModFix/>
          </a:blip>
          <a:srcRect/>
          <a:stretch/>
        </p:blipFill>
        <p:spPr>
          <a:xfrm>
            <a:off x="443055" y="274638"/>
            <a:ext cx="802089" cy="937507"/>
          </a:xfrm>
          <a:prstGeom prst="rect">
            <a:avLst/>
          </a:prstGeom>
          <a:noFill/>
          <a:ln>
            <a:noFill/>
          </a:ln>
        </p:spPr>
      </p:pic>
      <p:sp>
        <p:nvSpPr>
          <p:cNvPr id="157" name="Google Shape;157;p21"/>
          <p:cNvSpPr txBox="1">
            <a:spLocks noGrp="1"/>
          </p:cNvSpPr>
          <p:nvPr>
            <p:ph type="body" idx="1"/>
          </p:nvPr>
        </p:nvSpPr>
        <p:spPr>
          <a:xfrm>
            <a:off x="735993" y="1890368"/>
            <a:ext cx="6219443" cy="4398005"/>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800"/>
              <a:buNone/>
            </a:pPr>
            <a:r>
              <a:rPr lang="sv-SE" sz="2800"/>
              <a:t>Matchkläder</a:t>
            </a:r>
            <a:endParaRPr/>
          </a:p>
          <a:p>
            <a:pPr marL="0" lvl="0" indent="0" algn="l" rtl="0">
              <a:spcBef>
                <a:spcPts val="360"/>
              </a:spcBef>
              <a:spcAft>
                <a:spcPts val="0"/>
              </a:spcAft>
              <a:buClr>
                <a:schemeClr val="dk1"/>
              </a:buClr>
              <a:buSzPts val="1800"/>
              <a:buNone/>
            </a:pPr>
            <a:r>
              <a:rPr lang="sv-SE" sz="1800"/>
              <a:t>• TLIF´s spelare får </a:t>
            </a:r>
            <a:r>
              <a:rPr lang="sv-SE" sz="1800" u="sng"/>
              <a:t>låna</a:t>
            </a:r>
            <a:r>
              <a:rPr lang="sv-SE" sz="1800"/>
              <a:t> matchkläder av föreningen.</a:t>
            </a:r>
            <a:endParaRPr/>
          </a:p>
          <a:p>
            <a:pPr marL="0" lvl="0" indent="0" algn="l" rtl="0">
              <a:spcBef>
                <a:spcPts val="360"/>
              </a:spcBef>
              <a:spcAft>
                <a:spcPts val="0"/>
              </a:spcAft>
              <a:buClr>
                <a:schemeClr val="dk1"/>
              </a:buClr>
              <a:buSzPts val="1800"/>
              <a:buNone/>
            </a:pPr>
            <a:r>
              <a:rPr lang="sv-SE" sz="1800"/>
              <a:t>• Kläderna ska omedelbart lämnas tillbaka i tvättat </a:t>
            </a:r>
            <a:br>
              <a:rPr lang="sv-SE" sz="1800"/>
            </a:br>
            <a:r>
              <a:rPr lang="sv-SE" sz="1800"/>
              <a:t>   och fint skick efter säsong om man inte spelar både</a:t>
            </a:r>
            <a:br>
              <a:rPr lang="sv-SE" sz="1800"/>
            </a:br>
            <a:r>
              <a:rPr lang="sv-SE" sz="1800"/>
              <a:t>   innebandy och fotboll. </a:t>
            </a:r>
            <a:br>
              <a:rPr lang="sv-SE" sz="1800"/>
            </a:br>
            <a:r>
              <a:rPr lang="sv-SE" sz="1800"/>
              <a:t>   En ny uppsättning matchkläder kostar närmare 500 kr </a:t>
            </a:r>
            <a:br>
              <a:rPr lang="sv-SE" sz="1800"/>
            </a:br>
            <a:r>
              <a:rPr lang="sv-SE" sz="1800"/>
              <a:t>   så det är viktigt att </a:t>
            </a:r>
            <a:r>
              <a:rPr lang="sv-SE" sz="1800" u="sng"/>
              <a:t>alla</a:t>
            </a:r>
            <a:r>
              <a:rPr lang="sv-SE" sz="1800"/>
              <a:t> kläder lämnas tillbaka. </a:t>
            </a:r>
            <a:endParaRPr/>
          </a:p>
          <a:p>
            <a:pPr marL="0" lvl="0" indent="0" algn="l" rtl="0">
              <a:spcBef>
                <a:spcPts val="360"/>
              </a:spcBef>
              <a:spcAft>
                <a:spcPts val="0"/>
              </a:spcAft>
              <a:buClr>
                <a:schemeClr val="dk1"/>
              </a:buClr>
              <a:buSzPts val="1800"/>
              <a:buNone/>
            </a:pPr>
            <a:r>
              <a:rPr lang="sv-SE" sz="1800"/>
              <a:t>• Matchkläderna får endast användas i match-</a:t>
            </a:r>
            <a:br>
              <a:rPr lang="sv-SE" sz="1800"/>
            </a:br>
            <a:r>
              <a:rPr lang="sv-SE" sz="1800"/>
              <a:t>   sammanhang, ej på träning eller fritiden.</a:t>
            </a:r>
            <a:endParaRPr/>
          </a:p>
          <a:p>
            <a:pPr marL="0" lvl="0" indent="0" algn="l" rtl="0">
              <a:spcBef>
                <a:spcPts val="360"/>
              </a:spcBef>
              <a:spcAft>
                <a:spcPts val="0"/>
              </a:spcAft>
              <a:buClr>
                <a:schemeClr val="dk1"/>
              </a:buClr>
              <a:buSzPts val="1800"/>
              <a:buNone/>
            </a:pPr>
            <a:r>
              <a:rPr lang="sv-SE" sz="1800"/>
              <a:t>• Ni ansvarar för att barnen/ungdomarna tar </a:t>
            </a:r>
            <a:br>
              <a:rPr lang="sv-SE" sz="1800"/>
            </a:br>
            <a:r>
              <a:rPr lang="sv-SE" sz="1800"/>
              <a:t>   med kläder till matcherna, ledarna har </a:t>
            </a:r>
            <a:br>
              <a:rPr lang="sv-SE" sz="1800"/>
            </a:br>
            <a:r>
              <a:rPr lang="sv-SE" sz="1800"/>
              <a:t>   inga extrakläder.</a:t>
            </a:r>
            <a:endParaRPr/>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sv-SE" sz="1800"/>
              <a:t>Tack för att ni är rädda om våra kläder. </a:t>
            </a:r>
            <a:endParaRPr/>
          </a:p>
        </p:txBody>
      </p:sp>
      <p:pic>
        <p:nvPicPr>
          <p:cNvPr id="158" name="Google Shape;158;p21" descr="En bild som visar himmel, gräs, träd, utomhus&#10;&#10;Automatiskt genererad beskrivning"/>
          <p:cNvPicPr preferRelativeResize="0"/>
          <p:nvPr/>
        </p:nvPicPr>
        <p:blipFill rotWithShape="1">
          <a:blip r:embed="rId4">
            <a:alphaModFix/>
          </a:blip>
          <a:srcRect/>
          <a:stretch/>
        </p:blipFill>
        <p:spPr>
          <a:xfrm>
            <a:off x="5628807" y="3935236"/>
            <a:ext cx="3183120" cy="2263257"/>
          </a:xfrm>
          <a:prstGeom prst="rect">
            <a:avLst/>
          </a:prstGeom>
          <a:noFill/>
          <a:ln>
            <a:noFill/>
          </a:ln>
        </p:spPr>
      </p:pic>
      <p:pic>
        <p:nvPicPr>
          <p:cNvPr id="159" name="Google Shape;159;p21" descr="En bild som visar person, står, inomhus, grupp&#10;&#10;Automatiskt genererad beskrivning"/>
          <p:cNvPicPr preferRelativeResize="0"/>
          <p:nvPr/>
        </p:nvPicPr>
        <p:blipFill rotWithShape="1">
          <a:blip r:embed="rId5">
            <a:alphaModFix/>
          </a:blip>
          <a:srcRect/>
          <a:stretch/>
        </p:blipFill>
        <p:spPr>
          <a:xfrm>
            <a:off x="6542130" y="743391"/>
            <a:ext cx="2259767" cy="3013023"/>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1156</Words>
  <Application>Microsoft Office PowerPoint</Application>
  <PresentationFormat>Bildspel på skärmen (4:3)</PresentationFormat>
  <Paragraphs>91</Paragraphs>
  <Slides>10</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Raleway Black</vt:lpstr>
      <vt:lpstr>Calibri</vt:lpstr>
      <vt:lpstr>Raleway</vt:lpstr>
      <vt:lpstr>Office-tema</vt:lpstr>
      <vt:lpstr>Träslövsläge IF</vt:lpstr>
      <vt:lpstr>Tillsammans. Gemenskap.</vt:lpstr>
      <vt:lpstr>Föräldragänget kring laget</vt:lpstr>
      <vt:lpstr>Åtaganden i TLIF</vt:lpstr>
      <vt:lpstr>Föräldrarnas 10 budord</vt:lpstr>
      <vt:lpstr>Stötta TLIF</vt:lpstr>
      <vt:lpstr>Fler sätt att stötta TLIF</vt:lpstr>
      <vt:lpstr>Klubbkollektionen</vt:lpstr>
      <vt:lpstr>Matchkläder</vt:lpstr>
      <vt:lpstr>Laget.se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Träslövsläge IF</dc:title>
  <cp:lastModifiedBy>Emma Bengtsson</cp:lastModifiedBy>
  <cp:revision>1</cp:revision>
  <dcterms:modified xsi:type="dcterms:W3CDTF">2023-05-09T14:30:34Z</dcterms:modified>
</cp:coreProperties>
</file>