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6" r:id="rId3"/>
    <p:sldId id="287" r:id="rId4"/>
    <p:sldId id="301" r:id="rId5"/>
    <p:sldId id="271" r:id="rId6"/>
    <p:sldId id="305" r:id="rId7"/>
    <p:sldId id="285" r:id="rId8"/>
    <p:sldId id="295" r:id="rId9"/>
    <p:sldId id="259" r:id="rId10"/>
    <p:sldId id="274" r:id="rId11"/>
    <p:sldId id="262" r:id="rId12"/>
    <p:sldId id="270" r:id="rId13"/>
    <p:sldId id="278" r:id="rId14"/>
    <p:sldId id="298" r:id="rId15"/>
    <p:sldId id="299" r:id="rId16"/>
    <p:sldId id="300" r:id="rId1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8" autoAdjust="0"/>
    <p:restoredTop sz="94404" autoAdjust="0"/>
  </p:normalViewPr>
  <p:slideViewPr>
    <p:cSldViewPr snapToGrid="0">
      <p:cViewPr varScale="1">
        <p:scale>
          <a:sx n="65" d="100"/>
          <a:sy n="65" d="100"/>
        </p:scale>
        <p:origin x="52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2591E4-5929-4759-9131-26D6EA4596E0}" type="datetimeFigureOut">
              <a:rPr lang="sv-SE" smtClean="0"/>
              <a:t>2026-03-04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C7ABCF-B332-4853-B0C6-5325FFFCC98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59190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/>
              <a:buNone/>
              <a:tabLst/>
              <a:defRPr/>
            </a:pPr>
            <a:r>
              <a:rPr lang="sv-SE"/>
              <a:t>Björn</a:t>
            </a:r>
          </a:p>
          <a:p>
            <a:pPr marL="171450" indent="-171450">
              <a:buFont typeface="Calibri"/>
              <a:buChar char="-"/>
            </a:pPr>
            <a:r>
              <a:rPr lang="sv-SE">
                <a:cs typeface="Calibri" panose="020F0502020204030204"/>
              </a:rPr>
              <a:t>Policyn om 500kr, tryck på den! 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C7ABCF-B332-4853-B0C6-5325FFFCC980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01523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C7ABCF-B332-4853-B0C6-5325FFFCC980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19303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Tove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C7ABCF-B332-4853-B0C6-5325FFFCC980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3654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>
                <a:cs typeface="Calibri"/>
              </a:rPr>
              <a:t>Rebecca</a:t>
            </a:r>
            <a:endParaRPr lang="sv-SE" b="0"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C7ABCF-B332-4853-B0C6-5325FFFCC980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55289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0"/>
              <a:t>Bengt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C7ABCF-B332-4853-B0C6-5325FFFCC980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82971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1" dirty="0"/>
              <a:t>Joel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C7ABCF-B332-4853-B0C6-5325FFFCC980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21084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2000"/>
              <a:t>Sandra</a:t>
            </a:r>
            <a:endParaRPr lang="sv-SE" sz="2000" b="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sv-SE" sz="2000" b="1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C7ABCF-B332-4853-B0C6-5325FFFCC980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46328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="1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C7ABCF-B332-4853-B0C6-5325FFFCC980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04697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Allmänna frågor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C7ABCF-B332-4853-B0C6-5325FFFCC980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7602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C7ABCF-B332-4853-B0C6-5325FFFCC980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65848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49592-73D3-453A-B8A9-AD4FAEE38A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BED860-53A1-4007-9960-C97C006C51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F0E6F3-976A-4D84-B7FF-5860C79B9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5BFE4-3BED-4F7F-9E5A-3C9D33C96CD6}" type="datetimeFigureOut">
              <a:rPr lang="sv-SE" smtClean="0"/>
              <a:t>2026-03-04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79260F-A577-4C89-87AF-3B3C55D63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18EA1F-0FA3-4461-B321-854490DDF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B8E49-ACA8-4230-BCFE-5F3697AEDD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70581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D16BB-763B-4060-AC51-A4D9582BC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4E22DB-8C75-4C37-B1CF-39A3141E9E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A58C2-9CF7-4680-BAA3-B3591729C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5BFE4-3BED-4F7F-9E5A-3C9D33C96CD6}" type="datetimeFigureOut">
              <a:rPr lang="sv-SE" smtClean="0"/>
              <a:t>2026-03-04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B1E89C-9090-45A2-83E4-DCFDFF5F8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98683-28E5-44BF-9ACA-A5D7E9DED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B8E49-ACA8-4230-BCFE-5F3697AEDD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8485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76790A-C8DC-4705-AB6E-47DC749F4A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480BDF-6168-4572-9149-2C050991F1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1624EF-6F18-4CFA-B80B-000B002F2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5BFE4-3BED-4F7F-9E5A-3C9D33C96CD6}" type="datetimeFigureOut">
              <a:rPr lang="sv-SE" smtClean="0"/>
              <a:t>2026-03-04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CB7EC3-19D3-4AFF-8103-632155D59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DDDA26-825D-49B1-B402-DF660F849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B8E49-ACA8-4230-BCFE-5F3697AEDD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78074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1E817-5E73-4D65-AF10-E38E063D8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17810F-2B89-4242-BA7E-9DD45F6D6E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48B51E-D1CC-4495-80C0-3B1EBDEF3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5BFE4-3BED-4F7F-9E5A-3C9D33C96CD6}" type="datetimeFigureOut">
              <a:rPr lang="sv-SE" smtClean="0"/>
              <a:t>2026-03-04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C64DB7-E337-4ED8-B53E-6501039F1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E6B16D-EC42-487E-9128-03AEC9E97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B8E49-ACA8-4230-BCFE-5F3697AEDD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93462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5594-3B32-40DC-8A42-6D03EA891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1ABC03-C4F4-4E2F-9333-A27E2A0978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19583B-9380-45F3-9BE9-56D3F81C6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5BFE4-3BED-4F7F-9E5A-3C9D33C96CD6}" type="datetimeFigureOut">
              <a:rPr lang="sv-SE" smtClean="0"/>
              <a:t>2026-03-04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28AE7-899E-43B4-8387-16D444626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799258-194B-4ED7-989B-F7A768A2C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B8E49-ACA8-4230-BCFE-5F3697AEDD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660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DCE4E-6EFC-498A-A370-B00F6169E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7E942-202D-43FD-B994-7CFD53D83A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B8A234-861A-4F76-AF81-A809F98D5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EB2E6C-179D-40AD-A8C3-486F45E18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5BFE4-3BED-4F7F-9E5A-3C9D33C96CD6}" type="datetimeFigureOut">
              <a:rPr lang="sv-SE" smtClean="0"/>
              <a:t>2026-03-04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62DC99-F13A-4780-83FA-5DC5037DC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3115A7-D6F7-47D3-8DEA-37724A4C9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B8E49-ACA8-4230-BCFE-5F3697AEDD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8940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F68D8-3398-46EA-A6C1-99A14FA5C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091EB7-CF90-418E-96D4-20F9DEFB96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705BF0-8607-432F-862A-EC8E88DFCD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60D9BC-C647-4B4E-A38A-074414C939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9EF561-F389-4DE0-B8B5-A9C264774D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EA564E-635E-4254-8CB0-A35B01644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5BFE4-3BED-4F7F-9E5A-3C9D33C96CD6}" type="datetimeFigureOut">
              <a:rPr lang="sv-SE" smtClean="0"/>
              <a:t>2026-03-04</a:t>
            </a:fld>
            <a:endParaRPr lang="sv-S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2CD6A1-DD42-46BE-8265-46F4E65A3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487C64-6FC4-4957-B312-173717E8C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B8E49-ACA8-4230-BCFE-5F3697AEDD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8742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5801C-0479-4B31-9275-242D8DEEC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52343D-A0ED-403B-8757-DA71AE93B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5BFE4-3BED-4F7F-9E5A-3C9D33C96CD6}" type="datetimeFigureOut">
              <a:rPr lang="sv-SE" smtClean="0"/>
              <a:t>2026-03-04</a:t>
            </a:fld>
            <a:endParaRPr lang="sv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407B4A-2EA8-4DB7-8457-E5F36AA07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EC9C41-2F0A-4676-A72C-05561BE21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B8E49-ACA8-4230-BCFE-5F3697AEDD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60470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D2E57B-8CC3-4203-B516-8D2C15BD6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5BFE4-3BED-4F7F-9E5A-3C9D33C96CD6}" type="datetimeFigureOut">
              <a:rPr lang="sv-SE" smtClean="0"/>
              <a:t>2026-03-04</a:t>
            </a:fld>
            <a:endParaRPr lang="sv-S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607551-513B-407A-AD51-41B50A65C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050566-C075-464D-A1B7-CC88A76F4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B8E49-ACA8-4230-BCFE-5F3697AEDD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53535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60D0B-702D-4DB1-AFA6-EDAD3552B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E07E5-4602-47E7-8B20-678233FD09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CCCF37-4ABC-4E93-BF41-E9AD29EC05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E501D9-C374-4B7E-B09D-CFD12F274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5BFE4-3BED-4F7F-9E5A-3C9D33C96CD6}" type="datetimeFigureOut">
              <a:rPr lang="sv-SE" smtClean="0"/>
              <a:t>2026-03-04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EE3153-AD0B-4228-8D71-ABF631C83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0F4139-74A7-46A7-A519-840A3CB3F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B8E49-ACA8-4230-BCFE-5F3697AEDD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273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86D7D-944D-411E-8E69-3A803B72A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4690D0-58DA-4D39-9910-29D2050311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15DE7A-5C75-4FE1-9B51-9FE815D657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9F22C9-5164-491D-8239-74B0D579A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5BFE4-3BED-4F7F-9E5A-3C9D33C96CD6}" type="datetimeFigureOut">
              <a:rPr lang="sv-SE" smtClean="0"/>
              <a:t>2026-03-04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0654D6-BA1A-4C38-AC6C-ACD80A3F3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2F900E-88E6-4DB0-8093-D0E004686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B8E49-ACA8-4230-BCFE-5F3697AEDD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55995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67059D-A120-45CC-967E-0542DD7D8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EB74A-2836-4E45-B719-8711CA0875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C1CACC-41EF-421B-A72E-C973FAC609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5BFE4-3BED-4F7F-9E5A-3C9D33C96CD6}" type="datetimeFigureOut">
              <a:rPr lang="sv-SE" smtClean="0"/>
              <a:t>2026-03-04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C1E37D-56FE-4C3A-BFBE-ED323DBC28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F3698D-20C9-49DB-8AA1-FB81DE96BB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B8E49-ACA8-4230-BCFE-5F3697AEDDB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71186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2D6D9-22A2-41DB-81BD-8F322407BF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2889114"/>
          </a:xfrm>
        </p:spPr>
        <p:txBody>
          <a:bodyPr anchor="b">
            <a:normAutofit/>
          </a:bodyPr>
          <a:lstStyle/>
          <a:p>
            <a:pPr algn="l"/>
            <a:r>
              <a:rPr lang="sv-SE" sz="5400"/>
              <a:t>Ledarträff Torsångs IF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BA586F-1EC9-4254-8CF4-77FA1A3544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4612" y="4750893"/>
            <a:ext cx="4087305" cy="1147863"/>
          </a:xfrm>
        </p:spPr>
        <p:txBody>
          <a:bodyPr anchor="t">
            <a:normAutofit/>
          </a:bodyPr>
          <a:lstStyle/>
          <a:p>
            <a:pPr algn="l"/>
            <a:r>
              <a:rPr lang="sv-SE" sz="2000" dirty="0"/>
              <a:t>2026</a:t>
            </a:r>
          </a:p>
        </p:txBody>
      </p:sp>
      <p:sp>
        <p:nvSpPr>
          <p:cNvPr id="26" name="Freeform: Shape 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02B2D4FC-449C-CE7A-0405-3D749B6957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814114"/>
            <a:ext cx="5505450" cy="48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5194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4" name="Rectangle 2063">
            <a:extLst>
              <a:ext uri="{FF2B5EF4-FFF2-40B4-BE49-F238E27FC236}">
                <a16:creationId xmlns:a16="http://schemas.microsoft.com/office/drawing/2014/main" id="{B3F59054-3394-4D87-8BD0-A28DCD47F1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dobjekt 4" descr="En bild som visar text, byggnad&#10;&#10;Automatiskt genererad beskrivning">
            <a:extLst>
              <a:ext uri="{FF2B5EF4-FFF2-40B4-BE49-F238E27FC236}">
                <a16:creationId xmlns:a16="http://schemas.microsoft.com/office/drawing/2014/main" id="{B68B1FEF-775A-4924-897D-8225CA5D04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7"/>
          <a:stretch/>
        </p:blipFill>
        <p:spPr>
          <a:xfrm>
            <a:off x="7381653" y="10"/>
            <a:ext cx="4810347" cy="6857990"/>
          </a:xfrm>
          <a:custGeom>
            <a:avLst/>
            <a:gdLst/>
            <a:ahLst/>
            <a:cxnLst/>
            <a:rect l="l" t="t" r="r" b="b"/>
            <a:pathLst>
              <a:path w="4817171" h="6858000">
                <a:moveTo>
                  <a:pt x="22751" y="0"/>
                </a:moveTo>
                <a:lnTo>
                  <a:pt x="4817171" y="0"/>
                </a:lnTo>
                <a:lnTo>
                  <a:pt x="4817171" y="6858000"/>
                </a:lnTo>
                <a:lnTo>
                  <a:pt x="0" y="6858000"/>
                </a:lnTo>
                <a:lnTo>
                  <a:pt x="6679" y="6845555"/>
                </a:lnTo>
                <a:cubicBezTo>
                  <a:pt x="496584" y="5886487"/>
                  <a:pt x="786702" y="4695963"/>
                  <a:pt x="786702" y="3406233"/>
                </a:cubicBezTo>
                <a:cubicBezTo>
                  <a:pt x="786702" y="2215714"/>
                  <a:pt x="539501" y="1109724"/>
                  <a:pt x="116147" y="192283"/>
                </a:cubicBezTo>
                <a:close/>
              </a:path>
            </a:pathLst>
          </a:custGeom>
        </p:spPr>
      </p:pic>
      <p:pic>
        <p:nvPicPr>
          <p:cNvPr id="8" name="Bildobjekt 7" descr="En bild som visar text, byggnad, utomhus, dörr&#10;&#10;Automatiskt genererad beskrivning">
            <a:extLst>
              <a:ext uri="{FF2B5EF4-FFF2-40B4-BE49-F238E27FC236}">
                <a16:creationId xmlns:a16="http://schemas.microsoft.com/office/drawing/2014/main" id="{AE1176FB-E2FA-42F3-BFDB-7757E4E07E6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7" r="2" b="24928"/>
          <a:stretch/>
        </p:blipFill>
        <p:spPr>
          <a:xfrm>
            <a:off x="313638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2052" name="Picture 4" descr="Kan vara en bild av skärm och telefon">
            <a:extLst>
              <a:ext uri="{FF2B5EF4-FFF2-40B4-BE49-F238E27FC236}">
                <a16:creationId xmlns:a16="http://schemas.microsoft.com/office/drawing/2014/main" id="{50A02029-8A01-6B0C-48F8-0C81EEEE7C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65" b="11366"/>
          <a:stretch/>
        </p:blipFill>
        <p:spPr bwMode="auto">
          <a:xfrm>
            <a:off x="3189428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2066" name="Freeform: Shape 2065">
            <a:extLst>
              <a:ext uri="{FF2B5EF4-FFF2-40B4-BE49-F238E27FC236}">
                <a16:creationId xmlns:a16="http://schemas.microsoft.com/office/drawing/2014/main" id="{2FE0ABA9-CAF1-4816-837D-5F28AAA08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68" name="Freeform: Shape 2067">
            <a:extLst>
              <a:ext uri="{FF2B5EF4-FFF2-40B4-BE49-F238E27FC236}">
                <a16:creationId xmlns:a16="http://schemas.microsoft.com/office/drawing/2014/main" id="{BC8B9C14-70F0-4F42-85FF-0DD3D5A58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DB5A20-ADBA-45CD-9909-C81447D6C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596" y="685800"/>
            <a:ext cx="3399354" cy="1325563"/>
          </a:xfrm>
        </p:spPr>
        <p:txBody>
          <a:bodyPr>
            <a:normAutofit/>
          </a:bodyPr>
          <a:lstStyle/>
          <a:p>
            <a:r>
              <a:rPr lang="sv-SE" sz="2800" b="1" dirty="0">
                <a:solidFill>
                  <a:schemeClr val="bg1"/>
                </a:solidFill>
              </a:rPr>
              <a:t>Sponsringskommittén</a:t>
            </a:r>
            <a:br>
              <a:rPr lang="sv-SE" sz="2800" b="1" dirty="0">
                <a:solidFill>
                  <a:schemeClr val="bg1"/>
                </a:solidFill>
              </a:rPr>
            </a:br>
            <a:r>
              <a:rPr lang="sv-SE" sz="2000" b="1" dirty="0">
                <a:solidFill>
                  <a:schemeClr val="bg1"/>
                </a:solidFill>
              </a:rPr>
              <a:t>Drivs av Erik Lindström</a:t>
            </a:r>
            <a:endParaRPr lang="sv-SE" sz="2800" b="1" dirty="0">
              <a:solidFill>
                <a:schemeClr val="bg1"/>
              </a:solidFill>
            </a:endParaRPr>
          </a:p>
        </p:txBody>
      </p:sp>
      <p:sp>
        <p:nvSpPr>
          <p:cNvPr id="2070" name="Rectangle 2069">
            <a:extLst>
              <a:ext uri="{FF2B5EF4-FFF2-40B4-BE49-F238E27FC236}">
                <a16:creationId xmlns:a16="http://schemas.microsoft.com/office/drawing/2014/main" id="{98DE6C44-43F8-4DE4-AB81-66853FFEA0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06856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2" name="Rectangle 2071">
            <a:extLst>
              <a:ext uri="{FF2B5EF4-FFF2-40B4-BE49-F238E27FC236}">
                <a16:creationId xmlns:a16="http://schemas.microsoft.com/office/drawing/2014/main" id="{2409529B-9B56-4F10-BE4D-F934DB89E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265DB9-38D0-4C48-A20C-D439BDB14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84" y="2222822"/>
            <a:ext cx="3677385" cy="452058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sz="2000" dirty="0">
                <a:solidFill>
                  <a:schemeClr val="bg1"/>
                </a:solidFill>
              </a:rPr>
              <a:t>Aktuellt för ledarna är att dela ut ICA MAXI-klistermärken på era föräldramöten. Detta är viktigt för att……</a:t>
            </a:r>
          </a:p>
          <a:p>
            <a:r>
              <a:rPr lang="sv-SE" sz="2000" dirty="0">
                <a:solidFill>
                  <a:schemeClr val="bg1"/>
                </a:solidFill>
              </a:rPr>
              <a:t>Tips på företag som vill sponsra mottages såklart tacksamt  </a:t>
            </a: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3465513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3650A1-2E29-4E63-9842-367AB3254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sv-SE" sz="4000" b="1" dirty="0">
                <a:solidFill>
                  <a:schemeClr val="bg1"/>
                </a:solidFill>
              </a:rPr>
              <a:t>Eventkommittén</a:t>
            </a:r>
            <a:br>
              <a:rPr lang="sv-SE" sz="4000" dirty="0">
                <a:solidFill>
                  <a:schemeClr val="bg1"/>
                </a:solidFill>
              </a:rPr>
            </a:br>
            <a:r>
              <a:rPr lang="sv-SE" sz="2000" b="1" dirty="0">
                <a:solidFill>
                  <a:schemeClr val="bg1"/>
                </a:solidFill>
              </a:rPr>
              <a:t>Drivs av Britta </a:t>
            </a:r>
            <a:r>
              <a:rPr lang="sv-SE" sz="2000" b="1" dirty="0" err="1">
                <a:solidFill>
                  <a:schemeClr val="bg1"/>
                </a:solidFill>
              </a:rPr>
              <a:t>Brömses</a:t>
            </a:r>
            <a:endParaRPr lang="sv-SE" sz="4000" b="1" dirty="0">
              <a:solidFill>
                <a:schemeClr val="bg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C58CA9E-DD63-4102-BE49-05931951B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407" y="2304230"/>
            <a:ext cx="5360839" cy="2454942"/>
          </a:xfrm>
        </p:spPr>
        <p:txBody>
          <a:bodyPr anchor="ctr">
            <a:normAutofit fontScale="92500" lnSpcReduction="20000"/>
          </a:bodyPr>
          <a:lstStyle/>
          <a:p>
            <a:r>
              <a:rPr lang="sv-SE" sz="1800" dirty="0">
                <a:solidFill>
                  <a:schemeClr val="bg1"/>
                </a:solidFill>
              </a:rPr>
              <a:t>Midsommar</a:t>
            </a:r>
            <a:endParaRPr lang="sv-SE" sz="1800" dirty="0">
              <a:solidFill>
                <a:schemeClr val="bg1"/>
              </a:solidFill>
              <a:cs typeface="Calibri"/>
            </a:endParaRPr>
          </a:p>
          <a:p>
            <a:pPr lvl="1"/>
            <a:r>
              <a:rPr lang="sv-SE" sz="1800" dirty="0">
                <a:solidFill>
                  <a:schemeClr val="bg1"/>
                </a:solidFill>
              </a:rPr>
              <a:t>Planeringen är startad</a:t>
            </a:r>
          </a:p>
          <a:p>
            <a:pPr lvl="1"/>
            <a:r>
              <a:rPr lang="sv-SE" sz="1800" dirty="0">
                <a:solidFill>
                  <a:schemeClr val="bg1"/>
                </a:solidFill>
              </a:rPr>
              <a:t>Viktigt event för föreningen likväl för bygden</a:t>
            </a:r>
          </a:p>
          <a:p>
            <a:pPr lvl="1"/>
            <a:r>
              <a:rPr lang="sv-SE" sz="1800" dirty="0">
                <a:solidFill>
                  <a:schemeClr val="bg1"/>
                </a:solidFill>
              </a:rPr>
              <a:t>Alla lag (ej FP 5 - 6) kommer få arbetsuppgift</a:t>
            </a:r>
            <a:endParaRPr lang="sv-SE" sz="1800" dirty="0">
              <a:solidFill>
                <a:schemeClr val="bg1"/>
              </a:solidFill>
              <a:cs typeface="Calibri"/>
            </a:endParaRPr>
          </a:p>
          <a:p>
            <a:r>
              <a:rPr lang="sv-SE" sz="1800" dirty="0">
                <a:solidFill>
                  <a:schemeClr val="bg1"/>
                </a:solidFill>
              </a:rPr>
              <a:t>Ledaravslutning </a:t>
            </a:r>
            <a:endParaRPr lang="sv-SE" sz="1800" dirty="0">
              <a:solidFill>
                <a:schemeClr val="bg1"/>
              </a:solidFill>
              <a:cs typeface="Calibri"/>
            </a:endParaRPr>
          </a:p>
          <a:p>
            <a:pPr lvl="1"/>
            <a:r>
              <a:rPr lang="sv-SE" sz="1800" dirty="0">
                <a:solidFill>
                  <a:schemeClr val="bg1"/>
                </a:solidFill>
                <a:cs typeface="Calibri"/>
              </a:rPr>
              <a:t>-22: Flipper (Mathias Nilsson F14)</a:t>
            </a:r>
          </a:p>
          <a:p>
            <a:pPr lvl="1"/>
            <a:r>
              <a:rPr lang="sv-SE" sz="1800" dirty="0">
                <a:solidFill>
                  <a:schemeClr val="bg1"/>
                </a:solidFill>
                <a:cs typeface="Calibri"/>
              </a:rPr>
              <a:t>-23: Biljard (Olle Björk P13)</a:t>
            </a:r>
          </a:p>
          <a:p>
            <a:pPr lvl="1"/>
            <a:r>
              <a:rPr lang="sv-SE" sz="1800" dirty="0">
                <a:solidFill>
                  <a:schemeClr val="bg1"/>
                </a:solidFill>
                <a:cs typeface="Calibri"/>
              </a:rPr>
              <a:t>-24: </a:t>
            </a:r>
            <a:r>
              <a:rPr lang="sv-SE" sz="1800" dirty="0" err="1">
                <a:solidFill>
                  <a:schemeClr val="bg1"/>
                </a:solidFill>
                <a:cs typeface="Calibri"/>
              </a:rPr>
              <a:t>Ölprovning</a:t>
            </a:r>
            <a:r>
              <a:rPr lang="sv-SE" sz="1800" dirty="0">
                <a:solidFill>
                  <a:schemeClr val="bg1"/>
                </a:solidFill>
                <a:cs typeface="Calibri"/>
              </a:rPr>
              <a:t> (och lite karaoke…)</a:t>
            </a:r>
          </a:p>
          <a:p>
            <a:pPr lvl="1"/>
            <a:r>
              <a:rPr lang="sv-SE" sz="1800" dirty="0">
                <a:solidFill>
                  <a:schemeClr val="bg1"/>
                </a:solidFill>
                <a:cs typeface="Calibri"/>
              </a:rPr>
              <a:t>-25: Boule (oklart vem/vilka som vann)</a:t>
            </a:r>
          </a:p>
          <a:p>
            <a:pPr marL="0" indent="0">
              <a:buNone/>
            </a:pPr>
            <a:endParaRPr lang="en-US" sz="2000" dirty="0">
              <a:cs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4472C4"/>
            </a:solidFill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dobjekt 2" descr="En bild som visar himmel, utomhus, träd, gräs&#10;&#10;Automatiskt genererad beskrivning">
            <a:extLst>
              <a:ext uri="{FF2B5EF4-FFF2-40B4-BE49-F238E27FC236}">
                <a16:creationId xmlns:a16="http://schemas.microsoft.com/office/drawing/2014/main" id="{C751A051-23E4-1429-01A6-1DEE9DB0B5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59"/>
          <a:stretch/>
        </p:blipFill>
        <p:spPr>
          <a:xfrm>
            <a:off x="6041006" y="856180"/>
            <a:ext cx="5388994" cy="5139568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E6DC8359-746D-FE07-671A-DC33929B7A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465" y="5079154"/>
            <a:ext cx="1540643" cy="135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529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650A1-2E29-4E63-9842-367AB32547E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855663"/>
            <a:ext cx="4560888" cy="1128712"/>
          </a:xfrm>
        </p:spPr>
        <p:txBody>
          <a:bodyPr anchor="ctr">
            <a:normAutofit/>
          </a:bodyPr>
          <a:lstStyle/>
          <a:p>
            <a:r>
              <a:rPr lang="sv-SE" sz="4000" dirty="0">
                <a:solidFill>
                  <a:schemeClr val="bg1"/>
                </a:solidFill>
              </a:rPr>
              <a:t>Frågor? 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0C47A3F2-37B6-AB8E-BED1-1655DBC54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262" y="1191960"/>
            <a:ext cx="3677875" cy="4473443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869A2A0D-CB8E-CB38-159A-F366CB18C6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3753" y="1191959"/>
            <a:ext cx="3292170" cy="4443803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2B48E697-AD34-A607-DBBF-54EADBA017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3540" y="1191960"/>
            <a:ext cx="4424368" cy="4443802"/>
          </a:xfrm>
          <a:prstGeom prst="rect">
            <a:avLst/>
          </a:prstGeom>
        </p:spPr>
      </p:pic>
      <p:sp>
        <p:nvSpPr>
          <p:cNvPr id="12" name="textruta 11">
            <a:extLst>
              <a:ext uri="{FF2B5EF4-FFF2-40B4-BE49-F238E27FC236}">
                <a16:creationId xmlns:a16="http://schemas.microsoft.com/office/drawing/2014/main" id="{A0005AEE-490C-A0E1-44E1-44F07B56A68F}"/>
              </a:ext>
            </a:extLst>
          </p:cNvPr>
          <p:cNvSpPr txBox="1"/>
          <p:nvPr/>
        </p:nvSpPr>
        <p:spPr>
          <a:xfrm>
            <a:off x="589560" y="5859624"/>
            <a:ext cx="2890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>
                <a:solidFill>
                  <a:schemeClr val="bg1"/>
                </a:solidFill>
              </a:rPr>
              <a:t>2024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843A8D0E-4888-3BF9-9CC9-FB2B777A4964}"/>
              </a:ext>
            </a:extLst>
          </p:cNvPr>
          <p:cNvSpPr txBox="1"/>
          <p:nvPr/>
        </p:nvSpPr>
        <p:spPr>
          <a:xfrm>
            <a:off x="4516016" y="5859624"/>
            <a:ext cx="2183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>
                <a:solidFill>
                  <a:schemeClr val="bg1"/>
                </a:solidFill>
              </a:rPr>
              <a:t>1975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BE49DDE2-F1DA-D99B-4C47-70398E454431}"/>
              </a:ext>
            </a:extLst>
          </p:cNvPr>
          <p:cNvSpPr txBox="1"/>
          <p:nvPr/>
        </p:nvSpPr>
        <p:spPr>
          <a:xfrm>
            <a:off x="7847045" y="5924939"/>
            <a:ext cx="3601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>
                <a:solidFill>
                  <a:schemeClr val="bg1"/>
                </a:solidFill>
              </a:rPr>
              <a:t>1960</a:t>
            </a: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8350489B-8740-3221-2319-DF47CD859EF0}"/>
              </a:ext>
            </a:extLst>
          </p:cNvPr>
          <p:cNvSpPr txBox="1"/>
          <p:nvPr/>
        </p:nvSpPr>
        <p:spPr>
          <a:xfrm>
            <a:off x="1268963" y="270588"/>
            <a:ext cx="10179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b="1" dirty="0">
                <a:solidFill>
                  <a:schemeClr val="bg1"/>
                </a:solidFill>
              </a:rPr>
              <a:t>STORT TACK OCH STORT LYCKA TILL MED SÄSONGEN 2026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03F8FCB-4B50-47B1-C8DE-99233E3E21C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8" b="-2"/>
          <a:stretch/>
        </p:blipFill>
        <p:spPr>
          <a:xfrm>
            <a:off x="89397" y="175080"/>
            <a:ext cx="731484" cy="649656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A7C9F832-6E1D-3E38-1942-00370E1C80D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8" b="-2"/>
          <a:stretch/>
        </p:blipFill>
        <p:spPr>
          <a:xfrm>
            <a:off x="11329849" y="6033914"/>
            <a:ext cx="732035" cy="65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792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>
            <a:extLst>
              <a:ext uri="{FF2B5EF4-FFF2-40B4-BE49-F238E27FC236}">
                <a16:creationId xmlns:a16="http://schemas.microsoft.com/office/drawing/2014/main" id="{09C64EE1-D3D0-4E76-9AF4-DE380B8165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643" y="852673"/>
            <a:ext cx="5505450" cy="482880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4F535-2751-49B3-BA19-EE6C00EC3E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680" y="2910726"/>
            <a:ext cx="6365512" cy="472788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sv-SE" sz="4000" i="1">
                <a:solidFill>
                  <a:schemeClr val="bg1"/>
                </a:solidFill>
              </a:rPr>
              <a:t>TORSÅNGS IF -</a:t>
            </a:r>
          </a:p>
          <a:p>
            <a:pPr marL="0" indent="0">
              <a:buNone/>
            </a:pPr>
            <a:r>
              <a:rPr lang="sv-SE" sz="4000" i="1">
                <a:solidFill>
                  <a:schemeClr val="bg1"/>
                </a:solidFill>
              </a:rPr>
              <a:t>”SÅ MÅNGA SOM MÖJLIGT, SÅ LÄNGE SOM MÖJLIGT”</a:t>
            </a:r>
          </a:p>
        </p:txBody>
      </p:sp>
    </p:spTree>
    <p:extLst>
      <p:ext uri="{BB962C8B-B14F-4D97-AF65-F5344CB8AC3E}">
        <p14:creationId xmlns:p14="http://schemas.microsoft.com/office/powerpoint/2010/main" val="2956303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8537F8A-4453-39CD-39F8-1AD94E723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>
                <a:solidFill>
                  <a:schemeClr val="bg1"/>
                </a:solidFill>
              </a:rPr>
              <a:t>Fundera och diskutera  </a:t>
            </a:r>
            <a:r>
              <a:rPr lang="sv-SE" sz="2400" b="1" dirty="0">
                <a:solidFill>
                  <a:schemeClr val="bg1"/>
                </a:solidFill>
              </a:rPr>
              <a:t>(2 och 2 i 3minuter)</a:t>
            </a:r>
            <a:endParaRPr lang="sv-SE" b="1" dirty="0">
              <a:solidFill>
                <a:schemeClr val="bg1"/>
              </a:solidFill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E3781A5-9356-1269-2963-FC071F9C80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b="1" dirty="0">
                <a:solidFill>
                  <a:schemeClr val="bg1"/>
                </a:solidFill>
              </a:rPr>
              <a:t>Finns Torsångs-andan?</a:t>
            </a:r>
          </a:p>
          <a:p>
            <a:pPr marL="0" indent="0">
              <a:buNone/>
            </a:pPr>
            <a:endParaRPr lang="sv-SE" b="1" dirty="0">
              <a:solidFill>
                <a:schemeClr val="bg1"/>
              </a:solidFill>
            </a:endParaRPr>
          </a:p>
          <a:p>
            <a:r>
              <a:rPr lang="sv-SE" b="1" dirty="0">
                <a:solidFill>
                  <a:schemeClr val="bg1"/>
                </a:solidFill>
              </a:rPr>
              <a:t>Om en motståndare beskriver oss, vad säger de?</a:t>
            </a:r>
          </a:p>
          <a:p>
            <a:pPr marL="0" indent="0">
              <a:buNone/>
            </a:pPr>
            <a:endParaRPr lang="sv-SE" b="1" dirty="0">
              <a:solidFill>
                <a:schemeClr val="bg1"/>
              </a:solidFill>
            </a:endParaRPr>
          </a:p>
          <a:p>
            <a:r>
              <a:rPr lang="sv-SE" b="1" dirty="0">
                <a:solidFill>
                  <a:schemeClr val="bg1"/>
                </a:solidFill>
              </a:rPr>
              <a:t>Vad ska skilja oss från andra föreningar?</a:t>
            </a:r>
          </a:p>
          <a:p>
            <a:pPr marL="0" indent="0">
              <a:buNone/>
            </a:pPr>
            <a:endParaRPr lang="sv-SE" dirty="0">
              <a:solidFill>
                <a:schemeClr val="bg1"/>
              </a:solidFill>
            </a:endParaRPr>
          </a:p>
          <a:p>
            <a:endParaRPr lang="sv-SE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036285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3F6FFB5A-AEDF-68BB-D939-ADD75B387C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66DB752-17FB-609E-9516-DAC9D905D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>
                <a:solidFill>
                  <a:schemeClr val="bg1"/>
                </a:solidFill>
              </a:rPr>
              <a:t>3 bra beteenden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D4EF34C-B6B9-8B79-9F8D-461100CBD8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b="1" dirty="0">
                <a:solidFill>
                  <a:schemeClr val="bg1"/>
                </a:solidFill>
              </a:rPr>
              <a:t>1. Vi hejar på varandra – alltid.</a:t>
            </a:r>
            <a:br>
              <a:rPr lang="sv-SE" dirty="0">
                <a:solidFill>
                  <a:schemeClr val="bg1"/>
                </a:solidFill>
              </a:rPr>
            </a:br>
            <a:r>
              <a:rPr lang="sv-SE" dirty="0">
                <a:solidFill>
                  <a:schemeClr val="bg1"/>
                </a:solidFill>
              </a:rPr>
              <a:t>På andra ledare. På föräldrar. På alla lag.</a:t>
            </a:r>
          </a:p>
          <a:p>
            <a:pPr marL="0" indent="0">
              <a:buNone/>
            </a:pPr>
            <a:endParaRPr lang="sv-SE" dirty="0">
              <a:solidFill>
                <a:schemeClr val="bg1"/>
              </a:solidFill>
            </a:endParaRPr>
          </a:p>
          <a:p>
            <a:r>
              <a:rPr lang="sv-SE" b="1" dirty="0">
                <a:solidFill>
                  <a:schemeClr val="bg1"/>
                </a:solidFill>
              </a:rPr>
              <a:t>2. Vi ser varje barn – varje träning.</a:t>
            </a:r>
            <a:br>
              <a:rPr lang="sv-SE" dirty="0">
                <a:solidFill>
                  <a:schemeClr val="bg1"/>
                </a:solidFill>
              </a:rPr>
            </a:br>
            <a:r>
              <a:rPr lang="sv-SE" dirty="0">
                <a:solidFill>
                  <a:schemeClr val="bg1"/>
                </a:solidFill>
              </a:rPr>
              <a:t>Minst en aktiv kontakt med varje spelare.</a:t>
            </a:r>
          </a:p>
          <a:p>
            <a:pPr marL="0" indent="0">
              <a:buNone/>
            </a:pPr>
            <a:endParaRPr lang="sv-SE" dirty="0">
              <a:solidFill>
                <a:schemeClr val="bg1"/>
              </a:solidFill>
            </a:endParaRPr>
          </a:p>
          <a:p>
            <a:r>
              <a:rPr lang="sv-SE" b="1" dirty="0">
                <a:solidFill>
                  <a:schemeClr val="bg1"/>
                </a:solidFill>
              </a:rPr>
              <a:t>3. Vi bygger relationer mellan lagen.</a:t>
            </a:r>
            <a:br>
              <a:rPr lang="sv-SE" dirty="0">
                <a:solidFill>
                  <a:schemeClr val="bg1"/>
                </a:solidFill>
              </a:rPr>
            </a:br>
            <a:r>
              <a:rPr lang="sv-SE" dirty="0">
                <a:solidFill>
                  <a:schemeClr val="bg1"/>
                </a:solidFill>
              </a:rPr>
              <a:t>Hälsa. Småprata. Visa intresse.</a:t>
            </a:r>
          </a:p>
          <a:p>
            <a:pPr marL="0" indent="0">
              <a:buNone/>
            </a:pPr>
            <a:endParaRPr lang="sv-SE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F1D2054C-D0BC-BBDD-0124-981C5B269D61}"/>
              </a:ext>
            </a:extLst>
          </p:cNvPr>
          <p:cNvSpPr txBox="1"/>
          <p:nvPr/>
        </p:nvSpPr>
        <p:spPr>
          <a:xfrm>
            <a:off x="7855027" y="3128790"/>
            <a:ext cx="3580481" cy="3046988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sv-SE" sz="2400" b="1" dirty="0">
                <a:solidFill>
                  <a:schemeClr val="bg1"/>
                </a:solidFill>
              </a:rPr>
              <a:t>Diskutera 2 och 2 i 7 minuter: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</a:rPr>
              <a:t>Hur ser det ut när vi gör detta bra?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</a:rPr>
              <a:t>Vad hindrar oss?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</a:rPr>
              <a:t>Vad är en liten konkret sak vi kan börja med redan nästa vecka?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</a:rPr>
              <a:t>Har ni ytterligare bra beteende som borde vara med på listan?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288884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3A63079-4D79-3071-F7A6-9509296926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664" y="1443408"/>
            <a:ext cx="10613136" cy="4733555"/>
          </a:xfrm>
        </p:spPr>
        <p:txBody>
          <a:bodyPr/>
          <a:lstStyle/>
          <a:p>
            <a:r>
              <a:rPr lang="sv-SE" dirty="0" err="1">
                <a:solidFill>
                  <a:schemeClr val="bg1"/>
                </a:solidFill>
              </a:rPr>
              <a:t>Xxx</a:t>
            </a:r>
            <a:endParaRPr lang="sv-SE" dirty="0">
              <a:solidFill>
                <a:schemeClr val="bg1"/>
              </a:solidFill>
            </a:endParaRPr>
          </a:p>
          <a:p>
            <a:r>
              <a:rPr lang="sv-SE" dirty="0" err="1">
                <a:solidFill>
                  <a:schemeClr val="bg1"/>
                </a:solidFill>
              </a:rPr>
              <a:t>Xxxx</a:t>
            </a:r>
            <a:endParaRPr lang="sv-SE" dirty="0">
              <a:solidFill>
                <a:schemeClr val="bg1"/>
              </a:solidFill>
            </a:endParaRPr>
          </a:p>
          <a:p>
            <a:r>
              <a:rPr lang="sv-SE" dirty="0" err="1">
                <a:solidFill>
                  <a:schemeClr val="bg1"/>
                </a:solidFill>
              </a:rPr>
              <a:t>Xxxxx</a:t>
            </a:r>
            <a:endParaRPr lang="sv-SE" dirty="0">
              <a:solidFill>
                <a:schemeClr val="bg1"/>
              </a:solidFill>
            </a:endParaRPr>
          </a:p>
          <a:p>
            <a:r>
              <a:rPr lang="sv-SE" dirty="0" err="1">
                <a:solidFill>
                  <a:schemeClr val="bg1"/>
                </a:solidFill>
              </a:rPr>
              <a:t>Xxxxxx</a:t>
            </a:r>
            <a:endParaRPr lang="sv-SE" dirty="0">
              <a:solidFill>
                <a:schemeClr val="bg1"/>
              </a:solidFill>
            </a:endParaRPr>
          </a:p>
          <a:p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4C4743BF-F48D-CF2E-6483-E5757CCBD0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612411"/>
            <a:ext cx="1036892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4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Om två-tre år, vad ska folk säga om oss?</a:t>
            </a:r>
            <a:endParaRPr kumimoji="0" lang="sv-SE" altLang="sv-SE" sz="7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3B61EB94-FBB7-8A5A-B594-F862B4421A2D}"/>
              </a:ext>
            </a:extLst>
          </p:cNvPr>
          <p:cNvSpPr txBox="1"/>
          <p:nvPr/>
        </p:nvSpPr>
        <p:spPr>
          <a:xfrm>
            <a:off x="2459736" y="6391656"/>
            <a:ext cx="746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>
                <a:solidFill>
                  <a:schemeClr val="bg1"/>
                </a:solidFill>
              </a:rPr>
              <a:t>Man kommer inte till en Torsångs IF anda genom att prata om den…….</a:t>
            </a:r>
          </a:p>
        </p:txBody>
      </p:sp>
    </p:spTree>
    <p:extLst>
      <p:ext uri="{BB962C8B-B14F-4D97-AF65-F5344CB8AC3E}">
        <p14:creationId xmlns:p14="http://schemas.microsoft.com/office/powerpoint/2010/main" val="4091959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2E406-FCD1-412C-A326-A8627E020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6361"/>
          </a:xfrm>
        </p:spPr>
        <p:txBody>
          <a:bodyPr>
            <a:normAutofit fontScale="90000"/>
          </a:bodyPr>
          <a:lstStyle/>
          <a:p>
            <a:r>
              <a:rPr lang="sv-SE" sz="4800" dirty="0" err="1">
                <a:solidFill>
                  <a:schemeClr val="bg1"/>
                </a:solidFill>
              </a:rPr>
              <a:t>Torsångs</a:t>
            </a:r>
            <a:r>
              <a:rPr lang="sv-SE" sz="4800" b="1" dirty="0">
                <a:solidFill>
                  <a:schemeClr val="bg1"/>
                </a:solidFill>
              </a:rPr>
              <a:t> IF ekonomi</a:t>
            </a:r>
            <a:br>
              <a:rPr lang="sv-SE" sz="4800" b="1" dirty="0">
                <a:solidFill>
                  <a:schemeClr val="bg1"/>
                </a:solidFill>
              </a:rPr>
            </a:br>
            <a:r>
              <a:rPr lang="sv-SE" sz="1800" b="1" dirty="0" err="1">
                <a:solidFill>
                  <a:schemeClr val="bg1"/>
                </a:solidFill>
              </a:rPr>
              <a:t>Torsångs</a:t>
            </a:r>
            <a:r>
              <a:rPr lang="sv-SE" sz="1800" b="1" dirty="0">
                <a:solidFill>
                  <a:schemeClr val="bg1"/>
                </a:solidFill>
              </a:rPr>
              <a:t> IF har en stark ekonomi. Vi har ordning och reda och gör plusresultat. Vi ser att alla våra kostnader ökar precis som i övriga samhälle och att alla är kostnadsmedvetna och måna om föreningens pengar är avgörande om vi ska kunna fortsätta klara av att göra positiva resultat.  </a:t>
            </a:r>
            <a:endParaRPr lang="sv-SE" sz="4800" b="1" dirty="0">
              <a:solidFill>
                <a:schemeClr val="bg1"/>
              </a:solidFill>
            </a:endParaRP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98DBE30C-915B-4BCA-ADBA-2808A7BB8628}"/>
              </a:ext>
            </a:extLst>
          </p:cNvPr>
          <p:cNvSpPr txBox="1"/>
          <p:nvPr/>
        </p:nvSpPr>
        <p:spPr>
          <a:xfrm>
            <a:off x="310896" y="1399033"/>
            <a:ext cx="5303520" cy="440120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v-SE" sz="2400" b="1" dirty="0"/>
              <a:t>Medlemskap 2026  - 200kr</a:t>
            </a:r>
            <a:endParaRPr lang="sv-SE" sz="2400" b="1" dirty="0">
              <a:ea typeface="Calibri"/>
              <a:cs typeface="Calibri"/>
            </a:endParaRPr>
          </a:p>
          <a:p>
            <a:pPr marL="285750" indent="-285750">
              <a:buFont typeface="Calibri"/>
              <a:buChar char="-"/>
            </a:pPr>
            <a:r>
              <a:rPr lang="sv-SE" sz="2400" dirty="0"/>
              <a:t>Styr försäkringar</a:t>
            </a:r>
            <a:endParaRPr lang="sv-SE" sz="2400" dirty="0">
              <a:ea typeface="Calibri"/>
              <a:cs typeface="Calibri"/>
            </a:endParaRPr>
          </a:p>
          <a:p>
            <a:r>
              <a:rPr lang="sv-SE" sz="2400" b="1" dirty="0">
                <a:latin typeface="Calibri" panose="020F0502020204030204"/>
                <a:cs typeface="Calibri" panose="020F0502020204030204"/>
              </a:rPr>
              <a:t>Träningsavgifter 2026:</a:t>
            </a:r>
            <a:endParaRPr lang="sv-SE" sz="2400" b="1" dirty="0">
              <a:latin typeface="Calibri" panose="020F0502020204030204"/>
              <a:ea typeface="Calibri"/>
              <a:cs typeface="Calibri" panose="020F0502020204030204"/>
            </a:endParaRPr>
          </a:p>
          <a:p>
            <a:pPr marL="285750" indent="-285750">
              <a:buFont typeface="Calibri"/>
              <a:buChar char="-"/>
            </a:pPr>
            <a:r>
              <a:rPr lang="sv-SE" sz="2400" dirty="0">
                <a:latin typeface="Times New Roman"/>
                <a:cs typeface="Times New Roman"/>
              </a:rPr>
              <a:t>700kr, födda 2017–2019 </a:t>
            </a:r>
          </a:p>
          <a:p>
            <a:pPr marL="285750" indent="-285750">
              <a:buFont typeface="Calibri"/>
              <a:buChar char="-"/>
            </a:pPr>
            <a:r>
              <a:rPr lang="sv-SE" sz="2400" dirty="0">
                <a:latin typeface="Times New Roman"/>
                <a:cs typeface="Times New Roman"/>
              </a:rPr>
              <a:t>1100kr, födda 2012–2016 </a:t>
            </a:r>
            <a:endParaRPr lang="sv-SE" sz="2400" dirty="0">
              <a:ea typeface="Calibri"/>
              <a:cs typeface="Calibri" panose="020F0502020204030204"/>
            </a:endParaRPr>
          </a:p>
          <a:p>
            <a:pPr marL="285750" indent="-285750">
              <a:buFont typeface="Calibri"/>
              <a:buChar char="-"/>
            </a:pPr>
            <a:r>
              <a:rPr lang="sv-SE" sz="2400" dirty="0">
                <a:latin typeface="Times New Roman"/>
                <a:cs typeface="Times New Roman"/>
              </a:rPr>
              <a:t>1400kr , födda 2011 och tidigare </a:t>
            </a:r>
            <a:endParaRPr lang="sv-SE" sz="2400" dirty="0">
              <a:ea typeface="Calibri"/>
              <a:cs typeface="Calibri" panose="020F0502020204030204"/>
            </a:endParaRPr>
          </a:p>
          <a:p>
            <a:pPr marL="285750" indent="-285750">
              <a:buFont typeface="Calibri"/>
              <a:buChar char="-"/>
            </a:pPr>
            <a:r>
              <a:rPr lang="sv-SE" sz="2400" dirty="0">
                <a:latin typeface="Times New Roman"/>
                <a:cs typeface="Times New Roman"/>
              </a:rPr>
              <a:t>PF5 och PF6 betalar ingen träningsavgift</a:t>
            </a:r>
          </a:p>
          <a:p>
            <a:pPr marL="285750" indent="-285750">
              <a:buFont typeface="Calibri"/>
              <a:buChar char="-"/>
            </a:pPr>
            <a:r>
              <a:rPr lang="sv-SE" sz="2400" dirty="0">
                <a:latin typeface="Times New Roman"/>
                <a:cs typeface="Times New Roman"/>
              </a:rPr>
              <a:t>Tillkommer spelare efter 15:e juli betalar dessa halva träningsavgiften enl. ovan.</a:t>
            </a:r>
            <a:endParaRPr lang="sv-SE" sz="2400" dirty="0">
              <a:cs typeface="Calibri" panose="020F0502020204030204"/>
            </a:endParaRPr>
          </a:p>
          <a:p>
            <a:pPr marL="285750" indent="-285750">
              <a:buFont typeface="Calibri"/>
              <a:buChar char="-"/>
            </a:pPr>
            <a:endParaRPr lang="sv-SE" sz="1600" dirty="0">
              <a:cs typeface="Calibri"/>
            </a:endParaRP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80E9130B-0A8C-447D-BCA5-80A8CEC9F1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2628" y="5775254"/>
            <a:ext cx="989236" cy="867654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83A3455B-9845-2BC2-5331-30BFC5C7A6A3}"/>
              </a:ext>
            </a:extLst>
          </p:cNvPr>
          <p:cNvSpPr txBox="1"/>
          <p:nvPr/>
        </p:nvSpPr>
        <p:spPr>
          <a:xfrm>
            <a:off x="6303726" y="1399033"/>
            <a:ext cx="5303520" cy="440120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v-SE" sz="2400" b="1" dirty="0"/>
              <a:t>Vad ger föreningen tillbaka:</a:t>
            </a:r>
          </a:p>
          <a:p>
            <a:pPr marL="342900" indent="-342900">
              <a:buFontTx/>
              <a:buChar char="-"/>
            </a:pPr>
            <a:r>
              <a:rPr lang="sv-SE" sz="2400" dirty="0"/>
              <a:t>Dalecarlia (anmälan + deltagaravgift)</a:t>
            </a:r>
          </a:p>
          <a:p>
            <a:pPr marL="342900" indent="-342900">
              <a:buFontTx/>
              <a:buChar char="-"/>
            </a:pPr>
            <a:r>
              <a:rPr lang="sv-SE" sz="2400" dirty="0"/>
              <a:t>En ”</a:t>
            </a:r>
            <a:r>
              <a:rPr lang="sv-SE" sz="2400" dirty="0" err="1"/>
              <a:t>hemmacup</a:t>
            </a:r>
            <a:r>
              <a:rPr lang="sv-SE" sz="2400" dirty="0"/>
              <a:t>” (anmälan)</a:t>
            </a:r>
          </a:p>
          <a:p>
            <a:pPr marL="342900" indent="-342900">
              <a:buFontTx/>
              <a:buChar char="-"/>
            </a:pPr>
            <a:r>
              <a:rPr lang="sv-SE" sz="2400" dirty="0"/>
              <a:t>En ”</a:t>
            </a:r>
            <a:r>
              <a:rPr lang="sv-SE" sz="2400" dirty="0" err="1"/>
              <a:t>bortacup</a:t>
            </a:r>
            <a:r>
              <a:rPr lang="sv-SE" sz="2400" dirty="0"/>
              <a:t>” (anmälan + 500kr/spelare + 2 ledare)</a:t>
            </a:r>
          </a:p>
          <a:p>
            <a:pPr marL="342900" indent="-342900">
              <a:buFontTx/>
              <a:buChar char="-"/>
            </a:pPr>
            <a:r>
              <a:rPr lang="sv-SE" sz="2400" dirty="0"/>
              <a:t>Avslutning (150kr per spelare/ledare)</a:t>
            </a:r>
          </a:p>
          <a:p>
            <a:pPr marL="342900" indent="-342900">
              <a:buFontTx/>
              <a:buChar char="-"/>
            </a:pPr>
            <a:r>
              <a:rPr lang="sv-SE" sz="2400" dirty="0" err="1"/>
              <a:t>Ev</a:t>
            </a:r>
            <a:r>
              <a:rPr lang="sv-SE" sz="2400" dirty="0"/>
              <a:t> milersättning till ledare</a:t>
            </a:r>
          </a:p>
          <a:p>
            <a:endParaRPr lang="sv-SE" sz="2400" dirty="0"/>
          </a:p>
          <a:p>
            <a:r>
              <a:rPr lang="sv-SE" sz="2400" dirty="0"/>
              <a:t>+ Träningar, matcher, ledare, material, matchkläder, osv……</a:t>
            </a:r>
          </a:p>
          <a:p>
            <a:pPr marL="342900" indent="-342900">
              <a:buFontTx/>
              <a:buChar char="-"/>
            </a:pPr>
            <a:endParaRPr lang="sv-SE" sz="2400" dirty="0">
              <a:cs typeface="Calibri" panose="020F0502020204030204"/>
            </a:endParaRPr>
          </a:p>
          <a:p>
            <a:pPr marL="285750" indent="-285750">
              <a:buFont typeface="Calibri"/>
              <a:buChar char="-"/>
            </a:pPr>
            <a:endParaRPr lang="sv-SE" sz="1600" dirty="0">
              <a:cs typeface="Calibri"/>
            </a:endParaRPr>
          </a:p>
        </p:txBody>
      </p:sp>
      <p:pic>
        <p:nvPicPr>
          <p:cNvPr id="13" name="Platshållare för innehåll 12">
            <a:extLst>
              <a:ext uri="{FF2B5EF4-FFF2-40B4-BE49-F238E27FC236}">
                <a16:creationId xmlns:a16="http://schemas.microsoft.com/office/drawing/2014/main" id="{86743CF4-D5F1-193E-F8EB-AAC0DB1E4E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4709763" y="5229119"/>
            <a:ext cx="2340261" cy="1413789"/>
          </a:xfrm>
        </p:spPr>
      </p:pic>
    </p:spTree>
    <p:extLst>
      <p:ext uri="{BB962C8B-B14F-4D97-AF65-F5344CB8AC3E}">
        <p14:creationId xmlns:p14="http://schemas.microsoft.com/office/powerpoint/2010/main" val="255786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  <p:sndAc>
          <p:stSnd>
            <p:snd r:embed="rId3" name="hammer.wav"/>
          </p:stSnd>
        </p:sndAc>
      </p:transition>
    </mc:Choice>
    <mc:Fallback xmlns="">
      <p:transition spd="slow">
        <p:fade/>
        <p:sndAc>
          <p:stSnd>
            <p:snd r:embed="rId6" name="hammer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2E406-FCD1-412C-A326-A8627E020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chemeClr val="bg1"/>
                </a:solidFill>
              </a:rPr>
              <a:t>Fotbollskommittén</a:t>
            </a:r>
            <a:br>
              <a:rPr lang="sv-SE" dirty="0">
                <a:solidFill>
                  <a:schemeClr val="bg1"/>
                </a:solidFill>
              </a:rPr>
            </a:br>
            <a:r>
              <a:rPr lang="sv-SE" sz="2400" dirty="0">
                <a:solidFill>
                  <a:schemeClr val="bg1"/>
                </a:solidFill>
              </a:rPr>
              <a:t>Leds av Johan Haglund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5230320-95A6-4E1D-9967-11E8132C7BF5}"/>
              </a:ext>
            </a:extLst>
          </p:cNvPr>
          <p:cNvSpPr txBox="1">
            <a:spLocks/>
          </p:cNvSpPr>
          <p:nvPr/>
        </p:nvSpPr>
        <p:spPr>
          <a:xfrm>
            <a:off x="838200" y="2140893"/>
            <a:ext cx="7012620" cy="37720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400" dirty="0">
                <a:solidFill>
                  <a:schemeClr val="bg1"/>
                </a:solidFill>
              </a:rPr>
              <a:t>Fotbollskommitténs medlemmar är Johan Haglund, Sofia Ersson, Christoffer Lind och Pär Karlsson.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sz="2400" dirty="0"/>
          </a:p>
          <a:p>
            <a:endParaRPr lang="sv-SE" sz="1600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55BD3598-DCD4-0D19-8127-21C89323E8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428" y="622461"/>
            <a:ext cx="1897177" cy="1664005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4B3E76BC-14C5-6753-6A91-901773B29BD2}"/>
              </a:ext>
            </a:extLst>
          </p:cNvPr>
          <p:cNvSpPr txBox="1"/>
          <p:nvPr/>
        </p:nvSpPr>
        <p:spPr>
          <a:xfrm>
            <a:off x="1204215" y="3221241"/>
            <a:ext cx="6280589" cy="2585323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</a:rPr>
              <a:t>Arrangera ledarträff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</a:rPr>
              <a:t>Säkerställa att alla har visat utdrag ur belastningsregistret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</a:rPr>
              <a:t>Träningstider för konstgräs/naturgräs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</a:rPr>
              <a:t>Sprida information om utbildningar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</a:rPr>
              <a:t>Fixa fotbollsaktiviteter, tex målvaktsträningar, 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</a:rPr>
              <a:t>Arbeta fram och förankra spelarutvecklingsplaner för våra olika spelformer. 5-5 och 7-7.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</a:rPr>
              <a:t>Hjälpa domarutvecklaren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bg1"/>
                </a:solidFill>
              </a:rPr>
              <a:t>Hjälpa fotbollsutvecklaren</a:t>
            </a:r>
          </a:p>
        </p:txBody>
      </p:sp>
      <p:pic>
        <p:nvPicPr>
          <p:cNvPr id="10" name="Bildobjekt 9" descr="En bild som visar person, fotbeklädnader, Sportuniform, idrottskläder&#10;&#10;Automatiskt genererad beskrivning">
            <a:extLst>
              <a:ext uri="{FF2B5EF4-FFF2-40B4-BE49-F238E27FC236}">
                <a16:creationId xmlns:a16="http://schemas.microsoft.com/office/drawing/2014/main" id="{8D04325C-68A2-8856-7864-83D5ACCE5F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294" y="2463487"/>
            <a:ext cx="2917447" cy="377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672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D2BB39F-EDEF-BDF8-2C90-4625980C0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558528" cy="530987"/>
          </a:xfrm>
        </p:spPr>
        <p:txBody>
          <a:bodyPr>
            <a:normAutofit fontScale="90000"/>
          </a:bodyPr>
          <a:lstStyle/>
          <a:p>
            <a:r>
              <a:rPr lang="sv-SE" b="1" dirty="0">
                <a:solidFill>
                  <a:schemeClr val="bg1"/>
                </a:solidFill>
              </a:rPr>
              <a:t>Fotbollsutvecklare i förening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A9366A3-7F54-A6D3-553F-C862BABD1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50337"/>
            <a:ext cx="6531864" cy="4351338"/>
          </a:xfrm>
        </p:spPr>
        <p:txBody>
          <a:bodyPr>
            <a:normAutofit fontScale="92500"/>
          </a:bodyPr>
          <a:lstStyle/>
          <a:p>
            <a:r>
              <a:rPr lang="sv-SE" dirty="0">
                <a:solidFill>
                  <a:schemeClr val="bg1"/>
                </a:solidFill>
              </a:rPr>
              <a:t>Nyhet för 2026</a:t>
            </a:r>
          </a:p>
          <a:p>
            <a:r>
              <a:rPr lang="sv-SE" dirty="0">
                <a:solidFill>
                  <a:schemeClr val="bg1"/>
                </a:solidFill>
              </a:rPr>
              <a:t>Pär Karlsson</a:t>
            </a:r>
          </a:p>
          <a:p>
            <a:r>
              <a:rPr lang="sv-SE" dirty="0">
                <a:solidFill>
                  <a:schemeClr val="bg1"/>
                </a:solidFill>
              </a:rPr>
              <a:t>Börjar utbildningen i april</a:t>
            </a:r>
          </a:p>
          <a:p>
            <a:r>
              <a:rPr lang="sv-SE" dirty="0">
                <a:solidFill>
                  <a:schemeClr val="bg1"/>
                </a:solidFill>
              </a:rPr>
              <a:t>När, hur och med vilka är inte 100% bestämt men initialt ser vi att Pär kommer ha fokus på 9-manna och 11-manna</a:t>
            </a:r>
          </a:p>
          <a:p>
            <a:r>
              <a:rPr lang="sv-SE" dirty="0">
                <a:solidFill>
                  <a:schemeClr val="bg1"/>
                </a:solidFill>
              </a:rPr>
              <a:t>På avrop kan Pär vara behjälplig även i andra lag om så önskas</a:t>
            </a:r>
          </a:p>
          <a:p>
            <a:r>
              <a:rPr lang="sv-SE" dirty="0">
                <a:solidFill>
                  <a:schemeClr val="bg1"/>
                </a:solidFill>
              </a:rPr>
              <a:t>Pär kommer även ansluta till Johan och Sofia i att arbeta med </a:t>
            </a:r>
            <a:r>
              <a:rPr lang="sv-SE" dirty="0" err="1">
                <a:solidFill>
                  <a:schemeClr val="bg1"/>
                </a:solidFill>
              </a:rPr>
              <a:t>TIF:s</a:t>
            </a:r>
            <a:r>
              <a:rPr lang="sv-SE" dirty="0">
                <a:solidFill>
                  <a:schemeClr val="bg1"/>
                </a:solidFill>
              </a:rPr>
              <a:t> spelarutvecklingsplaner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BBA9BA25-7664-8A85-A135-95332B0B46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4866" y="1106423"/>
            <a:ext cx="4360532" cy="2119583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86AEBB54-3081-4D6F-594E-7ED7B76BCC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9926" y="3436317"/>
            <a:ext cx="4360532" cy="1444176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F0DDE512-A33F-2B0D-BA42-94617810D3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096" y="5305034"/>
            <a:ext cx="1557439" cy="137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97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AD96FDFD-4E42-4A06-B8B5-768A1DB9C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3650A1-2E29-4E63-9842-367AB3254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368" y="371719"/>
            <a:ext cx="6652085" cy="929203"/>
          </a:xfrm>
        </p:spPr>
        <p:txBody>
          <a:bodyPr anchor="b">
            <a:normAutofit fontScale="90000"/>
          </a:bodyPr>
          <a:lstStyle/>
          <a:p>
            <a:r>
              <a:rPr lang="sv-SE" b="1" dirty="0">
                <a:solidFill>
                  <a:schemeClr val="bg1"/>
                </a:solidFill>
              </a:rPr>
              <a:t>Domarutvecklare i </a:t>
            </a:r>
            <a:r>
              <a:rPr lang="sv-SE" b="1" dirty="0" err="1">
                <a:solidFill>
                  <a:schemeClr val="bg1"/>
                </a:solidFill>
              </a:rPr>
              <a:t>Torsångs</a:t>
            </a:r>
            <a:r>
              <a:rPr lang="sv-SE" b="1" dirty="0">
                <a:solidFill>
                  <a:schemeClr val="bg1"/>
                </a:solidFill>
              </a:rPr>
              <a:t> IF</a:t>
            </a:r>
            <a:br>
              <a:rPr lang="sv-SE" dirty="0">
                <a:solidFill>
                  <a:schemeClr val="bg1"/>
                </a:solidFill>
              </a:rPr>
            </a:br>
            <a:r>
              <a:rPr lang="sv-SE" sz="2700" b="1" dirty="0">
                <a:solidFill>
                  <a:schemeClr val="bg1"/>
                </a:solidFill>
              </a:rPr>
              <a:t>Therese Wohlin</a:t>
            </a:r>
            <a:endParaRPr lang="sv-SE" b="1" dirty="0">
              <a:solidFill>
                <a:schemeClr val="bg1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C58CA9E-DD63-4102-BE49-05931951B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710" y="1415346"/>
            <a:ext cx="6335370" cy="278318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sz="2000" dirty="0">
                <a:solidFill>
                  <a:schemeClr val="bg1"/>
                </a:solidFill>
              </a:rPr>
              <a:t>Vi är med i DFF projekt "Domarutvecklare i Förening"</a:t>
            </a:r>
            <a:endParaRPr lang="sv-SE" sz="2000" dirty="0">
              <a:solidFill>
                <a:schemeClr val="bg1"/>
              </a:solidFill>
              <a:cs typeface="Calibri"/>
            </a:endParaRPr>
          </a:p>
          <a:p>
            <a:r>
              <a:rPr lang="sv-SE" sz="2000" dirty="0">
                <a:solidFill>
                  <a:schemeClr val="bg1"/>
                </a:solidFill>
                <a:cs typeface="Calibri"/>
              </a:rPr>
              <a:t>Tillsätta alla matcher för ungdomslagen i </a:t>
            </a:r>
            <a:r>
              <a:rPr lang="sv-SE" sz="2000" dirty="0" err="1">
                <a:solidFill>
                  <a:schemeClr val="bg1"/>
                </a:solidFill>
                <a:cs typeface="Calibri"/>
              </a:rPr>
              <a:t>Fogis</a:t>
            </a:r>
            <a:endParaRPr lang="sv-SE" sz="2000" dirty="0">
              <a:solidFill>
                <a:schemeClr val="bg1"/>
              </a:solidFill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sv-SE" sz="2000" dirty="0">
                <a:solidFill>
                  <a:schemeClr val="bg1"/>
                </a:solidFill>
                <a:cs typeface="Calibri"/>
              </a:rPr>
              <a:t>Tränare gör klart "sitt" </a:t>
            </a:r>
            <a:r>
              <a:rPr lang="sv-SE" sz="2000" dirty="0" err="1">
                <a:solidFill>
                  <a:schemeClr val="bg1"/>
                </a:solidFill>
                <a:cs typeface="Calibri"/>
              </a:rPr>
              <a:t>Fogis</a:t>
            </a:r>
            <a:endParaRPr lang="sv-SE" sz="2000" dirty="0">
              <a:solidFill>
                <a:schemeClr val="bg1"/>
              </a:solidFill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sv-SE" sz="2000" dirty="0">
                <a:solidFill>
                  <a:schemeClr val="bg1"/>
                </a:solidFill>
                <a:cs typeface="Calibri"/>
              </a:rPr>
              <a:t>När serierna är satta tillsätter Therese domare i </a:t>
            </a:r>
            <a:r>
              <a:rPr lang="sv-SE" sz="2000" dirty="0" err="1">
                <a:solidFill>
                  <a:schemeClr val="bg1"/>
                </a:solidFill>
                <a:cs typeface="Calibri"/>
              </a:rPr>
              <a:t>Fogis</a:t>
            </a:r>
            <a:endParaRPr lang="sv-SE" sz="2000" dirty="0">
              <a:solidFill>
                <a:schemeClr val="bg1"/>
              </a:solidFill>
              <a:cs typeface="Calibri"/>
            </a:endParaRPr>
          </a:p>
          <a:p>
            <a:pPr lvl="1">
              <a:buFont typeface="Courier New" panose="020B0604020202020204" pitchFamily="34" charset="0"/>
              <a:buChar char="o"/>
            </a:pPr>
            <a:r>
              <a:rPr lang="sv-SE" sz="2000" dirty="0">
                <a:solidFill>
                  <a:schemeClr val="bg1"/>
                </a:solidFill>
                <a:cs typeface="Calibri"/>
              </a:rPr>
              <a:t>Domarna bekräftar 3-4 dagar innan match till  ledare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sv-SE" sz="2000" dirty="0">
                <a:solidFill>
                  <a:schemeClr val="bg1"/>
                </a:solidFill>
                <a:cs typeface="Calibri"/>
              </a:rPr>
              <a:t>Betalning sker via </a:t>
            </a:r>
            <a:r>
              <a:rPr lang="sv-SE" sz="2000" dirty="0" err="1">
                <a:solidFill>
                  <a:schemeClr val="bg1"/>
                </a:solidFill>
                <a:cs typeface="Calibri"/>
              </a:rPr>
              <a:t>Fogis</a:t>
            </a:r>
            <a:r>
              <a:rPr lang="sv-SE" sz="2000" dirty="0">
                <a:solidFill>
                  <a:schemeClr val="bg1"/>
                </a:solidFill>
                <a:cs typeface="Calibri"/>
              </a:rPr>
              <a:t> </a:t>
            </a:r>
          </a:p>
          <a:p>
            <a:r>
              <a:rPr lang="sv-SE" sz="2000" dirty="0">
                <a:solidFill>
                  <a:schemeClr val="bg1"/>
                </a:solidFill>
                <a:cs typeface="Calibri"/>
              </a:rPr>
              <a:t>För matcher som ej finns i </a:t>
            </a:r>
            <a:r>
              <a:rPr lang="sv-SE" sz="2000" dirty="0" err="1">
                <a:solidFill>
                  <a:schemeClr val="bg1"/>
                </a:solidFill>
                <a:cs typeface="Calibri"/>
              </a:rPr>
              <a:t>Fogis</a:t>
            </a:r>
            <a:r>
              <a:rPr lang="sv-SE" sz="2000" dirty="0">
                <a:solidFill>
                  <a:schemeClr val="bg1"/>
                </a:solidFill>
                <a:cs typeface="Calibri"/>
              </a:rPr>
              <a:t> behövs kommunikation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sv-SE" sz="2000" dirty="0">
                <a:solidFill>
                  <a:schemeClr val="bg1"/>
                </a:solidFill>
                <a:cs typeface="Calibri"/>
              </a:rPr>
              <a:t>Maila i god tid  ditt lags behov till Therese </a:t>
            </a:r>
          </a:p>
          <a:p>
            <a:r>
              <a:rPr lang="sv-SE" sz="2000" dirty="0">
                <a:solidFill>
                  <a:schemeClr val="bg1"/>
                </a:solidFill>
                <a:cs typeface="Calibri"/>
              </a:rPr>
              <a:t>Vara behjälplig i rekrytering och att stötta nya domare</a:t>
            </a:r>
            <a:endParaRPr lang="sv-SE" sz="2000" dirty="0">
              <a:solidFill>
                <a:schemeClr val="bg1"/>
              </a:solidFill>
            </a:endParaRPr>
          </a:p>
          <a:p>
            <a:endParaRPr lang="sv-SE" sz="2000" dirty="0">
              <a:solidFill>
                <a:schemeClr val="bg1"/>
              </a:solidFill>
              <a:cs typeface="Calibri" panose="020F0502020204030204"/>
            </a:endParaRPr>
          </a:p>
          <a:p>
            <a:endParaRPr lang="sv-SE" sz="2000" dirty="0">
              <a:solidFill>
                <a:srgbClr val="FFFFFF"/>
              </a:solidFill>
              <a:cs typeface="Calibri" panose="020F0502020204030204"/>
            </a:endParaRPr>
          </a:p>
          <a:p>
            <a:endParaRPr lang="sv-SE" sz="2000" dirty="0">
              <a:highlight>
                <a:srgbClr val="FFFF00"/>
              </a:highlight>
              <a:cs typeface="Calibri" panose="020F0502020204030204"/>
            </a:endParaRPr>
          </a:p>
          <a:p>
            <a:pPr marL="0" indent="0">
              <a:buNone/>
            </a:pPr>
            <a:endParaRPr lang="en-US" sz="2000" dirty="0">
              <a:cs typeface="Calibri" panose="020F0502020204030204"/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470F29CF-6D38-9ADB-0537-25F0064998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096" y="5305034"/>
            <a:ext cx="1557439" cy="13783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CCAD087-6678-AA5B-98E6-20667A79E443}"/>
              </a:ext>
            </a:extLst>
          </p:cNvPr>
          <p:cNvSpPr txBox="1"/>
          <p:nvPr/>
        </p:nvSpPr>
        <p:spPr>
          <a:xfrm>
            <a:off x="472709" y="5210087"/>
            <a:ext cx="7614012" cy="15081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cs typeface="Calibri"/>
              </a:rPr>
              <a:t>Kontakta</a:t>
            </a:r>
            <a:r>
              <a:rPr lang="en-US" sz="2400" dirty="0">
                <a:solidFill>
                  <a:schemeClr val="bg1"/>
                </a:solidFill>
                <a:cs typeface="Calibri"/>
              </a:rPr>
              <a:t> Therese:</a:t>
            </a:r>
          </a:p>
          <a:p>
            <a:r>
              <a:rPr lang="en-US" sz="2400" dirty="0" err="1">
                <a:solidFill>
                  <a:schemeClr val="bg1"/>
                </a:solidFill>
                <a:cs typeface="Calibri"/>
              </a:rPr>
              <a:t>Alternativ</a:t>
            </a:r>
            <a:r>
              <a:rPr lang="en-US" sz="2400" dirty="0">
                <a:solidFill>
                  <a:schemeClr val="bg1"/>
                </a:solidFill>
                <a:cs typeface="Calibri"/>
              </a:rPr>
              <a:t> 1:  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therese.wohlin@gmail.com</a:t>
            </a:r>
            <a:endParaRPr lang="en-US" sz="2400" dirty="0">
              <a:solidFill>
                <a:schemeClr val="bg1"/>
              </a:solidFill>
              <a:ea typeface="+mn-lt"/>
              <a:cs typeface="+mn-lt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sz="2400" dirty="0" err="1">
                <a:solidFill>
                  <a:schemeClr val="bg1"/>
                </a:solidFill>
                <a:cs typeface="Calibri"/>
              </a:rPr>
              <a:t>Alternativ</a:t>
            </a:r>
            <a:r>
              <a:rPr lang="en-US" sz="2400" dirty="0">
                <a:solidFill>
                  <a:schemeClr val="bg1"/>
                </a:solidFill>
                <a:cs typeface="Calibri"/>
              </a:rPr>
              <a:t> 2: </a:t>
            </a:r>
            <a:r>
              <a:rPr lang="en-US" sz="2400" dirty="0">
                <a:solidFill>
                  <a:schemeClr val="bg1"/>
                </a:solidFill>
                <a:ea typeface="+mn-lt"/>
                <a:cs typeface="+mn-lt"/>
              </a:rPr>
              <a:t> 070 - 714 33 00</a:t>
            </a:r>
            <a:endParaRPr lang="en-US" sz="2400" dirty="0">
              <a:solidFill>
                <a:schemeClr val="bg1"/>
              </a:solidFill>
              <a:cs typeface="Calibri"/>
            </a:endParaRPr>
          </a:p>
          <a:p>
            <a:endParaRPr lang="en-US" sz="2000" dirty="0">
              <a:solidFill>
                <a:srgbClr val="000000"/>
              </a:solidFill>
              <a:cs typeface="Calibri"/>
            </a:endParaRP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3A3389A3-C0AF-5553-9DF1-3CCE2CF783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97" y="1448386"/>
            <a:ext cx="4976038" cy="3709184"/>
          </a:xfrm>
          <a:prstGeom prst="rect">
            <a:avLst/>
          </a:prstGeom>
        </p:spPr>
      </p:pic>
      <p:sp>
        <p:nvSpPr>
          <p:cNvPr id="4" name="Ellips 3">
            <a:extLst>
              <a:ext uri="{FF2B5EF4-FFF2-40B4-BE49-F238E27FC236}">
                <a16:creationId xmlns:a16="http://schemas.microsoft.com/office/drawing/2014/main" id="{9B851873-8B2F-9C13-6F7D-A1F6E1A4231C}"/>
              </a:ext>
            </a:extLst>
          </p:cNvPr>
          <p:cNvSpPr/>
          <p:nvPr/>
        </p:nvSpPr>
        <p:spPr>
          <a:xfrm rot="20305614">
            <a:off x="6139331" y="5470644"/>
            <a:ext cx="2304934" cy="988033"/>
          </a:xfrm>
          <a:prstGeom prst="ellipse">
            <a:avLst/>
          </a:prstGeom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Matchvärd</a:t>
            </a:r>
          </a:p>
        </p:txBody>
      </p:sp>
    </p:spTree>
    <p:extLst>
      <p:ext uri="{BB962C8B-B14F-4D97-AF65-F5344CB8AC3E}">
        <p14:creationId xmlns:p14="http://schemas.microsoft.com/office/powerpoint/2010/main" val="3490099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B6B0AF-1A41-9834-8068-62A6F8A57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3867"/>
          </a:xfrm>
        </p:spPr>
        <p:txBody>
          <a:bodyPr/>
          <a:lstStyle/>
          <a:p>
            <a:r>
              <a:rPr lang="sv-SE" b="1" dirty="0">
                <a:solidFill>
                  <a:schemeClr val="bg1"/>
                </a:solidFill>
              </a:rPr>
              <a:t>Som ledare 2026….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B64E25ED-5D2D-5786-6808-01C1557AD68B}"/>
              </a:ext>
            </a:extLst>
          </p:cNvPr>
          <p:cNvSpPr txBox="1"/>
          <p:nvPr/>
        </p:nvSpPr>
        <p:spPr>
          <a:xfrm>
            <a:off x="477012" y="1319843"/>
            <a:ext cx="112379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…ska jag ha koll på mitt lag i Laget.se. Extra viktigt inför fakturering!  </a:t>
            </a:r>
          </a:p>
          <a:p>
            <a:r>
              <a:rPr lang="sv-SE" dirty="0">
                <a:solidFill>
                  <a:schemeClr val="bg1"/>
                </a:solidFill>
              </a:rPr>
              <a:t>…ska jag vara behjälplig när någon förälder inte betalat medlems eller träningsavgift. Ingen rolig uppgift med den ingår</a:t>
            </a:r>
          </a:p>
          <a:p>
            <a:r>
              <a:rPr lang="sv-SE" dirty="0">
                <a:solidFill>
                  <a:schemeClr val="bg1"/>
                </a:solidFill>
              </a:rPr>
              <a:t>…ska jag arrangera ett väl förberett föräldramöte. (obs, styrelsen vill vara med)</a:t>
            </a:r>
          </a:p>
          <a:p>
            <a:r>
              <a:rPr lang="sv-SE" dirty="0">
                <a:solidFill>
                  <a:schemeClr val="bg1"/>
                </a:solidFill>
              </a:rPr>
              <a:t>…ska jag ha god/nära samarbete med lagföräldrarna för att säkerställa tex midsommarafton</a:t>
            </a:r>
          </a:p>
          <a:p>
            <a:r>
              <a:rPr lang="sv-SE" dirty="0">
                <a:solidFill>
                  <a:schemeClr val="bg1"/>
                </a:solidFill>
              </a:rPr>
              <a:t>…ska jag säkerställa att det finns en matchvärd på alla mina hemmamatcher</a:t>
            </a:r>
          </a:p>
          <a:p>
            <a:r>
              <a:rPr lang="sv-SE" dirty="0">
                <a:solidFill>
                  <a:schemeClr val="bg1"/>
                </a:solidFill>
              </a:rPr>
              <a:t>…ska jag ha god kommunikation med våra domare före, under och efter match</a:t>
            </a:r>
          </a:p>
          <a:p>
            <a:r>
              <a:rPr lang="sv-SE" dirty="0">
                <a:solidFill>
                  <a:schemeClr val="bg1"/>
                </a:solidFill>
              </a:rPr>
              <a:t>…ska jag läsa föreningens resepolicy och kommunicera den till föräldrarna</a:t>
            </a:r>
          </a:p>
          <a:p>
            <a:r>
              <a:rPr lang="sv-SE" dirty="0">
                <a:solidFill>
                  <a:schemeClr val="bg1"/>
                </a:solidFill>
              </a:rPr>
              <a:t>…ska jag läsa föreningens krishanteringsplan</a:t>
            </a:r>
          </a:p>
          <a:p>
            <a:r>
              <a:rPr lang="sv-SE" dirty="0">
                <a:solidFill>
                  <a:schemeClr val="bg1"/>
                </a:solidFill>
              </a:rPr>
              <a:t>…ska jag på direkten beställa mitt utdrag ur polisregistret och se till att Johan eller Sofia får det</a:t>
            </a:r>
          </a:p>
          <a:p>
            <a:endParaRPr lang="sv-SE" dirty="0">
              <a:solidFill>
                <a:schemeClr val="bg1"/>
              </a:solidFill>
            </a:endParaRPr>
          </a:p>
          <a:p>
            <a:endParaRPr lang="sv-SE" dirty="0">
              <a:solidFill>
                <a:schemeClr val="bg1"/>
              </a:solidFill>
            </a:endParaRP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E0B9BFB1-0955-E549-3273-89FCE75FC0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6" r="-2" b="6235"/>
          <a:stretch/>
        </p:blipFill>
        <p:spPr>
          <a:xfrm>
            <a:off x="9292215" y="3968496"/>
            <a:ext cx="2898262" cy="2889504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5" name="Platshållare för innehåll 3">
            <a:extLst>
              <a:ext uri="{FF2B5EF4-FFF2-40B4-BE49-F238E27FC236}">
                <a16:creationId xmlns:a16="http://schemas.microsoft.com/office/drawing/2014/main" id="{920B72D0-102D-BE62-B257-42A320D123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445" y="4323719"/>
            <a:ext cx="3804178" cy="217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431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3650A1-2E29-4E63-9842-367AB3254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465" y="108761"/>
            <a:ext cx="5120561" cy="825501"/>
          </a:xfrm>
        </p:spPr>
        <p:txBody>
          <a:bodyPr>
            <a:normAutofit/>
          </a:bodyPr>
          <a:lstStyle/>
          <a:p>
            <a:r>
              <a:rPr lang="sv-SE" sz="3600" b="1" dirty="0">
                <a:solidFill>
                  <a:schemeClr val="bg1"/>
                </a:solidFill>
              </a:rPr>
              <a:t>Smått &amp; Gott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C58CA9E-DD63-4102-BE49-05931951B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921" y="934262"/>
            <a:ext cx="6340148" cy="553054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Ny inköpare i Linda Hedlund</a:t>
            </a:r>
          </a:p>
          <a:p>
            <a:r>
              <a:rPr lang="sv-SE" dirty="0">
                <a:solidFill>
                  <a:schemeClr val="bg1"/>
                </a:solidFill>
              </a:rPr>
              <a:t>Boka Klubbstugan via Laget.se</a:t>
            </a:r>
          </a:p>
          <a:p>
            <a:r>
              <a:rPr lang="sv-SE" dirty="0">
                <a:solidFill>
                  <a:schemeClr val="bg1"/>
                </a:solidFill>
              </a:rPr>
              <a:t>Boka </a:t>
            </a:r>
            <a:r>
              <a:rPr lang="sv-SE" dirty="0" err="1">
                <a:solidFill>
                  <a:schemeClr val="bg1"/>
                </a:solidFill>
              </a:rPr>
              <a:t>Veo</a:t>
            </a:r>
            <a:r>
              <a:rPr lang="sv-SE" dirty="0">
                <a:solidFill>
                  <a:schemeClr val="bg1"/>
                </a:solidFill>
              </a:rPr>
              <a:t>-kameran via Laget.se</a:t>
            </a:r>
          </a:p>
          <a:p>
            <a:r>
              <a:rPr lang="sv-SE" dirty="0">
                <a:solidFill>
                  <a:schemeClr val="bg1"/>
                </a:solidFill>
              </a:rPr>
              <a:t>Matchkläder</a:t>
            </a:r>
            <a:endParaRPr lang="sv-SE" dirty="0">
              <a:solidFill>
                <a:schemeClr val="bg1"/>
              </a:solidFill>
              <a:cs typeface="Calibri"/>
            </a:endParaRPr>
          </a:p>
          <a:p>
            <a:r>
              <a:rPr lang="en-US" sz="2800" dirty="0" err="1">
                <a:solidFill>
                  <a:schemeClr val="bg1"/>
                </a:solidFill>
              </a:rPr>
              <a:t>Ledarkläder</a:t>
            </a:r>
            <a:endParaRPr lang="en-US" sz="2800" dirty="0">
              <a:solidFill>
                <a:schemeClr val="bg1"/>
              </a:solidFill>
            </a:endParaRPr>
          </a:p>
          <a:p>
            <a:r>
              <a:rPr lang="sv-SE" dirty="0">
                <a:solidFill>
                  <a:schemeClr val="bg1"/>
                </a:solidFill>
                <a:cs typeface="Calibri"/>
              </a:rPr>
              <a:t>Vita skåpet</a:t>
            </a:r>
          </a:p>
          <a:p>
            <a:r>
              <a:rPr lang="sv-SE" dirty="0">
                <a:solidFill>
                  <a:schemeClr val="bg1"/>
                </a:solidFill>
              </a:rPr>
              <a:t>Facebook-grupper</a:t>
            </a:r>
          </a:p>
          <a:p>
            <a:endParaRPr lang="sv-SE" dirty="0">
              <a:highlight>
                <a:srgbClr val="FFFF00"/>
              </a:highlight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Arc 34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470F29CF-6D38-9ADB-0537-25F0064998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5" r="5" b="5"/>
          <a:stretch/>
        </p:blipFill>
        <p:spPr>
          <a:xfrm>
            <a:off x="9363859" y="4405923"/>
            <a:ext cx="2544430" cy="2174690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70E0A172-9BE7-6AA8-F4D4-389F1BFA43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0780" y="108761"/>
            <a:ext cx="4910952" cy="3865932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BB4F007D-3D1F-9173-8BC3-8D3E5468C2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916400">
            <a:off x="7144672" y="3247607"/>
            <a:ext cx="2361588" cy="33008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1457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73434E9-A58F-3FB7-185B-5B5D1862B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>
                <a:solidFill>
                  <a:schemeClr val="bg1"/>
                </a:solidFill>
              </a:rPr>
              <a:t>Fotbollsskolan 2026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F62DF7D-4367-865E-EE70-0DF51ED7E0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sv-SE" dirty="0">
                <a:solidFill>
                  <a:schemeClr val="bg1"/>
                </a:solidFill>
              </a:rPr>
              <a:t>Samma vecka, samma tider, samma upplägg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dirty="0">
                <a:solidFill>
                  <a:schemeClr val="bg1"/>
                </a:solidFill>
              </a:rPr>
              <a:t>150 platser till att börja med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dirty="0">
                <a:solidFill>
                  <a:schemeClr val="bg1"/>
                </a:solidFill>
              </a:rPr>
              <a:t>Anmälan öppnar inom kort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dirty="0">
                <a:solidFill>
                  <a:schemeClr val="bg1"/>
                </a:solidFill>
              </a:rPr>
              <a:t>Rektor: Josefin Björklund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dirty="0">
                <a:solidFill>
                  <a:schemeClr val="bg1"/>
                </a:solidFill>
              </a:rPr>
              <a:t>Ass. rektorer: Anna </a:t>
            </a:r>
            <a:r>
              <a:rPr lang="sv-SE" dirty="0" err="1">
                <a:solidFill>
                  <a:schemeClr val="bg1"/>
                </a:solidFill>
              </a:rPr>
              <a:t>Sauke</a:t>
            </a:r>
            <a:r>
              <a:rPr lang="sv-SE" dirty="0">
                <a:solidFill>
                  <a:schemeClr val="bg1"/>
                </a:solidFill>
              </a:rPr>
              <a:t> och Andreas Hjärpe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dirty="0">
                <a:solidFill>
                  <a:schemeClr val="bg1"/>
                </a:solidFill>
              </a:rPr>
              <a:t>Ledare från födda 2012 eller tidigare är under rekrytering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dirty="0">
                <a:solidFill>
                  <a:schemeClr val="bg1"/>
                </a:solidFill>
              </a:rPr>
              <a:t>Vi kan inte vara nog med vuxna på plats så vill/kan du vara på plats en dag eller två, kontakta Josefin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dirty="0" err="1">
                <a:solidFill>
                  <a:schemeClr val="bg1"/>
                </a:solidFill>
              </a:rPr>
              <a:t>Torsångs</a:t>
            </a:r>
            <a:r>
              <a:rPr lang="sv-SE" dirty="0">
                <a:solidFill>
                  <a:schemeClr val="bg1"/>
                </a:solidFill>
              </a:rPr>
              <a:t> Café kommer leverera mat </a:t>
            </a:r>
            <a:r>
              <a:rPr lang="sv-SE" u="sng" dirty="0">
                <a:solidFill>
                  <a:schemeClr val="bg1"/>
                </a:solidFill>
              </a:rPr>
              <a:t>till</a:t>
            </a:r>
            <a:r>
              <a:rPr lang="sv-SE" dirty="0">
                <a:solidFill>
                  <a:schemeClr val="bg1"/>
                </a:solidFill>
              </a:rPr>
              <a:t> IP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dirty="0">
                <a:solidFill>
                  <a:schemeClr val="bg1"/>
                </a:solidFill>
              </a:rPr>
              <a:t>Leverantör är Stadium, samma innehåll dvs boll o tröja</a:t>
            </a:r>
          </a:p>
          <a:p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96605F10-34D3-CD65-9966-6F42A95687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8" b="-2"/>
          <a:stretch/>
        </p:blipFill>
        <p:spPr>
          <a:xfrm>
            <a:off x="10201278" y="5167312"/>
            <a:ext cx="1688268" cy="1499409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F668EF59-CDC1-CA60-AA75-C25A2CC617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935" y="168899"/>
            <a:ext cx="2999216" cy="2249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322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50DF6B93-F3AC-40E0-8651-89582E5E87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8027539-FDC1-4BD7-ABD3-2C9688465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1530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746EFA5-E6C7-4867-8011-E729148E8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799" y="685800"/>
            <a:ext cx="6742953" cy="5486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DB5A20-ADBA-45CD-9909-C81447D6C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265" y="908989"/>
            <a:ext cx="5461225" cy="597159"/>
          </a:xfrm>
        </p:spPr>
        <p:txBody>
          <a:bodyPr anchor="b">
            <a:normAutofit fontScale="90000"/>
          </a:bodyPr>
          <a:lstStyle/>
          <a:p>
            <a:r>
              <a:rPr lang="sv-SE" sz="4000" b="1" dirty="0">
                <a:solidFill>
                  <a:schemeClr val="bg1"/>
                </a:solidFill>
              </a:rPr>
              <a:t>Anläggningskommittén</a:t>
            </a:r>
            <a:br>
              <a:rPr lang="sv-SE" sz="3200" b="1" dirty="0">
                <a:solidFill>
                  <a:schemeClr val="bg1"/>
                </a:solidFill>
              </a:rPr>
            </a:br>
            <a:r>
              <a:rPr lang="sv-SE" sz="2200" dirty="0">
                <a:solidFill>
                  <a:schemeClr val="bg1"/>
                </a:solidFill>
              </a:rPr>
              <a:t>Drivs av Joel Mannerhagen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265DB9-38D0-4C48-A20C-D439BDB14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431" y="2326496"/>
            <a:ext cx="6336792" cy="374512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 algn="l" fontAlgn="base">
              <a:buNone/>
            </a:pPr>
            <a:r>
              <a:rPr lang="sv-SE" sz="1800" dirty="0">
                <a:solidFill>
                  <a:schemeClr val="bg1"/>
                </a:solidFill>
              </a:rPr>
              <a:t>Aktuellt för ledarna: </a:t>
            </a:r>
          </a:p>
          <a:p>
            <a:pPr fontAlgn="base"/>
            <a:r>
              <a:rPr lang="sv-SE" sz="1800" dirty="0">
                <a:solidFill>
                  <a:schemeClr val="bg1"/>
                </a:solidFill>
              </a:rPr>
              <a:t>NYHET: Robotgräsklippare </a:t>
            </a:r>
          </a:p>
          <a:p>
            <a:pPr fontAlgn="base"/>
            <a:r>
              <a:rPr lang="sv-SE" sz="1800" dirty="0">
                <a:solidFill>
                  <a:schemeClr val="bg1"/>
                </a:solidFill>
              </a:rPr>
              <a:t>NYHET: Fler små mål</a:t>
            </a:r>
          </a:p>
          <a:p>
            <a:pPr fontAlgn="base"/>
            <a:r>
              <a:rPr lang="sv-SE" sz="1800" dirty="0">
                <a:solidFill>
                  <a:schemeClr val="bg1"/>
                </a:solidFill>
              </a:rPr>
              <a:t>Andersson Städ </a:t>
            </a:r>
          </a:p>
          <a:p>
            <a:pPr fontAlgn="base"/>
            <a:r>
              <a:rPr lang="sv-SE" sz="1800" dirty="0">
                <a:solidFill>
                  <a:schemeClr val="bg1"/>
                </a:solidFill>
              </a:rPr>
              <a:t>Bollförrådet </a:t>
            </a:r>
          </a:p>
          <a:p>
            <a:pPr fontAlgn="base"/>
            <a:r>
              <a:rPr lang="sv-SE" sz="1800" dirty="0">
                <a:solidFill>
                  <a:schemeClr val="bg1"/>
                </a:solidFill>
              </a:rPr>
              <a:t>Kommunikation sker på Facebook</a:t>
            </a:r>
          </a:p>
          <a:p>
            <a:pPr fontAlgn="base"/>
            <a:r>
              <a:rPr lang="sv-SE" sz="1800" dirty="0">
                <a:solidFill>
                  <a:schemeClr val="bg1"/>
                </a:solidFill>
              </a:rPr>
              <a:t>Städdagen är viktig, hjälp till att få dit era föräldrar</a:t>
            </a:r>
          </a:p>
          <a:p>
            <a:pPr fontAlgn="base"/>
            <a:r>
              <a:rPr lang="sv-SE" sz="1800" dirty="0">
                <a:solidFill>
                  <a:schemeClr val="bg1"/>
                </a:solidFill>
              </a:rPr>
              <a:t>Vi ansvarar gemensamt för trivseln på IP så alla måste vara villiga att hjälpa till, exempel kan vara:</a:t>
            </a:r>
          </a:p>
          <a:p>
            <a:pPr lvl="1" fontAlgn="base"/>
            <a:r>
              <a:rPr lang="sv-SE" sz="1400" dirty="0">
                <a:solidFill>
                  <a:schemeClr val="bg1"/>
                </a:solidFill>
                <a:latin typeface="Segoe UI" panose="020B0502040204020203" pitchFamily="34" charset="0"/>
              </a:rPr>
              <a:t>Plocka bort det du själv använt </a:t>
            </a:r>
          </a:p>
          <a:p>
            <a:pPr lvl="1" fontAlgn="base"/>
            <a:r>
              <a:rPr lang="sv-SE" sz="1400" i="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Plocka bort något nån annan slarvat med att ta bort</a:t>
            </a:r>
          </a:p>
          <a:p>
            <a:pPr lvl="1" fontAlgn="base"/>
            <a:r>
              <a:rPr lang="sv-SE" sz="1400" i="0" dirty="0">
                <a:solidFill>
                  <a:schemeClr val="bg1"/>
                </a:solidFill>
                <a:effectLst/>
                <a:latin typeface="Segoe UI" panose="020B0502040204020203" pitchFamily="34" charset="0"/>
              </a:rPr>
              <a:t>Kolla omklädningsrummen efter fight</a:t>
            </a:r>
          </a:p>
          <a:p>
            <a:pPr marL="0" indent="0" algn="l" fontAlgn="base">
              <a:buNone/>
            </a:pPr>
            <a:endParaRPr lang="sv-SE" sz="1400" b="1" i="0" dirty="0">
              <a:solidFill>
                <a:schemeClr val="bg1"/>
              </a:solidFill>
              <a:effectLst/>
              <a:latin typeface="Segoe UI" panose="020B0502040204020203" pitchFamily="34" charset="0"/>
            </a:endParaRPr>
          </a:p>
          <a:p>
            <a:pPr marL="0" indent="0">
              <a:buNone/>
            </a:pPr>
            <a:endParaRPr lang="sv-SE" sz="1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335095DF-DB20-8663-5CB2-24266FC3FB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8" b="-2"/>
          <a:stretch/>
        </p:blipFill>
        <p:spPr>
          <a:xfrm>
            <a:off x="173372" y="144152"/>
            <a:ext cx="1024853" cy="910207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651A92A4-4F10-635D-6EBF-71227C4BEE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5967" y="213080"/>
            <a:ext cx="3095366" cy="3090292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74F4287C-2B83-AB3D-05F4-59B253D5E0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7035" y="3634717"/>
            <a:ext cx="4157473" cy="3090292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D1B6D1F7-106B-4608-E998-B89CB6281917}"/>
              </a:ext>
            </a:extLst>
          </p:cNvPr>
          <p:cNvSpPr txBox="1"/>
          <p:nvPr/>
        </p:nvSpPr>
        <p:spPr>
          <a:xfrm>
            <a:off x="1275265" y="1506148"/>
            <a:ext cx="5681095" cy="646331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Jobbar med: Fotbollsplanerna, alla </a:t>
            </a:r>
            <a:r>
              <a:rPr lang="sv-SE" dirty="0" err="1">
                <a:solidFill>
                  <a:schemeClr val="bg1"/>
                </a:solidFill>
              </a:rPr>
              <a:t>biytor</a:t>
            </a:r>
            <a:r>
              <a:rPr lang="sv-SE" dirty="0">
                <a:solidFill>
                  <a:schemeClr val="bg1"/>
                </a:solidFill>
              </a:rPr>
              <a:t>, förråd, klubbstuga, skidspår, ishockeyplan, motionsspår, mm</a:t>
            </a:r>
          </a:p>
        </p:txBody>
      </p:sp>
    </p:spTree>
    <p:extLst>
      <p:ext uri="{BB962C8B-B14F-4D97-AF65-F5344CB8AC3E}">
        <p14:creationId xmlns:p14="http://schemas.microsoft.com/office/powerpoint/2010/main" val="27815895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9879</TotalTime>
  <Words>1058</Words>
  <Application>Microsoft Office PowerPoint</Application>
  <PresentationFormat>Bredbild</PresentationFormat>
  <Paragraphs>155</Paragraphs>
  <Slides>16</Slides>
  <Notes>10</Notes>
  <HiddenSlides>3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Courier New</vt:lpstr>
      <vt:lpstr>Segoe UI</vt:lpstr>
      <vt:lpstr>Times New Roman</vt:lpstr>
      <vt:lpstr>Wingdings</vt:lpstr>
      <vt:lpstr>Office Theme</vt:lpstr>
      <vt:lpstr>Ledarträff Torsångs IF</vt:lpstr>
      <vt:lpstr>Torsångs IF ekonomi Torsångs IF har en stark ekonomi. Vi har ordning och reda och gör plusresultat. Vi ser att alla våra kostnader ökar precis som i övriga samhälle och att alla är kostnadsmedvetna och måna om föreningens pengar är avgörande om vi ska kunna fortsätta klara av att göra positiva resultat.  </vt:lpstr>
      <vt:lpstr>Fotbollskommittén Leds av Johan Haglund</vt:lpstr>
      <vt:lpstr>Fotbollsutvecklare i förening</vt:lpstr>
      <vt:lpstr>Domarutvecklare i Torsångs IF Therese Wohlin</vt:lpstr>
      <vt:lpstr>Som ledare 2026….</vt:lpstr>
      <vt:lpstr>Smått &amp; Gott</vt:lpstr>
      <vt:lpstr>Fotbollsskolan 2026</vt:lpstr>
      <vt:lpstr>Anläggningskommittén Drivs av Joel Mannerhagen</vt:lpstr>
      <vt:lpstr>Sponsringskommittén Drivs av Erik Lindström</vt:lpstr>
      <vt:lpstr>Eventkommittén Drivs av Britta Brömses</vt:lpstr>
      <vt:lpstr>Frågor? </vt:lpstr>
      <vt:lpstr>PowerPoint-presentation</vt:lpstr>
      <vt:lpstr>Fundera och diskutera  (2 och 2 i 3minuter)</vt:lpstr>
      <vt:lpstr>3 bra beteenden</vt:lpstr>
      <vt:lpstr>Om två-tre år, vad ska folk säga om oss?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Ledarträff Torsångs IF</dc:title>
  <dc:creator>Lindström, Björn</dc:creator>
  <cp:lastModifiedBy>Lindström Björn</cp:lastModifiedBy>
  <cp:revision>23</cp:revision>
  <dcterms:created xsi:type="dcterms:W3CDTF">2021-04-19T13:11:16Z</dcterms:created>
  <dcterms:modified xsi:type="dcterms:W3CDTF">2026-03-10T06:30:32Z</dcterms:modified>
</cp:coreProperties>
</file>