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2" r:id="rId6"/>
    <p:sldId id="257" r:id="rId7"/>
    <p:sldId id="261" r:id="rId8"/>
    <p:sldId id="260" r:id="rId9"/>
    <p:sldId id="265" r:id="rId10"/>
    <p:sldId id="279" r:id="rId11"/>
    <p:sldId id="280" r:id="rId12"/>
    <p:sldId id="277" r:id="rId13"/>
    <p:sldId id="263" r:id="rId14"/>
  </p:sldIdLst>
  <p:sldSz cx="6858000" cy="9906000" type="A4"/>
  <p:notesSz cx="6858000" cy="9144000"/>
  <p:embeddedFontLst>
    <p:embeddedFont>
      <p:font typeface="Calibri" panose="020F0502020204030204" pitchFamily="34" charset="0"/>
      <p:regular r:id="rId15"/>
      <p:bold r:id="rId16"/>
      <p:italic r:id="rId17"/>
      <p:boldItalic r:id="rId18"/>
    </p:embeddedFont>
    <p:embeddedFont>
      <p:font typeface="Hallo sans" panose="02000500000000000000"/>
      <p:regular r:id="rId19"/>
      <p:bold r:id="rId20"/>
    </p:embeddedFont>
    <p:embeddedFont>
      <p:font typeface="Hallo sans black" panose="02000500000000000000"/>
      <p:bold r:id="rId21"/>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rik Lindblad" initials="FL" lastIdx="1" clrIdx="0">
    <p:extLst>
      <p:ext uri="{19B8F6BF-5375-455C-9EA6-DF929625EA0E}">
        <p15:presenceInfo xmlns:p15="http://schemas.microsoft.com/office/powerpoint/2012/main" userId="S::Fredrik.Lindblad@coor.com::72df14c6-6431-456a-b4b7-f3b1dfe74b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D00"/>
    <a:srgbClr val="51B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B127E-98DA-4C39-AD1B-3F340B9DCA5E}" v="9" dt="2020-03-30T08:34:40.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94660"/>
  </p:normalViewPr>
  <p:slideViewPr>
    <p:cSldViewPr snapToGrid="0" showGuides="1">
      <p:cViewPr varScale="1">
        <p:scale>
          <a:sx n="79" d="100"/>
          <a:sy n="79" d="100"/>
        </p:scale>
        <p:origin x="2976"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rik Lindblad" userId="72df14c6-6431-456a-b4b7-f3b1dfe74b86" providerId="ADAL" clId="{F69B127E-98DA-4C39-AD1B-3F340B9DCA5E}"/>
    <pc:docChg chg="undo custSel addSld delSld modSld">
      <pc:chgData name="Fredrik Lindblad" userId="72df14c6-6431-456a-b4b7-f3b1dfe74b86" providerId="ADAL" clId="{F69B127E-98DA-4C39-AD1B-3F340B9DCA5E}" dt="2020-03-31T11:01:05.022" v="220" actId="14100"/>
      <pc:docMkLst>
        <pc:docMk/>
      </pc:docMkLst>
      <pc:sldChg chg="modSp">
        <pc:chgData name="Fredrik Lindblad" userId="72df14c6-6431-456a-b4b7-f3b1dfe74b86" providerId="ADAL" clId="{F69B127E-98DA-4C39-AD1B-3F340B9DCA5E}" dt="2020-03-31T08:05:36.990" v="215" actId="27636"/>
        <pc:sldMkLst>
          <pc:docMk/>
          <pc:sldMk cId="2156353136" sldId="256"/>
        </pc:sldMkLst>
        <pc:spChg chg="mod">
          <ac:chgData name="Fredrik Lindblad" userId="72df14c6-6431-456a-b4b7-f3b1dfe74b86" providerId="ADAL" clId="{F69B127E-98DA-4C39-AD1B-3F340B9DCA5E}" dt="2020-03-31T08:05:36.990" v="215" actId="27636"/>
          <ac:spMkLst>
            <pc:docMk/>
            <pc:sldMk cId="2156353136" sldId="256"/>
            <ac:spMk id="2" creationId="{0FD84FA6-9883-4373-83CE-F92BA0D0AD79}"/>
          </ac:spMkLst>
        </pc:spChg>
      </pc:sldChg>
      <pc:sldChg chg="modSp">
        <pc:chgData name="Fredrik Lindblad" userId="72df14c6-6431-456a-b4b7-f3b1dfe74b86" providerId="ADAL" clId="{F69B127E-98DA-4C39-AD1B-3F340B9DCA5E}" dt="2020-03-26T08:24:06.444" v="87" actId="255"/>
        <pc:sldMkLst>
          <pc:docMk/>
          <pc:sldMk cId="2790994301" sldId="257"/>
        </pc:sldMkLst>
        <pc:spChg chg="mod">
          <ac:chgData name="Fredrik Lindblad" userId="72df14c6-6431-456a-b4b7-f3b1dfe74b86" providerId="ADAL" clId="{F69B127E-98DA-4C39-AD1B-3F340B9DCA5E}" dt="2020-03-26T08:23:38.259" v="75" actId="20577"/>
          <ac:spMkLst>
            <pc:docMk/>
            <pc:sldMk cId="2790994301" sldId="257"/>
            <ac:spMk id="6" creationId="{5A00C63D-F45D-406A-B6E3-BA31B1798774}"/>
          </ac:spMkLst>
        </pc:spChg>
        <pc:spChg chg="mod">
          <ac:chgData name="Fredrik Lindblad" userId="72df14c6-6431-456a-b4b7-f3b1dfe74b86" providerId="ADAL" clId="{F69B127E-98DA-4C39-AD1B-3F340B9DCA5E}" dt="2020-03-26T08:24:06.444" v="87" actId="255"/>
          <ac:spMkLst>
            <pc:docMk/>
            <pc:sldMk cId="2790994301" sldId="257"/>
            <ac:spMk id="7" creationId="{51797803-18F2-4344-B623-FE8813AFAAAF}"/>
          </ac:spMkLst>
        </pc:spChg>
      </pc:sldChg>
      <pc:sldChg chg="modSp">
        <pc:chgData name="Fredrik Lindblad" userId="72df14c6-6431-456a-b4b7-f3b1dfe74b86" providerId="ADAL" clId="{F69B127E-98DA-4C39-AD1B-3F340B9DCA5E}" dt="2020-03-26T08:22:26.548" v="36" actId="14100"/>
        <pc:sldMkLst>
          <pc:docMk/>
          <pc:sldMk cId="2055202703" sldId="260"/>
        </pc:sldMkLst>
        <pc:spChg chg="mod">
          <ac:chgData name="Fredrik Lindblad" userId="72df14c6-6431-456a-b4b7-f3b1dfe74b86" providerId="ADAL" clId="{F69B127E-98DA-4C39-AD1B-3F340B9DCA5E}" dt="2020-03-26T08:22:26.548" v="36" actId="14100"/>
          <ac:spMkLst>
            <pc:docMk/>
            <pc:sldMk cId="2055202703" sldId="260"/>
            <ac:spMk id="4" creationId="{7BA1AE78-8197-403E-8449-1279758B5C22}"/>
          </ac:spMkLst>
        </pc:spChg>
        <pc:spChg chg="mod">
          <ac:chgData name="Fredrik Lindblad" userId="72df14c6-6431-456a-b4b7-f3b1dfe74b86" providerId="ADAL" clId="{F69B127E-98DA-4C39-AD1B-3F340B9DCA5E}" dt="2020-03-26T08:21:36.653" v="1" actId="27636"/>
          <ac:spMkLst>
            <pc:docMk/>
            <pc:sldMk cId="2055202703" sldId="260"/>
            <ac:spMk id="5" creationId="{A9385873-4335-4EB4-8B16-44B12924BE9E}"/>
          </ac:spMkLst>
        </pc:spChg>
      </pc:sldChg>
      <pc:sldChg chg="modSp addCm delCm">
        <pc:chgData name="Fredrik Lindblad" userId="72df14c6-6431-456a-b4b7-f3b1dfe74b86" providerId="ADAL" clId="{F69B127E-98DA-4C39-AD1B-3F340B9DCA5E}" dt="2020-03-31T08:17:16.037" v="218" actId="1592"/>
        <pc:sldMkLst>
          <pc:docMk/>
          <pc:sldMk cId="2804141762" sldId="261"/>
        </pc:sldMkLst>
        <pc:spChg chg="mod">
          <ac:chgData name="Fredrik Lindblad" userId="72df14c6-6431-456a-b4b7-f3b1dfe74b86" providerId="ADAL" clId="{F69B127E-98DA-4C39-AD1B-3F340B9DCA5E}" dt="2020-03-31T08:17:03.309" v="216" actId="255"/>
          <ac:spMkLst>
            <pc:docMk/>
            <pc:sldMk cId="2804141762" sldId="261"/>
            <ac:spMk id="4" creationId="{7BA1AE78-8197-403E-8449-1279758B5C22}"/>
          </ac:spMkLst>
        </pc:spChg>
        <pc:spChg chg="mod">
          <ac:chgData name="Fredrik Lindblad" userId="72df14c6-6431-456a-b4b7-f3b1dfe74b86" providerId="ADAL" clId="{F69B127E-98DA-4C39-AD1B-3F340B9DCA5E}" dt="2020-03-26T08:25:20.716" v="131" actId="20577"/>
          <ac:spMkLst>
            <pc:docMk/>
            <pc:sldMk cId="2804141762" sldId="261"/>
            <ac:spMk id="6" creationId="{5A00C63D-F45D-406A-B6E3-BA31B1798774}"/>
          </ac:spMkLst>
        </pc:spChg>
        <pc:spChg chg="mod">
          <ac:chgData name="Fredrik Lindblad" userId="72df14c6-6431-456a-b4b7-f3b1dfe74b86" providerId="ADAL" clId="{F69B127E-98DA-4C39-AD1B-3F340B9DCA5E}" dt="2020-03-26T08:25:26.951" v="132" actId="255"/>
          <ac:spMkLst>
            <pc:docMk/>
            <pc:sldMk cId="2804141762" sldId="261"/>
            <ac:spMk id="7" creationId="{51797803-18F2-4344-B623-FE8813AFAAAF}"/>
          </ac:spMkLst>
        </pc:spChg>
      </pc:sldChg>
      <pc:sldChg chg="modSp">
        <pc:chgData name="Fredrik Lindblad" userId="72df14c6-6431-456a-b4b7-f3b1dfe74b86" providerId="ADAL" clId="{F69B127E-98DA-4C39-AD1B-3F340B9DCA5E}" dt="2020-03-26T08:24:33.216" v="88" actId="255"/>
        <pc:sldMkLst>
          <pc:docMk/>
          <pc:sldMk cId="842842666" sldId="262"/>
        </pc:sldMkLst>
        <pc:spChg chg="mod">
          <ac:chgData name="Fredrik Lindblad" userId="72df14c6-6431-456a-b4b7-f3b1dfe74b86" providerId="ADAL" clId="{F69B127E-98DA-4C39-AD1B-3F340B9DCA5E}" dt="2020-03-26T08:24:33.216" v="88" actId="255"/>
          <ac:spMkLst>
            <pc:docMk/>
            <pc:sldMk cId="842842666" sldId="262"/>
            <ac:spMk id="7" creationId="{51797803-18F2-4344-B623-FE8813AFAAAF}"/>
          </ac:spMkLst>
        </pc:spChg>
      </pc:sldChg>
      <pc:sldChg chg="modSp">
        <pc:chgData name="Fredrik Lindblad" userId="72df14c6-6431-456a-b4b7-f3b1dfe74b86" providerId="ADAL" clId="{F69B127E-98DA-4C39-AD1B-3F340B9DCA5E}" dt="2020-03-31T08:01:59.394" v="200" actId="6549"/>
        <pc:sldMkLst>
          <pc:docMk/>
          <pc:sldMk cId="3250147009" sldId="263"/>
        </pc:sldMkLst>
        <pc:spChg chg="mod">
          <ac:chgData name="Fredrik Lindblad" userId="72df14c6-6431-456a-b4b7-f3b1dfe74b86" providerId="ADAL" clId="{F69B127E-98DA-4C39-AD1B-3F340B9DCA5E}" dt="2020-03-31T08:01:59.394" v="200" actId="6549"/>
          <ac:spMkLst>
            <pc:docMk/>
            <pc:sldMk cId="3250147009" sldId="263"/>
            <ac:spMk id="4" creationId="{7BA1AE78-8197-403E-8449-1279758B5C22}"/>
          </ac:spMkLst>
        </pc:spChg>
      </pc:sldChg>
      <pc:sldChg chg="del">
        <pc:chgData name="Fredrik Lindblad" userId="72df14c6-6431-456a-b4b7-f3b1dfe74b86" providerId="ADAL" clId="{F69B127E-98DA-4C39-AD1B-3F340B9DCA5E}" dt="2020-03-30T08:35:28.418" v="199" actId="47"/>
        <pc:sldMkLst>
          <pc:docMk/>
          <pc:sldMk cId="2795697230" sldId="264"/>
        </pc:sldMkLst>
      </pc:sldChg>
      <pc:sldChg chg="addSp delSp modSp">
        <pc:chgData name="Fredrik Lindblad" userId="72df14c6-6431-456a-b4b7-f3b1dfe74b86" providerId="ADAL" clId="{F69B127E-98DA-4C39-AD1B-3F340B9DCA5E}" dt="2020-03-30T08:34:54.545" v="198" actId="14100"/>
        <pc:sldMkLst>
          <pc:docMk/>
          <pc:sldMk cId="1696679900" sldId="265"/>
        </pc:sldMkLst>
        <pc:spChg chg="mod">
          <ac:chgData name="Fredrik Lindblad" userId="72df14c6-6431-456a-b4b7-f3b1dfe74b86" providerId="ADAL" clId="{F69B127E-98DA-4C39-AD1B-3F340B9DCA5E}" dt="2020-03-26T08:39:03.682" v="176" actId="14100"/>
          <ac:spMkLst>
            <pc:docMk/>
            <pc:sldMk cId="1696679900" sldId="265"/>
            <ac:spMk id="4" creationId="{7BA1AE78-8197-403E-8449-1279758B5C22}"/>
          </ac:spMkLst>
        </pc:spChg>
        <pc:spChg chg="mod">
          <ac:chgData name="Fredrik Lindblad" userId="72df14c6-6431-456a-b4b7-f3b1dfe74b86" providerId="ADAL" clId="{F69B127E-98DA-4C39-AD1B-3F340B9DCA5E}" dt="2020-03-30T08:34:49.359" v="197" actId="14100"/>
          <ac:spMkLst>
            <pc:docMk/>
            <pc:sldMk cId="1696679900" sldId="265"/>
            <ac:spMk id="5" creationId="{A9385873-4335-4EB4-8B16-44B12924BE9E}"/>
          </ac:spMkLst>
        </pc:spChg>
        <pc:graphicFrameChg chg="add del mod">
          <ac:chgData name="Fredrik Lindblad" userId="72df14c6-6431-456a-b4b7-f3b1dfe74b86" providerId="ADAL" clId="{F69B127E-98DA-4C39-AD1B-3F340B9DCA5E}" dt="2020-03-30T08:34:23.759" v="195" actId="478"/>
          <ac:graphicFrameMkLst>
            <pc:docMk/>
            <pc:sldMk cId="1696679900" sldId="265"/>
            <ac:graphicFrameMk id="3" creationId="{4ABC42D6-3DAC-4C96-A5F7-116C4918EA1B}"/>
          </ac:graphicFrameMkLst>
        </pc:graphicFrameChg>
        <pc:picChg chg="add del">
          <ac:chgData name="Fredrik Lindblad" userId="72df14c6-6431-456a-b4b7-f3b1dfe74b86" providerId="ADAL" clId="{F69B127E-98DA-4C39-AD1B-3F340B9DCA5E}" dt="2020-03-26T08:37:49.369" v="137"/>
          <ac:picMkLst>
            <pc:docMk/>
            <pc:sldMk cId="1696679900" sldId="265"/>
            <ac:picMk id="2" creationId="{B35B8727-1DE6-443F-A2D0-43B9309E7399}"/>
          </ac:picMkLst>
        </pc:picChg>
        <pc:picChg chg="add mod">
          <ac:chgData name="Fredrik Lindblad" userId="72df14c6-6431-456a-b4b7-f3b1dfe74b86" providerId="ADAL" clId="{F69B127E-98DA-4C39-AD1B-3F340B9DCA5E}" dt="2020-03-30T08:34:54.545" v="198" actId="14100"/>
          <ac:picMkLst>
            <pc:docMk/>
            <pc:sldMk cId="1696679900" sldId="265"/>
            <ac:picMk id="8" creationId="{817F7D6F-47AC-470D-93BC-ED79EE8C3DE3}"/>
          </ac:picMkLst>
        </pc:picChg>
      </pc:sldChg>
      <pc:sldChg chg="add">
        <pc:chgData name="Fredrik Lindblad" userId="72df14c6-6431-456a-b4b7-f3b1dfe74b86" providerId="ADAL" clId="{F69B127E-98DA-4C39-AD1B-3F340B9DCA5E}" dt="2020-03-27T09:42:16.605" v="194"/>
        <pc:sldMkLst>
          <pc:docMk/>
          <pc:sldMk cId="4085050056" sldId="277"/>
        </pc:sldMkLst>
      </pc:sldChg>
      <pc:sldChg chg="modSp add">
        <pc:chgData name="Fredrik Lindblad" userId="72df14c6-6431-456a-b4b7-f3b1dfe74b86" providerId="ADAL" clId="{F69B127E-98DA-4C39-AD1B-3F340B9DCA5E}" dt="2020-03-26T08:42:39.892" v="192" actId="20577"/>
        <pc:sldMkLst>
          <pc:docMk/>
          <pc:sldMk cId="1064000806" sldId="279"/>
        </pc:sldMkLst>
        <pc:spChg chg="mod">
          <ac:chgData name="Fredrik Lindblad" userId="72df14c6-6431-456a-b4b7-f3b1dfe74b86" providerId="ADAL" clId="{F69B127E-98DA-4C39-AD1B-3F340B9DCA5E}" dt="2020-03-26T08:40:45.814" v="190" actId="14100"/>
          <ac:spMkLst>
            <pc:docMk/>
            <pc:sldMk cId="1064000806" sldId="279"/>
            <ac:spMk id="4" creationId="{7BA1AE78-8197-403E-8449-1279758B5C22}"/>
          </ac:spMkLst>
        </pc:spChg>
        <pc:spChg chg="mod">
          <ac:chgData name="Fredrik Lindblad" userId="72df14c6-6431-456a-b4b7-f3b1dfe74b86" providerId="ADAL" clId="{F69B127E-98DA-4C39-AD1B-3F340B9DCA5E}" dt="2020-03-26T08:42:39.892" v="192" actId="20577"/>
          <ac:spMkLst>
            <pc:docMk/>
            <pc:sldMk cId="1064000806" sldId="279"/>
            <ac:spMk id="5" creationId="{A9385873-4335-4EB4-8B16-44B12924BE9E}"/>
          </ac:spMkLst>
        </pc:spChg>
      </pc:sldChg>
      <pc:sldChg chg="modSp add">
        <pc:chgData name="Fredrik Lindblad" userId="72df14c6-6431-456a-b4b7-f3b1dfe74b86" providerId="ADAL" clId="{F69B127E-98DA-4C39-AD1B-3F340B9DCA5E}" dt="2020-03-31T11:01:05.022" v="220" actId="14100"/>
        <pc:sldMkLst>
          <pc:docMk/>
          <pc:sldMk cId="2359067957" sldId="280"/>
        </pc:sldMkLst>
        <pc:spChg chg="mod">
          <ac:chgData name="Fredrik Lindblad" userId="72df14c6-6431-456a-b4b7-f3b1dfe74b86" providerId="ADAL" clId="{F69B127E-98DA-4C39-AD1B-3F340B9DCA5E}" dt="2020-03-31T11:01:05.022" v="220" actId="14100"/>
          <ac:spMkLst>
            <pc:docMk/>
            <pc:sldMk cId="2359067957" sldId="280"/>
            <ac:spMk id="5" creationId="{A9385873-4335-4EB4-8B16-44B12924BE9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89DCE16-9998-49AA-AF47-D3FC3CC186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765"/>
          <a:stretch/>
        </p:blipFill>
        <p:spPr>
          <a:xfrm>
            <a:off x="0" y="7971182"/>
            <a:ext cx="6858000" cy="5162047"/>
          </a:xfrm>
          <a:prstGeom prst="rect">
            <a:avLst/>
          </a:prstGeom>
        </p:spPr>
      </p:pic>
      <p:sp>
        <p:nvSpPr>
          <p:cNvPr id="2" name="Rubrik 1">
            <a:extLst>
              <a:ext uri="{FF2B5EF4-FFF2-40B4-BE49-F238E27FC236}">
                <a16:creationId xmlns:a16="http://schemas.microsoft.com/office/drawing/2014/main" id="{21D591F8-FA96-46DF-B794-A875E1027642}"/>
              </a:ext>
            </a:extLst>
          </p:cNvPr>
          <p:cNvSpPr>
            <a:spLocks noGrp="1"/>
          </p:cNvSpPr>
          <p:nvPr>
            <p:ph type="ctrTitle"/>
          </p:nvPr>
        </p:nvSpPr>
        <p:spPr>
          <a:xfrm>
            <a:off x="722243" y="1621191"/>
            <a:ext cx="5413514" cy="2082792"/>
          </a:xfrm>
        </p:spPr>
        <p:txBody>
          <a:bodyPr anchor="b">
            <a:normAutofit/>
          </a:bodyPr>
          <a:lstStyle>
            <a:lvl1pPr algn="l">
              <a:defRPr sz="4800" cap="all" baseline="0">
                <a:solidFill>
                  <a:srgbClr val="51BADF"/>
                </a:solidFill>
                <a:latin typeface="Hallo sans black" panose="02000500000000000000" pitchFamily="2"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C6D7827D-5C8A-4AC3-91A6-4EFBF9C3EC55}"/>
              </a:ext>
            </a:extLst>
          </p:cNvPr>
          <p:cNvSpPr>
            <a:spLocks noGrp="1"/>
          </p:cNvSpPr>
          <p:nvPr>
            <p:ph type="subTitle" idx="1"/>
          </p:nvPr>
        </p:nvSpPr>
        <p:spPr>
          <a:xfrm>
            <a:off x="722243" y="4134678"/>
            <a:ext cx="5413514" cy="3459922"/>
          </a:xfrm>
        </p:spPr>
        <p:txBody>
          <a:bodyPr>
            <a:normAutofit/>
          </a:bodyPr>
          <a:lstStyle>
            <a:lvl1pPr marL="0" indent="0" algn="l">
              <a:buNone/>
              <a:defRPr sz="1600">
                <a:latin typeface="Hallo sans" panose="02000500000000000000" pitchFamily="2"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sv-SE" dirty="0"/>
          </a:p>
        </p:txBody>
      </p:sp>
    </p:spTree>
    <p:extLst>
      <p:ext uri="{BB962C8B-B14F-4D97-AF65-F5344CB8AC3E}">
        <p14:creationId xmlns:p14="http://schemas.microsoft.com/office/powerpoint/2010/main" val="5796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9D0D45-E7F4-416C-9740-09DE55492053}"/>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E227F973-CD60-42BB-B1FA-87370F4D35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90E309B2-534B-4662-A615-8DEB74E6037D}"/>
              </a:ext>
            </a:extLst>
          </p:cNvPr>
          <p:cNvSpPr>
            <a:spLocks noGrp="1"/>
          </p:cNvSpPr>
          <p:nvPr>
            <p:ph type="dt" sz="half" idx="10"/>
          </p:nvPr>
        </p:nvSpPr>
        <p:spPr>
          <a:xfrm>
            <a:off x="471488" y="9181395"/>
            <a:ext cx="1543050" cy="527403"/>
          </a:xfrm>
          <a:prstGeom prst="rect">
            <a:avLst/>
          </a:prstGeom>
        </p:spPr>
        <p:txBody>
          <a:bodyPr/>
          <a:lstStyle/>
          <a:p>
            <a:fld id="{46D2844B-610D-4155-AA72-8E15A163F3AC}" type="datetimeFigureOut">
              <a:rPr lang="sv-SE" smtClean="0"/>
              <a:t>2020-04-26</a:t>
            </a:fld>
            <a:endParaRPr lang="sv-SE"/>
          </a:p>
        </p:txBody>
      </p:sp>
      <p:sp>
        <p:nvSpPr>
          <p:cNvPr id="5" name="Platshållare för sidfot 4">
            <a:extLst>
              <a:ext uri="{FF2B5EF4-FFF2-40B4-BE49-F238E27FC236}">
                <a16:creationId xmlns:a16="http://schemas.microsoft.com/office/drawing/2014/main" id="{6D54E83A-9D26-4C1C-AAF4-D421B5FEC91A}"/>
              </a:ext>
            </a:extLst>
          </p:cNvPr>
          <p:cNvSpPr>
            <a:spLocks noGrp="1"/>
          </p:cNvSpPr>
          <p:nvPr>
            <p:ph type="ftr" sz="quarter" idx="11"/>
          </p:nvPr>
        </p:nvSpPr>
        <p:spPr>
          <a:xfrm>
            <a:off x="2271713" y="9181395"/>
            <a:ext cx="2314575" cy="527403"/>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8CE5B0C-FFA7-4A74-B115-7BE98DC12B35}"/>
              </a:ext>
            </a:extLst>
          </p:cNvPr>
          <p:cNvSpPr>
            <a:spLocks noGrp="1"/>
          </p:cNvSpPr>
          <p:nvPr>
            <p:ph type="sldNum" sz="quarter" idx="12"/>
          </p:nvPr>
        </p:nvSpPr>
        <p:spPr>
          <a:xfrm>
            <a:off x="4843463" y="9181395"/>
            <a:ext cx="1543050" cy="527403"/>
          </a:xfrm>
          <a:prstGeom prst="rect">
            <a:avLst/>
          </a:prstGeom>
        </p:spPr>
        <p:txBody>
          <a:bodyPr/>
          <a:lstStyle/>
          <a:p>
            <a:fld id="{C1CE0AF2-320A-4A4B-8CFC-673AF2BEFA00}" type="slidenum">
              <a:rPr lang="sv-SE" smtClean="0"/>
              <a:t>‹#›</a:t>
            </a:fld>
            <a:endParaRPr lang="sv-SE"/>
          </a:p>
        </p:txBody>
      </p:sp>
    </p:spTree>
    <p:extLst>
      <p:ext uri="{BB962C8B-B14F-4D97-AF65-F5344CB8AC3E}">
        <p14:creationId xmlns:p14="http://schemas.microsoft.com/office/powerpoint/2010/main" val="4115701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8A06C2E-1A01-45B7-AEC9-8B16F7614BB9}"/>
              </a:ext>
            </a:extLst>
          </p:cNvPr>
          <p:cNvSpPr>
            <a:spLocks noGrp="1"/>
          </p:cNvSpPr>
          <p:nvPr>
            <p:ph type="title"/>
          </p:nvPr>
        </p:nvSpPr>
        <p:spPr>
          <a:xfrm>
            <a:off x="728871" y="1621191"/>
            <a:ext cx="5387008" cy="1950269"/>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ABC95FE-184D-4F38-B11A-7F6E3154E010}"/>
              </a:ext>
            </a:extLst>
          </p:cNvPr>
          <p:cNvSpPr>
            <a:spLocks noGrp="1"/>
          </p:cNvSpPr>
          <p:nvPr>
            <p:ph type="body" idx="1"/>
          </p:nvPr>
        </p:nvSpPr>
        <p:spPr>
          <a:xfrm>
            <a:off x="728871" y="3770243"/>
            <a:ext cx="5387008" cy="2458279"/>
          </a:xfrm>
          <a:prstGeom prst="rect">
            <a:avLst/>
          </a:prstGeom>
        </p:spPr>
        <p:txBody>
          <a:bodyPr vert="horz" lIns="91440" tIns="45720" rIns="91440" bIns="45720" rtlCol="0">
            <a:normAutofit/>
          </a:bodyPr>
          <a:lstStyle/>
          <a:p>
            <a:pPr lvl="0"/>
            <a:r>
              <a:rPr lang="sv-SE" dirty="0"/>
              <a:t>Klicka här för att ändra format på bakgrundstexten</a:t>
            </a:r>
          </a:p>
        </p:txBody>
      </p:sp>
      <p:pic>
        <p:nvPicPr>
          <p:cNvPr id="7" name="Bildobjekt 6" descr="En bild som visar ritning, tecken&#10;&#10;Automatiskt genererad beskrivning">
            <a:extLst>
              <a:ext uri="{FF2B5EF4-FFF2-40B4-BE49-F238E27FC236}">
                <a16:creationId xmlns:a16="http://schemas.microsoft.com/office/drawing/2014/main" id="{278881DB-D35A-47F2-A643-BBE0FAE4E4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18260" y="379511"/>
            <a:ext cx="1415672" cy="1241680"/>
          </a:xfrm>
          <a:prstGeom prst="rect">
            <a:avLst/>
          </a:prstGeom>
        </p:spPr>
      </p:pic>
    </p:spTree>
    <p:extLst>
      <p:ext uri="{BB962C8B-B14F-4D97-AF65-F5344CB8AC3E}">
        <p14:creationId xmlns:p14="http://schemas.microsoft.com/office/powerpoint/2010/main" val="16651204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1320759" rtl="0" eaLnBrk="1" latinLnBrk="0" hangingPunct="1">
        <a:lnSpc>
          <a:spcPct val="90000"/>
        </a:lnSpc>
        <a:spcBef>
          <a:spcPct val="0"/>
        </a:spcBef>
        <a:buNone/>
        <a:defRPr sz="4400" kern="1200" cap="all" spc="50" baseline="0">
          <a:solidFill>
            <a:srgbClr val="51BADF"/>
          </a:solidFill>
          <a:latin typeface="Hallo sans black" panose="02000500000000000000" pitchFamily="2" charset="0"/>
          <a:ea typeface="+mj-ea"/>
          <a:cs typeface="+mj-cs"/>
        </a:defRPr>
      </a:lvl1pPr>
    </p:titleStyle>
    <p:bodyStyle>
      <a:lvl1pPr marL="0" indent="0" algn="l" defTabSz="1320759" rtl="0" eaLnBrk="1" latinLnBrk="0" hangingPunct="1">
        <a:lnSpc>
          <a:spcPct val="90000"/>
        </a:lnSpc>
        <a:spcBef>
          <a:spcPts val="1444"/>
        </a:spcBef>
        <a:buFont typeface="Arial" panose="020B0604020202020204" pitchFamily="34" charset="0"/>
        <a:buNone/>
        <a:defRPr sz="1200" kern="1200">
          <a:solidFill>
            <a:schemeClr val="tx1"/>
          </a:solidFill>
          <a:latin typeface="+mn-lt"/>
          <a:ea typeface="+mn-ea"/>
          <a:cs typeface="+mn-cs"/>
        </a:defRPr>
      </a:lvl1pPr>
      <a:lvl2pPr marL="660380"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2pPr>
      <a:lvl3pPr marL="1320759"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3pPr>
      <a:lvl4pPr marL="1981139"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4pPr>
      <a:lvl5pPr marL="2641519" indent="0" algn="l" defTabSz="1320759" rtl="0" eaLnBrk="1" latinLnBrk="0" hangingPunct="1">
        <a:lnSpc>
          <a:spcPct val="90000"/>
        </a:lnSpc>
        <a:spcBef>
          <a:spcPts val="722"/>
        </a:spcBef>
        <a:buFont typeface="Arial" panose="020B0604020202020204" pitchFamily="34" charset="0"/>
        <a:buNone/>
        <a:defRPr sz="12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sv-SE"/>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84FA6-9883-4373-83CE-F92BA0D0AD79}"/>
              </a:ext>
            </a:extLst>
          </p:cNvPr>
          <p:cNvSpPr>
            <a:spLocks noGrp="1"/>
          </p:cNvSpPr>
          <p:nvPr>
            <p:ph type="ctrTitle"/>
          </p:nvPr>
        </p:nvSpPr>
        <p:spPr>
          <a:xfrm>
            <a:off x="212942" y="400833"/>
            <a:ext cx="4847574" cy="1703387"/>
          </a:xfrm>
        </p:spPr>
        <p:txBody>
          <a:bodyPr>
            <a:normAutofit/>
          </a:bodyPr>
          <a:lstStyle/>
          <a:p>
            <a:pPr algn="ctr"/>
            <a:r>
              <a:rPr lang="sv-SE" sz="3200" spc="100" dirty="0"/>
              <a:t>TORSÅNGS IF</a:t>
            </a:r>
            <a:br>
              <a:rPr lang="sv-SE" sz="3200" spc="100" dirty="0"/>
            </a:br>
            <a:r>
              <a:rPr lang="sv-SE" sz="3200" spc="100" dirty="0"/>
              <a:t>Spelarutbildningsplan</a:t>
            </a:r>
            <a:br>
              <a:rPr lang="sv-SE" sz="3200" spc="100" dirty="0"/>
            </a:br>
            <a:r>
              <a:rPr lang="sv-SE" sz="3200" spc="100" dirty="0"/>
              <a:t>7 mot 7</a:t>
            </a:r>
            <a:endParaRPr lang="sv-SE" sz="3200" cap="all" spc="100" dirty="0">
              <a:latin typeface="Hallo sans black" panose="02000500000000000000" pitchFamily="2" charset="0"/>
            </a:endParaRPr>
          </a:p>
        </p:txBody>
      </p:sp>
      <p:sp>
        <p:nvSpPr>
          <p:cNvPr id="3" name="Underrubrik 2">
            <a:extLst>
              <a:ext uri="{FF2B5EF4-FFF2-40B4-BE49-F238E27FC236}">
                <a16:creationId xmlns:a16="http://schemas.microsoft.com/office/drawing/2014/main" id="{59AB4CBA-61BE-4039-BDEB-976C52A8AADA}"/>
              </a:ext>
            </a:extLst>
          </p:cNvPr>
          <p:cNvSpPr>
            <a:spLocks noGrp="1"/>
          </p:cNvSpPr>
          <p:nvPr>
            <p:ph type="subTitle" idx="1"/>
          </p:nvPr>
        </p:nvSpPr>
        <p:spPr>
          <a:xfrm>
            <a:off x="350729" y="1843302"/>
            <a:ext cx="5650021" cy="5751298"/>
          </a:xfrm>
        </p:spPr>
        <p:txBody>
          <a:bodyPr/>
          <a:lstStyle/>
          <a:p>
            <a:pPr algn="l"/>
            <a:endParaRPr lang="sv-SE" dirty="0"/>
          </a:p>
          <a:p>
            <a:pPr algn="l"/>
            <a:endParaRPr lang="sv-SE" dirty="0"/>
          </a:p>
          <a:p>
            <a:r>
              <a:rPr lang="sv-SE" b="1" dirty="0"/>
              <a:t>Målsättningen med spelformen 7 mot 7 är att spelarna ska ha roligt och samtidigt lära sig så mycket som möjligt. Alla spelare ska ges förutsättningar att utvecklas utefter sina förutsättningar.</a:t>
            </a:r>
            <a:endParaRPr lang="sv-SE" dirty="0"/>
          </a:p>
          <a:p>
            <a:pPr algn="l"/>
            <a:endParaRPr lang="sv-SE" dirty="0"/>
          </a:p>
        </p:txBody>
      </p:sp>
      <p:sp>
        <p:nvSpPr>
          <p:cNvPr id="6" name="Underrubrik 2">
            <a:extLst>
              <a:ext uri="{FF2B5EF4-FFF2-40B4-BE49-F238E27FC236}">
                <a16:creationId xmlns:a16="http://schemas.microsoft.com/office/drawing/2014/main" id="{2695E3EA-51A9-4579-A7EE-67FAE57A21A3}"/>
              </a:ext>
            </a:extLst>
          </p:cNvPr>
          <p:cNvSpPr txBox="1">
            <a:spLocks/>
          </p:cNvSpPr>
          <p:nvPr/>
        </p:nvSpPr>
        <p:spPr>
          <a:xfrm>
            <a:off x="1749287" y="8222975"/>
            <a:ext cx="2246243" cy="1093304"/>
          </a:xfrm>
          <a:prstGeom prst="rect">
            <a:avLst/>
          </a:prstGeom>
        </p:spPr>
        <p:txBody>
          <a:bodyPr vert="horz" lIns="91440" tIns="45720" rIns="91440" bIns="45720" rtlCol="0">
            <a:normAutofit fontScale="85000"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ct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Spelarutbildningsplan</a:t>
            </a:r>
          </a:p>
          <a:p>
            <a:pPr algn="ct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E7979744-2E55-41D6-85FD-8969B8176085}"/>
              </a:ext>
            </a:extLst>
          </p:cNvPr>
          <p:cNvSpPr txBox="1">
            <a:spLocks/>
          </p:cNvSpPr>
          <p:nvPr/>
        </p:nvSpPr>
        <p:spPr>
          <a:xfrm>
            <a:off x="3687956" y="7983005"/>
            <a:ext cx="2826257"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9600" dirty="0">
              <a:solidFill>
                <a:srgbClr val="FFED00"/>
              </a:solidFill>
              <a:latin typeface="Hallo sans black" panose="02000500000000000000" pitchFamily="2" charset="0"/>
            </a:endParaRPr>
          </a:p>
          <a:p>
            <a:pPr algn="r">
              <a:lnSpc>
                <a:spcPct val="100000"/>
              </a:lnSpc>
              <a:spcBef>
                <a:spcPts val="500"/>
              </a:spcBef>
            </a:pPr>
            <a:endParaRPr lang="sv-SE" sz="2000" dirty="0">
              <a:solidFill>
                <a:srgbClr val="FFED00"/>
              </a:solidFill>
            </a:endParaRPr>
          </a:p>
        </p:txBody>
      </p:sp>
      <p:sp>
        <p:nvSpPr>
          <p:cNvPr id="8" name="Underrubrik 2">
            <a:extLst>
              <a:ext uri="{FF2B5EF4-FFF2-40B4-BE49-F238E27FC236}">
                <a16:creationId xmlns:a16="http://schemas.microsoft.com/office/drawing/2014/main" id="{89CD11AC-21D8-420E-B9CD-A687ACA94016}"/>
              </a:ext>
            </a:extLst>
          </p:cNvPr>
          <p:cNvSpPr txBox="1">
            <a:spLocks/>
          </p:cNvSpPr>
          <p:nvPr/>
        </p:nvSpPr>
        <p:spPr>
          <a:xfrm>
            <a:off x="4770474" y="8222975"/>
            <a:ext cx="1163725"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FFED00"/>
                </a:solidFill>
                <a:latin typeface="Hallo sans black" panose="02000500000000000000" pitchFamily="2" charset="0"/>
              </a:rPr>
              <a:t>7 mot 7</a:t>
            </a:r>
          </a:p>
          <a:p>
            <a:pPr>
              <a:lnSpc>
                <a:spcPct val="100000"/>
              </a:lnSpc>
              <a:spcBef>
                <a:spcPts val="500"/>
              </a:spcBef>
            </a:pPr>
            <a:endParaRPr lang="sv-SE" sz="2000" dirty="0">
              <a:solidFill>
                <a:srgbClr val="FFED00"/>
              </a:solidFill>
              <a:latin typeface="Hallo sans black" panose="02000500000000000000" pitchFamily="2" charset="0"/>
            </a:endParaRPr>
          </a:p>
        </p:txBody>
      </p:sp>
      <p:pic>
        <p:nvPicPr>
          <p:cNvPr id="1032" name="Picture 8">
            <a:extLst>
              <a:ext uri="{FF2B5EF4-FFF2-40B4-BE49-F238E27FC236}">
                <a16:creationId xmlns:a16="http://schemas.microsoft.com/office/drawing/2014/main" id="{5FF882AA-2352-4139-B877-786E942E2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9707"/>
            <a:ext cx="6858000" cy="170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5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722243" y="1621191"/>
            <a:ext cx="5413514" cy="1086567"/>
          </a:xfrm>
        </p:spPr>
        <p:txBody>
          <a:bodyPr/>
          <a:lstStyle/>
          <a:p>
            <a:endParaRPr lang="sv-SE" dirty="0"/>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722243" y="3147237"/>
            <a:ext cx="5413514" cy="4447363"/>
          </a:xfrm>
        </p:spPr>
        <p:txBody>
          <a:bodyPr/>
          <a:lstStyle/>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2999026" y="8251459"/>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3200" dirty="0">
                <a:solidFill>
                  <a:srgbClr val="FFED00"/>
                </a:solidFill>
                <a:latin typeface="Hallo sans black" panose="02000500000000000000" pitchFamily="2" charset="0"/>
              </a:rPr>
              <a:t>7 mot 7</a:t>
            </a:r>
          </a:p>
          <a:p>
            <a:pPr algn="r">
              <a:lnSpc>
                <a:spcPct val="100000"/>
              </a:lnSpc>
              <a:spcBef>
                <a:spcPts val="500"/>
              </a:spcBef>
            </a:pPr>
            <a:endParaRPr lang="sv-SE" sz="2000" dirty="0">
              <a:solidFill>
                <a:srgbClr val="FFED00"/>
              </a:solidFill>
            </a:endParaRPr>
          </a:p>
        </p:txBody>
      </p:sp>
    </p:spTree>
    <p:extLst>
      <p:ext uri="{BB962C8B-B14F-4D97-AF65-F5344CB8AC3E}">
        <p14:creationId xmlns:p14="http://schemas.microsoft.com/office/powerpoint/2010/main" val="325014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388307" y="501042"/>
            <a:ext cx="4459266" cy="889348"/>
          </a:xfrm>
        </p:spPr>
        <p:txBody>
          <a:bodyPr>
            <a:normAutofit/>
          </a:bodyPr>
          <a:lstStyle/>
          <a:p>
            <a:r>
              <a:rPr lang="sv-SE" sz="3200" b="1" dirty="0"/>
              <a:t>Planering</a:t>
            </a:r>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125260" y="1515649"/>
            <a:ext cx="6010497" cy="6078952"/>
          </a:xfrm>
        </p:spPr>
        <p:txBody>
          <a:bodyPr/>
          <a:lstStyle/>
          <a:p>
            <a:r>
              <a:rPr lang="sv-SE" sz="1200" b="1" dirty="0"/>
              <a:t>God planering ger goda möjligheter till tydlig kommunikation med föräldrarna och spelarna i ett tidigt skede. Det är viktigt att ha en tydlig rollfördelning i ledargruppen. Bestäm vad som ska göras, vem som ska göra det och när det ska göras. Ju fler vuxna som hjälper till, desto bättre är förutsättningarna för att göra ett bra jobb – men samverkan mellan många personer kräver bättre samordning och struktur.</a:t>
            </a:r>
          </a:p>
          <a:p>
            <a:r>
              <a:rPr lang="sv-SE" sz="1200" b="1" dirty="0"/>
              <a:t>Andra aktiviteter. </a:t>
            </a:r>
            <a:r>
              <a:rPr lang="sv-SE" sz="1200" dirty="0"/>
              <a:t>Om spelarna gör andra saker tillsammans än att spela fotboll kan det vara bra för kamratskapet och för motivationen till fotboll. Ledaren kan gärna planera in andra aktiviteter under säsongen, till exempel att åka på övernattningsläger, att utöva en annan idrott tillsammans eller att titta på en landskamp.</a:t>
            </a:r>
          </a:p>
          <a:p>
            <a:r>
              <a:rPr lang="sv-SE" sz="1200" b="1" dirty="0"/>
              <a:t>Ledarutbildning. </a:t>
            </a:r>
            <a:r>
              <a:rPr lang="sv-SE" sz="1200" dirty="0"/>
              <a:t>SvFF rekommenderar att flera ledare i varje lag har genomgått Tränarutbildning C och Fortbildningen 7 mot 7. Det är även bra om minst en ledare har gått Tränarutbildning B ungdom och Målvaktstränarutbildning C. Föräldrarna bör utbildas i FSLL vilket ger dem insyn i fotbollens organisation och hjälper dem i föräldrarollen</a:t>
            </a:r>
            <a:r>
              <a:rPr lang="sv-SE" dirty="0"/>
              <a:t>.</a:t>
            </a:r>
          </a:p>
          <a:p>
            <a:endParaRPr lang="sv-SE" dirty="0"/>
          </a:p>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r>
              <a:rPr lang="sv-SE" sz="2000" dirty="0">
                <a:solidFill>
                  <a:srgbClr val="51BADF"/>
                </a:solidFill>
              </a:rPr>
              <a:t>2020</a:t>
            </a: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3600" dirty="0">
                <a:solidFill>
                  <a:srgbClr val="FFED00"/>
                </a:solidFill>
                <a:latin typeface="Hallo sans black" panose="02000500000000000000" pitchFamily="2" charset="0"/>
              </a:rPr>
              <a:t>7 mot 7</a:t>
            </a:r>
          </a:p>
          <a:p>
            <a:pPr algn="r">
              <a:lnSpc>
                <a:spcPct val="100000"/>
              </a:lnSpc>
              <a:spcBef>
                <a:spcPts val="500"/>
              </a:spcBef>
            </a:pPr>
            <a:endParaRPr lang="sv-SE" sz="2000" dirty="0">
              <a:solidFill>
                <a:srgbClr val="FFED00"/>
              </a:solidFill>
            </a:endParaRPr>
          </a:p>
        </p:txBody>
      </p:sp>
      <p:pic>
        <p:nvPicPr>
          <p:cNvPr id="2052" name="Picture 4">
            <a:extLst>
              <a:ext uri="{FF2B5EF4-FFF2-40B4-BE49-F238E27FC236}">
                <a16:creationId xmlns:a16="http://schemas.microsoft.com/office/drawing/2014/main" id="{1371B275-8E7D-40B1-9F4B-F0276095F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9" y="4260728"/>
            <a:ext cx="6135757" cy="357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4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313151" y="229802"/>
            <a:ext cx="4384109" cy="1298374"/>
          </a:xfrm>
        </p:spPr>
        <p:txBody>
          <a:bodyPr>
            <a:normAutofit/>
          </a:bodyPr>
          <a:lstStyle/>
          <a:p>
            <a:r>
              <a:rPr lang="sv-SE" sz="3200" dirty="0"/>
              <a:t>Spelets Skeden</a:t>
            </a:r>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137787" y="1477105"/>
            <a:ext cx="5822606" cy="5826454"/>
          </a:xfrm>
        </p:spPr>
        <p:txBody>
          <a:bodyPr/>
          <a:lstStyle/>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3600" dirty="0">
                <a:solidFill>
                  <a:srgbClr val="FFED00"/>
                </a:solidFill>
                <a:latin typeface="Hallo sans black" panose="02000500000000000000" pitchFamily="2" charset="0"/>
              </a:rPr>
              <a:t>7 mot 7</a:t>
            </a:r>
          </a:p>
          <a:p>
            <a:pPr algn="r">
              <a:lnSpc>
                <a:spcPct val="100000"/>
              </a:lnSpc>
              <a:spcBef>
                <a:spcPts val="500"/>
              </a:spcBef>
            </a:pPr>
            <a:endParaRPr lang="sv-SE" sz="2000" dirty="0">
              <a:solidFill>
                <a:srgbClr val="FFED00"/>
              </a:solidFill>
            </a:endParaRPr>
          </a:p>
        </p:txBody>
      </p:sp>
      <p:pic>
        <p:nvPicPr>
          <p:cNvPr id="3074" name="Picture 2">
            <a:extLst>
              <a:ext uri="{FF2B5EF4-FFF2-40B4-BE49-F238E27FC236}">
                <a16:creationId xmlns:a16="http://schemas.microsoft.com/office/drawing/2014/main" id="{2267620B-98A0-4E2E-AF39-BD5D3671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6955"/>
            <a:ext cx="68580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99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325677" y="589721"/>
            <a:ext cx="5810080" cy="1627386"/>
          </a:xfrm>
        </p:spPr>
        <p:txBody>
          <a:bodyPr>
            <a:normAutofit/>
          </a:bodyPr>
          <a:lstStyle/>
          <a:p>
            <a:r>
              <a:rPr lang="sv-SE" sz="3600" b="1" dirty="0"/>
              <a:t>Träning 60-90min</a:t>
            </a:r>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325677" y="2457077"/>
            <a:ext cx="5810080" cy="5137523"/>
          </a:xfrm>
        </p:spPr>
        <p:txBody>
          <a:bodyPr/>
          <a:lstStyle/>
          <a:p>
            <a:pPr marL="285750" indent="-285750">
              <a:buFont typeface="Arial" panose="020B0604020202020204" pitchFamily="34" charset="0"/>
              <a:buChar char="•"/>
            </a:pPr>
            <a:r>
              <a:rPr lang="sv-SE" b="1" dirty="0"/>
              <a:t>Förberedelseträning	20-30 min</a:t>
            </a:r>
          </a:p>
          <a:p>
            <a:r>
              <a:rPr lang="sv-SE" b="1" dirty="0"/>
              <a:t>	</a:t>
            </a:r>
            <a:r>
              <a:rPr lang="sv-SE" dirty="0"/>
              <a:t>aktivering</a:t>
            </a:r>
          </a:p>
          <a:p>
            <a:r>
              <a:rPr lang="sv-SE" dirty="0"/>
              <a:t>	Dynamiskrörlighet</a:t>
            </a:r>
          </a:p>
          <a:p>
            <a:r>
              <a:rPr lang="sv-SE" dirty="0"/>
              <a:t>	</a:t>
            </a:r>
            <a:r>
              <a:rPr lang="sv-SE" dirty="0" err="1"/>
              <a:t>Löpteknink</a:t>
            </a:r>
            <a:endParaRPr lang="sv-SE" dirty="0"/>
          </a:p>
          <a:p>
            <a:r>
              <a:rPr lang="sv-SE" dirty="0"/>
              <a:t>	fotarbete</a:t>
            </a:r>
          </a:p>
          <a:p>
            <a:r>
              <a:rPr lang="sv-SE" dirty="0"/>
              <a:t>	hoppa-landa-löp</a:t>
            </a:r>
          </a:p>
          <a:p>
            <a:pPr marL="285750" indent="-285750">
              <a:buFont typeface="Arial" panose="020B0604020202020204" pitchFamily="34" charset="0"/>
              <a:buChar char="•"/>
            </a:pPr>
            <a:r>
              <a:rPr lang="sv-SE" b="1" dirty="0"/>
              <a:t>Färdighetsövning	15-20 min</a:t>
            </a:r>
          </a:p>
          <a:p>
            <a:pPr marL="285750" indent="-285750">
              <a:buFont typeface="Arial" panose="020B0604020202020204" pitchFamily="34" charset="0"/>
              <a:buChar char="•"/>
            </a:pPr>
            <a:r>
              <a:rPr lang="sv-SE" b="1" dirty="0"/>
              <a:t>Spelövning		15-20 min</a:t>
            </a:r>
          </a:p>
          <a:p>
            <a:pPr marL="285750" indent="-285750">
              <a:buFont typeface="Arial" panose="020B0604020202020204" pitchFamily="34" charset="0"/>
              <a:buChar char="•"/>
            </a:pPr>
            <a:r>
              <a:rPr lang="sv-SE" b="1" dirty="0"/>
              <a:t>Övrigt		10-30 min</a:t>
            </a:r>
          </a:p>
          <a:p>
            <a:pPr marL="285750" indent="-285750">
              <a:buFont typeface="Arial" panose="020B0604020202020204" pitchFamily="34" charset="0"/>
              <a:buChar char="•"/>
            </a:pPr>
            <a:endParaRPr lang="sv-SE" b="1"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3600" dirty="0">
                <a:solidFill>
                  <a:srgbClr val="FFED00"/>
                </a:solidFill>
                <a:latin typeface="Hallo sans black" panose="02000500000000000000" pitchFamily="2" charset="0"/>
              </a:rPr>
              <a:t>7 mot 7</a:t>
            </a:r>
          </a:p>
          <a:p>
            <a:pPr algn="r">
              <a:lnSpc>
                <a:spcPct val="100000"/>
              </a:lnSpc>
              <a:spcBef>
                <a:spcPts val="500"/>
              </a:spcBef>
            </a:pPr>
            <a:endParaRPr lang="sv-SE" sz="2000" dirty="0">
              <a:solidFill>
                <a:srgbClr val="FFED00"/>
              </a:solidFill>
            </a:endParaRPr>
          </a:p>
        </p:txBody>
      </p:sp>
    </p:spTree>
    <p:extLst>
      <p:ext uri="{BB962C8B-B14F-4D97-AF65-F5344CB8AC3E}">
        <p14:creationId xmlns:p14="http://schemas.microsoft.com/office/powerpoint/2010/main" val="280414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275573" y="826718"/>
            <a:ext cx="5542623" cy="1791222"/>
          </a:xfrm>
        </p:spPr>
        <p:txBody>
          <a:bodyPr>
            <a:normAutofit/>
          </a:bodyPr>
          <a:lstStyle/>
          <a:p>
            <a:pPr algn="ctr"/>
            <a:r>
              <a:rPr lang="sv-SE" dirty="0"/>
              <a:t>Träningspass</a:t>
            </a:r>
            <a:br>
              <a:rPr lang="sv-SE" dirty="0"/>
            </a:br>
            <a:r>
              <a:rPr lang="sv-SE" dirty="0"/>
              <a:t>7 mot 7</a:t>
            </a:r>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722243" y="3147237"/>
            <a:ext cx="5413514" cy="4447363"/>
          </a:xfrm>
        </p:spPr>
        <p:txBody>
          <a:bodyPr>
            <a:normAutofit lnSpcReduction="10000"/>
          </a:bodyPr>
          <a:lstStyle/>
          <a:p>
            <a:pPr marL="342900" indent="-342900">
              <a:buFont typeface="+mj-lt"/>
              <a:buAutoNum type="arabicPeriod"/>
            </a:pPr>
            <a:r>
              <a:rPr lang="sv-SE" dirty="0"/>
              <a:t>Målvakt</a:t>
            </a:r>
          </a:p>
          <a:p>
            <a:pPr marL="342900" indent="-342900">
              <a:buFont typeface="+mj-lt"/>
              <a:buAutoNum type="arabicPeriod"/>
            </a:pPr>
            <a:r>
              <a:rPr lang="sv-SE" dirty="0"/>
              <a:t>Överlappning</a:t>
            </a:r>
          </a:p>
          <a:p>
            <a:pPr marL="342900" indent="-342900">
              <a:buFont typeface="+mj-lt"/>
              <a:buAutoNum type="arabicPeriod"/>
            </a:pPr>
            <a:r>
              <a:rPr lang="sv-SE" dirty="0"/>
              <a:t>Väggspel</a:t>
            </a:r>
          </a:p>
          <a:p>
            <a:pPr marL="342900" indent="-342900">
              <a:buFont typeface="+mj-lt"/>
              <a:buAutoNum type="arabicPeriod"/>
            </a:pPr>
            <a:r>
              <a:rPr lang="sv-SE" dirty="0"/>
              <a:t>Press</a:t>
            </a:r>
          </a:p>
          <a:p>
            <a:pPr marL="342900" indent="-342900">
              <a:buFont typeface="+mj-lt"/>
              <a:buAutoNum type="arabicPeriod"/>
            </a:pPr>
            <a:r>
              <a:rPr lang="sv-SE" dirty="0"/>
              <a:t>Press &amp; Täck</a:t>
            </a:r>
          </a:p>
          <a:p>
            <a:pPr marL="342900" indent="-342900">
              <a:buFont typeface="+mj-lt"/>
              <a:buAutoNum type="arabicPeriod"/>
            </a:pPr>
            <a:r>
              <a:rPr lang="sv-SE" dirty="0" err="1"/>
              <a:t>Djupledspel</a:t>
            </a:r>
            <a:endParaRPr lang="sv-SE" dirty="0"/>
          </a:p>
          <a:p>
            <a:pPr marL="342900" indent="-342900">
              <a:buFont typeface="+mj-lt"/>
              <a:buAutoNum type="arabicPeriod"/>
            </a:pPr>
            <a:r>
              <a:rPr lang="sv-SE" dirty="0"/>
              <a:t>Spelbarhet &amp; Spelavstånd</a:t>
            </a:r>
          </a:p>
          <a:p>
            <a:pPr marL="342900" indent="-342900">
              <a:buFont typeface="+mj-lt"/>
              <a:buAutoNum type="arabicPeriod"/>
            </a:pPr>
            <a:r>
              <a:rPr lang="sv-SE" dirty="0"/>
              <a:t>Spelbredd &amp; Speldjup</a:t>
            </a:r>
          </a:p>
          <a:p>
            <a:pPr marL="342900" indent="-342900">
              <a:buFont typeface="+mj-lt"/>
              <a:buAutoNum type="arabicPeriod"/>
            </a:pPr>
            <a:r>
              <a:rPr lang="sv-SE" dirty="0"/>
              <a:t>Speluppbyggnad</a:t>
            </a:r>
          </a:p>
          <a:p>
            <a:pPr marL="342900" indent="-342900">
              <a:buFont typeface="+mj-lt"/>
              <a:buAutoNum type="arabicPeriod"/>
            </a:pPr>
            <a:r>
              <a:rPr lang="sv-SE" dirty="0"/>
              <a:t>Fotbollsstyrka</a:t>
            </a:r>
          </a:p>
          <a:p>
            <a:pPr marL="342900" indent="-342900">
              <a:buFont typeface="+mj-lt"/>
              <a:buAutoNum type="arabicPeriod"/>
            </a:pPr>
            <a:r>
              <a:rPr lang="sv-SE" dirty="0"/>
              <a:t>Förberedelseträning</a:t>
            </a:r>
          </a:p>
          <a:p>
            <a:pPr marL="342900" indent="-342900">
              <a:buFont typeface="+mj-lt"/>
              <a:buAutoNum type="arabicPeriod"/>
            </a:pPr>
            <a:r>
              <a:rPr lang="sv-SE" dirty="0"/>
              <a:t>Planens indelning</a:t>
            </a:r>
          </a:p>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2999026" y="8251459"/>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3200" dirty="0">
                <a:solidFill>
                  <a:srgbClr val="FFED00"/>
                </a:solidFill>
                <a:latin typeface="Hallo sans black" panose="02000500000000000000" pitchFamily="2" charset="0"/>
              </a:rPr>
              <a:t>7 mot 7</a:t>
            </a:r>
          </a:p>
          <a:p>
            <a:pPr algn="r">
              <a:lnSpc>
                <a:spcPct val="100000"/>
              </a:lnSpc>
              <a:spcBef>
                <a:spcPts val="500"/>
              </a:spcBef>
            </a:pPr>
            <a:endParaRPr lang="sv-SE" sz="2000" dirty="0">
              <a:solidFill>
                <a:srgbClr val="FFED00"/>
              </a:solidFill>
            </a:endParaRPr>
          </a:p>
        </p:txBody>
      </p:sp>
    </p:spTree>
    <p:extLst>
      <p:ext uri="{BB962C8B-B14F-4D97-AF65-F5344CB8AC3E}">
        <p14:creationId xmlns:p14="http://schemas.microsoft.com/office/powerpoint/2010/main" val="205520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413359" y="375781"/>
            <a:ext cx="5173249" cy="1112065"/>
          </a:xfrm>
        </p:spPr>
        <p:txBody>
          <a:bodyPr>
            <a:normAutofit/>
          </a:bodyPr>
          <a:lstStyle/>
          <a:p>
            <a:pPr algn="ctr"/>
            <a:r>
              <a:rPr lang="sv-SE" sz="3600" dirty="0"/>
              <a:t>Temabaserat</a:t>
            </a:r>
            <a:br>
              <a:rPr lang="sv-SE" sz="3600" dirty="0"/>
            </a:br>
            <a:r>
              <a:rPr lang="sv-SE" sz="3600" dirty="0"/>
              <a:t>Träningsupplägg</a:t>
            </a:r>
          </a:p>
        </p:txBody>
      </p:sp>
      <p:pic>
        <p:nvPicPr>
          <p:cNvPr id="8" name="Picture 7">
            <a:extLst>
              <a:ext uri="{FF2B5EF4-FFF2-40B4-BE49-F238E27FC236}">
                <a16:creationId xmlns:a16="http://schemas.microsoft.com/office/drawing/2014/main" id="{817F7D6F-47AC-470D-93BC-ED79EE8C3DE3}"/>
              </a:ext>
            </a:extLst>
          </p:cNvPr>
          <p:cNvPicPr>
            <a:picLocks noChangeAspect="1"/>
          </p:cNvPicPr>
          <p:nvPr/>
        </p:nvPicPr>
        <p:blipFill>
          <a:blip r:embed="rId2"/>
          <a:stretch>
            <a:fillRect/>
          </a:stretch>
        </p:blipFill>
        <p:spPr>
          <a:xfrm>
            <a:off x="962025" y="1800225"/>
            <a:ext cx="4933950" cy="6066120"/>
          </a:xfrm>
          <a:prstGeom prst="rect">
            <a:avLst/>
          </a:prstGeom>
        </p:spPr>
      </p:pic>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275573" y="1654541"/>
            <a:ext cx="5860184" cy="5940060"/>
          </a:xfrm>
        </p:spPr>
        <p:txBody>
          <a:bodyPr/>
          <a:lstStyle/>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2999026" y="8251459"/>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3200" dirty="0">
                <a:solidFill>
                  <a:srgbClr val="FFED00"/>
                </a:solidFill>
                <a:latin typeface="Hallo sans black" panose="02000500000000000000" pitchFamily="2" charset="0"/>
              </a:rPr>
              <a:t>7 mot 7</a:t>
            </a:r>
          </a:p>
          <a:p>
            <a:pPr algn="r">
              <a:lnSpc>
                <a:spcPct val="100000"/>
              </a:lnSpc>
              <a:spcBef>
                <a:spcPts val="500"/>
              </a:spcBef>
            </a:pPr>
            <a:endParaRPr lang="sv-SE" sz="2000" dirty="0">
              <a:solidFill>
                <a:srgbClr val="FFED00"/>
              </a:solidFill>
            </a:endParaRPr>
          </a:p>
        </p:txBody>
      </p:sp>
    </p:spTree>
    <p:extLst>
      <p:ext uri="{BB962C8B-B14F-4D97-AF65-F5344CB8AC3E}">
        <p14:creationId xmlns:p14="http://schemas.microsoft.com/office/powerpoint/2010/main" val="169667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83128" y="789141"/>
            <a:ext cx="5215382" cy="1107250"/>
          </a:xfrm>
        </p:spPr>
        <p:txBody>
          <a:bodyPr>
            <a:noAutofit/>
          </a:bodyPr>
          <a:lstStyle/>
          <a:p>
            <a:pPr algn="ctr"/>
            <a:r>
              <a:rPr lang="sv-SE" sz="3200" dirty="0"/>
              <a:t>Träningsårets struktur</a:t>
            </a:r>
            <a:br>
              <a:rPr lang="sv-SE" sz="3200" dirty="0"/>
            </a:br>
            <a:r>
              <a:rPr lang="sv-SE" sz="3200" dirty="0"/>
              <a:t> 7 mot 7</a:t>
            </a:r>
            <a:br>
              <a:rPr lang="sv-SE" sz="3200" dirty="0"/>
            </a:br>
            <a:r>
              <a:rPr lang="sv-SE" sz="3200" dirty="0"/>
              <a:t>Tema-baserat</a:t>
            </a:r>
          </a:p>
        </p:txBody>
      </p:sp>
      <p:pic>
        <p:nvPicPr>
          <p:cNvPr id="17" name="Picture 16">
            <a:extLst>
              <a:ext uri="{FF2B5EF4-FFF2-40B4-BE49-F238E27FC236}">
                <a16:creationId xmlns:a16="http://schemas.microsoft.com/office/drawing/2014/main" id="{5D5D247E-4C8D-446C-A053-3316175BCC97}"/>
              </a:ext>
            </a:extLst>
          </p:cNvPr>
          <p:cNvPicPr>
            <a:picLocks noChangeAspect="1"/>
          </p:cNvPicPr>
          <p:nvPr/>
        </p:nvPicPr>
        <p:blipFill>
          <a:blip r:embed="rId2"/>
          <a:stretch>
            <a:fillRect/>
          </a:stretch>
        </p:blipFill>
        <p:spPr>
          <a:xfrm>
            <a:off x="1619725" y="6500598"/>
            <a:ext cx="4500372" cy="1362456"/>
          </a:xfrm>
          <a:prstGeom prst="rect">
            <a:avLst/>
          </a:prstGeom>
        </p:spPr>
      </p:pic>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83127" y="2256311"/>
            <a:ext cx="6210795" cy="4124335"/>
          </a:xfrm>
        </p:spPr>
        <p:txBody>
          <a:bodyPr/>
          <a:lstStyle/>
          <a:p>
            <a:r>
              <a:rPr lang="sv-SE" b="1" dirty="0"/>
              <a:t>Tränarstil</a:t>
            </a:r>
            <a:r>
              <a:rPr lang="sv-SE" dirty="0"/>
              <a:t> • Positiv feedback och uppmuntran • Använd frågeteknik • Uppmärksamhet till alla • Låt spelare ge feedback till varandra • Uppmuntra och utmana spelarnas eget beslutfattande  </a:t>
            </a:r>
          </a:p>
          <a:p>
            <a:r>
              <a:rPr lang="sv-SE" b="1" dirty="0"/>
              <a:t>Träningen</a:t>
            </a:r>
            <a:r>
              <a:rPr lang="sv-SE" dirty="0"/>
              <a:t> karaktäriseras av • Små och stora ytor • Korta samlingar • Spelträning • Variation • Enkla övningar med fokus på kvaliteten • Positioner under spelträningen • Antal tränare/spelare = 1/10 • Få och ﬂera spelare per lag/grupp • Hög aktivitet, intensitet och många bollkontakter • Fokus på prestation och att göra sitt bästa</a:t>
            </a:r>
          </a:p>
          <a:p>
            <a:r>
              <a:rPr lang="sv-SE" b="1" dirty="0"/>
              <a:t>Match</a:t>
            </a:r>
            <a:r>
              <a:rPr lang="sv-SE" dirty="0"/>
              <a:t> • Rutiner och genomgångar • Jämna matcher • Mycket speltid och få avbytare. • Alla uttagna spelar • Spela som vi tränar. • Positioner börjar renodlas • Låt spelarna lösa matchsituationer • Fokus på utveckling och göra sitt bästa • Fair play </a:t>
            </a:r>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Träningsplanering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a:p>
            <a:pPr algn="r">
              <a:lnSpc>
                <a:spcPct val="100000"/>
              </a:lnSpc>
              <a:spcBef>
                <a:spcPts val="500"/>
              </a:spcBef>
            </a:pPr>
            <a:r>
              <a:rPr lang="sv-SE" sz="2000" dirty="0">
                <a:solidFill>
                  <a:srgbClr val="FFED00"/>
                </a:solidFill>
              </a:rPr>
              <a:t>9 mot 9</a:t>
            </a:r>
          </a:p>
        </p:txBody>
      </p:sp>
      <p:pic>
        <p:nvPicPr>
          <p:cNvPr id="8" name="Picture 7">
            <a:extLst>
              <a:ext uri="{FF2B5EF4-FFF2-40B4-BE49-F238E27FC236}">
                <a16:creationId xmlns:a16="http://schemas.microsoft.com/office/drawing/2014/main" id="{B3BF1738-6D6B-4788-90F5-1E915F4DC6D1}"/>
              </a:ext>
            </a:extLst>
          </p:cNvPr>
          <p:cNvPicPr>
            <a:picLocks noChangeAspect="1"/>
          </p:cNvPicPr>
          <p:nvPr/>
        </p:nvPicPr>
        <p:blipFill>
          <a:blip r:embed="rId2"/>
          <a:stretch>
            <a:fillRect/>
          </a:stretch>
        </p:blipFill>
        <p:spPr>
          <a:xfrm>
            <a:off x="1635386" y="6500598"/>
            <a:ext cx="4500372" cy="1362456"/>
          </a:xfrm>
          <a:prstGeom prst="rect">
            <a:avLst/>
          </a:prstGeom>
        </p:spPr>
      </p:pic>
    </p:spTree>
    <p:extLst>
      <p:ext uri="{BB962C8B-B14F-4D97-AF65-F5344CB8AC3E}">
        <p14:creationId xmlns:p14="http://schemas.microsoft.com/office/powerpoint/2010/main" val="106400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178130" y="1202499"/>
            <a:ext cx="5896993" cy="6780505"/>
          </a:xfrm>
        </p:spPr>
        <p:txBody>
          <a:bodyPr>
            <a:noAutofit/>
          </a:bodyPr>
          <a:lstStyle/>
          <a:p>
            <a:r>
              <a:rPr lang="sv-SE" sz="1200" b="1" dirty="0"/>
              <a:t>Dynamisk rörlighet</a:t>
            </a:r>
          </a:p>
          <a:p>
            <a:r>
              <a:rPr lang="sv-SE" sz="1200" dirty="0"/>
              <a:t>Spelet kräver stor dynamisk rörlighet, det vill säga rörlighet under rörelse. Genom att kombinera rörlighet med koordination tränar fotbollsspelarna sin rörlighet på ett </a:t>
            </a:r>
            <a:r>
              <a:rPr lang="sv-SE" sz="1200" dirty="0" err="1"/>
              <a:t>matchlikt</a:t>
            </a:r>
            <a:r>
              <a:rPr lang="sv-SE" sz="1200" dirty="0"/>
              <a:t> sätt. På så vis ökar förmågan att utföra de moment som spelet kräver, exempelvis långt </a:t>
            </a:r>
            <a:r>
              <a:rPr lang="sv-SE" sz="1200" dirty="0" err="1"/>
              <a:t>löpsteg</a:t>
            </a:r>
            <a:r>
              <a:rPr lang="sv-SE" sz="1200" dirty="0"/>
              <a:t>, volleyspark eller benparad av målvakt. Du kan inkludera fyra eller fem rörelser varje träning, gärna i olika riktningar.</a:t>
            </a:r>
          </a:p>
          <a:p>
            <a:r>
              <a:rPr lang="sv-SE" sz="1200" dirty="0"/>
              <a:t>Statisk rörlighet eller stretchning, alltså att hålla stilla i </a:t>
            </a:r>
            <a:r>
              <a:rPr lang="sv-SE" sz="1200" dirty="0" err="1"/>
              <a:t>ytterläget</a:t>
            </a:r>
            <a:r>
              <a:rPr lang="sv-SE" sz="1200" dirty="0"/>
              <a:t> 15–30 sekunder, kan användas efter träning för de delar av kroppen som spelarna upplever som stela.</a:t>
            </a:r>
          </a:p>
          <a:p>
            <a:r>
              <a:rPr lang="sv-SE" sz="1200" b="1" dirty="0"/>
              <a:t>Löpteknik</a:t>
            </a:r>
          </a:p>
          <a:p>
            <a:r>
              <a:rPr lang="sv-SE" sz="1200" dirty="0"/>
              <a:t>Syftet med att träna löpteknik är att förbättra spelarnas förmåga att skapa kraft i frånskjutet vid acceleration i olika riktningar och att använda armarna på bästa möjliga sätt vid dessa aktioner. I förberedelseträningen kan löptekniken tränas både framåt, bakåt och i sidled. Accelerationerna är ofta korta och innehåller riktningsförändringar. Spelare som rör sig på ett ändamålsenligt sätt blir också bättre på att accelerera, bromsa och ändra riktning.</a:t>
            </a:r>
          </a:p>
          <a:p>
            <a:r>
              <a:rPr lang="sv-SE" sz="1200" b="1" dirty="0"/>
              <a:t>Fotarbete</a:t>
            </a:r>
          </a:p>
          <a:p>
            <a:r>
              <a:rPr lang="sv-SE" sz="1200" dirty="0"/>
              <a:t>Genom att träna fotarbetet utvecklar spelarna förmågan att snabbt byta rörelseriktning och flytta fötterna på små ytor.</a:t>
            </a:r>
          </a:p>
          <a:p>
            <a:r>
              <a:rPr lang="sv-SE" sz="1200" dirty="0"/>
              <a:t>Spelarna måste både kunna finta och lura en motspelare och själva kunna reagera på motspelarnas finter. Därför kan du gärna kombinera fotarbetesövningar med att spelarna ska reagera på synintryck eller finta en motspelare.</a:t>
            </a:r>
          </a:p>
          <a:p>
            <a:r>
              <a:rPr lang="sv-SE" sz="1200" b="1" dirty="0"/>
              <a:t>Hoppa – landa – löp</a:t>
            </a:r>
          </a:p>
          <a:p>
            <a:r>
              <a:rPr lang="sv-SE" sz="1200" dirty="0"/>
              <a:t>Genom att lära sig att landa och bromsa vänjer sig spelarna vid belastningen för liknande moment och förbättrar sin bromsförmåga.</a:t>
            </a:r>
          </a:p>
          <a:p>
            <a:r>
              <a:rPr lang="sv-SE" sz="1200" dirty="0"/>
              <a:t>Hopp och landning ska ske stabilt med knäna över fötterna och med lätt böjning i knän och höft. Variera övningarna för att utveckla spelarnas koordination. Rephoppning är ett sätt att introducera hoppträning. Hoppen bör planeras så att fotposition och hoppriktning kombineras, och belastningen bör stegras försiktigt. Kombinationen kan också innebära att spelarna efter hoppövningarna löper i en bana som innehåller riktningsändringar. Att kasta och fånga en medicinboll samt övningar med motståndsgummiband ingår också i denna övningskategori.</a:t>
            </a:r>
          </a:p>
          <a:p>
            <a:endParaRPr lang="sv-SE" sz="1050" dirty="0"/>
          </a:p>
          <a:p>
            <a:endParaRPr lang="sv-SE" sz="1050"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lnSpcReduction="10000"/>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Träningsplanering</a:t>
            </a:r>
          </a:p>
          <a:p>
            <a:pPr>
              <a:lnSpc>
                <a:spcPct val="100000"/>
              </a:lnSpc>
              <a:spcBef>
                <a:spcPts val="500"/>
              </a:spcBef>
            </a:pPr>
            <a:r>
              <a:rPr lang="sv-SE" sz="2000" dirty="0">
                <a:solidFill>
                  <a:srgbClr val="51BADF"/>
                </a:solidFill>
              </a:rPr>
              <a:t>2020</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endParaRPr lang="sv-SE" sz="2000" dirty="0">
              <a:solidFill>
                <a:srgbClr val="FFED00"/>
              </a:solidFill>
            </a:endParaRPr>
          </a:p>
          <a:p>
            <a:pPr algn="r">
              <a:lnSpc>
                <a:spcPct val="100000"/>
              </a:lnSpc>
              <a:spcBef>
                <a:spcPts val="500"/>
              </a:spcBef>
            </a:pPr>
            <a:r>
              <a:rPr lang="sv-SE" sz="2000" dirty="0">
                <a:solidFill>
                  <a:srgbClr val="FFED00"/>
                </a:solidFill>
              </a:rPr>
              <a:t>9 mot 9</a:t>
            </a:r>
          </a:p>
        </p:txBody>
      </p:sp>
    </p:spTree>
    <p:extLst>
      <p:ext uri="{BB962C8B-B14F-4D97-AF65-F5344CB8AC3E}">
        <p14:creationId xmlns:p14="http://schemas.microsoft.com/office/powerpoint/2010/main" val="235906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A1AE78-8197-403E-8449-1279758B5C22}"/>
              </a:ext>
            </a:extLst>
          </p:cNvPr>
          <p:cNvSpPr>
            <a:spLocks noGrp="1"/>
          </p:cNvSpPr>
          <p:nvPr>
            <p:ph type="ctrTitle"/>
          </p:nvPr>
        </p:nvSpPr>
        <p:spPr>
          <a:xfrm>
            <a:off x="722243" y="1621191"/>
            <a:ext cx="5413514" cy="1137641"/>
          </a:xfrm>
        </p:spPr>
        <p:txBody>
          <a:bodyPr>
            <a:normAutofit fontScale="90000"/>
          </a:bodyPr>
          <a:lstStyle/>
          <a:p>
            <a:r>
              <a:rPr lang="sv-SE" b="1" dirty="0"/>
              <a:t>Planens indelning</a:t>
            </a:r>
            <a:br>
              <a:rPr lang="sv-SE" b="1" dirty="0"/>
            </a:br>
            <a:endParaRPr lang="sv-SE" dirty="0"/>
          </a:p>
        </p:txBody>
      </p:sp>
      <p:sp>
        <p:nvSpPr>
          <p:cNvPr id="5" name="Underrubrik 4">
            <a:extLst>
              <a:ext uri="{FF2B5EF4-FFF2-40B4-BE49-F238E27FC236}">
                <a16:creationId xmlns:a16="http://schemas.microsoft.com/office/drawing/2014/main" id="{A9385873-4335-4EB4-8B16-44B12924BE9E}"/>
              </a:ext>
            </a:extLst>
          </p:cNvPr>
          <p:cNvSpPr>
            <a:spLocks noGrp="1"/>
          </p:cNvSpPr>
          <p:nvPr>
            <p:ph type="subTitle" idx="1"/>
          </p:nvPr>
        </p:nvSpPr>
        <p:spPr>
          <a:xfrm>
            <a:off x="722243" y="2220686"/>
            <a:ext cx="5413514" cy="2046514"/>
          </a:xfrm>
        </p:spPr>
        <p:txBody>
          <a:bodyPr>
            <a:normAutofit lnSpcReduction="10000"/>
          </a:bodyPr>
          <a:lstStyle/>
          <a:p>
            <a:r>
              <a:rPr lang="sv-SE" sz="1200" b="1" dirty="0"/>
              <a:t>Tredjedelar</a:t>
            </a:r>
          </a:p>
          <a:p>
            <a:r>
              <a:rPr lang="sv-SE" sz="1200" dirty="0"/>
              <a:t>Planen kan delas in i tredjedelar. Tredjedelarna kan användas som riktmärken i spelet. I försvarsspelet kan laget exempelvis börja pressa i den centrala tredjedelen. I anfallsspelet kan lagets arbetssätt förändras i de olika tredjedelarna. Laget kan till exempel välja att ta större risker i spelet när spelarna är i tredjedelen närmast motståndarnas mål jämfört med när de är i tredjedelen närmast det egna målet.</a:t>
            </a:r>
          </a:p>
          <a:p>
            <a:r>
              <a:rPr lang="sv-SE" sz="1200" dirty="0"/>
              <a:t>SvFF rekommenderar att planens tredjedelar introduceras i spelformen 7 mot 7 eftersom spelarna då kan använda retreatlinjerna som ungefärliga riktmärken för tredjedelarna. På så vis blir det tydligt och lätt för spelarna att förstå var de olika tredjedelarna är.</a:t>
            </a:r>
          </a:p>
          <a:p>
            <a:endParaRPr lang="sv-SE" dirty="0"/>
          </a:p>
        </p:txBody>
      </p:sp>
      <p:sp>
        <p:nvSpPr>
          <p:cNvPr id="6" name="Underrubrik 2">
            <a:extLst>
              <a:ext uri="{FF2B5EF4-FFF2-40B4-BE49-F238E27FC236}">
                <a16:creationId xmlns:a16="http://schemas.microsoft.com/office/drawing/2014/main" id="{5A00C63D-F45D-406A-B6E3-BA31B1798774}"/>
              </a:ext>
            </a:extLst>
          </p:cNvPr>
          <p:cNvSpPr txBox="1">
            <a:spLocks/>
          </p:cNvSpPr>
          <p:nvPr/>
        </p:nvSpPr>
        <p:spPr>
          <a:xfrm>
            <a:off x="1749287" y="8222975"/>
            <a:ext cx="2246243" cy="1093304"/>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nSpc>
                <a:spcPct val="100000"/>
              </a:lnSpc>
              <a:spcBef>
                <a:spcPts val="500"/>
              </a:spcBef>
            </a:pPr>
            <a:r>
              <a:rPr lang="sv-SE" sz="2000" dirty="0">
                <a:solidFill>
                  <a:srgbClr val="51BADF"/>
                </a:solidFill>
              </a:rPr>
              <a:t>TORSÅNGS IF</a:t>
            </a:r>
          </a:p>
          <a:p>
            <a:pPr>
              <a:lnSpc>
                <a:spcPct val="100000"/>
              </a:lnSpc>
              <a:spcBef>
                <a:spcPts val="500"/>
              </a:spcBef>
            </a:pPr>
            <a:r>
              <a:rPr lang="sv-SE" sz="2000" dirty="0">
                <a:solidFill>
                  <a:srgbClr val="51BADF"/>
                </a:solidFill>
              </a:rPr>
              <a:t>Spelarutbildning</a:t>
            </a:r>
          </a:p>
          <a:p>
            <a:pPr>
              <a:lnSpc>
                <a:spcPct val="100000"/>
              </a:lnSpc>
              <a:spcBef>
                <a:spcPts val="500"/>
              </a:spcBef>
            </a:pPr>
            <a:endParaRPr lang="sv-SE" sz="2000" dirty="0">
              <a:solidFill>
                <a:srgbClr val="51BADF"/>
              </a:solidFill>
            </a:endParaRPr>
          </a:p>
        </p:txBody>
      </p:sp>
      <p:sp>
        <p:nvSpPr>
          <p:cNvPr id="7" name="Underrubrik 2">
            <a:extLst>
              <a:ext uri="{FF2B5EF4-FFF2-40B4-BE49-F238E27FC236}">
                <a16:creationId xmlns:a16="http://schemas.microsoft.com/office/drawing/2014/main" id="{51797803-18F2-4344-B623-FE8813AFAAAF}"/>
              </a:ext>
            </a:extLst>
          </p:cNvPr>
          <p:cNvSpPr txBox="1">
            <a:spLocks/>
          </p:cNvSpPr>
          <p:nvPr/>
        </p:nvSpPr>
        <p:spPr>
          <a:xfrm>
            <a:off x="3687957" y="7983005"/>
            <a:ext cx="2819170" cy="1693195"/>
          </a:xfrm>
          <a:prstGeom prst="rect">
            <a:avLst/>
          </a:prstGeom>
        </p:spPr>
        <p:txBody>
          <a:bodyPr vert="horz" lIns="91440" tIns="45720" rIns="91440" bIns="45720" rtlCol="0">
            <a:normAutofit/>
          </a:bodyPr>
          <a:lstStyle>
            <a:lvl1pPr marL="0" indent="0" algn="l" defTabSz="1320759" rtl="0" eaLnBrk="1" latinLnBrk="0" hangingPunct="1">
              <a:lnSpc>
                <a:spcPct val="90000"/>
              </a:lnSpc>
              <a:spcBef>
                <a:spcPts val="1444"/>
              </a:spcBef>
              <a:buFont typeface="Arial" panose="020B0604020202020204" pitchFamily="34" charset="0"/>
              <a:buNone/>
              <a:defRPr sz="1600" kern="1200">
                <a:solidFill>
                  <a:schemeClr val="tx1"/>
                </a:solidFill>
                <a:latin typeface="Hallo sans" panose="02000500000000000000" pitchFamily="2" charset="0"/>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r">
              <a:lnSpc>
                <a:spcPct val="100000"/>
              </a:lnSpc>
              <a:spcBef>
                <a:spcPts val="500"/>
              </a:spcBef>
            </a:pPr>
            <a:r>
              <a:rPr lang="sv-SE" sz="1900" dirty="0">
                <a:solidFill>
                  <a:srgbClr val="FFED00"/>
                </a:solidFill>
                <a:latin typeface="Hallo sans black" panose="02000500000000000000" pitchFamily="2" charset="0"/>
              </a:rPr>
              <a:t>Ungdom</a:t>
            </a:r>
          </a:p>
          <a:p>
            <a:pPr algn="r">
              <a:lnSpc>
                <a:spcPct val="100000"/>
              </a:lnSpc>
              <a:spcBef>
                <a:spcPts val="500"/>
              </a:spcBef>
            </a:pPr>
            <a:endParaRPr lang="sv-SE" sz="2000" dirty="0">
              <a:solidFill>
                <a:srgbClr val="FFED00"/>
              </a:solidFill>
            </a:endParaRPr>
          </a:p>
        </p:txBody>
      </p:sp>
      <p:pic>
        <p:nvPicPr>
          <p:cNvPr id="9218" name="Picture 2">
            <a:extLst>
              <a:ext uri="{FF2B5EF4-FFF2-40B4-BE49-F238E27FC236}">
                <a16:creationId xmlns:a16="http://schemas.microsoft.com/office/drawing/2014/main" id="{EE5E7630-E6B1-4411-91C9-CD533BB75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287" y="4020457"/>
            <a:ext cx="3875225" cy="396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0500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SÅNGS IF.potx" id="{5A81C466-4C00-406A-A986-21F3434B9432}" vid="{C35D70EE-0FBA-43DC-8B95-69774447A8D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9C41E797101645A7D8C08545786FE5" ma:contentTypeVersion="7" ma:contentTypeDescription="Create a new document." ma:contentTypeScope="" ma:versionID="33b7dd9efdb94a2bc1f995b9c11ea04c">
  <xsd:schema xmlns:xsd="http://www.w3.org/2001/XMLSchema" xmlns:xs="http://www.w3.org/2001/XMLSchema" xmlns:p="http://schemas.microsoft.com/office/2006/metadata/properties" xmlns:ns3="1319dc6f-9034-4dbb-a1f6-eacb63742db5" targetNamespace="http://schemas.microsoft.com/office/2006/metadata/properties" ma:root="true" ma:fieldsID="e880d49d8dbf21b2d3c760f1c32d56da" ns3:_="">
    <xsd:import namespace="1319dc6f-9034-4dbb-a1f6-eacb63742d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9dc6f-9034-4dbb-a1f6-eacb63742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E05D7D-71F0-4621-A441-23A7B1DF4B1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6C7A71-E919-4582-8819-03EF42C5C1F4}">
  <ds:schemaRefs>
    <ds:schemaRef ds:uri="http://schemas.microsoft.com/sharepoint/v3/contenttype/forms"/>
  </ds:schemaRefs>
</ds:datastoreItem>
</file>

<file path=customXml/itemProps3.xml><?xml version="1.0" encoding="utf-8"?>
<ds:datastoreItem xmlns:ds="http://schemas.openxmlformats.org/officeDocument/2006/customXml" ds:itemID="{DD1B0B6C-3227-4C3F-ACF1-A3ACE30EF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9dc6f-9034-4dbb-a1f6-eacb63742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TORSÅNGS IF (8)</Template>
  <TotalTime>8830</TotalTime>
  <Words>939</Words>
  <Application>Microsoft Office PowerPoint</Application>
  <PresentationFormat>A4 Paper (210x297 mm)</PresentationFormat>
  <Paragraphs>93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Hallo sans black</vt:lpstr>
      <vt:lpstr>Hallo sans</vt:lpstr>
      <vt:lpstr>Arial</vt:lpstr>
      <vt:lpstr>Calibri</vt:lpstr>
      <vt:lpstr>Office-tema</vt:lpstr>
      <vt:lpstr>TORSÅNGS IF Spelarutbildningsplan 7 mot 7</vt:lpstr>
      <vt:lpstr>Planering</vt:lpstr>
      <vt:lpstr>Spelets Skeden</vt:lpstr>
      <vt:lpstr>Träning 60-90min</vt:lpstr>
      <vt:lpstr>Träningspass 7 mot 7</vt:lpstr>
      <vt:lpstr>Temabaserat Träningsupplägg</vt:lpstr>
      <vt:lpstr>Träningsårets struktur  7 mot 7 Tema-baserat</vt:lpstr>
      <vt:lpstr>PowerPoint Presentation</vt:lpstr>
      <vt:lpstr>Planens indelning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TORSÅNGS IF Spelarutbildningsplan</dc:title>
  <dc:creator>Fredrik Lindblad</dc:creator>
  <cp:lastModifiedBy>Fredrik Lindblad</cp:lastModifiedBy>
  <cp:revision>4</cp:revision>
  <dcterms:created xsi:type="dcterms:W3CDTF">2020-03-25T07:50:52Z</dcterms:created>
  <dcterms:modified xsi:type="dcterms:W3CDTF">2020-04-26T11:18:52Z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0x010100B29C41E797101645A7D8C08545786FE5</vt:lpwstr>
  </property>
</Properties>
</file>