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1" r:id="rId4"/>
    <p:sldId id="259" r:id="rId5"/>
    <p:sldId id="287" r:id="rId6"/>
    <p:sldId id="264" r:id="rId7"/>
    <p:sldId id="265" r:id="rId8"/>
    <p:sldId id="292" r:id="rId9"/>
    <p:sldId id="270" r:id="rId10"/>
    <p:sldId id="267" r:id="rId11"/>
    <p:sldId id="266" r:id="rId12"/>
    <p:sldId id="286" r:id="rId13"/>
    <p:sldId id="268" r:id="rId14"/>
    <p:sldId id="269" r:id="rId15"/>
    <p:sldId id="291" r:id="rId16"/>
    <p:sldId id="278" r:id="rId17"/>
    <p:sldId id="275" r:id="rId18"/>
    <p:sldId id="276" r:id="rId19"/>
    <p:sldId id="277" r:id="rId20"/>
    <p:sldId id="262" r:id="rId21"/>
    <p:sldId id="263" r:id="rId22"/>
    <p:sldId id="272" r:id="rId23"/>
    <p:sldId id="294" r:id="rId24"/>
    <p:sldId id="279" r:id="rId25"/>
    <p:sldId id="288" r:id="rId26"/>
    <p:sldId id="290" r:id="rId27"/>
    <p:sldId id="295" r:id="rId28"/>
    <p:sldId id="284" r:id="rId29"/>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 d="1"/>
        <a:sy n="1" d="1"/>
      </p:scale>
      <p:origin x="0" y="0"/>
    </p:cViewPr>
  </p:notesTextViewPr>
  <p:sorterViewPr>
    <p:cViewPr>
      <p:scale>
        <a:sx n="100" d="100"/>
        <a:sy n="100" d="100"/>
      </p:scale>
      <p:origin x="0" y="-39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9E17AAA-B5AC-4D93-839B-30C4D2DB383D}"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737663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E17AAA-B5AC-4D93-839B-30C4D2DB383D}"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88312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E17AAA-B5AC-4D93-839B-30C4D2DB383D}"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293177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E17AAA-B5AC-4D93-839B-30C4D2DB383D}"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534656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E17AAA-B5AC-4D93-839B-30C4D2DB383D}"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529554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E17AAA-B5AC-4D93-839B-30C4D2DB383D}"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2349212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E17AAA-B5AC-4D93-839B-30C4D2DB383D}" type="datetimeFigureOut">
              <a:rPr lang="en-US" smtClean="0"/>
              <a:t>9/1/2022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597410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E17AAA-B5AC-4D93-839B-30C4D2DB383D}" type="datetimeFigureOut">
              <a:rPr lang="en-US" smtClean="0"/>
              <a:t>9/1/2022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068719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E17AAA-B5AC-4D93-839B-30C4D2DB383D}" type="datetimeFigureOut">
              <a:rPr lang="en-US" smtClean="0"/>
              <a:t>9/1/2022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2623407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E17AAA-B5AC-4D93-839B-30C4D2DB383D}"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896824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E17AAA-B5AC-4D93-839B-30C4D2DB383D}"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146536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E17AAA-B5AC-4D93-839B-30C4D2DB383D}" type="datetimeFigureOut">
              <a:rPr lang="en-US" smtClean="0"/>
              <a:t>9/1/2022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49097-04E5-4B6D-BDF9-920B330A0D33}" type="slidenum">
              <a:rPr lang="en-US" smtClean="0"/>
              <a:t>‹#›</a:t>
            </a:fld>
            <a:endParaRPr lang="en-US"/>
          </a:p>
        </p:txBody>
      </p:sp>
    </p:spTree>
    <p:extLst>
      <p:ext uri="{BB962C8B-B14F-4D97-AF65-F5344CB8AC3E}">
        <p14:creationId xmlns:p14="http://schemas.microsoft.com/office/powerpoint/2010/main" val="3961948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645024"/>
            <a:ext cx="6400800" cy="2880320"/>
          </a:xfrm>
        </p:spPr>
        <p:txBody>
          <a:bodyPr>
            <a:normAutofit fontScale="47500" lnSpcReduction="20000"/>
          </a:bodyPr>
          <a:lstStyle/>
          <a:p>
            <a:r>
              <a:rPr lang="sv-SE" sz="9100" dirty="0" err="1">
                <a:solidFill>
                  <a:srgbClr val="C00000"/>
                </a:solidFill>
              </a:rPr>
              <a:t>Lagpärm</a:t>
            </a:r>
            <a:endParaRPr lang="sv-SE" sz="9100" dirty="0">
              <a:solidFill>
                <a:srgbClr val="C00000"/>
              </a:solidFill>
            </a:endParaRPr>
          </a:p>
          <a:p>
            <a:endParaRPr lang="sv-SE" sz="5000" dirty="0">
              <a:solidFill>
                <a:srgbClr val="C00000"/>
              </a:solidFill>
            </a:endParaRPr>
          </a:p>
          <a:p>
            <a:endParaRPr lang="sv-SE" sz="3500" dirty="0">
              <a:solidFill>
                <a:srgbClr val="C00000"/>
              </a:solidFill>
            </a:endParaRPr>
          </a:p>
          <a:p>
            <a:pPr algn="l"/>
            <a:r>
              <a:rPr lang="sv-SE" sz="5000" dirty="0">
                <a:solidFill>
                  <a:srgbClr val="FF0000"/>
                </a:solidFill>
              </a:rPr>
              <a:t>                  Röda rubriker </a:t>
            </a:r>
            <a:r>
              <a:rPr lang="sv-SE" sz="5000" dirty="0">
                <a:solidFill>
                  <a:schemeClr val="tx1"/>
                </a:solidFill>
              </a:rPr>
              <a:t>= Föreningen</a:t>
            </a:r>
          </a:p>
          <a:p>
            <a:pPr algn="l"/>
            <a:r>
              <a:rPr lang="sv-SE" sz="5000" dirty="0">
                <a:solidFill>
                  <a:srgbClr val="0070C0"/>
                </a:solidFill>
              </a:rPr>
              <a:t>                      Blå rubriker </a:t>
            </a:r>
            <a:r>
              <a:rPr lang="sv-SE" sz="5000" dirty="0">
                <a:solidFill>
                  <a:schemeClr val="tx1"/>
                </a:solidFill>
              </a:rPr>
              <a:t>= Lagen             </a:t>
            </a:r>
          </a:p>
          <a:p>
            <a:pPr algn="l"/>
            <a:r>
              <a:rPr lang="sv-SE" sz="5000" dirty="0">
                <a:solidFill>
                  <a:srgbClr val="00B050"/>
                </a:solidFill>
              </a:rPr>
              <a:t>                Gröna rubriker </a:t>
            </a:r>
            <a:r>
              <a:rPr lang="sv-SE" sz="5000" dirty="0">
                <a:solidFill>
                  <a:schemeClr val="tx1"/>
                </a:solidFill>
              </a:rPr>
              <a:t>= Arbetsgrupper</a:t>
            </a:r>
          </a:p>
          <a:p>
            <a:pPr algn="l"/>
            <a:r>
              <a:rPr lang="sv-SE" sz="5000" dirty="0">
                <a:solidFill>
                  <a:srgbClr val="777777"/>
                </a:solidFill>
              </a:rPr>
              <a:t>                    Grå  rubriker </a:t>
            </a:r>
            <a:r>
              <a:rPr lang="sv-SE" sz="5000" dirty="0">
                <a:solidFill>
                  <a:schemeClr val="tx1"/>
                </a:solidFill>
              </a:rPr>
              <a:t>= Övrigt</a:t>
            </a:r>
            <a:endParaRPr lang="en-US" sz="5000" dirty="0">
              <a:solidFill>
                <a:schemeClr val="tx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556792"/>
            <a:ext cx="8208912"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317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Kassörens uppgifter</a:t>
            </a:r>
            <a:endParaRPr lang="en-US" dirty="0">
              <a:solidFill>
                <a:schemeClr val="bg1"/>
              </a:solidFill>
            </a:endParaRPr>
          </a:p>
        </p:txBody>
      </p:sp>
      <p:sp>
        <p:nvSpPr>
          <p:cNvPr id="3" name="Subtitle 2"/>
          <p:cNvSpPr>
            <a:spLocks noGrp="1"/>
          </p:cNvSpPr>
          <p:nvPr>
            <p:ph type="subTitle" idx="1"/>
          </p:nvPr>
        </p:nvSpPr>
        <p:spPr>
          <a:xfrm>
            <a:off x="395536" y="3356992"/>
            <a:ext cx="8352928" cy="3501008"/>
          </a:xfrm>
        </p:spPr>
        <p:txBody>
          <a:bodyPr>
            <a:normAutofit fontScale="47500" lnSpcReduction="20000"/>
          </a:bodyPr>
          <a:lstStyle/>
          <a:p>
            <a:pPr marL="457200" indent="-457200" algn="l">
              <a:buFont typeface="Arial" panose="020B0604020202020204" pitchFamily="34" charset="0"/>
              <a:buChar char="•"/>
            </a:pPr>
            <a:r>
              <a:rPr lang="sv-SE" dirty="0"/>
              <a:t>Inför säsong upprätta en enklare budget för att kunna bestämma lagavgift</a:t>
            </a:r>
          </a:p>
          <a:p>
            <a:pPr marL="457200" indent="-457200" algn="l">
              <a:buFont typeface="Arial" panose="020B0604020202020204" pitchFamily="34" charset="0"/>
              <a:buChar char="•"/>
            </a:pPr>
            <a:r>
              <a:rPr lang="sv-SE" dirty="0"/>
              <a:t>Under säsongen samla underlag, lämpligen i en pärm, samt numrera dessa.</a:t>
            </a:r>
          </a:p>
          <a:p>
            <a:pPr marL="457200" indent="-457200" algn="l">
              <a:buFont typeface="Arial" panose="020B0604020202020204" pitchFamily="34" charset="0"/>
              <a:buChar char="•"/>
            </a:pPr>
            <a:r>
              <a:rPr lang="sv-SE" dirty="0"/>
              <a:t>Hålla en bokföring för laget, där lagets kostnader och utgifter skrivs upp. </a:t>
            </a:r>
          </a:p>
          <a:p>
            <a:pPr marL="457200" indent="-457200" algn="l">
              <a:buFont typeface="Arial" panose="020B0604020202020204" pitchFamily="34" charset="0"/>
              <a:buChar char="•"/>
            </a:pPr>
            <a:r>
              <a:rPr lang="sv-SE" dirty="0"/>
              <a:t>Se till att alla i laget betalt lag- och medlemsavgift. Medlemsavgiften dras sedan från lagkontot med det antal som är inrapporterat i IBIS, laget får således betala medlemsavgift för dem som inte betalt in till laget.</a:t>
            </a:r>
          </a:p>
          <a:p>
            <a:pPr marL="457200" indent="-457200" algn="l">
              <a:buFont typeface="Arial" panose="020B0604020202020204" pitchFamily="34" charset="0"/>
              <a:buChar char="•"/>
            </a:pPr>
            <a:r>
              <a:rPr lang="sv-SE" dirty="0"/>
              <a:t>Tillse att övriga betalningar till laget, t ex overaller, strumpor, cupavgifter mm inkommer till laget.</a:t>
            </a:r>
          </a:p>
          <a:p>
            <a:pPr marL="457200" indent="-457200" algn="l">
              <a:buFont typeface="Arial" panose="020B0604020202020204" pitchFamily="34" charset="0"/>
              <a:buChar char="•"/>
            </a:pPr>
            <a:r>
              <a:rPr lang="sv-SE" dirty="0"/>
              <a:t>Se till att kiosken har erforderlig växelkassa om kontantbetalning tillämpas.</a:t>
            </a:r>
          </a:p>
          <a:p>
            <a:pPr marL="457200" indent="-457200" algn="l">
              <a:buFont typeface="Arial" panose="020B0604020202020204" pitchFamily="34" charset="0"/>
              <a:buChar char="•"/>
            </a:pPr>
            <a:r>
              <a:rPr lang="sv-SE" dirty="0"/>
              <a:t>Från lagets konto mot kvitto överföra utlägg som gjorts för lagets räkning.</a:t>
            </a:r>
          </a:p>
          <a:p>
            <a:pPr marL="457200" indent="-457200" algn="l">
              <a:buFont typeface="Arial" panose="020B0604020202020204" pitchFamily="34" charset="0"/>
              <a:buChar char="•"/>
            </a:pPr>
            <a:r>
              <a:rPr lang="sv-SE" dirty="0"/>
              <a:t>Snabbt kolla igenom och godkänna fakturor som föreningens kassör mailar, denne drar sedan summan från lagets konto och betalar fakturan.</a:t>
            </a:r>
          </a:p>
          <a:p>
            <a:pPr marL="457200" indent="-457200" algn="l">
              <a:buFont typeface="Arial" panose="020B0604020202020204" pitchFamily="34" charset="0"/>
              <a:buChar char="•"/>
            </a:pPr>
            <a:r>
              <a:rPr lang="sv-SE" dirty="0"/>
              <a:t>På uppmaning sammanställa kostnader för domare (myndighetskrav)</a:t>
            </a:r>
          </a:p>
          <a:p>
            <a:pPr marL="457200" indent="-457200" algn="l">
              <a:buFont typeface="Arial" panose="020B0604020202020204" pitchFamily="34" charset="0"/>
              <a:buChar char="•"/>
            </a:pPr>
            <a:r>
              <a:rPr lang="sv-SE" dirty="0"/>
              <a:t>Efter säsongen lämna in </a:t>
            </a:r>
            <a:r>
              <a:rPr lang="sv-SE" dirty="0" err="1"/>
              <a:t>lagpärm</a:t>
            </a:r>
            <a:r>
              <a:rPr lang="sv-SE" dirty="0"/>
              <a:t> samt enkel sammanställning med lagets inkomster och utgifter till föreningsstyrelsen.</a:t>
            </a:r>
          </a:p>
          <a:p>
            <a:pPr marL="457200" indent="-457200" algn="l">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124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Materialarens uppgifter</a:t>
            </a:r>
            <a:endParaRPr lang="en-US" dirty="0">
              <a:solidFill>
                <a:schemeClr val="bg1"/>
              </a:solidFill>
            </a:endParaRPr>
          </a:p>
        </p:txBody>
      </p:sp>
      <p:sp>
        <p:nvSpPr>
          <p:cNvPr id="3" name="Subtitle 2"/>
          <p:cNvSpPr>
            <a:spLocks noGrp="1"/>
          </p:cNvSpPr>
          <p:nvPr>
            <p:ph type="subTitle" idx="1"/>
          </p:nvPr>
        </p:nvSpPr>
        <p:spPr>
          <a:xfrm>
            <a:off x="1379538" y="3140968"/>
            <a:ext cx="7080893" cy="3600400"/>
          </a:xfrm>
        </p:spPr>
        <p:txBody>
          <a:bodyPr>
            <a:noAutofit/>
          </a:bodyPr>
          <a:lstStyle/>
          <a:p>
            <a:pPr marL="457200" indent="-457200" algn="l">
              <a:buFont typeface="Arial" panose="020B0604020202020204" pitchFamily="34" charset="0"/>
              <a:buChar char="•"/>
            </a:pPr>
            <a:r>
              <a:rPr lang="sv-SE" sz="1400" dirty="0"/>
              <a:t>Innan och under säsong inventera lagets material och komplettera om det behövs .        (Se även mer info under material i detta dokument)</a:t>
            </a:r>
          </a:p>
          <a:p>
            <a:pPr marL="457200" indent="-457200" algn="l">
              <a:buFont typeface="Arial" panose="020B0604020202020204" pitchFamily="34" charset="0"/>
              <a:buChar char="•"/>
            </a:pPr>
            <a:r>
              <a:rPr lang="sv-SE" sz="1300" dirty="0"/>
              <a:t>Beställa  eller komplettera eventuella  overaller och shorts via Stadium</a:t>
            </a:r>
          </a:p>
          <a:p>
            <a:pPr marL="457200" indent="-457200" algn="l">
              <a:buFont typeface="Arial" panose="020B0604020202020204" pitchFamily="34" charset="0"/>
              <a:buChar char="•"/>
            </a:pPr>
            <a:r>
              <a:rPr lang="sv-SE" sz="1300" dirty="0"/>
              <a:t>Beställa eller komplettera </a:t>
            </a:r>
            <a:r>
              <a:rPr lang="sv-SE" sz="1300" dirty="0" err="1"/>
              <a:t>ev</a:t>
            </a:r>
            <a:r>
              <a:rPr lang="sv-SE" sz="1300" dirty="0"/>
              <a:t> träningsställ via Stadium</a:t>
            </a:r>
          </a:p>
          <a:p>
            <a:pPr marL="457200" indent="-457200" algn="l">
              <a:buFont typeface="Arial" panose="020B0604020202020204" pitchFamily="34" charset="0"/>
              <a:buChar char="•"/>
            </a:pPr>
            <a:r>
              <a:rPr lang="sv-SE" sz="1300" dirty="0"/>
              <a:t>Innan säsong se till att det finns tillräckligt med matchtröjor, och </a:t>
            </a:r>
            <a:r>
              <a:rPr lang="sv-SE" sz="1300" dirty="0" err="1"/>
              <a:t>ev</a:t>
            </a:r>
            <a:r>
              <a:rPr lang="sv-SE" sz="1300" dirty="0"/>
              <a:t> komplettera via föreningens kassör. </a:t>
            </a:r>
            <a:r>
              <a:rPr lang="sv-SE" sz="1300" dirty="0" err="1"/>
              <a:t>Ev</a:t>
            </a:r>
            <a:r>
              <a:rPr lang="sv-SE" sz="1300" dirty="0"/>
              <a:t> byta/sälja till andra lag via deras lagledare.</a:t>
            </a:r>
          </a:p>
          <a:p>
            <a:pPr marL="457200" indent="-457200" algn="l">
              <a:buFont typeface="Arial" panose="020B0604020202020204" pitchFamily="34" charset="0"/>
              <a:buChar char="•"/>
            </a:pPr>
            <a:r>
              <a:rPr lang="sv-SE" sz="1300" dirty="0">
                <a:solidFill>
                  <a:srgbClr val="777777"/>
                </a:solidFill>
              </a:rPr>
              <a:t>Efter säsongen inventera och samla in matchtröjor, målvaktsutrustning, bollar och konor.</a:t>
            </a:r>
          </a:p>
          <a:p>
            <a:pPr marL="457200" indent="-457200" algn="l">
              <a:buFont typeface="Arial" panose="020B0604020202020204" pitchFamily="34" charset="0"/>
              <a:buChar char="•"/>
            </a:pPr>
            <a:r>
              <a:rPr lang="sv-SE" sz="1300" dirty="0">
                <a:solidFill>
                  <a:srgbClr val="777777"/>
                </a:solidFill>
              </a:rPr>
              <a:t>Se till att  det finns västar och att de tvättas regelbundet.</a:t>
            </a:r>
          </a:p>
          <a:p>
            <a:pPr marL="457200" indent="-457200" algn="l">
              <a:buFont typeface="Arial" panose="020B0604020202020204" pitchFamily="34" charset="0"/>
              <a:buChar char="•"/>
            </a:pPr>
            <a:r>
              <a:rPr lang="sv-SE" sz="1300" dirty="0">
                <a:solidFill>
                  <a:srgbClr val="777777"/>
                </a:solidFill>
              </a:rPr>
              <a:t>Se till så att sjukvårdsväska finns, samt att rätt material finns i den.</a:t>
            </a:r>
          </a:p>
          <a:p>
            <a:pPr marL="457200" indent="-457200" algn="l">
              <a:buFont typeface="Arial" panose="020B0604020202020204" pitchFamily="34" charset="0"/>
              <a:buChar char="•"/>
            </a:pPr>
            <a:r>
              <a:rPr lang="sv-SE" sz="1300" dirty="0">
                <a:solidFill>
                  <a:srgbClr val="777777"/>
                </a:solidFill>
              </a:rPr>
              <a:t>Se till så att allt material återställs efter varje träning och match.</a:t>
            </a:r>
          </a:p>
          <a:p>
            <a:pPr marL="457200" indent="-457200" algn="l">
              <a:buFont typeface="Arial" panose="020B0604020202020204" pitchFamily="34" charset="0"/>
              <a:buChar char="•"/>
            </a:pPr>
            <a:r>
              <a:rPr lang="sv-SE" sz="1300" dirty="0">
                <a:solidFill>
                  <a:srgbClr val="777777"/>
                </a:solidFill>
              </a:rPr>
              <a:t>Lånevästar finns i förrådet vid behov.</a:t>
            </a: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3876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Web-ansvarigs uppgifter</a:t>
            </a:r>
            <a:endParaRPr lang="en-US" dirty="0">
              <a:solidFill>
                <a:schemeClr val="bg1"/>
              </a:solidFill>
            </a:endParaRPr>
          </a:p>
        </p:txBody>
      </p:sp>
      <p:sp>
        <p:nvSpPr>
          <p:cNvPr id="3" name="Subtitle 2"/>
          <p:cNvSpPr>
            <a:spLocks noGrp="1"/>
          </p:cNvSpPr>
          <p:nvPr>
            <p:ph type="subTitle" idx="1"/>
          </p:nvPr>
        </p:nvSpPr>
        <p:spPr>
          <a:xfrm>
            <a:off x="1979712" y="3356992"/>
            <a:ext cx="6400800" cy="3240360"/>
          </a:xfrm>
        </p:spPr>
        <p:txBody>
          <a:bodyPr>
            <a:normAutofit fontScale="85000" lnSpcReduction="20000"/>
          </a:bodyPr>
          <a:lstStyle/>
          <a:p>
            <a:pPr marL="457200" indent="-457200" algn="l">
              <a:buFont typeface="Arial" panose="020B0604020202020204" pitchFamily="34" charset="0"/>
              <a:buChar char="•"/>
            </a:pPr>
            <a:r>
              <a:rPr lang="sv-SE" sz="2400" dirty="0"/>
              <a:t>Uppdatera truppen på lagets hemsida</a:t>
            </a:r>
          </a:p>
          <a:p>
            <a:pPr marL="457200" indent="-457200" algn="l">
              <a:buFont typeface="Arial" panose="020B0604020202020204" pitchFamily="34" charset="0"/>
              <a:buChar char="•"/>
            </a:pPr>
            <a:r>
              <a:rPr lang="sv-SE" sz="2400" dirty="0"/>
              <a:t>Uppdatera ledare och deras kontaktuppgifter</a:t>
            </a:r>
          </a:p>
          <a:p>
            <a:pPr marL="457200" indent="-457200" algn="l">
              <a:buFont typeface="Arial" panose="020B0604020202020204" pitchFamily="34" charset="0"/>
              <a:buChar char="•"/>
            </a:pPr>
            <a:r>
              <a:rPr lang="sv-SE" sz="2400" dirty="0"/>
              <a:t>Uppdatera kalendern med träningar, matcher,                                                        sammandrag och andra aktiviteter</a:t>
            </a:r>
          </a:p>
          <a:p>
            <a:pPr marL="457200" indent="-457200" algn="l">
              <a:buFont typeface="Arial" panose="020B0604020202020204" pitchFamily="34" charset="0"/>
              <a:buChar char="•"/>
            </a:pPr>
            <a:r>
              <a:rPr lang="sv-SE" sz="2400" dirty="0"/>
              <a:t>Lägga in lagets kontonummer</a:t>
            </a:r>
          </a:p>
          <a:p>
            <a:pPr marL="457200" indent="-457200" algn="l">
              <a:buFont typeface="Arial" panose="020B0604020202020204" pitchFamily="34" charset="0"/>
              <a:buChar char="•"/>
            </a:pPr>
            <a:r>
              <a:rPr lang="sv-SE" sz="2400" dirty="0"/>
              <a:t>Länka in lagets serier och cuper, instruktion finns under Dokument/Serie-info</a:t>
            </a:r>
          </a:p>
          <a:p>
            <a:pPr marL="457200" indent="-457200" algn="l">
              <a:buFont typeface="Arial" panose="020B0604020202020204" pitchFamily="34" charset="0"/>
              <a:buChar char="•"/>
            </a:pPr>
            <a:r>
              <a:rPr lang="sv-SE" sz="2400" dirty="0"/>
              <a:t>Lägga in arbetsuppgifter till matcher och sammandrag                                         </a:t>
            </a:r>
          </a:p>
          <a:p>
            <a:pPr marL="457200" indent="-457200" algn="l">
              <a:buFont typeface="Arial" panose="020B0604020202020204" pitchFamily="34" charset="0"/>
              <a:buChar char="•"/>
            </a:pPr>
            <a:r>
              <a:rPr lang="sv-SE" sz="2400" dirty="0">
                <a:solidFill>
                  <a:schemeClr val="bg1">
                    <a:lumMod val="50000"/>
                  </a:schemeClr>
                </a:solidFill>
              </a:rPr>
              <a:t>Lägga in lagets kontaktlista</a:t>
            </a:r>
          </a:p>
          <a:p>
            <a:pPr marL="457200" indent="-457200" algn="l">
              <a:buFont typeface="Arial" panose="020B0604020202020204" pitchFamily="34" charset="0"/>
              <a:buChar char="•"/>
            </a:pPr>
            <a:r>
              <a:rPr lang="sv-SE" sz="2400" dirty="0">
                <a:solidFill>
                  <a:schemeClr val="bg1">
                    <a:lumMod val="50000"/>
                  </a:schemeClr>
                </a:solidFill>
              </a:rPr>
              <a:t>Ska kunna tillämpa hemsidans funktion för utskick.</a:t>
            </a:r>
          </a:p>
          <a:p>
            <a:pPr marL="457200" indent="-457200">
              <a:buFont typeface="Arial" panose="020B0604020202020204" pitchFamily="34" charset="0"/>
              <a:buChar char="•"/>
            </a:pPr>
            <a:endParaRPr lang="sv-SE" dirty="0">
              <a:solidFill>
                <a:schemeClr val="bg1">
                  <a:lumMod val="50000"/>
                </a:schemeClr>
              </a:solidFill>
            </a:endParaRPr>
          </a:p>
          <a:p>
            <a:pPr marL="457200" indent="-457200">
              <a:buFont typeface="Arial" panose="020B0604020202020204" pitchFamily="34" charset="0"/>
              <a:buChar char="•"/>
            </a:pPr>
            <a:endParaRPr lang="sv-SE"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561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1916832"/>
            <a:ext cx="6984776"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85875"/>
            <a:ext cx="7772400" cy="1470025"/>
          </a:xfrm>
        </p:spPr>
        <p:txBody>
          <a:bodyPr/>
          <a:lstStyle/>
          <a:p>
            <a:r>
              <a:rPr lang="sv-SE" dirty="0">
                <a:solidFill>
                  <a:schemeClr val="bg1"/>
                </a:solidFill>
              </a:rPr>
              <a:t>Föräldragruppens uppgifter</a:t>
            </a:r>
            <a:endParaRPr lang="en-US" dirty="0">
              <a:solidFill>
                <a:schemeClr val="bg1"/>
              </a:solidFill>
            </a:endParaRPr>
          </a:p>
        </p:txBody>
      </p:sp>
      <p:sp>
        <p:nvSpPr>
          <p:cNvPr id="3" name="Subtitle 2"/>
          <p:cNvSpPr>
            <a:spLocks noGrp="1"/>
          </p:cNvSpPr>
          <p:nvPr>
            <p:ph type="subTitle" idx="1"/>
          </p:nvPr>
        </p:nvSpPr>
        <p:spPr>
          <a:xfrm>
            <a:off x="1379539" y="3356992"/>
            <a:ext cx="6400800" cy="2952328"/>
          </a:xfrm>
        </p:spPr>
        <p:txBody>
          <a:bodyPr>
            <a:normAutofit fontScale="62500" lnSpcReduction="20000"/>
          </a:bodyPr>
          <a:lstStyle/>
          <a:p>
            <a:pPr marL="457200" indent="-457200" algn="l">
              <a:buFont typeface="Arial" panose="020B0604020202020204" pitchFamily="34" charset="0"/>
              <a:buChar char="•"/>
            </a:pPr>
            <a:r>
              <a:rPr lang="sv-SE" dirty="0"/>
              <a:t>Föräldragruppen ansvarar för att upprätta en lista över arbetsuppgifter och i god tid före sammandrag och matcher/cuper meddela berörda detta.</a:t>
            </a:r>
          </a:p>
          <a:p>
            <a:pPr marL="457200" indent="-457200" algn="l">
              <a:buFont typeface="Arial" panose="020B0604020202020204" pitchFamily="34" charset="0"/>
              <a:buChar char="•"/>
            </a:pPr>
            <a:r>
              <a:rPr lang="sv-SE" dirty="0"/>
              <a:t>En checklista för sammandrag finns på hemsidan under Dokument/Sammandrag.</a:t>
            </a:r>
          </a:p>
          <a:p>
            <a:pPr marL="457200" indent="-457200" algn="l">
              <a:buFont typeface="Arial" panose="020B0604020202020204" pitchFamily="34" charset="0"/>
              <a:buChar char="•"/>
            </a:pPr>
            <a:r>
              <a:rPr lang="sv-SE" dirty="0">
                <a:solidFill>
                  <a:schemeClr val="bg1">
                    <a:lumMod val="50000"/>
                  </a:schemeClr>
                </a:solidFill>
              </a:rPr>
              <a:t>Förslag på en lista med arbetsuppgifter och inköpslista finns på hemsidan under Dokument/Sammandrag.</a:t>
            </a:r>
          </a:p>
          <a:p>
            <a:pPr marL="457200" indent="-457200" algn="l">
              <a:buFont typeface="Arial" panose="020B0604020202020204" pitchFamily="34" charset="0"/>
              <a:buChar char="•"/>
            </a:pPr>
            <a:r>
              <a:rPr lang="sv-SE" dirty="0">
                <a:solidFill>
                  <a:schemeClr val="bg1">
                    <a:lumMod val="50000"/>
                  </a:schemeClr>
                </a:solidFill>
              </a:rPr>
              <a:t>Ansvara för eventuella lotterier och andra försäljningar.</a:t>
            </a:r>
            <a:endParaRPr lang="en-US" dirty="0">
              <a:solidFill>
                <a:schemeClr val="bg1">
                  <a:lumMod val="50000"/>
                </a:schemeClr>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5815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Föräldrar och spelare</a:t>
            </a:r>
            <a:endParaRPr lang="en-US" dirty="0">
              <a:solidFill>
                <a:schemeClr val="bg1"/>
              </a:solidFill>
            </a:endParaRPr>
          </a:p>
        </p:txBody>
      </p:sp>
      <p:sp>
        <p:nvSpPr>
          <p:cNvPr id="3" name="Subtitle 2"/>
          <p:cNvSpPr>
            <a:spLocks noGrp="1"/>
          </p:cNvSpPr>
          <p:nvPr>
            <p:ph type="subTitle" idx="1"/>
          </p:nvPr>
        </p:nvSpPr>
        <p:spPr>
          <a:xfrm>
            <a:off x="1591606" y="3356992"/>
            <a:ext cx="6148746" cy="2016224"/>
          </a:xfrm>
        </p:spPr>
        <p:txBody>
          <a:bodyPr>
            <a:normAutofit fontScale="47500" lnSpcReduction="20000"/>
          </a:bodyPr>
          <a:lstStyle/>
          <a:p>
            <a:pPr marL="457200" indent="-457200" algn="l">
              <a:buFont typeface="Arial" panose="020B0604020202020204" pitchFamily="34" charset="0"/>
              <a:buChar char="•"/>
            </a:pPr>
            <a:r>
              <a:rPr lang="sv-SE" dirty="0">
                <a:solidFill>
                  <a:srgbClr val="777777"/>
                </a:solidFill>
              </a:rPr>
              <a:t>Hålla sig uppdaterad med information som läggs ut på lagets hemsida. (Lägg gärna in er som prenumerant så får ni all ny information som läggs ut till er mail eller mobil)</a:t>
            </a:r>
          </a:p>
          <a:p>
            <a:pPr marL="457200" indent="-457200" algn="l">
              <a:buFont typeface="Arial" panose="020B0604020202020204" pitchFamily="34" charset="0"/>
              <a:buChar char="•"/>
            </a:pPr>
            <a:endParaRPr lang="sv-SE" dirty="0">
              <a:solidFill>
                <a:srgbClr val="777777"/>
              </a:solidFill>
            </a:endParaRPr>
          </a:p>
          <a:p>
            <a:pPr marL="457200" indent="-457200" algn="l">
              <a:buFont typeface="Arial" panose="020B0604020202020204" pitchFamily="34" charset="0"/>
              <a:buChar char="•"/>
            </a:pPr>
            <a:r>
              <a:rPr lang="sv-SE" dirty="0">
                <a:solidFill>
                  <a:srgbClr val="777777"/>
                </a:solidFill>
              </a:rPr>
              <a:t>Svara i tid på kallelser till matcher och träningar.</a:t>
            </a:r>
          </a:p>
          <a:p>
            <a:pPr marL="457200" indent="-457200" algn="l">
              <a:buFont typeface="Arial" panose="020B0604020202020204" pitchFamily="34" charset="0"/>
              <a:buChar char="•"/>
            </a:pPr>
            <a:endParaRPr lang="sv-SE" dirty="0">
              <a:solidFill>
                <a:srgbClr val="777777"/>
              </a:solidFill>
            </a:endParaRPr>
          </a:p>
          <a:p>
            <a:pPr marL="457200" indent="-457200" algn="l">
              <a:buFont typeface="Arial" panose="020B0604020202020204" pitchFamily="34" charset="0"/>
              <a:buChar char="•"/>
            </a:pPr>
            <a:r>
              <a:rPr lang="sv-SE" dirty="0">
                <a:solidFill>
                  <a:srgbClr val="777777"/>
                </a:solidFill>
              </a:rPr>
              <a:t>Läs igenom och följa spelarnas rättigheter och skyldigheter under Dokument/Föreskrifter på föreningens hemsida.</a:t>
            </a:r>
          </a:p>
          <a:p>
            <a:endParaRPr lang="en-US" dirty="0">
              <a:solidFill>
                <a:srgbClr val="FF0000"/>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6621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23728" y="3140968"/>
            <a:ext cx="6760840" cy="3717032"/>
          </a:xfrm>
        </p:spPr>
        <p:txBody>
          <a:bodyPr>
            <a:normAutofit fontScale="40000" lnSpcReduction="20000"/>
          </a:bodyPr>
          <a:lstStyle/>
          <a:p>
            <a:pPr algn="l"/>
            <a:r>
              <a:rPr lang="sv-SE" b="1" dirty="0"/>
              <a:t>Ett föräldramöte skall hållas i början av säsongen. </a:t>
            </a:r>
          </a:p>
          <a:p>
            <a:pPr algn="l"/>
            <a:r>
              <a:rPr lang="sv-SE" b="1" dirty="0"/>
              <a:t>Fler möten kan hållas under säsongen vid behov.</a:t>
            </a:r>
          </a:p>
          <a:p>
            <a:pPr algn="l"/>
            <a:endParaRPr lang="sv-SE" b="1" dirty="0"/>
          </a:p>
          <a:p>
            <a:pPr algn="l"/>
            <a:r>
              <a:rPr lang="sv-SE" b="1" dirty="0"/>
              <a:t>Punkter att ta upp:</a:t>
            </a:r>
          </a:p>
          <a:p>
            <a:pPr marL="457200" indent="-457200" algn="l">
              <a:buFont typeface="Arial" panose="020B0604020202020204" pitchFamily="34" charset="0"/>
              <a:buChar char="•"/>
            </a:pPr>
            <a:r>
              <a:rPr lang="sv-SE" dirty="0"/>
              <a:t>Uppgifter som bestämts på ledarmötet</a:t>
            </a:r>
          </a:p>
          <a:p>
            <a:pPr marL="457200" indent="-457200" algn="l">
              <a:buFont typeface="Arial" panose="020B0604020202020204" pitchFamily="34" charset="0"/>
              <a:buChar char="•"/>
            </a:pPr>
            <a:r>
              <a:rPr lang="sv-SE" dirty="0"/>
              <a:t>Träningstider</a:t>
            </a:r>
          </a:p>
          <a:p>
            <a:pPr marL="457200" indent="-457200" algn="l">
              <a:buFont typeface="Arial" panose="020B0604020202020204" pitchFamily="34" charset="0"/>
              <a:buChar char="•"/>
            </a:pPr>
            <a:r>
              <a:rPr lang="sv-SE" dirty="0"/>
              <a:t>Mål med säsongen</a:t>
            </a:r>
          </a:p>
          <a:p>
            <a:pPr marL="457200" indent="-457200" algn="l">
              <a:buFont typeface="Arial" panose="020B0604020202020204" pitchFamily="34" charset="0"/>
              <a:buChar char="•"/>
            </a:pPr>
            <a:r>
              <a:rPr lang="sv-SE" dirty="0"/>
              <a:t>Cuper</a:t>
            </a:r>
          </a:p>
          <a:p>
            <a:pPr marL="457200" indent="-457200" algn="l">
              <a:buFont typeface="Arial" panose="020B0604020202020204" pitchFamily="34" charset="0"/>
              <a:buChar char="•"/>
            </a:pPr>
            <a:r>
              <a:rPr lang="sv-SE" dirty="0"/>
              <a:t>Försäljningar och jobb</a:t>
            </a:r>
          </a:p>
          <a:p>
            <a:pPr marL="457200" indent="-457200" algn="l">
              <a:buFont typeface="Arial" panose="020B0604020202020204" pitchFamily="34" charset="0"/>
              <a:buChar char="•"/>
            </a:pPr>
            <a:r>
              <a:rPr lang="sv-SE" dirty="0"/>
              <a:t>Arbete vid sammandrag och matcher</a:t>
            </a:r>
          </a:p>
          <a:p>
            <a:pPr marL="457200" indent="-457200" algn="l">
              <a:buFont typeface="Arial" panose="020B0604020202020204" pitchFamily="34" charset="0"/>
              <a:buChar char="•"/>
            </a:pPr>
            <a:r>
              <a:rPr lang="sv-SE" dirty="0"/>
              <a:t>Se över lagorganisationen</a:t>
            </a:r>
          </a:p>
          <a:p>
            <a:pPr marL="457200" indent="-457200" algn="l">
              <a:buFont typeface="Arial" panose="020B0604020202020204" pitchFamily="34" charset="0"/>
              <a:buChar char="•"/>
            </a:pPr>
            <a:r>
              <a:rPr lang="sv-SE" dirty="0"/>
              <a:t>Sponsorer</a:t>
            </a:r>
          </a:p>
          <a:p>
            <a:pPr marL="457200" indent="-457200" algn="l">
              <a:buFont typeface="Arial" panose="020B0604020202020204" pitchFamily="34" charset="0"/>
              <a:buChar char="•"/>
            </a:pPr>
            <a:r>
              <a:rPr lang="sv-SE" dirty="0"/>
              <a:t>Beställning av strumpor, shorts och overaller</a:t>
            </a:r>
          </a:p>
          <a:p>
            <a:pPr marL="457200" indent="-457200" algn="l">
              <a:buFont typeface="Arial" panose="020B0604020202020204" pitchFamily="34" charset="0"/>
              <a:buChar char="•"/>
            </a:pPr>
            <a:r>
              <a:rPr lang="sv-SE" dirty="0"/>
              <a:t>Samordning av resor till bortmatcher och cuper</a:t>
            </a:r>
          </a:p>
          <a:p>
            <a:pPr marL="457200" indent="-457200" algn="l">
              <a:buFont typeface="Arial" panose="020B0604020202020204" pitchFamily="34" charset="0"/>
              <a:buChar char="•"/>
            </a:pPr>
            <a:r>
              <a:rPr lang="sv-SE" dirty="0"/>
              <a:t>Uppdatera Kontaktlista med adress- och </a:t>
            </a:r>
            <a:r>
              <a:rPr lang="sv-SE" dirty="0" err="1"/>
              <a:t>telefonnr</a:t>
            </a:r>
            <a:r>
              <a:rPr lang="sv-SE" dirty="0"/>
              <a:t>, mall finns under Dokument/Blanketter</a:t>
            </a:r>
          </a:p>
          <a:p>
            <a:pPr marL="457200" indent="-457200" algn="l">
              <a:buFont typeface="Arial" panose="020B0604020202020204" pitchFamily="34" charset="0"/>
              <a:buChar char="•"/>
            </a:pPr>
            <a:r>
              <a:rPr lang="sv-SE" dirty="0"/>
              <a:t>Meddela lagets ekonomi, mall finns under Dokument/Ekonomi</a:t>
            </a:r>
          </a:p>
          <a:p>
            <a:pPr marL="457200" indent="-457200" algn="l">
              <a:buFont typeface="Arial" panose="020B0604020202020204" pitchFamily="34" charset="0"/>
              <a:buChar char="•"/>
            </a:pPr>
            <a:endParaRPr lang="sv-SE" dirty="0"/>
          </a:p>
          <a:p>
            <a:pPr marL="457200" indent="-457200" algn="l">
              <a:buFont typeface="Arial" panose="020B0604020202020204" pitchFamily="34" charset="0"/>
              <a:buChar char="•"/>
            </a:pPr>
            <a:endParaRPr lang="sv-SE" dirty="0"/>
          </a:p>
          <a:p>
            <a:pPr marL="457200" indent="-457200" algn="l">
              <a:buFont typeface="Arial" panose="020B0604020202020204" pitchFamily="34" charset="0"/>
              <a:buChar char="•"/>
            </a:pPr>
            <a:endParaRPr lang="sv-SE" dirty="0"/>
          </a:p>
          <a:p>
            <a:pPr marL="457200" indent="-457200">
              <a:buFontTx/>
              <a:buChar char="-"/>
            </a:pPr>
            <a:endParaRPr lang="sv-SE" dirty="0">
              <a:solidFill>
                <a:srgbClr val="FF0000"/>
              </a:solidFill>
            </a:endParaRPr>
          </a:p>
          <a:p>
            <a:pPr marL="457200" indent="-457200">
              <a:buFontTx/>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ctrTitle"/>
          </p:nvPr>
        </p:nvSpPr>
        <p:spPr>
          <a:xfrm>
            <a:off x="685800" y="1685875"/>
            <a:ext cx="7772400" cy="1470025"/>
          </a:xfrm>
        </p:spPr>
        <p:txBody>
          <a:bodyPr/>
          <a:lstStyle/>
          <a:p>
            <a:r>
              <a:rPr lang="sv-SE" dirty="0">
                <a:solidFill>
                  <a:schemeClr val="bg1"/>
                </a:solidFill>
              </a:rPr>
              <a:t>Föräldramöte</a:t>
            </a:r>
            <a:endParaRPr lang="en-US" dirty="0">
              <a:solidFill>
                <a:schemeClr val="bg1"/>
              </a:solidFill>
            </a:endParaRPr>
          </a:p>
        </p:txBody>
      </p:sp>
    </p:spTree>
    <p:extLst>
      <p:ext uri="{BB962C8B-B14F-4D97-AF65-F5344CB8AC3E}">
        <p14:creationId xmlns:p14="http://schemas.microsoft.com/office/powerpoint/2010/main" val="419562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Starta ett nytt lag</a:t>
            </a:r>
            <a:endParaRPr lang="en-US" dirty="0">
              <a:solidFill>
                <a:schemeClr val="bg1"/>
              </a:solidFill>
            </a:endParaRPr>
          </a:p>
        </p:txBody>
      </p:sp>
      <p:sp>
        <p:nvSpPr>
          <p:cNvPr id="3" name="Subtitle 2"/>
          <p:cNvSpPr>
            <a:spLocks noGrp="1"/>
          </p:cNvSpPr>
          <p:nvPr>
            <p:ph type="subTitle" idx="1"/>
          </p:nvPr>
        </p:nvSpPr>
        <p:spPr>
          <a:xfrm>
            <a:off x="1379539" y="3356992"/>
            <a:ext cx="6400800" cy="3312368"/>
          </a:xfrm>
        </p:spPr>
        <p:txBody>
          <a:bodyPr>
            <a:normAutofit fontScale="55000" lnSpcReduction="20000"/>
          </a:bodyPr>
          <a:lstStyle/>
          <a:p>
            <a:pPr marL="457200" indent="-457200" algn="l">
              <a:buFont typeface="Arial" panose="020B0604020202020204" pitchFamily="34" charset="0"/>
              <a:buChar char="•"/>
            </a:pPr>
            <a:r>
              <a:rPr lang="sv-SE" dirty="0"/>
              <a:t>Kontakta Ordförande och skapa en websida och boka halltider</a:t>
            </a:r>
          </a:p>
          <a:p>
            <a:pPr marL="457200" indent="-457200" algn="l">
              <a:buFont typeface="Arial" panose="020B0604020202020204" pitchFamily="34" charset="0"/>
              <a:buChar char="•"/>
            </a:pPr>
            <a:r>
              <a:rPr lang="sv-SE" dirty="0"/>
              <a:t>Kontakta föreningens Kassör och öppna ett lagkonto</a:t>
            </a:r>
          </a:p>
          <a:p>
            <a:pPr marL="457200" indent="-457200" algn="l">
              <a:buFont typeface="Arial" panose="020B0604020202020204" pitchFamily="34" charset="0"/>
              <a:buChar char="•"/>
            </a:pPr>
            <a:r>
              <a:rPr lang="sv-SE" dirty="0"/>
              <a:t>Utse alla roller som behövs i ett lag</a:t>
            </a:r>
          </a:p>
          <a:p>
            <a:pPr marL="457200" indent="-457200" algn="l">
              <a:buFont typeface="Arial" panose="020B0604020202020204" pitchFamily="34" charset="0"/>
              <a:buChar char="•"/>
            </a:pPr>
            <a:r>
              <a:rPr lang="sv-SE" dirty="0"/>
              <a:t>Skaffa IBIS-behörighet (för de lag som spelar matcher)</a:t>
            </a:r>
          </a:p>
          <a:p>
            <a:pPr marL="457200" indent="-457200" algn="l">
              <a:buFont typeface="Arial" panose="020B0604020202020204" pitchFamily="34" charset="0"/>
              <a:buChar char="•"/>
            </a:pPr>
            <a:r>
              <a:rPr lang="sv-SE" dirty="0"/>
              <a:t>Kontakta Ordförande för att få nyckel till förråd + en gallerbur</a:t>
            </a:r>
          </a:p>
          <a:p>
            <a:pPr marL="457200" indent="-457200" algn="l">
              <a:buFont typeface="Arial" panose="020B0604020202020204" pitchFamily="34" charset="0"/>
              <a:buChar char="•"/>
            </a:pPr>
            <a:r>
              <a:rPr lang="sv-SE" dirty="0"/>
              <a:t>Kontakta föreningsstyrelsen för att få info om konor, västar och bollar </a:t>
            </a:r>
          </a:p>
          <a:p>
            <a:pPr marL="457200" indent="-457200" algn="l">
              <a:buFont typeface="Arial" panose="020B0604020202020204" pitchFamily="34" charset="0"/>
              <a:buChar char="•"/>
            </a:pPr>
            <a:r>
              <a:rPr lang="sv-SE" dirty="0">
                <a:solidFill>
                  <a:srgbClr val="777777"/>
                </a:solidFill>
              </a:rPr>
              <a:t>Informera alla medlemmar om sponsorhuset</a:t>
            </a:r>
          </a:p>
          <a:p>
            <a:pPr marL="457200" indent="-457200" algn="l">
              <a:buFont typeface="Arial" panose="020B0604020202020204" pitchFamily="34" charset="0"/>
              <a:buChar char="•"/>
            </a:pPr>
            <a:r>
              <a:rPr lang="sv-SE" dirty="0">
                <a:solidFill>
                  <a:srgbClr val="777777"/>
                </a:solidFill>
              </a:rPr>
              <a:t>Målvaktskläder ärvs/säljs mellan lagen via lagledarna</a:t>
            </a:r>
          </a:p>
          <a:p>
            <a:pPr marL="457200" indent="-457200" algn="l">
              <a:buFont typeface="Arial" panose="020B0604020202020204" pitchFamily="34" charset="0"/>
              <a:buChar char="•"/>
            </a:pPr>
            <a:r>
              <a:rPr lang="sv-SE" dirty="0">
                <a:solidFill>
                  <a:srgbClr val="777777"/>
                </a:solidFill>
              </a:rPr>
              <a:t>När alla ledare i laget är tillsatta ska föreningens Ordförande och Kassör kontaktas för att få en genomgång av föreningens olika policys och regler.</a:t>
            </a:r>
          </a:p>
          <a:p>
            <a:pPr marL="457200" indent="-457200" algn="l">
              <a:buFont typeface="Arial" panose="020B0604020202020204" pitchFamily="34" charset="0"/>
              <a:buChar char="•"/>
            </a:pPr>
            <a:endParaRPr lang="sv-SE" dirty="0">
              <a:solidFill>
                <a:srgbClr val="777777"/>
              </a:solidFill>
            </a:endParaRPr>
          </a:p>
          <a:p>
            <a:pPr marL="457200" indent="-457200">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1070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Sponsorer</a:t>
            </a:r>
            <a:endParaRPr lang="en-US" dirty="0">
              <a:solidFill>
                <a:schemeClr val="bg1"/>
              </a:solidFill>
            </a:endParaRPr>
          </a:p>
        </p:txBody>
      </p:sp>
      <p:sp>
        <p:nvSpPr>
          <p:cNvPr id="3" name="Subtitle 2"/>
          <p:cNvSpPr>
            <a:spLocks noGrp="1"/>
          </p:cNvSpPr>
          <p:nvPr>
            <p:ph type="subTitle" idx="1"/>
          </p:nvPr>
        </p:nvSpPr>
        <p:spPr>
          <a:xfrm>
            <a:off x="1371600" y="3140968"/>
            <a:ext cx="6400800" cy="2880320"/>
          </a:xfrm>
        </p:spPr>
        <p:txBody>
          <a:bodyPr>
            <a:noAutofit/>
          </a:bodyPr>
          <a:lstStyle/>
          <a:p>
            <a:r>
              <a:rPr lang="sv-SE" sz="2000" dirty="0"/>
              <a:t>Information om sponsring finns på hemsidan under Dokument/Föreskrifter.</a:t>
            </a:r>
          </a:p>
          <a:p>
            <a:endParaRPr lang="sv-SE" sz="2000" dirty="0"/>
          </a:p>
          <a:p>
            <a:r>
              <a:rPr lang="sv-SE" sz="2000" dirty="0"/>
              <a:t>På hemsidan under Sponsorer i vänstermenyn finns även information om Sponsorhuset och CINT.</a:t>
            </a:r>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7919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Utbildningar</a:t>
            </a:r>
            <a:endParaRPr lang="en-US" dirty="0">
              <a:solidFill>
                <a:schemeClr val="bg1"/>
              </a:solidFill>
            </a:endParaRPr>
          </a:p>
        </p:txBody>
      </p:sp>
      <p:sp>
        <p:nvSpPr>
          <p:cNvPr id="3" name="Subtitle 2"/>
          <p:cNvSpPr>
            <a:spLocks noGrp="1"/>
          </p:cNvSpPr>
          <p:nvPr>
            <p:ph type="subTitle" idx="1"/>
          </p:nvPr>
        </p:nvSpPr>
        <p:spPr>
          <a:xfrm>
            <a:off x="1371600" y="3140968"/>
            <a:ext cx="6400800" cy="3384376"/>
          </a:xfrm>
        </p:spPr>
        <p:txBody>
          <a:bodyPr>
            <a:normAutofit/>
          </a:bodyPr>
          <a:lstStyle/>
          <a:p>
            <a:r>
              <a:rPr lang="sv-SE" sz="2000" dirty="0"/>
              <a:t>Föreningens Utbildningsansvarige skickar ut          utbildningsprogram till föreningens ledare, samt           lägger ut det på hemsidan under Dokument/Utbildning.</a:t>
            </a:r>
          </a:p>
          <a:p>
            <a:endParaRPr lang="sv-SE" sz="2000" dirty="0"/>
          </a:p>
          <a:p>
            <a:r>
              <a:rPr lang="sv-SE" sz="2000" dirty="0"/>
              <a:t>Vid match kräver Västernorrlands innebandyförbund att minst en ledare för vart lag kan uppvisa bevis på genomgången ledarutbildning</a:t>
            </a:r>
          </a:p>
          <a:p>
            <a:endParaRPr lang="sv-SE" sz="2000" dirty="0"/>
          </a:p>
          <a:p>
            <a:r>
              <a:rPr lang="sv-SE" sz="2000" dirty="0"/>
              <a:t>Se även information om </a:t>
            </a:r>
            <a:r>
              <a:rPr lang="sv-SE" sz="2000" dirty="0" err="1"/>
              <a:t>lärgrupper</a:t>
            </a:r>
            <a:r>
              <a:rPr lang="sv-SE" sz="2000" dirty="0"/>
              <a:t> under Dokument/Utbildning.</a:t>
            </a:r>
            <a:endParaRPr lang="en-US" sz="2000" dirty="0"/>
          </a:p>
          <a:p>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9229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Material + kläder</a:t>
            </a:r>
            <a:endParaRPr lang="en-US" dirty="0">
              <a:solidFill>
                <a:schemeClr val="bg1"/>
              </a:solidFill>
            </a:endParaRPr>
          </a:p>
        </p:txBody>
      </p:sp>
      <p:sp>
        <p:nvSpPr>
          <p:cNvPr id="3" name="Subtitle 2"/>
          <p:cNvSpPr>
            <a:spLocks noGrp="1"/>
          </p:cNvSpPr>
          <p:nvPr>
            <p:ph type="subTitle" idx="1"/>
          </p:nvPr>
        </p:nvSpPr>
        <p:spPr>
          <a:xfrm>
            <a:off x="1691680" y="3140968"/>
            <a:ext cx="6400800" cy="3600400"/>
          </a:xfrm>
        </p:spPr>
        <p:txBody>
          <a:bodyPr>
            <a:normAutofit fontScale="55000" lnSpcReduction="20000"/>
          </a:bodyPr>
          <a:lstStyle/>
          <a:p>
            <a:pPr marL="457200" indent="-457200" algn="l">
              <a:buFont typeface="Arial" panose="020B0604020202020204" pitchFamily="34" charset="0"/>
              <a:buChar char="•"/>
            </a:pPr>
            <a:r>
              <a:rPr lang="sv-SE" sz="4300" dirty="0"/>
              <a:t>Målvakts-utrustning</a:t>
            </a:r>
          </a:p>
          <a:p>
            <a:pPr marL="457200" indent="-457200" algn="l">
              <a:buFont typeface="Arial" panose="020B0604020202020204" pitchFamily="34" charset="0"/>
              <a:buChar char="•"/>
            </a:pPr>
            <a:r>
              <a:rPr lang="sv-SE" sz="4300" dirty="0"/>
              <a:t>Bollar</a:t>
            </a:r>
          </a:p>
          <a:p>
            <a:pPr marL="457200" indent="-457200" algn="l">
              <a:buFont typeface="Arial" panose="020B0604020202020204" pitchFamily="34" charset="0"/>
              <a:buChar char="•"/>
            </a:pPr>
            <a:r>
              <a:rPr lang="sv-SE" sz="4300" dirty="0"/>
              <a:t>Overaller (varje lag beställer själv via föreningens leverantör) </a:t>
            </a:r>
          </a:p>
          <a:p>
            <a:pPr marL="457200" indent="-457200" algn="l">
              <a:buFont typeface="Arial" panose="020B0604020202020204" pitchFamily="34" charset="0"/>
              <a:buChar char="•"/>
            </a:pPr>
            <a:r>
              <a:rPr lang="sv-SE" sz="4300" dirty="0"/>
              <a:t>Träningsställ (varje lag beställer själv via föreningens leverantör)</a:t>
            </a:r>
          </a:p>
          <a:p>
            <a:pPr marL="457200" indent="-457200" algn="l">
              <a:buFont typeface="Arial" panose="020B0604020202020204" pitchFamily="34" charset="0"/>
              <a:buChar char="•"/>
            </a:pPr>
            <a:r>
              <a:rPr lang="sv-SE" sz="4300" dirty="0"/>
              <a:t>Matchtröjor finns att låna för de yngre åren.</a:t>
            </a:r>
          </a:p>
          <a:p>
            <a:pPr marL="457200" indent="-457200" algn="l">
              <a:buFont typeface="Arial" panose="020B0604020202020204" pitchFamily="34" charset="0"/>
              <a:buChar char="•"/>
            </a:pPr>
            <a:r>
              <a:rPr lang="sv-SE" sz="4300" dirty="0">
                <a:solidFill>
                  <a:schemeClr val="bg1">
                    <a:lumMod val="50000"/>
                  </a:schemeClr>
                </a:solidFill>
              </a:rPr>
              <a:t>Mer information om föreningens klädpolicy finns under Dokument/Kläder.</a:t>
            </a:r>
          </a:p>
          <a:p>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1386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Verksamhetsbeskrivning</a:t>
            </a:r>
            <a:endParaRPr lang="en-US" dirty="0">
              <a:solidFill>
                <a:schemeClr val="bg1"/>
              </a:solidFill>
            </a:endParaRPr>
          </a:p>
        </p:txBody>
      </p:sp>
      <p:sp>
        <p:nvSpPr>
          <p:cNvPr id="3" name="Subtitle 2"/>
          <p:cNvSpPr>
            <a:spLocks noGrp="1"/>
          </p:cNvSpPr>
          <p:nvPr>
            <p:ph type="subTitle" idx="1"/>
          </p:nvPr>
        </p:nvSpPr>
        <p:spPr>
          <a:xfrm>
            <a:off x="1591606" y="3284984"/>
            <a:ext cx="6180793" cy="2808312"/>
          </a:xfrm>
        </p:spPr>
        <p:txBody>
          <a:bodyPr>
            <a:normAutofit fontScale="92500" lnSpcReduction="10000"/>
          </a:bodyPr>
          <a:lstStyle/>
          <a:p>
            <a:r>
              <a:rPr lang="sv-SE" sz="2700" dirty="0"/>
              <a:t>Timrå IBC startade upp   innebandyverksamheten 1996.</a:t>
            </a:r>
            <a:endParaRPr lang="sv-SE" sz="2700" dirty="0">
              <a:solidFill>
                <a:srgbClr val="FF0000"/>
              </a:solidFill>
            </a:endParaRPr>
          </a:p>
          <a:p>
            <a:endParaRPr lang="sv-SE" sz="2700" dirty="0">
              <a:solidFill>
                <a:schemeClr val="bg1">
                  <a:lumMod val="65000"/>
                </a:schemeClr>
              </a:solidFill>
            </a:endParaRPr>
          </a:p>
          <a:p>
            <a:r>
              <a:rPr lang="sv-SE" sz="2700" dirty="0">
                <a:solidFill>
                  <a:schemeClr val="bg1">
                    <a:lumMod val="50000"/>
                  </a:schemeClr>
                </a:solidFill>
              </a:rPr>
              <a:t>Vi har flera flick- och pojklag från 6 år och       upp till A-lag.</a:t>
            </a:r>
          </a:p>
          <a:p>
            <a:endParaRPr lang="sv-SE" sz="2700" dirty="0">
              <a:solidFill>
                <a:srgbClr val="777777"/>
              </a:solidFill>
            </a:endParaRPr>
          </a:p>
          <a:p>
            <a:r>
              <a:rPr lang="sv-SE" sz="2700" dirty="0">
                <a:solidFill>
                  <a:srgbClr val="777777"/>
                </a:solidFill>
              </a:rPr>
              <a:t>Vi tränar i Timrå Sporthall samt Tennishallen.</a:t>
            </a:r>
            <a:endParaRPr lang="sv-SE" dirty="0">
              <a:solidFill>
                <a:srgbClr val="FF0000"/>
              </a:solidFill>
            </a:endParaRPr>
          </a:p>
          <a:p>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189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Före säsong</a:t>
            </a:r>
            <a:endParaRPr lang="en-US" dirty="0">
              <a:solidFill>
                <a:schemeClr val="bg1"/>
              </a:solidFill>
            </a:endParaRPr>
          </a:p>
        </p:txBody>
      </p:sp>
      <p:sp>
        <p:nvSpPr>
          <p:cNvPr id="3" name="Subtitle 2"/>
          <p:cNvSpPr>
            <a:spLocks noGrp="1"/>
          </p:cNvSpPr>
          <p:nvPr>
            <p:ph type="subTitle" idx="1"/>
          </p:nvPr>
        </p:nvSpPr>
        <p:spPr>
          <a:xfrm>
            <a:off x="1979712" y="3140968"/>
            <a:ext cx="6400800" cy="2808312"/>
          </a:xfrm>
        </p:spPr>
        <p:txBody>
          <a:bodyPr>
            <a:normAutofit fontScale="85000" lnSpcReduction="10000"/>
          </a:bodyPr>
          <a:lstStyle/>
          <a:p>
            <a:pPr marL="457200" indent="-457200" algn="l">
              <a:buFont typeface="Arial" panose="020B0604020202020204" pitchFamily="34" charset="0"/>
              <a:buChar char="•"/>
            </a:pPr>
            <a:r>
              <a:rPr lang="sv-SE" sz="2600" dirty="0"/>
              <a:t>Ledarmöte</a:t>
            </a:r>
          </a:p>
          <a:p>
            <a:pPr marL="457200" indent="-457200" algn="l">
              <a:buFont typeface="Arial" panose="020B0604020202020204" pitchFamily="34" charset="0"/>
              <a:buChar char="•"/>
            </a:pPr>
            <a:r>
              <a:rPr lang="sv-SE" sz="2600" dirty="0"/>
              <a:t>Föräldramöte</a:t>
            </a:r>
          </a:p>
          <a:p>
            <a:pPr marL="457200" indent="-457200" algn="l">
              <a:buFont typeface="Arial" panose="020B0604020202020204" pitchFamily="34" charset="0"/>
              <a:buChar char="•"/>
            </a:pPr>
            <a:r>
              <a:rPr lang="sv-SE" sz="2600" dirty="0"/>
              <a:t>Licensiera spelare</a:t>
            </a:r>
            <a:r>
              <a:rPr lang="en-US" sz="2600" dirty="0"/>
              <a:t> till VIBF via IBIS </a:t>
            </a:r>
          </a:p>
          <a:p>
            <a:pPr marL="457200" indent="-457200" algn="l">
              <a:buFont typeface="Arial" panose="020B0604020202020204" pitchFamily="34" charset="0"/>
              <a:buChar char="•"/>
            </a:pPr>
            <a:r>
              <a:rPr lang="sv-SE" sz="2600" dirty="0"/>
              <a:t>Halltider fördelas av föreningens ansvarige</a:t>
            </a:r>
          </a:p>
          <a:p>
            <a:pPr marL="457200" indent="-457200" algn="l">
              <a:buFont typeface="Arial" panose="020B0604020202020204" pitchFamily="34" charset="0"/>
              <a:buChar char="•"/>
            </a:pPr>
            <a:r>
              <a:rPr lang="sv-SE" sz="2600" dirty="0"/>
              <a:t>Kolla så det finns matchtröjor och </a:t>
            </a:r>
            <a:r>
              <a:rPr lang="sv-SE" sz="2600" dirty="0" err="1"/>
              <a:t>ev</a:t>
            </a:r>
            <a:r>
              <a:rPr lang="sv-SE" sz="2600" dirty="0"/>
              <a:t> beställa fler</a:t>
            </a:r>
          </a:p>
          <a:p>
            <a:pPr marL="457200" indent="-457200" algn="l">
              <a:buFont typeface="Arial" panose="020B0604020202020204" pitchFamily="34" charset="0"/>
              <a:buChar char="•"/>
            </a:pPr>
            <a:r>
              <a:rPr lang="sv-SE" sz="2600" dirty="0"/>
              <a:t>Kolla så det finns bollar </a:t>
            </a:r>
          </a:p>
          <a:p>
            <a:pPr marL="457200" indent="-457200" algn="l">
              <a:buFont typeface="Arial" panose="020B0604020202020204" pitchFamily="34" charset="0"/>
              <a:buChar char="•"/>
            </a:pPr>
            <a:r>
              <a:rPr lang="sv-SE" sz="2600" dirty="0"/>
              <a:t>Kolla så det finns målvaktsutrustning</a:t>
            </a:r>
            <a:endParaRPr lang="en-US" sz="2600" dirty="0"/>
          </a:p>
          <a:p>
            <a:pPr marL="457200" indent="-457200" algn="l">
              <a:buFont typeface="Arial" panose="020B0604020202020204" pitchFamily="34" charset="0"/>
              <a:buChar char="•"/>
            </a:pPr>
            <a:endParaRPr lang="sv-SE"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155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Efter säsong</a:t>
            </a:r>
            <a:endParaRPr lang="en-US" dirty="0">
              <a:solidFill>
                <a:schemeClr val="bg1"/>
              </a:solidFill>
            </a:endParaRPr>
          </a:p>
        </p:txBody>
      </p:sp>
      <p:sp>
        <p:nvSpPr>
          <p:cNvPr id="3" name="Subtitle 2"/>
          <p:cNvSpPr>
            <a:spLocks noGrp="1"/>
          </p:cNvSpPr>
          <p:nvPr>
            <p:ph type="subTitle" idx="1"/>
          </p:nvPr>
        </p:nvSpPr>
        <p:spPr>
          <a:xfrm>
            <a:off x="1691680" y="3140968"/>
            <a:ext cx="6400800" cy="3384376"/>
          </a:xfrm>
        </p:spPr>
        <p:txBody>
          <a:bodyPr>
            <a:normAutofit fontScale="55000" lnSpcReduction="20000"/>
          </a:bodyPr>
          <a:lstStyle/>
          <a:p>
            <a:pPr marL="457200" indent="-457200" algn="l">
              <a:buFont typeface="Arial" panose="020B0604020202020204" pitchFamily="34" charset="0"/>
              <a:buChar char="•"/>
            </a:pPr>
            <a:r>
              <a:rPr lang="sv-SE" dirty="0"/>
              <a:t>Rapportera in LOK-stöd</a:t>
            </a:r>
          </a:p>
          <a:p>
            <a:pPr marL="457200" indent="-457200" algn="l">
              <a:buFont typeface="Arial" panose="020B0604020202020204" pitchFamily="34" charset="0"/>
              <a:buChar char="•"/>
            </a:pPr>
            <a:r>
              <a:rPr lang="sv-SE" dirty="0"/>
              <a:t>Anmälan till nästa års serie</a:t>
            </a:r>
          </a:p>
          <a:p>
            <a:pPr marL="457200" indent="-457200" algn="l">
              <a:buFont typeface="Arial" panose="020B0604020202020204" pitchFamily="34" charset="0"/>
              <a:buChar char="•"/>
            </a:pPr>
            <a:r>
              <a:rPr lang="sv-SE" dirty="0"/>
              <a:t>Redovisa domaravgifter efter nyår, samt efter säsongen</a:t>
            </a:r>
          </a:p>
          <a:p>
            <a:pPr marL="457200" indent="-457200" algn="l">
              <a:buFont typeface="Arial" panose="020B0604020202020204" pitchFamily="34" charset="0"/>
              <a:buChar char="•"/>
            </a:pPr>
            <a:r>
              <a:rPr lang="sv-SE" dirty="0"/>
              <a:t>Verksamhetsberättelse, mall finns under Dokument/Ekonomi</a:t>
            </a:r>
          </a:p>
          <a:p>
            <a:pPr marL="457200" indent="-457200" algn="l">
              <a:buFont typeface="Arial" panose="020B0604020202020204" pitchFamily="34" charset="0"/>
              <a:buChar char="•"/>
            </a:pPr>
            <a:r>
              <a:rPr lang="sv-SE" dirty="0"/>
              <a:t>Samla ihop och se över material, målvakts-utrustning och matchtröjor</a:t>
            </a:r>
          </a:p>
          <a:p>
            <a:pPr marL="457200" indent="-457200" algn="l">
              <a:buFont typeface="Arial" panose="020B0604020202020204" pitchFamily="34" charset="0"/>
              <a:buChar char="•"/>
            </a:pPr>
            <a:r>
              <a:rPr lang="sv-SE" dirty="0"/>
              <a:t>Städa förrådsvagnen</a:t>
            </a:r>
          </a:p>
          <a:p>
            <a:pPr marL="457200" indent="-457200" algn="l">
              <a:buFont typeface="Arial" panose="020B0604020202020204" pitchFamily="34" charset="0"/>
              <a:buChar char="•"/>
            </a:pPr>
            <a:r>
              <a:rPr lang="sv-SE" dirty="0"/>
              <a:t>Göra en sammanställning av lagets inkomster och utgifter. Mall finns under Dokument/Blanketter</a:t>
            </a:r>
          </a:p>
          <a:p>
            <a:pPr marL="457200" indent="-457200" algn="l">
              <a:buFont typeface="Arial" panose="020B0604020202020204" pitchFamily="34" charset="0"/>
              <a:buChar char="•"/>
            </a:pPr>
            <a:r>
              <a:rPr lang="sv-SE" dirty="0">
                <a:solidFill>
                  <a:schemeClr val="bg1">
                    <a:lumMod val="50000"/>
                  </a:schemeClr>
                </a:solidFill>
              </a:rPr>
              <a:t>Fundera på när vi vill börja träna. Sommarträning?</a:t>
            </a:r>
          </a:p>
          <a:p>
            <a:pPr marL="457200" indent="-457200" algn="l">
              <a:buFont typeface="Arial" panose="020B0604020202020204" pitchFamily="34" charset="0"/>
              <a:buChar char="•"/>
            </a:pPr>
            <a:r>
              <a:rPr lang="sv-SE" dirty="0">
                <a:solidFill>
                  <a:schemeClr val="bg1">
                    <a:lumMod val="50000"/>
                  </a:schemeClr>
                </a:solidFill>
              </a:rPr>
              <a:t>Rapportera </a:t>
            </a:r>
            <a:r>
              <a:rPr lang="sv-SE" dirty="0" err="1">
                <a:solidFill>
                  <a:schemeClr val="bg1">
                    <a:lumMod val="50000"/>
                  </a:schemeClr>
                </a:solidFill>
              </a:rPr>
              <a:t>lärgrupper</a:t>
            </a:r>
            <a:endParaRPr lang="sv-SE" dirty="0">
              <a:solidFill>
                <a:schemeClr val="bg1">
                  <a:lumMod val="50000"/>
                </a:schemeClr>
              </a:solidFill>
            </a:endParaRPr>
          </a:p>
          <a:p>
            <a:pPr marL="457200" indent="-457200">
              <a:buFont typeface="Arial" panose="020B0604020202020204" pitchFamily="34" charset="0"/>
              <a:buChar char="•"/>
            </a:pPr>
            <a:endParaRPr lang="sv-SE" dirty="0">
              <a:solidFill>
                <a:srgbClr val="FF0000"/>
              </a:solidFill>
            </a:endParaRPr>
          </a:p>
          <a:p>
            <a:pPr marL="457200" indent="-457200">
              <a:buFontTx/>
              <a:buChar char="-"/>
            </a:pPr>
            <a:endParaRPr lang="sv-SE" dirty="0">
              <a:solidFill>
                <a:srgbClr val="FF0000"/>
              </a:solidFill>
            </a:endParaRPr>
          </a:p>
          <a:p>
            <a:pPr marL="457200" indent="-457200">
              <a:buFontTx/>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523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Kalender</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107504" y="32129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116359" y="38225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98077" y="5589240"/>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85432" y="6165304"/>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16359" y="44321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97505" y="50417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1691680" y="3232479"/>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1676452" y="5594889"/>
            <a:ext cx="7360043"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1691679" y="6189208"/>
            <a:ext cx="7344817"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1676452" y="4432176"/>
            <a:ext cx="7360043"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1691679" y="5039218"/>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676452" y="4443474"/>
            <a:ext cx="7216028" cy="338554"/>
          </a:xfrm>
          <a:prstGeom prst="rect">
            <a:avLst/>
          </a:prstGeom>
          <a:noFill/>
        </p:spPr>
        <p:txBody>
          <a:bodyPr wrap="square" rtlCol="0">
            <a:spAutoFit/>
          </a:bodyPr>
          <a:lstStyle/>
          <a:p>
            <a:r>
              <a:rPr lang="sv-SE" sz="1600" dirty="0">
                <a:solidFill>
                  <a:srgbClr val="0070C0"/>
                </a:solidFill>
              </a:rPr>
              <a:t>Föräldramöte,</a:t>
            </a:r>
            <a:r>
              <a:rPr lang="sv-SE" sz="1600" dirty="0">
                <a:solidFill>
                  <a:srgbClr val="FF0000"/>
                </a:solidFill>
              </a:rPr>
              <a:t> Söka kommunala bidrag, </a:t>
            </a:r>
            <a:r>
              <a:rPr lang="sv-SE" sz="1600" dirty="0">
                <a:solidFill>
                  <a:srgbClr val="00B050"/>
                </a:solidFill>
              </a:rPr>
              <a:t>Kolla sponsorer, </a:t>
            </a:r>
            <a:r>
              <a:rPr lang="sv-SE" sz="1600" dirty="0" err="1">
                <a:solidFill>
                  <a:srgbClr val="00B050"/>
                </a:solidFill>
              </a:rPr>
              <a:t>Ev</a:t>
            </a:r>
            <a:r>
              <a:rPr lang="sv-SE" sz="1600" dirty="0">
                <a:solidFill>
                  <a:srgbClr val="00B050"/>
                </a:solidFill>
              </a:rPr>
              <a:t> beställa kläder</a:t>
            </a:r>
            <a:endParaRPr lang="en-US" sz="1600" dirty="0">
              <a:solidFill>
                <a:srgbClr val="00B050"/>
              </a:solidFill>
            </a:endParaRPr>
          </a:p>
        </p:txBody>
      </p:sp>
      <p:sp>
        <p:nvSpPr>
          <p:cNvPr id="29" name="TextBox 28"/>
          <p:cNvSpPr txBox="1"/>
          <p:nvPr/>
        </p:nvSpPr>
        <p:spPr>
          <a:xfrm>
            <a:off x="1734668" y="3851377"/>
            <a:ext cx="7157812" cy="338554"/>
          </a:xfrm>
          <a:prstGeom prst="rect">
            <a:avLst/>
          </a:prstGeom>
          <a:noFill/>
        </p:spPr>
        <p:txBody>
          <a:bodyPr wrap="square" rtlCol="0">
            <a:spAutoFit/>
          </a:bodyPr>
          <a:lstStyle/>
          <a:p>
            <a:r>
              <a:rPr lang="sv-SE" sz="1600" dirty="0">
                <a:solidFill>
                  <a:srgbClr val="0070C0"/>
                </a:solidFill>
              </a:rPr>
              <a:t>Ledarmöte, Licensiera spelare i IBIS, </a:t>
            </a:r>
            <a:r>
              <a:rPr lang="sv-SE" sz="1600" dirty="0">
                <a:solidFill>
                  <a:srgbClr val="FF0000"/>
                </a:solidFill>
              </a:rPr>
              <a:t>Rapportera LOK-stöd, Kolla passerkort o nycklar </a:t>
            </a:r>
            <a:endParaRPr lang="en-US" sz="1600" dirty="0">
              <a:solidFill>
                <a:srgbClr val="FF0000"/>
              </a:solidFill>
            </a:endParaRPr>
          </a:p>
        </p:txBody>
      </p:sp>
      <p:sp>
        <p:nvSpPr>
          <p:cNvPr id="31" name="Rounded Rectangle 30"/>
          <p:cNvSpPr/>
          <p:nvPr/>
        </p:nvSpPr>
        <p:spPr>
          <a:xfrm>
            <a:off x="1691680" y="3832594"/>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70C0"/>
              </a:solidFill>
            </a:endParaRPr>
          </a:p>
        </p:txBody>
      </p:sp>
      <p:sp>
        <p:nvSpPr>
          <p:cNvPr id="36" name="TextBox 35"/>
          <p:cNvSpPr txBox="1"/>
          <p:nvPr/>
        </p:nvSpPr>
        <p:spPr>
          <a:xfrm>
            <a:off x="121767" y="3276413"/>
            <a:ext cx="1489726" cy="369332"/>
          </a:xfrm>
          <a:prstGeom prst="rect">
            <a:avLst/>
          </a:prstGeom>
          <a:noFill/>
        </p:spPr>
        <p:txBody>
          <a:bodyPr wrap="square" rtlCol="0">
            <a:spAutoFit/>
          </a:bodyPr>
          <a:lstStyle/>
          <a:p>
            <a:r>
              <a:rPr lang="sv-SE" dirty="0"/>
              <a:t>Juli</a:t>
            </a:r>
            <a:endParaRPr lang="en-US" dirty="0"/>
          </a:p>
        </p:txBody>
      </p:sp>
      <p:sp>
        <p:nvSpPr>
          <p:cNvPr id="38" name="TextBox 37"/>
          <p:cNvSpPr txBox="1"/>
          <p:nvPr/>
        </p:nvSpPr>
        <p:spPr>
          <a:xfrm>
            <a:off x="121766" y="3866510"/>
            <a:ext cx="1209873" cy="369332"/>
          </a:xfrm>
          <a:prstGeom prst="rect">
            <a:avLst/>
          </a:prstGeom>
          <a:noFill/>
        </p:spPr>
        <p:txBody>
          <a:bodyPr wrap="square" rtlCol="0">
            <a:spAutoFit/>
          </a:bodyPr>
          <a:lstStyle/>
          <a:p>
            <a:r>
              <a:rPr lang="sv-SE" dirty="0"/>
              <a:t>Augusti</a:t>
            </a:r>
            <a:endParaRPr lang="en-US" dirty="0"/>
          </a:p>
        </p:txBody>
      </p:sp>
      <p:sp>
        <p:nvSpPr>
          <p:cNvPr id="39" name="TextBox 38"/>
          <p:cNvSpPr txBox="1"/>
          <p:nvPr/>
        </p:nvSpPr>
        <p:spPr>
          <a:xfrm>
            <a:off x="138209" y="5085710"/>
            <a:ext cx="1049414" cy="369332"/>
          </a:xfrm>
          <a:prstGeom prst="rect">
            <a:avLst/>
          </a:prstGeom>
          <a:noFill/>
        </p:spPr>
        <p:txBody>
          <a:bodyPr wrap="square" rtlCol="0">
            <a:spAutoFit/>
          </a:bodyPr>
          <a:lstStyle/>
          <a:p>
            <a:r>
              <a:rPr lang="sv-SE" dirty="0"/>
              <a:t>Oktober</a:t>
            </a:r>
            <a:endParaRPr lang="en-US" dirty="0"/>
          </a:p>
        </p:txBody>
      </p:sp>
      <p:sp>
        <p:nvSpPr>
          <p:cNvPr id="40" name="TextBox 39"/>
          <p:cNvSpPr txBox="1"/>
          <p:nvPr/>
        </p:nvSpPr>
        <p:spPr>
          <a:xfrm>
            <a:off x="121766" y="4469905"/>
            <a:ext cx="1459842" cy="369332"/>
          </a:xfrm>
          <a:prstGeom prst="rect">
            <a:avLst/>
          </a:prstGeom>
          <a:noFill/>
        </p:spPr>
        <p:txBody>
          <a:bodyPr wrap="square" rtlCol="0">
            <a:spAutoFit/>
          </a:bodyPr>
          <a:lstStyle/>
          <a:p>
            <a:r>
              <a:rPr lang="sv-SE" dirty="0"/>
              <a:t>September</a:t>
            </a:r>
            <a:endParaRPr lang="en-US" dirty="0"/>
          </a:p>
        </p:txBody>
      </p:sp>
      <p:sp>
        <p:nvSpPr>
          <p:cNvPr id="41" name="TextBox 40"/>
          <p:cNvSpPr txBox="1"/>
          <p:nvPr/>
        </p:nvSpPr>
        <p:spPr>
          <a:xfrm>
            <a:off x="107504" y="6197258"/>
            <a:ext cx="1224135" cy="369332"/>
          </a:xfrm>
          <a:prstGeom prst="rect">
            <a:avLst/>
          </a:prstGeom>
          <a:noFill/>
        </p:spPr>
        <p:txBody>
          <a:bodyPr wrap="square" rtlCol="0">
            <a:spAutoFit/>
          </a:bodyPr>
          <a:lstStyle/>
          <a:p>
            <a:r>
              <a:rPr lang="sv-SE" dirty="0"/>
              <a:t>December</a:t>
            </a:r>
            <a:endParaRPr lang="en-US" dirty="0"/>
          </a:p>
        </p:txBody>
      </p:sp>
      <p:sp>
        <p:nvSpPr>
          <p:cNvPr id="42" name="TextBox 41"/>
          <p:cNvSpPr txBox="1"/>
          <p:nvPr/>
        </p:nvSpPr>
        <p:spPr>
          <a:xfrm>
            <a:off x="121767" y="5609675"/>
            <a:ext cx="1459841" cy="369332"/>
          </a:xfrm>
          <a:prstGeom prst="rect">
            <a:avLst/>
          </a:prstGeom>
          <a:noFill/>
        </p:spPr>
        <p:txBody>
          <a:bodyPr wrap="square" rtlCol="0">
            <a:spAutoFit/>
          </a:bodyPr>
          <a:lstStyle/>
          <a:p>
            <a:r>
              <a:rPr lang="sv-SE" dirty="0"/>
              <a:t>November</a:t>
            </a:r>
            <a:endParaRPr lang="en-US" dirty="0"/>
          </a:p>
        </p:txBody>
      </p:sp>
      <p:sp>
        <p:nvSpPr>
          <p:cNvPr id="19" name="Rectangle 18"/>
          <p:cNvSpPr/>
          <p:nvPr/>
        </p:nvSpPr>
        <p:spPr>
          <a:xfrm>
            <a:off x="1673832" y="5073855"/>
            <a:ext cx="1976567" cy="338554"/>
          </a:xfrm>
          <a:prstGeom prst="rect">
            <a:avLst/>
          </a:prstGeom>
        </p:spPr>
        <p:txBody>
          <a:bodyPr wrap="none">
            <a:spAutoFit/>
          </a:bodyPr>
          <a:lstStyle/>
          <a:p>
            <a:r>
              <a:rPr lang="sv-SE" sz="1600" dirty="0">
                <a:solidFill>
                  <a:srgbClr val="0070C0"/>
                </a:solidFill>
              </a:rPr>
              <a:t>Anmälan till ev. cuper</a:t>
            </a:r>
            <a:endParaRPr lang="en-US" sz="1600" dirty="0">
              <a:solidFill>
                <a:srgbClr val="0070C0"/>
              </a:solidFill>
            </a:endParaRPr>
          </a:p>
        </p:txBody>
      </p:sp>
      <p:sp>
        <p:nvSpPr>
          <p:cNvPr id="56" name="Rectangle 55"/>
          <p:cNvSpPr/>
          <p:nvPr/>
        </p:nvSpPr>
        <p:spPr>
          <a:xfrm>
            <a:off x="1693220" y="6233142"/>
            <a:ext cx="4289829" cy="338554"/>
          </a:xfrm>
          <a:prstGeom prst="rect">
            <a:avLst/>
          </a:prstGeom>
        </p:spPr>
        <p:txBody>
          <a:bodyPr wrap="none">
            <a:spAutoFit/>
          </a:bodyPr>
          <a:lstStyle/>
          <a:p>
            <a:r>
              <a:rPr lang="sv-SE" sz="1600" dirty="0">
                <a:solidFill>
                  <a:srgbClr val="0070C0"/>
                </a:solidFill>
              </a:rPr>
              <a:t>Planera julavslutning, Skicka in </a:t>
            </a:r>
            <a:r>
              <a:rPr lang="sv-SE" sz="1600" dirty="0" err="1">
                <a:solidFill>
                  <a:srgbClr val="0070C0"/>
                </a:solidFill>
              </a:rPr>
              <a:t>lärgrupps</a:t>
            </a:r>
            <a:r>
              <a:rPr lang="sv-SE" sz="1600" dirty="0">
                <a:solidFill>
                  <a:srgbClr val="0070C0"/>
                </a:solidFill>
              </a:rPr>
              <a:t>-blankett</a:t>
            </a:r>
            <a:endParaRPr lang="en-US" sz="1600" dirty="0"/>
          </a:p>
        </p:txBody>
      </p:sp>
    </p:spTree>
    <p:extLst>
      <p:ext uri="{BB962C8B-B14F-4D97-AF65-F5344CB8AC3E}">
        <p14:creationId xmlns:p14="http://schemas.microsoft.com/office/powerpoint/2010/main" val="1754745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Kalender</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107504" y="32129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116359" y="38225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98077" y="5589240"/>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107504" y="6165304"/>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16359" y="44321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97505" y="50417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1691680" y="3232479"/>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691679" y="3256910"/>
            <a:ext cx="7128793" cy="338554"/>
          </a:xfrm>
          <a:prstGeom prst="rect">
            <a:avLst/>
          </a:prstGeom>
          <a:noFill/>
        </p:spPr>
        <p:txBody>
          <a:bodyPr wrap="square" rtlCol="0">
            <a:spAutoFit/>
          </a:bodyPr>
          <a:lstStyle/>
          <a:p>
            <a:r>
              <a:rPr lang="sv-SE" sz="1600" dirty="0">
                <a:solidFill>
                  <a:srgbClr val="00B050"/>
                </a:solidFill>
              </a:rPr>
              <a:t>Anmälan </a:t>
            </a:r>
            <a:r>
              <a:rPr lang="sv-SE" sz="1600" dirty="0" err="1">
                <a:solidFill>
                  <a:srgbClr val="00B050"/>
                </a:solidFill>
              </a:rPr>
              <a:t>ev</a:t>
            </a:r>
            <a:r>
              <a:rPr lang="sv-SE" sz="1600" dirty="0">
                <a:solidFill>
                  <a:srgbClr val="00B050"/>
                </a:solidFill>
              </a:rPr>
              <a:t> utbildningar</a:t>
            </a:r>
            <a:endParaRPr lang="en-US" sz="1600" dirty="0">
              <a:solidFill>
                <a:srgbClr val="00B050"/>
              </a:solidFill>
            </a:endParaRPr>
          </a:p>
        </p:txBody>
      </p:sp>
      <p:sp>
        <p:nvSpPr>
          <p:cNvPr id="21" name="Rounded Rectangle 20"/>
          <p:cNvSpPr/>
          <p:nvPr/>
        </p:nvSpPr>
        <p:spPr>
          <a:xfrm>
            <a:off x="1676452" y="5594889"/>
            <a:ext cx="7360044"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1691679" y="6189208"/>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1676452" y="4432176"/>
            <a:ext cx="7360043"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1691679" y="5039218"/>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693072" y="5609419"/>
            <a:ext cx="7182786" cy="584775"/>
          </a:xfrm>
          <a:prstGeom prst="rect">
            <a:avLst/>
          </a:prstGeom>
          <a:noFill/>
        </p:spPr>
        <p:txBody>
          <a:bodyPr wrap="square" rtlCol="0">
            <a:spAutoFit/>
          </a:bodyPr>
          <a:lstStyle/>
          <a:p>
            <a:r>
              <a:rPr lang="sv-SE" sz="1600" dirty="0">
                <a:solidFill>
                  <a:srgbClr val="FF0000"/>
                </a:solidFill>
              </a:rPr>
              <a:t>Lämna in ekonomisk sammanställning, </a:t>
            </a:r>
            <a:r>
              <a:rPr lang="sv-SE" sz="1600" dirty="0">
                <a:solidFill>
                  <a:srgbClr val="00B050"/>
                </a:solidFill>
              </a:rPr>
              <a:t>Kolla matchtröjor, bollar, målvaktsställ  inför nästa år samt komplettera</a:t>
            </a:r>
            <a:endParaRPr lang="en-US" sz="1600" dirty="0">
              <a:solidFill>
                <a:srgbClr val="FF0000"/>
              </a:solidFill>
            </a:endParaRPr>
          </a:p>
        </p:txBody>
      </p:sp>
      <p:sp>
        <p:nvSpPr>
          <p:cNvPr id="27" name="TextBox 26"/>
          <p:cNvSpPr txBox="1"/>
          <p:nvPr/>
        </p:nvSpPr>
        <p:spPr>
          <a:xfrm>
            <a:off x="1694529" y="5098541"/>
            <a:ext cx="7391674" cy="338554"/>
          </a:xfrm>
          <a:prstGeom prst="rect">
            <a:avLst/>
          </a:prstGeom>
          <a:noFill/>
        </p:spPr>
        <p:txBody>
          <a:bodyPr wrap="square" rtlCol="0">
            <a:spAutoFit/>
          </a:bodyPr>
          <a:lstStyle/>
          <a:p>
            <a:r>
              <a:rPr lang="sv-SE" sz="1600" dirty="0">
                <a:solidFill>
                  <a:srgbClr val="0070C0"/>
                </a:solidFill>
              </a:rPr>
              <a:t>Redovisa domaravgifter, Verksamhetsberättelse, </a:t>
            </a:r>
            <a:r>
              <a:rPr lang="sv-SE" sz="1600" dirty="0">
                <a:solidFill>
                  <a:srgbClr val="FF0000"/>
                </a:solidFill>
              </a:rPr>
              <a:t>Anmälan nästa års serie, Avboka tider</a:t>
            </a:r>
            <a:r>
              <a:rPr lang="sv-SE" sz="1600" dirty="0">
                <a:solidFill>
                  <a:srgbClr val="0070C0"/>
                </a:solidFill>
              </a:rPr>
              <a:t> </a:t>
            </a:r>
            <a:endParaRPr lang="en-US" sz="1600" dirty="0">
              <a:solidFill>
                <a:srgbClr val="0070C0"/>
              </a:solidFill>
            </a:endParaRPr>
          </a:p>
        </p:txBody>
      </p:sp>
      <p:sp>
        <p:nvSpPr>
          <p:cNvPr id="28" name="TextBox 27"/>
          <p:cNvSpPr txBox="1"/>
          <p:nvPr/>
        </p:nvSpPr>
        <p:spPr>
          <a:xfrm>
            <a:off x="1676452" y="4443474"/>
            <a:ext cx="7216027" cy="615553"/>
          </a:xfrm>
          <a:prstGeom prst="rect">
            <a:avLst/>
          </a:prstGeom>
          <a:noFill/>
        </p:spPr>
        <p:txBody>
          <a:bodyPr wrap="square" rtlCol="0">
            <a:spAutoFit/>
          </a:bodyPr>
          <a:lstStyle/>
          <a:p>
            <a:r>
              <a:rPr lang="sv-SE" sz="1600" dirty="0">
                <a:solidFill>
                  <a:srgbClr val="0070C0"/>
                </a:solidFill>
              </a:rPr>
              <a:t>Sammanställ ekonomi, Ledarmöte, </a:t>
            </a:r>
            <a:r>
              <a:rPr lang="sv-SE" sz="1600" dirty="0">
                <a:solidFill>
                  <a:srgbClr val="00B050"/>
                </a:solidFill>
              </a:rPr>
              <a:t>Samla in material o tvätta målvakts-/matchtröjor</a:t>
            </a:r>
            <a:endParaRPr lang="sv-SE" sz="1600" dirty="0">
              <a:solidFill>
                <a:srgbClr val="0070C0"/>
              </a:solidFill>
            </a:endParaRPr>
          </a:p>
          <a:p>
            <a:endParaRPr lang="en-US" dirty="0"/>
          </a:p>
        </p:txBody>
      </p:sp>
      <p:sp>
        <p:nvSpPr>
          <p:cNvPr id="29" name="TextBox 28"/>
          <p:cNvSpPr txBox="1"/>
          <p:nvPr/>
        </p:nvSpPr>
        <p:spPr>
          <a:xfrm>
            <a:off x="1694529" y="3840358"/>
            <a:ext cx="7085804" cy="338554"/>
          </a:xfrm>
          <a:prstGeom prst="rect">
            <a:avLst/>
          </a:prstGeom>
          <a:noFill/>
        </p:spPr>
        <p:txBody>
          <a:bodyPr wrap="square" rtlCol="0">
            <a:spAutoFit/>
          </a:bodyPr>
          <a:lstStyle/>
          <a:p>
            <a:r>
              <a:rPr lang="sv-SE" sz="1600" dirty="0">
                <a:solidFill>
                  <a:srgbClr val="0070C0"/>
                </a:solidFill>
              </a:rPr>
              <a:t>Planera avslutning, </a:t>
            </a:r>
            <a:r>
              <a:rPr lang="sv-SE" sz="1600" dirty="0">
                <a:solidFill>
                  <a:srgbClr val="FF0000"/>
                </a:solidFill>
              </a:rPr>
              <a:t>Rapportera LOK-stöd</a:t>
            </a:r>
            <a:endParaRPr lang="en-US" sz="1600" dirty="0">
              <a:solidFill>
                <a:srgbClr val="0070C0"/>
              </a:solidFill>
            </a:endParaRPr>
          </a:p>
        </p:txBody>
      </p:sp>
      <p:sp>
        <p:nvSpPr>
          <p:cNvPr id="31" name="Rounded Rectangle 30"/>
          <p:cNvSpPr/>
          <p:nvPr/>
        </p:nvSpPr>
        <p:spPr>
          <a:xfrm>
            <a:off x="1691680" y="3832594"/>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121767" y="3276413"/>
            <a:ext cx="1489726" cy="369332"/>
          </a:xfrm>
          <a:prstGeom prst="rect">
            <a:avLst/>
          </a:prstGeom>
          <a:noFill/>
        </p:spPr>
        <p:txBody>
          <a:bodyPr wrap="square" rtlCol="0">
            <a:spAutoFit/>
          </a:bodyPr>
          <a:lstStyle/>
          <a:p>
            <a:r>
              <a:rPr lang="sv-SE" dirty="0"/>
              <a:t>Januari</a:t>
            </a:r>
            <a:endParaRPr lang="en-US" dirty="0"/>
          </a:p>
        </p:txBody>
      </p:sp>
      <p:sp>
        <p:nvSpPr>
          <p:cNvPr id="38" name="TextBox 37"/>
          <p:cNvSpPr txBox="1"/>
          <p:nvPr/>
        </p:nvSpPr>
        <p:spPr>
          <a:xfrm>
            <a:off x="121766" y="3866510"/>
            <a:ext cx="1209873" cy="369332"/>
          </a:xfrm>
          <a:prstGeom prst="rect">
            <a:avLst/>
          </a:prstGeom>
          <a:noFill/>
        </p:spPr>
        <p:txBody>
          <a:bodyPr wrap="square" rtlCol="0">
            <a:spAutoFit/>
          </a:bodyPr>
          <a:lstStyle/>
          <a:p>
            <a:r>
              <a:rPr lang="sv-SE" dirty="0"/>
              <a:t>Februari</a:t>
            </a:r>
            <a:endParaRPr lang="en-US" dirty="0"/>
          </a:p>
        </p:txBody>
      </p:sp>
      <p:sp>
        <p:nvSpPr>
          <p:cNvPr id="39" name="TextBox 38"/>
          <p:cNvSpPr txBox="1"/>
          <p:nvPr/>
        </p:nvSpPr>
        <p:spPr>
          <a:xfrm>
            <a:off x="138209" y="5085710"/>
            <a:ext cx="1049414" cy="369332"/>
          </a:xfrm>
          <a:prstGeom prst="rect">
            <a:avLst/>
          </a:prstGeom>
          <a:noFill/>
        </p:spPr>
        <p:txBody>
          <a:bodyPr wrap="square" rtlCol="0">
            <a:spAutoFit/>
          </a:bodyPr>
          <a:lstStyle/>
          <a:p>
            <a:r>
              <a:rPr lang="sv-SE" dirty="0"/>
              <a:t>April</a:t>
            </a:r>
            <a:endParaRPr lang="en-US" dirty="0"/>
          </a:p>
        </p:txBody>
      </p:sp>
      <p:sp>
        <p:nvSpPr>
          <p:cNvPr id="40" name="TextBox 39"/>
          <p:cNvSpPr txBox="1"/>
          <p:nvPr/>
        </p:nvSpPr>
        <p:spPr>
          <a:xfrm>
            <a:off x="121766" y="4469905"/>
            <a:ext cx="1065857" cy="369332"/>
          </a:xfrm>
          <a:prstGeom prst="rect">
            <a:avLst/>
          </a:prstGeom>
          <a:noFill/>
        </p:spPr>
        <p:txBody>
          <a:bodyPr wrap="square" rtlCol="0">
            <a:spAutoFit/>
          </a:bodyPr>
          <a:lstStyle/>
          <a:p>
            <a:r>
              <a:rPr lang="sv-SE" dirty="0"/>
              <a:t>Mars</a:t>
            </a:r>
            <a:endParaRPr lang="en-US" dirty="0"/>
          </a:p>
        </p:txBody>
      </p:sp>
      <p:sp>
        <p:nvSpPr>
          <p:cNvPr id="41" name="TextBox 40"/>
          <p:cNvSpPr txBox="1"/>
          <p:nvPr/>
        </p:nvSpPr>
        <p:spPr>
          <a:xfrm>
            <a:off x="165577" y="6197258"/>
            <a:ext cx="806023" cy="369332"/>
          </a:xfrm>
          <a:prstGeom prst="rect">
            <a:avLst/>
          </a:prstGeom>
          <a:noFill/>
        </p:spPr>
        <p:txBody>
          <a:bodyPr wrap="square" rtlCol="0">
            <a:spAutoFit/>
          </a:bodyPr>
          <a:lstStyle/>
          <a:p>
            <a:r>
              <a:rPr lang="sv-SE" dirty="0"/>
              <a:t>Juni</a:t>
            </a:r>
            <a:endParaRPr lang="en-US" dirty="0"/>
          </a:p>
        </p:txBody>
      </p:sp>
      <p:sp>
        <p:nvSpPr>
          <p:cNvPr id="42" name="TextBox 41"/>
          <p:cNvSpPr txBox="1"/>
          <p:nvPr/>
        </p:nvSpPr>
        <p:spPr>
          <a:xfrm>
            <a:off x="165577" y="5609675"/>
            <a:ext cx="1022045" cy="369332"/>
          </a:xfrm>
          <a:prstGeom prst="rect">
            <a:avLst/>
          </a:prstGeom>
          <a:noFill/>
        </p:spPr>
        <p:txBody>
          <a:bodyPr wrap="square" rtlCol="0">
            <a:spAutoFit/>
          </a:bodyPr>
          <a:lstStyle/>
          <a:p>
            <a:r>
              <a:rPr lang="sv-SE" dirty="0"/>
              <a:t>Maj</a:t>
            </a:r>
            <a:endParaRPr lang="en-US" dirty="0"/>
          </a:p>
        </p:txBody>
      </p:sp>
      <p:sp>
        <p:nvSpPr>
          <p:cNvPr id="3" name="Rectangle 2"/>
          <p:cNvSpPr/>
          <p:nvPr/>
        </p:nvSpPr>
        <p:spPr>
          <a:xfrm>
            <a:off x="1691679" y="6233142"/>
            <a:ext cx="3697807" cy="338554"/>
          </a:xfrm>
          <a:prstGeom prst="rect">
            <a:avLst/>
          </a:prstGeom>
        </p:spPr>
        <p:txBody>
          <a:bodyPr wrap="none">
            <a:spAutoFit/>
          </a:bodyPr>
          <a:lstStyle/>
          <a:p>
            <a:r>
              <a:rPr lang="sv-SE" sz="1600" dirty="0">
                <a:solidFill>
                  <a:srgbClr val="FF0000"/>
                </a:solidFill>
              </a:rPr>
              <a:t>Boka halltider, </a:t>
            </a:r>
            <a:r>
              <a:rPr lang="sv-SE" sz="1600" dirty="0">
                <a:solidFill>
                  <a:srgbClr val="0070C0"/>
                </a:solidFill>
              </a:rPr>
              <a:t>Skicka in </a:t>
            </a:r>
            <a:r>
              <a:rPr lang="sv-SE" sz="1600" dirty="0" err="1">
                <a:solidFill>
                  <a:srgbClr val="0070C0"/>
                </a:solidFill>
              </a:rPr>
              <a:t>lärgrupps</a:t>
            </a:r>
            <a:r>
              <a:rPr lang="sv-SE" sz="1600" dirty="0">
                <a:solidFill>
                  <a:srgbClr val="0070C0"/>
                </a:solidFill>
              </a:rPr>
              <a:t>-blankett</a:t>
            </a:r>
            <a:endParaRPr lang="en-US" sz="1600" dirty="0">
              <a:solidFill>
                <a:srgbClr val="0070C0"/>
              </a:solidFill>
            </a:endParaRPr>
          </a:p>
        </p:txBody>
      </p:sp>
    </p:spTree>
    <p:extLst>
      <p:ext uri="{BB962C8B-B14F-4D97-AF65-F5344CB8AC3E}">
        <p14:creationId xmlns:p14="http://schemas.microsoft.com/office/powerpoint/2010/main" val="25869871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1916832"/>
            <a:ext cx="705678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043608" y="3140968"/>
            <a:ext cx="7200800" cy="3600400"/>
          </a:xfrm>
        </p:spPr>
        <p:txBody>
          <a:bodyPr>
            <a:normAutofit fontScale="25000" lnSpcReduction="20000"/>
          </a:bodyPr>
          <a:lstStyle/>
          <a:p>
            <a:pPr marL="457200" indent="-457200" algn="l">
              <a:buFont typeface="Arial" panose="020B0604020202020204" pitchFamily="34" charset="0"/>
              <a:buChar char="•"/>
            </a:pPr>
            <a:r>
              <a:rPr lang="sv-SE" sz="6000" dirty="0">
                <a:solidFill>
                  <a:srgbClr val="777777"/>
                </a:solidFill>
              </a:rPr>
              <a:t>Checklista för sammandrag finns på hemsidan under Dokument/Sammandrag. </a:t>
            </a:r>
          </a:p>
          <a:p>
            <a:pPr marL="457200" indent="-457200" algn="l">
              <a:buFont typeface="Arial" panose="020B0604020202020204" pitchFamily="34" charset="0"/>
              <a:buChar char="•"/>
            </a:pPr>
            <a:r>
              <a:rPr lang="sv-SE" sz="6000" dirty="0">
                <a:solidFill>
                  <a:srgbClr val="777777"/>
                </a:solidFill>
              </a:rPr>
              <a:t>Arrangemangs-policy finns på VBIF hemsida.</a:t>
            </a:r>
          </a:p>
          <a:p>
            <a:pPr marL="457200" indent="-457200" algn="l">
              <a:buFont typeface="Arial" panose="020B0604020202020204" pitchFamily="34" charset="0"/>
              <a:buChar char="•"/>
            </a:pPr>
            <a:r>
              <a:rPr lang="sv-SE" sz="6000" dirty="0">
                <a:solidFill>
                  <a:srgbClr val="777777"/>
                </a:solidFill>
              </a:rPr>
              <a:t>Förslag på inköpslista och arbetsfördelning finns på föreningens hemsida under Dokument/Sammandrag.</a:t>
            </a:r>
          </a:p>
          <a:p>
            <a:pPr marL="457200" indent="-457200" algn="l">
              <a:buFont typeface="Arial" panose="020B0604020202020204" pitchFamily="34" charset="0"/>
              <a:buChar char="•"/>
            </a:pPr>
            <a:r>
              <a:rPr lang="sv-SE" sz="6000" dirty="0">
                <a:solidFill>
                  <a:schemeClr val="bg1">
                    <a:lumMod val="50000"/>
                  </a:schemeClr>
                </a:solidFill>
              </a:rPr>
              <a:t>Instruktion för matchklockan finns hos vaktmästaren. (bredvid entrén vid kiosken) Finns även på föreningens hemsida under Dokument/Blanketter.</a:t>
            </a:r>
          </a:p>
          <a:p>
            <a:pPr marL="457200" indent="-457200" algn="l">
              <a:buFont typeface="Arial" panose="020B0604020202020204" pitchFamily="34" charset="0"/>
              <a:buChar char="•"/>
            </a:pPr>
            <a:r>
              <a:rPr lang="sv-SE" sz="6000" dirty="0"/>
              <a:t>Kaffebryggare (1x4 filter), toastjärn och varmkorv-låda finns att låna i kiosken.            OBS! Ta med egen tång till toast och varmkorv.</a:t>
            </a:r>
          </a:p>
          <a:p>
            <a:pPr marL="457200" indent="-457200" algn="l">
              <a:buFont typeface="Arial" panose="020B0604020202020204" pitchFamily="34" charset="0"/>
              <a:buChar char="•"/>
            </a:pPr>
            <a:r>
              <a:rPr lang="sv-SE" sz="6000" dirty="0"/>
              <a:t>Kiosken ovanför läktaren kan användas när vi har bokade halltider. Där finns kylskåp, el och tillgång till vatten. </a:t>
            </a:r>
          </a:p>
          <a:p>
            <a:pPr marL="457200" indent="-457200" algn="l">
              <a:buFont typeface="Arial" panose="020B0604020202020204" pitchFamily="34" charset="0"/>
              <a:buChar char="•"/>
            </a:pPr>
            <a:r>
              <a:rPr lang="sv-SE" sz="6000" dirty="0">
                <a:solidFill>
                  <a:srgbClr val="777777"/>
                </a:solidFill>
              </a:rPr>
              <a:t>Laget som har match har rätt att hålla kiosken öppen 10 minuter efter avslutad match, men om nytt lag kommer får båda lagen dela på ytorna i kiosken när nya laget kommer. </a:t>
            </a:r>
          </a:p>
          <a:p>
            <a:pPr marL="457200" indent="-457200" algn="l">
              <a:buFont typeface="Arial" panose="020B0604020202020204" pitchFamily="34" charset="0"/>
              <a:buChar char="•"/>
            </a:pPr>
            <a:endParaRPr lang="sv-SE" sz="6000" dirty="0">
              <a:solidFill>
                <a:srgbClr val="777777"/>
              </a:solidFill>
            </a:endParaRPr>
          </a:p>
          <a:p>
            <a:endParaRPr lang="sv-SE" sz="24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79512" y="1619250"/>
            <a:ext cx="8784976" cy="1470025"/>
          </a:xfrm>
        </p:spPr>
        <p:txBody>
          <a:bodyPr/>
          <a:lstStyle/>
          <a:p>
            <a:r>
              <a:rPr lang="sv-SE" dirty="0">
                <a:solidFill>
                  <a:schemeClr val="bg1"/>
                </a:solidFill>
              </a:rPr>
              <a:t>Sammandrag och arrangemang</a:t>
            </a:r>
            <a:endParaRPr lang="en-US" dirty="0">
              <a:solidFill>
                <a:schemeClr val="bg1"/>
              </a:solidFill>
            </a:endParaRPr>
          </a:p>
        </p:txBody>
      </p:sp>
    </p:spTree>
    <p:extLst>
      <p:ext uri="{BB962C8B-B14F-4D97-AF65-F5344CB8AC3E}">
        <p14:creationId xmlns:p14="http://schemas.microsoft.com/office/powerpoint/2010/main" val="3106017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77777"/>
              </a:solidFill>
            </a:endParaRPr>
          </a:p>
        </p:txBody>
      </p:sp>
      <p:sp>
        <p:nvSpPr>
          <p:cNvPr id="2" name="Title 1"/>
          <p:cNvSpPr>
            <a:spLocks noGrp="1"/>
          </p:cNvSpPr>
          <p:nvPr>
            <p:ph type="ctrTitle"/>
          </p:nvPr>
        </p:nvSpPr>
        <p:spPr>
          <a:xfrm>
            <a:off x="685800" y="1665718"/>
            <a:ext cx="7772400" cy="1470025"/>
          </a:xfrm>
        </p:spPr>
        <p:txBody>
          <a:bodyPr>
            <a:normAutofit/>
          </a:bodyPr>
          <a:lstStyle/>
          <a:p>
            <a:r>
              <a:rPr lang="sv-SE" dirty="0">
                <a:solidFill>
                  <a:schemeClr val="bg1"/>
                </a:solidFill>
              </a:rPr>
              <a:t>Ekonomi</a:t>
            </a:r>
            <a:endParaRPr lang="en-US" dirty="0">
              <a:solidFill>
                <a:schemeClr val="bg1"/>
              </a:solidFill>
            </a:endParaRPr>
          </a:p>
        </p:txBody>
      </p:sp>
      <p:sp>
        <p:nvSpPr>
          <p:cNvPr id="3" name="Subtitle 2"/>
          <p:cNvSpPr>
            <a:spLocks noGrp="1"/>
          </p:cNvSpPr>
          <p:nvPr>
            <p:ph type="subTitle" idx="1"/>
          </p:nvPr>
        </p:nvSpPr>
        <p:spPr>
          <a:xfrm>
            <a:off x="1691680" y="3140968"/>
            <a:ext cx="6400800" cy="3600400"/>
          </a:xfrm>
        </p:spPr>
        <p:txBody>
          <a:bodyPr>
            <a:normAutofit/>
          </a:bodyPr>
          <a:lstStyle/>
          <a:p>
            <a:pPr marL="457200" indent="-457200" algn="l">
              <a:buFont typeface="Arial" panose="020B0604020202020204" pitchFamily="34" charset="0"/>
              <a:buChar char="•"/>
            </a:pPr>
            <a:r>
              <a:rPr lang="sv-SE" dirty="0"/>
              <a:t>Föreningen står för hallhyror</a:t>
            </a:r>
          </a:p>
          <a:p>
            <a:pPr marL="457200" indent="-457200" algn="l">
              <a:buFont typeface="Arial" panose="020B0604020202020204" pitchFamily="34" charset="0"/>
              <a:buChar char="•"/>
            </a:pPr>
            <a:r>
              <a:rPr lang="sv-SE" dirty="0"/>
              <a:t>Lag betalar licenskostnader för spelare</a:t>
            </a:r>
          </a:p>
          <a:p>
            <a:pPr marL="457200" indent="-457200" algn="l">
              <a:buFont typeface="Arial" panose="020B0604020202020204" pitchFamily="34" charset="0"/>
              <a:buChar char="•"/>
            </a:pPr>
            <a:r>
              <a:rPr lang="sv-SE" dirty="0"/>
              <a:t>Kostnadsnivåer för aktuell säsong finns på </a:t>
            </a:r>
            <a:r>
              <a:rPr lang="sv-SE" dirty="0" err="1"/>
              <a:t>VIBF:s</a:t>
            </a:r>
            <a:r>
              <a:rPr lang="sv-SE" dirty="0"/>
              <a:t> hemsida</a:t>
            </a: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1879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Förråd</a:t>
            </a:r>
            <a:endParaRPr lang="en-US" dirty="0">
              <a:solidFill>
                <a:schemeClr val="bg1"/>
              </a:solidFill>
            </a:endParaRPr>
          </a:p>
        </p:txBody>
      </p:sp>
      <p:sp>
        <p:nvSpPr>
          <p:cNvPr id="3" name="Subtitle 2"/>
          <p:cNvSpPr>
            <a:spLocks noGrp="1"/>
          </p:cNvSpPr>
          <p:nvPr>
            <p:ph type="subTitle" idx="1"/>
          </p:nvPr>
        </p:nvSpPr>
        <p:spPr>
          <a:xfrm>
            <a:off x="1591607" y="3140968"/>
            <a:ext cx="6188732" cy="2808312"/>
          </a:xfrm>
        </p:spPr>
        <p:txBody>
          <a:bodyPr>
            <a:noAutofit/>
          </a:bodyPr>
          <a:lstStyle/>
          <a:p>
            <a:pPr marL="457200" indent="-457200" algn="l">
              <a:buFont typeface="Arial" panose="020B0604020202020204" pitchFamily="34" charset="0"/>
              <a:buChar char="•"/>
            </a:pPr>
            <a:r>
              <a:rPr lang="sv-SE" sz="2000" dirty="0"/>
              <a:t>Föreningen har 2 förråd i kulverten i sporthallen.     Där har varje lag en egen låsbar ”gallerbur” på hjul med sitt material.</a:t>
            </a:r>
          </a:p>
          <a:p>
            <a:pPr marL="457200" indent="-457200" algn="l">
              <a:buFont typeface="Arial" panose="020B0604020202020204" pitchFamily="34" charset="0"/>
              <a:buChar char="•"/>
            </a:pPr>
            <a:r>
              <a:rPr lang="sv-SE" sz="2000" dirty="0"/>
              <a:t>Nycklar till förrådet kvitteras ut hos Ordföranden. Borttappad nyckel kostar 500 kr.</a:t>
            </a:r>
          </a:p>
          <a:p>
            <a:pPr marL="457200" indent="-457200" algn="l">
              <a:buFont typeface="Arial" panose="020B0604020202020204" pitchFamily="34" charset="0"/>
              <a:buChar char="•"/>
            </a:pPr>
            <a:r>
              <a:rPr lang="sv-SE" sz="2000" dirty="0"/>
              <a:t>Hänglås till gallerburen står varje lag för.</a:t>
            </a:r>
          </a:p>
          <a:p>
            <a:pPr marL="457200" indent="-457200" algn="l">
              <a:buFont typeface="Arial" panose="020B0604020202020204" pitchFamily="34" charset="0"/>
              <a:buChar char="•"/>
            </a:pPr>
            <a:r>
              <a:rPr lang="sv-SE" sz="2000" dirty="0"/>
              <a:t>Lånevästar finns i förrådet.</a:t>
            </a:r>
          </a:p>
          <a:p>
            <a:pPr marL="457200" indent="-457200" algn="l">
              <a:buFont typeface="Arial" panose="020B0604020202020204" pitchFamily="34" charset="0"/>
              <a:buChar char="•"/>
            </a:pPr>
            <a:r>
              <a:rPr lang="sv-SE" sz="2000" dirty="0"/>
              <a:t>Gemensam utrustning till kiosken till sammandrag finns också i förrådet. </a:t>
            </a:r>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600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Klubblokal</a:t>
            </a:r>
            <a:endParaRPr lang="en-US" dirty="0">
              <a:solidFill>
                <a:schemeClr val="bg1"/>
              </a:solidFill>
            </a:endParaRPr>
          </a:p>
        </p:txBody>
      </p:sp>
      <p:sp>
        <p:nvSpPr>
          <p:cNvPr id="3" name="Subtitle 2"/>
          <p:cNvSpPr>
            <a:spLocks noGrp="1"/>
          </p:cNvSpPr>
          <p:nvPr>
            <p:ph type="subTitle" idx="1"/>
          </p:nvPr>
        </p:nvSpPr>
        <p:spPr>
          <a:xfrm>
            <a:off x="1591607" y="3140968"/>
            <a:ext cx="6188732" cy="2808312"/>
          </a:xfrm>
        </p:spPr>
        <p:txBody>
          <a:bodyPr>
            <a:noAutofit/>
          </a:bodyPr>
          <a:lstStyle/>
          <a:p>
            <a:pPr marL="457200" indent="-457200" algn="l">
              <a:buFont typeface="Arial" panose="020B0604020202020204" pitchFamily="34" charset="0"/>
              <a:buChar char="•"/>
            </a:pPr>
            <a:r>
              <a:rPr lang="sv-SE" sz="2000" dirty="0"/>
              <a:t>Föreningen har en klubblokal inne i Tennishallen som ni gärna får låna för möten och träffar. Bokas via almanacka på dörren.</a:t>
            </a: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74715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Möten</a:t>
            </a:r>
            <a:endParaRPr lang="en-US" dirty="0">
              <a:solidFill>
                <a:schemeClr val="bg1"/>
              </a:solidFill>
            </a:endParaRPr>
          </a:p>
        </p:txBody>
      </p:sp>
      <p:sp>
        <p:nvSpPr>
          <p:cNvPr id="3" name="Subtitle 2"/>
          <p:cNvSpPr>
            <a:spLocks noGrp="1"/>
          </p:cNvSpPr>
          <p:nvPr>
            <p:ph type="subTitle" idx="1"/>
          </p:nvPr>
        </p:nvSpPr>
        <p:spPr>
          <a:xfrm>
            <a:off x="1835695" y="3356992"/>
            <a:ext cx="6156711" cy="2520280"/>
          </a:xfrm>
        </p:spPr>
        <p:txBody>
          <a:bodyPr>
            <a:normAutofit/>
          </a:bodyPr>
          <a:lstStyle/>
          <a:p>
            <a:pPr algn="l"/>
            <a:r>
              <a:rPr lang="sv-SE" sz="2000" dirty="0"/>
              <a:t>Ordföranden kallar till dessa möten:</a:t>
            </a:r>
          </a:p>
          <a:p>
            <a:pPr algn="l"/>
            <a:endParaRPr lang="sv-SE" sz="2000" dirty="0"/>
          </a:p>
          <a:p>
            <a:pPr algn="l"/>
            <a:r>
              <a:rPr lang="sv-SE" sz="2000" dirty="0"/>
              <a:t>Årsmöte – 1 gång per år (juni)</a:t>
            </a:r>
          </a:p>
          <a:p>
            <a:pPr algn="l"/>
            <a:r>
              <a:rPr lang="sv-SE" sz="2000" dirty="0"/>
              <a:t>Styrelsemöte – månadsvis samt efter behov</a:t>
            </a:r>
          </a:p>
          <a:p>
            <a:pPr algn="l"/>
            <a:r>
              <a:rPr lang="sv-SE" sz="2000" dirty="0"/>
              <a:t>Ledarträff – minst 1 gång per termin</a:t>
            </a:r>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9041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5456" y="1916832"/>
            <a:ext cx="8193088" cy="100811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Föreningens styrande </a:t>
            </a:r>
            <a:r>
              <a:rPr lang="sv-SE" dirty="0" err="1">
                <a:solidFill>
                  <a:schemeClr val="bg1"/>
                </a:solidFill>
              </a:rPr>
              <a:t>dokumnet</a:t>
            </a:r>
            <a:endParaRPr lang="en-US" dirty="0">
              <a:solidFill>
                <a:schemeClr val="bg1"/>
              </a:solidFill>
            </a:endParaRPr>
          </a:p>
        </p:txBody>
      </p:sp>
      <p:sp>
        <p:nvSpPr>
          <p:cNvPr id="3" name="Subtitle 2"/>
          <p:cNvSpPr>
            <a:spLocks noGrp="1"/>
          </p:cNvSpPr>
          <p:nvPr>
            <p:ph type="subTitle" idx="1"/>
          </p:nvPr>
        </p:nvSpPr>
        <p:spPr>
          <a:xfrm>
            <a:off x="2267744" y="3140968"/>
            <a:ext cx="6400800" cy="2520280"/>
          </a:xfrm>
        </p:spPr>
        <p:txBody>
          <a:bodyPr>
            <a:noAutofit/>
          </a:bodyPr>
          <a:lstStyle/>
          <a:p>
            <a:pPr algn="l"/>
            <a:r>
              <a:rPr lang="sv-SE" sz="2500" dirty="0"/>
              <a:t>På föreningens hemsida hittar du:</a:t>
            </a:r>
          </a:p>
          <a:p>
            <a:pPr algn="l"/>
            <a:endParaRPr lang="sv-SE" sz="2500" dirty="0"/>
          </a:p>
          <a:p>
            <a:pPr marL="457200" indent="-457200" algn="l">
              <a:buFont typeface="Arial" panose="020B0604020202020204" pitchFamily="34" charset="0"/>
              <a:buChar char="•"/>
            </a:pPr>
            <a:r>
              <a:rPr lang="sv-SE" sz="2500" dirty="0"/>
              <a:t>Föreningens stadgar</a:t>
            </a:r>
          </a:p>
          <a:p>
            <a:pPr marL="457200" indent="-457200" algn="l">
              <a:buFont typeface="Arial" panose="020B0604020202020204" pitchFamily="34" charset="0"/>
              <a:buChar char="•"/>
            </a:pPr>
            <a:r>
              <a:rPr lang="sv-SE" sz="2500" dirty="0"/>
              <a:t>Timrå IBC:s policy </a:t>
            </a:r>
          </a:p>
          <a:p>
            <a:pPr marL="457200" indent="-457200" algn="l">
              <a:buFont typeface="Arial" panose="020B0604020202020204" pitchFamily="34" charset="0"/>
              <a:buChar char="•"/>
            </a:pPr>
            <a:r>
              <a:rPr lang="sv-SE" sz="2500" dirty="0"/>
              <a:t>Alkohol- och drogpolicy </a:t>
            </a:r>
            <a:endParaRPr lang="en-US" sz="25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998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Föreningens organisation</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4006176" y="3115998"/>
            <a:ext cx="1252009" cy="626004"/>
            <a:chOff x="3609981" y="1395"/>
            <a:chExt cx="1252009" cy="626004"/>
          </a:xfrm>
        </p:grpSpPr>
        <p:sp>
          <p:nvSpPr>
            <p:cNvPr id="7" name="Rectangle 6"/>
            <p:cNvSpPr/>
            <p:nvPr/>
          </p:nvSpPr>
          <p:spPr>
            <a:xfrm>
              <a:off x="3609981" y="1395"/>
              <a:ext cx="1252009" cy="626004"/>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7"/>
            <p:cNvSpPr/>
            <p:nvPr/>
          </p:nvSpPr>
          <p:spPr>
            <a:xfrm>
              <a:off x="3609981" y="1395"/>
              <a:ext cx="1252009" cy="6260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noProof="0" dirty="0"/>
                <a:t>Ordförande</a:t>
              </a:r>
            </a:p>
            <a:p>
              <a:pPr lvl="0" algn="ctr" defTabSz="622300">
                <a:lnSpc>
                  <a:spcPct val="90000"/>
                </a:lnSpc>
                <a:spcBef>
                  <a:spcPct val="0"/>
                </a:spcBef>
                <a:spcAft>
                  <a:spcPct val="35000"/>
                </a:spcAft>
              </a:pPr>
              <a:r>
                <a:rPr lang="sv-SE" sz="1400" dirty="0"/>
                <a:t>Jerker Jäder</a:t>
              </a:r>
              <a:endParaRPr lang="en-US" sz="1400" kern="1200" noProof="0" dirty="0"/>
            </a:p>
          </p:txBody>
        </p:sp>
      </p:grpSp>
      <p:sp>
        <p:nvSpPr>
          <p:cNvPr id="9" name="Rectangle 8"/>
          <p:cNvSpPr/>
          <p:nvPr/>
        </p:nvSpPr>
        <p:spPr>
          <a:xfrm>
            <a:off x="3609653" y="4105080"/>
            <a:ext cx="890339" cy="1117286"/>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err="1"/>
              <a:t>Valbe</a:t>
            </a:r>
            <a:r>
              <a:rPr lang="sv-SE" sz="1400" dirty="0"/>
              <a:t>- redning: vakant</a:t>
            </a:r>
            <a:endParaRPr lang="en-US" sz="1400" dirty="0">
              <a:solidFill>
                <a:srgbClr val="FF0000"/>
              </a:solidFill>
            </a:endParaRPr>
          </a:p>
        </p:txBody>
      </p:sp>
      <p:sp>
        <p:nvSpPr>
          <p:cNvPr id="10" name="Rectangle 9"/>
          <p:cNvSpPr/>
          <p:nvPr/>
        </p:nvSpPr>
        <p:spPr>
          <a:xfrm>
            <a:off x="2511545" y="4106149"/>
            <a:ext cx="1023426" cy="1125488"/>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Kassör:</a:t>
            </a:r>
          </a:p>
          <a:p>
            <a:r>
              <a:rPr lang="sv-SE" sz="1400" dirty="0"/>
              <a:t>Charlotte Bergfors</a:t>
            </a:r>
            <a:endParaRPr lang="en-US" sz="1400" dirty="0"/>
          </a:p>
        </p:txBody>
      </p:sp>
      <p:sp>
        <p:nvSpPr>
          <p:cNvPr id="11" name="Rectangle 10"/>
          <p:cNvSpPr/>
          <p:nvPr/>
        </p:nvSpPr>
        <p:spPr>
          <a:xfrm>
            <a:off x="91286" y="4105080"/>
            <a:ext cx="1110668" cy="1700184"/>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solidFill>
                  <a:schemeClr val="bg1"/>
                </a:solidFill>
              </a:rPr>
              <a:t>Revisorer:</a:t>
            </a:r>
          </a:p>
          <a:p>
            <a:r>
              <a:rPr lang="sv-SE" sz="1400" dirty="0" err="1">
                <a:solidFill>
                  <a:schemeClr val="bg1"/>
                </a:solidFill>
              </a:rPr>
              <a:t>Revidacta</a:t>
            </a:r>
            <a:endParaRPr lang="sv-SE" sz="1400" dirty="0">
              <a:solidFill>
                <a:schemeClr val="bg1"/>
              </a:solidFill>
            </a:endParaRPr>
          </a:p>
        </p:txBody>
      </p:sp>
      <p:sp>
        <p:nvSpPr>
          <p:cNvPr id="12" name="Rectangle 11"/>
          <p:cNvSpPr/>
          <p:nvPr/>
        </p:nvSpPr>
        <p:spPr>
          <a:xfrm>
            <a:off x="1282520" y="4113076"/>
            <a:ext cx="1115662" cy="1118561"/>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Sekreterare: Kristofer Engstrand</a:t>
            </a:r>
          </a:p>
        </p:txBody>
      </p:sp>
      <p:sp>
        <p:nvSpPr>
          <p:cNvPr id="13" name="Rectangle 12"/>
          <p:cNvSpPr/>
          <p:nvPr/>
        </p:nvSpPr>
        <p:spPr>
          <a:xfrm>
            <a:off x="5939083" y="4130468"/>
            <a:ext cx="937173" cy="1116009"/>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LOK-stöd och IBIS-ansvarig:</a:t>
            </a:r>
          </a:p>
          <a:p>
            <a:r>
              <a:rPr lang="sv-SE" sz="1400" dirty="0">
                <a:solidFill>
                  <a:schemeClr val="bg1"/>
                </a:solidFill>
              </a:rPr>
              <a:t>Jerker Jäder</a:t>
            </a:r>
            <a:endParaRPr lang="en-US" sz="1400" dirty="0">
              <a:solidFill>
                <a:schemeClr val="bg1"/>
              </a:solidFill>
            </a:endParaRPr>
          </a:p>
        </p:txBody>
      </p:sp>
      <p:sp>
        <p:nvSpPr>
          <p:cNvPr id="14" name="Rectangle 13"/>
          <p:cNvSpPr/>
          <p:nvPr/>
        </p:nvSpPr>
        <p:spPr>
          <a:xfrm>
            <a:off x="8091938" y="4138510"/>
            <a:ext cx="1052062" cy="1081757"/>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Sportchef:      Tony Edlund</a:t>
            </a:r>
            <a:endParaRPr lang="en-US" sz="1400" dirty="0">
              <a:solidFill>
                <a:srgbClr val="FF0000"/>
              </a:solidFill>
            </a:endParaRPr>
          </a:p>
        </p:txBody>
      </p:sp>
      <p:sp>
        <p:nvSpPr>
          <p:cNvPr id="15" name="Rectangle 14"/>
          <p:cNvSpPr/>
          <p:nvPr/>
        </p:nvSpPr>
        <p:spPr>
          <a:xfrm>
            <a:off x="4776428" y="4130468"/>
            <a:ext cx="1110664" cy="110676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err="1"/>
              <a:t>Lokalbok-ning</a:t>
            </a:r>
            <a:r>
              <a:rPr lang="sv-SE" sz="1400" dirty="0"/>
              <a:t>:</a:t>
            </a:r>
          </a:p>
          <a:p>
            <a:r>
              <a:rPr lang="sv-SE" sz="1400" dirty="0"/>
              <a:t>Lars Andersson</a:t>
            </a:r>
            <a:endParaRPr lang="en-US" sz="1400" dirty="0"/>
          </a:p>
        </p:txBody>
      </p:sp>
      <p:sp>
        <p:nvSpPr>
          <p:cNvPr id="18" name="Rectangle 17"/>
          <p:cNvSpPr/>
          <p:nvPr/>
        </p:nvSpPr>
        <p:spPr>
          <a:xfrm>
            <a:off x="3875668" y="5445224"/>
            <a:ext cx="1627188" cy="72008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sv-SE" sz="1400" dirty="0"/>
              <a:t>Alla lag finns på  hemsidan under våra lag</a:t>
            </a:r>
            <a:endParaRPr lang="en-US" sz="1400" dirty="0"/>
          </a:p>
        </p:txBody>
      </p:sp>
      <p:cxnSp>
        <p:nvCxnSpPr>
          <p:cNvPr id="31" name="Straight Connector 30"/>
          <p:cNvCxnSpPr/>
          <p:nvPr/>
        </p:nvCxnSpPr>
        <p:spPr>
          <a:xfrm>
            <a:off x="646620" y="3833072"/>
            <a:ext cx="8049742" cy="27976"/>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71491" y="3742002"/>
            <a:ext cx="17771" cy="170322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endCxn id="12" idx="0"/>
          </p:cNvCxnSpPr>
          <p:nvPr/>
        </p:nvCxnSpPr>
        <p:spPr>
          <a:xfrm>
            <a:off x="1840351" y="3818117"/>
            <a:ext cx="0" cy="294959"/>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246829" y="3870800"/>
            <a:ext cx="0" cy="267711"/>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8696362" y="3861048"/>
            <a:ext cx="0" cy="23890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4278936" y="5595559"/>
            <a:ext cx="0" cy="23890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998260" y="4122239"/>
            <a:ext cx="1012108" cy="1124352"/>
          </a:xfrm>
          <a:prstGeom prst="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7016275" y="4138511"/>
            <a:ext cx="1163083" cy="954107"/>
          </a:xfrm>
          <a:prstGeom prst="rect">
            <a:avLst/>
          </a:prstGeom>
          <a:ln>
            <a:noFill/>
          </a:ln>
        </p:spPr>
        <p:txBody>
          <a:bodyPr wrap="square">
            <a:spAutoFit/>
          </a:bodyPr>
          <a:lstStyle/>
          <a:p>
            <a:r>
              <a:rPr lang="sv-SE" sz="1400" dirty="0">
                <a:solidFill>
                  <a:schemeClr val="bg1"/>
                </a:solidFill>
              </a:rPr>
              <a:t>Utbildnings-ansvarig: Ingela Asplund</a:t>
            </a:r>
            <a:endParaRPr lang="en-US" sz="1400" dirty="0">
              <a:solidFill>
                <a:schemeClr val="bg1"/>
              </a:solidFill>
            </a:endParaRPr>
          </a:p>
        </p:txBody>
      </p:sp>
      <p:sp>
        <p:nvSpPr>
          <p:cNvPr id="3" name="TextBox 2"/>
          <p:cNvSpPr txBox="1"/>
          <p:nvPr/>
        </p:nvSpPr>
        <p:spPr>
          <a:xfrm>
            <a:off x="0" y="6309320"/>
            <a:ext cx="9144000" cy="677108"/>
          </a:xfrm>
          <a:prstGeom prst="rect">
            <a:avLst/>
          </a:prstGeom>
          <a:noFill/>
        </p:spPr>
        <p:txBody>
          <a:bodyPr wrap="square" rtlCol="0">
            <a:spAutoFit/>
          </a:bodyPr>
          <a:lstStyle/>
          <a:p>
            <a:pPr algn="ctr"/>
            <a:r>
              <a:rPr lang="sv-SE" sz="2000" dirty="0">
                <a:solidFill>
                  <a:srgbClr val="777777"/>
                </a:solidFill>
              </a:rPr>
              <a:t>Styrelsens kontaktuppgifter finns på hemsidan under Styrelse i vänstermenyn.</a:t>
            </a:r>
          </a:p>
          <a:p>
            <a:endParaRPr lang="en-US" dirty="0"/>
          </a:p>
        </p:txBody>
      </p:sp>
      <p:cxnSp>
        <p:nvCxnSpPr>
          <p:cNvPr id="29" name="Straight Connector 28"/>
          <p:cNvCxnSpPr>
            <a:endCxn id="11" idx="0"/>
          </p:cNvCxnSpPr>
          <p:nvPr/>
        </p:nvCxnSpPr>
        <p:spPr>
          <a:xfrm>
            <a:off x="646620" y="3839048"/>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6407669" y="3856207"/>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483701" y="3845555"/>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015543" y="3845555"/>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3023258" y="3833072"/>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5906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93739" y="1685875"/>
            <a:ext cx="7772400" cy="1470025"/>
          </a:xfrm>
        </p:spPr>
        <p:txBody>
          <a:bodyPr/>
          <a:lstStyle/>
          <a:p>
            <a:r>
              <a:rPr lang="sv-SE" dirty="0">
                <a:solidFill>
                  <a:schemeClr val="bg1"/>
                </a:solidFill>
              </a:rPr>
              <a:t>Lagens organisation</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4162647" y="4157282"/>
            <a:ext cx="1080120" cy="1117286"/>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Materialare</a:t>
            </a:r>
            <a:endParaRPr lang="en-US" sz="1400" dirty="0"/>
          </a:p>
        </p:txBody>
      </p:sp>
      <p:sp>
        <p:nvSpPr>
          <p:cNvPr id="10" name="Rectangle 9"/>
          <p:cNvSpPr/>
          <p:nvPr/>
        </p:nvSpPr>
        <p:spPr>
          <a:xfrm>
            <a:off x="467544" y="4160881"/>
            <a:ext cx="1124063" cy="1125488"/>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Tränare</a:t>
            </a:r>
          </a:p>
          <a:p>
            <a:r>
              <a:rPr lang="sv-SE" sz="1400" dirty="0"/>
              <a:t>(minst 2 </a:t>
            </a:r>
            <a:r>
              <a:rPr lang="sv-SE" sz="1400" dirty="0" err="1"/>
              <a:t>st</a:t>
            </a:r>
            <a:r>
              <a:rPr lang="sv-SE" sz="1400" dirty="0"/>
              <a:t>, helst 3-4 </a:t>
            </a:r>
            <a:r>
              <a:rPr lang="sv-SE" sz="1400" dirty="0" err="1"/>
              <a:t>st</a:t>
            </a:r>
            <a:r>
              <a:rPr lang="sv-SE" sz="1400" dirty="0"/>
              <a:t>)</a:t>
            </a:r>
          </a:p>
        </p:txBody>
      </p:sp>
      <p:sp>
        <p:nvSpPr>
          <p:cNvPr id="11" name="Rectangle 10"/>
          <p:cNvSpPr/>
          <p:nvPr/>
        </p:nvSpPr>
        <p:spPr>
          <a:xfrm>
            <a:off x="3043599" y="4163786"/>
            <a:ext cx="949536" cy="1118561"/>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Kassör</a:t>
            </a:r>
            <a:endParaRPr lang="en-US" sz="1400" dirty="0"/>
          </a:p>
        </p:txBody>
      </p:sp>
      <p:sp>
        <p:nvSpPr>
          <p:cNvPr id="12" name="Rectangle 11"/>
          <p:cNvSpPr/>
          <p:nvPr/>
        </p:nvSpPr>
        <p:spPr>
          <a:xfrm>
            <a:off x="1786278" y="4156007"/>
            <a:ext cx="985522" cy="1118561"/>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Lagledare</a:t>
            </a:r>
            <a:endParaRPr lang="en-US" sz="1400" dirty="0"/>
          </a:p>
        </p:txBody>
      </p:sp>
      <p:sp>
        <p:nvSpPr>
          <p:cNvPr id="13" name="Rectangle 12"/>
          <p:cNvSpPr/>
          <p:nvPr/>
        </p:nvSpPr>
        <p:spPr>
          <a:xfrm>
            <a:off x="5436096" y="4158559"/>
            <a:ext cx="844439" cy="1116009"/>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LOK-stöds-ansvarig</a:t>
            </a:r>
            <a:endParaRPr lang="en-US" sz="1400" dirty="0"/>
          </a:p>
        </p:txBody>
      </p:sp>
      <p:sp>
        <p:nvSpPr>
          <p:cNvPr id="14" name="Rectangle 13"/>
          <p:cNvSpPr/>
          <p:nvPr/>
        </p:nvSpPr>
        <p:spPr>
          <a:xfrm>
            <a:off x="7452320" y="4175941"/>
            <a:ext cx="1368152" cy="111309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Föräldragrupp  / Arrangemangs-ansvariga</a:t>
            </a:r>
            <a:endParaRPr lang="en-US" sz="1400" dirty="0"/>
          </a:p>
        </p:txBody>
      </p:sp>
      <p:sp>
        <p:nvSpPr>
          <p:cNvPr id="15" name="Rectangle 14"/>
          <p:cNvSpPr/>
          <p:nvPr/>
        </p:nvSpPr>
        <p:spPr>
          <a:xfrm>
            <a:off x="6444208" y="4175836"/>
            <a:ext cx="847208" cy="110676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a:t>Web-ansvarig</a:t>
            </a:r>
            <a:endParaRPr lang="en-US" sz="1400" dirty="0"/>
          </a:p>
        </p:txBody>
      </p:sp>
      <p:cxnSp>
        <p:nvCxnSpPr>
          <p:cNvPr id="31" name="Straight Connector 30"/>
          <p:cNvCxnSpPr/>
          <p:nvPr/>
        </p:nvCxnSpPr>
        <p:spPr>
          <a:xfrm>
            <a:off x="1073114" y="3861048"/>
            <a:ext cx="7146101" cy="0"/>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276022" y="3880982"/>
            <a:ext cx="0" cy="294959"/>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1052093" y="3855264"/>
            <a:ext cx="0" cy="288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endCxn id="9" idx="0"/>
          </p:cNvCxnSpPr>
          <p:nvPr/>
        </p:nvCxnSpPr>
        <p:spPr>
          <a:xfrm>
            <a:off x="4702707" y="3861048"/>
            <a:ext cx="0" cy="296234"/>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endCxn id="15" idx="0"/>
          </p:cNvCxnSpPr>
          <p:nvPr/>
        </p:nvCxnSpPr>
        <p:spPr>
          <a:xfrm>
            <a:off x="6867812" y="3855264"/>
            <a:ext cx="0" cy="32057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437532" y="3880982"/>
            <a:ext cx="0" cy="314177"/>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8219215" y="3861048"/>
            <a:ext cx="0" cy="23890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5786307" y="3875341"/>
            <a:ext cx="0" cy="280417"/>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51520" y="5445224"/>
            <a:ext cx="8712968" cy="1246495"/>
          </a:xfrm>
          <a:prstGeom prst="rect">
            <a:avLst/>
          </a:prstGeom>
          <a:noFill/>
        </p:spPr>
        <p:txBody>
          <a:bodyPr wrap="square" rtlCol="0">
            <a:spAutoFit/>
          </a:bodyPr>
          <a:lstStyle/>
          <a:p>
            <a:pPr algn="ctr"/>
            <a:r>
              <a:rPr lang="sv-SE" sz="2500" dirty="0">
                <a:solidFill>
                  <a:srgbClr val="777777"/>
                </a:solidFill>
              </a:rPr>
              <a:t>Tränare, lagledare, kassör och LOK-stödsansvarig är nödvändiga funktioner i varje lag. Övriga funktioner är mycket bra att ha. Namn och kontaktuppgifter anges lämpligen på </a:t>
            </a:r>
            <a:r>
              <a:rPr lang="sv-SE" sz="2500" dirty="0" err="1">
                <a:solidFill>
                  <a:srgbClr val="777777"/>
                </a:solidFill>
              </a:rPr>
              <a:t>lagsidan</a:t>
            </a:r>
            <a:endParaRPr lang="en-US" sz="2500" dirty="0">
              <a:solidFill>
                <a:srgbClr val="777777"/>
              </a:solidFill>
            </a:endParaRPr>
          </a:p>
        </p:txBody>
      </p:sp>
    </p:spTree>
    <p:extLst>
      <p:ext uri="{BB962C8B-B14F-4D97-AF65-F5344CB8AC3E}">
        <p14:creationId xmlns:p14="http://schemas.microsoft.com/office/powerpoint/2010/main" val="3370336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a:solidFill>
            <a:srgbClr val="0070C0"/>
          </a:solidFill>
        </p:spPr>
        <p:txBody>
          <a:bodyPr/>
          <a:lstStyle/>
          <a:p>
            <a:r>
              <a:rPr lang="sv-SE" dirty="0">
                <a:solidFill>
                  <a:schemeClr val="bg1"/>
                </a:solidFill>
              </a:rPr>
              <a:t>Tränarens uppgifter</a:t>
            </a:r>
            <a:endParaRPr lang="en-US" dirty="0">
              <a:solidFill>
                <a:schemeClr val="bg1"/>
              </a:solidFill>
            </a:endParaRPr>
          </a:p>
        </p:txBody>
      </p:sp>
      <p:sp>
        <p:nvSpPr>
          <p:cNvPr id="3" name="Subtitle 2"/>
          <p:cNvSpPr>
            <a:spLocks noGrp="1"/>
          </p:cNvSpPr>
          <p:nvPr>
            <p:ph type="subTitle" idx="1"/>
          </p:nvPr>
        </p:nvSpPr>
        <p:spPr>
          <a:xfrm>
            <a:off x="1763688" y="3212976"/>
            <a:ext cx="6400800" cy="3528392"/>
          </a:xfrm>
        </p:spPr>
        <p:txBody>
          <a:bodyPr>
            <a:normAutofit fontScale="25000" lnSpcReduction="20000"/>
          </a:bodyPr>
          <a:lstStyle/>
          <a:p>
            <a:pPr marL="457200" indent="-457200" algn="l">
              <a:buFont typeface="Arial" panose="020B0604020202020204" pitchFamily="34" charset="0"/>
              <a:buChar char="•"/>
            </a:pPr>
            <a:r>
              <a:rPr lang="sv-SE" sz="6400" dirty="0"/>
              <a:t>Lägga upp en grovplanering för terminen</a:t>
            </a:r>
          </a:p>
          <a:p>
            <a:pPr marL="457200" indent="-457200" algn="l">
              <a:buFont typeface="Arial" panose="020B0604020202020204" pitchFamily="34" charset="0"/>
              <a:buChar char="•"/>
            </a:pPr>
            <a:r>
              <a:rPr lang="sv-SE" sz="6400" dirty="0"/>
              <a:t>Anpassa träningarna efter ålder på spelarna </a:t>
            </a:r>
          </a:p>
          <a:p>
            <a:pPr marL="457200" indent="-457200" algn="l">
              <a:buFont typeface="Arial" panose="020B0604020202020204" pitchFamily="34" charset="0"/>
              <a:buChar char="•"/>
            </a:pPr>
            <a:r>
              <a:rPr lang="sv-SE" sz="6400" dirty="0"/>
              <a:t>Förbereda varje träning och hålla ordning på träningarna</a:t>
            </a:r>
          </a:p>
          <a:p>
            <a:pPr marL="457200" indent="-457200" algn="l">
              <a:buFont typeface="Arial" panose="020B0604020202020204" pitchFamily="34" charset="0"/>
              <a:buChar char="•"/>
            </a:pPr>
            <a:r>
              <a:rPr lang="sv-SE" sz="6400" dirty="0"/>
              <a:t>Lära ut teknik, regler och spelsystem </a:t>
            </a:r>
          </a:p>
          <a:p>
            <a:pPr marL="457200" indent="-457200" algn="l">
              <a:buFont typeface="Arial" panose="020B0604020202020204" pitchFamily="34" charset="0"/>
              <a:buChar char="•"/>
            </a:pPr>
            <a:r>
              <a:rPr lang="sv-SE" sz="6400" dirty="0"/>
              <a:t>Se till att spelarna får goda fysiska förutsättningar efter lagets förutsättningar</a:t>
            </a:r>
          </a:p>
          <a:p>
            <a:pPr marL="457200" indent="-457200" algn="l">
              <a:buFont typeface="Arial" panose="020B0604020202020204" pitchFamily="34" charset="0"/>
              <a:buChar char="•"/>
            </a:pPr>
            <a:r>
              <a:rPr lang="sv-SE" sz="6400" dirty="0"/>
              <a:t>Skapa trivsel i laget</a:t>
            </a:r>
          </a:p>
          <a:p>
            <a:pPr marL="457200" indent="-457200" algn="l">
              <a:buFont typeface="Arial" panose="020B0604020202020204" pitchFamily="34" charset="0"/>
              <a:buChar char="•"/>
            </a:pPr>
            <a:r>
              <a:rPr lang="sv-SE" sz="6400" dirty="0"/>
              <a:t>Uppträda på ett bra sätt på träningar och matcher</a:t>
            </a:r>
          </a:p>
          <a:p>
            <a:pPr marL="457200" indent="-457200" algn="l">
              <a:buFont typeface="Arial" panose="020B0604020202020204" pitchFamily="34" charset="0"/>
              <a:buChar char="•"/>
            </a:pPr>
            <a:r>
              <a:rPr lang="sv-SE" sz="6400" dirty="0"/>
              <a:t>Se och utveckla alla spelarnas förmågor</a:t>
            </a:r>
          </a:p>
          <a:p>
            <a:pPr marL="457200" indent="-457200" algn="l">
              <a:buFont typeface="Arial" panose="020B0604020202020204" pitchFamily="34" charset="0"/>
              <a:buChar char="•"/>
            </a:pPr>
            <a:r>
              <a:rPr lang="sv-SE" sz="6400" dirty="0"/>
              <a:t>Ta ut spelare till match – och anpassa lagets förmågor på bästa sätt.  </a:t>
            </a:r>
            <a:endParaRPr lang="sv-SE" sz="6400" dirty="0">
              <a:solidFill>
                <a:srgbClr val="FF0000"/>
              </a:solidFill>
            </a:endParaRPr>
          </a:p>
          <a:p>
            <a:pPr marL="457200" indent="-457200" algn="l">
              <a:buFont typeface="Arial" panose="020B0604020202020204" pitchFamily="34" charset="0"/>
              <a:buChar char="•"/>
            </a:pPr>
            <a:r>
              <a:rPr lang="sv-SE" sz="6400" dirty="0"/>
              <a:t>Se till så alla får spela lika mycket (i de yngre lagen)</a:t>
            </a:r>
          </a:p>
          <a:p>
            <a:pPr marL="457200" indent="-457200" algn="l">
              <a:buFont typeface="Arial" panose="020B0604020202020204" pitchFamily="34" charset="0"/>
              <a:buChar char="•"/>
            </a:pPr>
            <a:r>
              <a:rPr lang="sv-SE" sz="6400" dirty="0"/>
              <a:t>Gå utbildningar anpassade för lagets ålder, samt dem som klubben arrangerar</a:t>
            </a:r>
          </a:p>
          <a:p>
            <a:pPr marL="457200" indent="-457200" algn="l">
              <a:buFont typeface="Arial" panose="020B0604020202020204" pitchFamily="34" charset="0"/>
              <a:buChar char="•"/>
            </a:pPr>
            <a:r>
              <a:rPr lang="sv-SE" sz="6400" dirty="0"/>
              <a:t>På uppmaning visa upp utdrag ur belastningsregistret för av föreningen utsedda representanter</a:t>
            </a:r>
          </a:p>
          <a:p>
            <a:pPr marL="457200" indent="-457200" algn="l">
              <a:buFont typeface="Arial" panose="020B0604020202020204" pitchFamily="34" charset="0"/>
              <a:buChar char="•"/>
            </a:pPr>
            <a:endParaRPr lang="sv-SE" dirty="0"/>
          </a:p>
          <a:p>
            <a:pPr marL="457200" indent="-457200" algn="l">
              <a:buFont typeface="Arial" panose="020B0604020202020204" pitchFamily="34" charset="0"/>
              <a:buChar char="•"/>
            </a:pPr>
            <a:endParaRPr lang="sv-SE" dirty="0"/>
          </a:p>
          <a:p>
            <a:pPr marL="457200" indent="-457200" algn="l">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0034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Lagledarens uppgifter 1/2</a:t>
            </a:r>
            <a:endParaRPr lang="en-US" dirty="0">
              <a:solidFill>
                <a:schemeClr val="bg1"/>
              </a:solidFill>
            </a:endParaRPr>
          </a:p>
        </p:txBody>
      </p:sp>
      <p:sp>
        <p:nvSpPr>
          <p:cNvPr id="3" name="Subtitle 2"/>
          <p:cNvSpPr>
            <a:spLocks noGrp="1"/>
          </p:cNvSpPr>
          <p:nvPr>
            <p:ph type="subTitle" idx="1"/>
          </p:nvPr>
        </p:nvSpPr>
        <p:spPr>
          <a:xfrm>
            <a:off x="395536" y="2996952"/>
            <a:ext cx="8424936" cy="3600400"/>
          </a:xfrm>
        </p:spPr>
        <p:txBody>
          <a:bodyPr>
            <a:noAutofit/>
          </a:bodyPr>
          <a:lstStyle/>
          <a:p>
            <a:pPr marL="457200" indent="-457200" algn="l">
              <a:buFont typeface="Arial" panose="020B0604020202020204" pitchFamily="34" charset="0"/>
              <a:buChar char="•"/>
            </a:pPr>
            <a:r>
              <a:rPr lang="sv-SE" sz="1500" dirty="0"/>
              <a:t>Se till att närvaron sköts och rapporteras i laget.se Närvaro ska tas upp på allt man gör med laget, såsom när man tillsammans besöker någon annan plats för att se på idrott, fysträning, teoripass, utbildning, avslutning, matcher och cuper.</a:t>
            </a:r>
          </a:p>
          <a:p>
            <a:pPr marL="457200" indent="-457200" algn="l">
              <a:buFont typeface="Arial" panose="020B0604020202020204" pitchFamily="34" charset="0"/>
              <a:buChar char="•"/>
            </a:pPr>
            <a:r>
              <a:rPr lang="sv-SE" sz="1500" dirty="0"/>
              <a:t>Tillsammans med övriga ledare se till att laget har det material som behövs till laget.</a:t>
            </a:r>
          </a:p>
          <a:p>
            <a:pPr marL="457200" indent="-457200" algn="l">
              <a:buFont typeface="Arial" panose="020B0604020202020204" pitchFamily="34" charset="0"/>
              <a:buChar char="•"/>
            </a:pPr>
            <a:r>
              <a:rPr lang="sv-SE" sz="1500" dirty="0"/>
              <a:t>Se till att laget har föräldramöten.</a:t>
            </a:r>
          </a:p>
          <a:p>
            <a:pPr marL="457200" indent="-457200" algn="l">
              <a:buFont typeface="Arial" panose="020B0604020202020204" pitchFamily="34" charset="0"/>
              <a:buChar char="•"/>
            </a:pPr>
            <a:r>
              <a:rPr lang="sv-SE" sz="1500" dirty="0"/>
              <a:t>Se till att det tas upp personuppgifter på spelare och mailar dessa till förenings IBIS-ansvarige (Detta är ett måste för att kunna lägga in spelare till match.) </a:t>
            </a:r>
          </a:p>
          <a:p>
            <a:pPr marL="457200" indent="-457200" algn="l">
              <a:buFont typeface="Arial" panose="020B0604020202020204" pitchFamily="34" charset="0"/>
              <a:buChar char="•"/>
            </a:pPr>
            <a:r>
              <a:rPr lang="sv-SE" sz="1500" dirty="0"/>
              <a:t>Se till att samtliga spelare är licensierade. Sänd förteckning över spelare till föreningens IBIS-ansvariga</a:t>
            </a:r>
          </a:p>
          <a:p>
            <a:pPr marL="457200" indent="-457200" algn="l">
              <a:buFont typeface="Arial" panose="020B0604020202020204" pitchFamily="34" charset="0"/>
              <a:buChar char="•"/>
            </a:pPr>
            <a:r>
              <a:rPr lang="sv-SE" sz="1500" dirty="0"/>
              <a:t>Se till att det finns någon som sköter laguppställningar på IBIS och rapporterar resultat via IBIS. (Böter kan utgå vid utebliven rapportering)</a:t>
            </a:r>
          </a:p>
          <a:p>
            <a:pPr marL="457200" indent="-457200" algn="l">
              <a:buFont typeface="Arial" panose="020B0604020202020204" pitchFamily="34" charset="0"/>
              <a:buChar char="•"/>
            </a:pPr>
            <a:r>
              <a:rPr lang="sv-SE" sz="1500" dirty="0"/>
              <a:t>Se till att det finns en föräldragrupp som sköter arrangemang som matcher och sammandrag, både kiosk och sekretariat.</a:t>
            </a:r>
          </a:p>
          <a:p>
            <a:pPr marL="457200" indent="-457200" algn="l">
              <a:buFont typeface="Arial" panose="020B0604020202020204" pitchFamily="34" charset="0"/>
              <a:buChar char="•"/>
            </a:pPr>
            <a:r>
              <a:rPr lang="sv-SE" sz="1500" dirty="0"/>
              <a:t>Vid sammandrag bjuda in lag och kontakta de domare som ska döma, samt se till att lagen och domare vet var de ska byta om.</a:t>
            </a:r>
          </a:p>
          <a:p>
            <a:pPr marL="457200" indent="-457200" algn="l">
              <a:buFont typeface="Arial" panose="020B0604020202020204" pitchFamily="34" charset="0"/>
              <a:buChar char="•"/>
            </a:pPr>
            <a:endParaRPr lang="sv-SE" sz="1500" dirty="0"/>
          </a:p>
          <a:p>
            <a:pPr marL="171450" indent="-171450" algn="l">
              <a:buFont typeface="Arial" panose="020B0604020202020204" pitchFamily="34" charset="0"/>
              <a:buChar char="•"/>
            </a:pPr>
            <a:endParaRPr lang="en-US" sz="12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803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a:solidFill>
                  <a:schemeClr val="bg1"/>
                </a:solidFill>
              </a:rPr>
              <a:t>Lagledarens uppgifter 2/2</a:t>
            </a:r>
            <a:endParaRPr lang="en-US" dirty="0">
              <a:solidFill>
                <a:schemeClr val="bg1"/>
              </a:solidFill>
            </a:endParaRPr>
          </a:p>
        </p:txBody>
      </p:sp>
      <p:sp>
        <p:nvSpPr>
          <p:cNvPr id="3" name="Subtitle 2"/>
          <p:cNvSpPr>
            <a:spLocks noGrp="1"/>
          </p:cNvSpPr>
          <p:nvPr>
            <p:ph type="subTitle" idx="1"/>
          </p:nvPr>
        </p:nvSpPr>
        <p:spPr>
          <a:xfrm>
            <a:off x="179512" y="3068960"/>
            <a:ext cx="8784976" cy="3789040"/>
          </a:xfrm>
        </p:spPr>
        <p:txBody>
          <a:bodyPr>
            <a:normAutofit fontScale="77500" lnSpcReduction="20000"/>
          </a:bodyPr>
          <a:lstStyle/>
          <a:p>
            <a:pPr marL="457200" indent="-457200" algn="l">
              <a:buFont typeface="Arial" panose="020B0604020202020204" pitchFamily="34" charset="0"/>
              <a:buChar char="•"/>
            </a:pPr>
            <a:r>
              <a:rPr lang="sv-SE" sz="2200" dirty="0"/>
              <a:t>Se till att  Webansvarig har en fungerande hemsida för laget. Uppdatera kontaktuppgifter som mailadress och telefonnummer för att underlätta vid utskick. Förslag på lista finns på Dokument/Blanketter) Kalendern skall fyllas i med både träningar och matcher. Aktuell trupp skall också finnas på lagets hemsida. Även kontaktuppgifter till samtliga ledare.</a:t>
            </a:r>
          </a:p>
          <a:p>
            <a:pPr marL="457200" indent="-457200" algn="l">
              <a:buFont typeface="Arial" panose="020B0604020202020204" pitchFamily="34" charset="0"/>
              <a:buChar char="•"/>
            </a:pPr>
            <a:r>
              <a:rPr lang="sv-SE" sz="2200" dirty="0"/>
              <a:t>Om laget inte tänker använda en tid i hallen se till att denna avbokas. Föreningen måste betala hyra om lokal avbokas senare än fem dagar i förväg.</a:t>
            </a:r>
          </a:p>
          <a:p>
            <a:pPr marL="457200" indent="-457200" algn="l">
              <a:buFont typeface="Arial" panose="020B0604020202020204" pitchFamily="34" charset="0"/>
              <a:buChar char="•"/>
            </a:pPr>
            <a:r>
              <a:rPr lang="sv-SE" sz="2200" dirty="0"/>
              <a:t>Ansvara för redovisning av matchresultat och, för äldre lag, händelserapportering i IBIS.</a:t>
            </a:r>
            <a:endParaRPr lang="sv-SE" sz="2200" dirty="0">
              <a:solidFill>
                <a:srgbClr val="FF0000"/>
              </a:solidFill>
            </a:endParaRPr>
          </a:p>
          <a:p>
            <a:pPr marL="457200" indent="-457200" algn="l">
              <a:buFont typeface="Arial" panose="020B0604020202020204" pitchFamily="34" charset="0"/>
              <a:buChar char="•"/>
            </a:pPr>
            <a:r>
              <a:rPr lang="sv-SE" sz="2200" dirty="0"/>
              <a:t>Redovisa </a:t>
            </a:r>
            <a:r>
              <a:rPr lang="sv-SE" sz="2200" dirty="0" err="1"/>
              <a:t>lärgrupper</a:t>
            </a:r>
            <a:r>
              <a:rPr lang="sv-SE" sz="2200" dirty="0"/>
              <a:t>, till föreningens Utbildningsansvarig.</a:t>
            </a:r>
          </a:p>
          <a:p>
            <a:pPr marL="457200" indent="-457200" algn="l">
              <a:buFont typeface="Arial" panose="020B0604020202020204" pitchFamily="34" charset="0"/>
              <a:buChar char="•"/>
            </a:pPr>
            <a:r>
              <a:rPr lang="sv-SE" sz="2200" dirty="0"/>
              <a:t>IBIS-support finns på Svenska innebandyförbundets hemsida.</a:t>
            </a:r>
          </a:p>
          <a:p>
            <a:pPr marL="457200" indent="-457200" algn="l">
              <a:buFont typeface="Arial" panose="020B0604020202020204" pitchFamily="34" charset="0"/>
              <a:buChar char="•"/>
            </a:pPr>
            <a:r>
              <a:rPr lang="sv-SE" sz="2200" dirty="0"/>
              <a:t>Ta upp samordning av resor till bortamatcher, cuper på föräldramöte.</a:t>
            </a:r>
          </a:p>
          <a:p>
            <a:pPr marL="457200" indent="-457200" algn="l">
              <a:buFont typeface="Arial" panose="020B0604020202020204" pitchFamily="34" charset="0"/>
              <a:buChar char="•"/>
            </a:pPr>
            <a:r>
              <a:rPr lang="sv-SE" sz="2200" dirty="0"/>
              <a:t>Se till att följa lagens rättigheter och skyldigheter under Dokument/Föreskrifter.</a:t>
            </a:r>
          </a:p>
          <a:p>
            <a:pPr marL="457200" indent="-457200" algn="l">
              <a:buFont typeface="Arial" panose="020B0604020202020204" pitchFamily="34" charset="0"/>
              <a:buChar char="•"/>
            </a:pPr>
            <a:r>
              <a:rPr lang="sv-SE" sz="2200" dirty="0"/>
              <a:t>Skicka in verksamhetsberättelse till föreningsstyrelsen efter säsongens slut. Förslag finns under Dokument/ Lag dokument.</a:t>
            </a:r>
          </a:p>
          <a:p>
            <a:pPr marL="457200" indent="-457200" algn="l">
              <a:buFont typeface="Arial" panose="020B0604020202020204" pitchFamily="34" charset="0"/>
              <a:buChar char="•"/>
            </a:pPr>
            <a:r>
              <a:rPr lang="sv-SE" sz="2200" dirty="0"/>
              <a:t>Se till att matchvärdar utses till varje match, samt dela ut matchvärds-väst</a:t>
            </a:r>
          </a:p>
          <a:p>
            <a:pPr marL="457200" indent="-457200" algn="l">
              <a:buFont typeface="Arial" panose="020B0604020202020204" pitchFamily="34" charset="0"/>
              <a:buChar char="•"/>
            </a:pPr>
            <a:r>
              <a:rPr lang="sv-SE" sz="2400" dirty="0"/>
              <a:t>I första hand vara lagets kontaktperson mot föreningen.</a:t>
            </a:r>
            <a:endParaRPr lang="en-US" sz="2200" dirty="0"/>
          </a:p>
          <a:p>
            <a:pPr marL="457200" indent="-457200" algn="l">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5555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1916832"/>
            <a:ext cx="6912768"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19250"/>
            <a:ext cx="7772400" cy="1470025"/>
          </a:xfrm>
        </p:spPr>
        <p:txBody>
          <a:bodyPr/>
          <a:lstStyle/>
          <a:p>
            <a:r>
              <a:rPr lang="sv-SE" dirty="0">
                <a:solidFill>
                  <a:schemeClr val="bg1"/>
                </a:solidFill>
              </a:rPr>
              <a:t>LOK-stödsansvarigs uppgifter</a:t>
            </a:r>
            <a:endParaRPr lang="en-US" dirty="0">
              <a:solidFill>
                <a:schemeClr val="bg1"/>
              </a:solidFill>
            </a:endParaRPr>
          </a:p>
        </p:txBody>
      </p:sp>
      <p:sp>
        <p:nvSpPr>
          <p:cNvPr id="3" name="Subtitle 2"/>
          <p:cNvSpPr>
            <a:spLocks noGrp="1"/>
          </p:cNvSpPr>
          <p:nvPr>
            <p:ph type="subTitle" idx="1"/>
          </p:nvPr>
        </p:nvSpPr>
        <p:spPr>
          <a:xfrm>
            <a:off x="1150818" y="3212976"/>
            <a:ext cx="7200800" cy="3528392"/>
          </a:xfrm>
        </p:spPr>
        <p:txBody>
          <a:bodyPr>
            <a:normAutofit fontScale="92500"/>
          </a:bodyPr>
          <a:lstStyle/>
          <a:p>
            <a:pPr algn="l"/>
            <a:r>
              <a:rPr lang="sv-SE" sz="1600" dirty="0"/>
              <a:t>Denna uppgift är ofta kombinerad med lagledar- eller tränaruppgifterna. LOK-stöd är ett bidrag som föreningen får och som är baserat på antalet rapporterade deltagare på träningar, matcher och andra sammankomster. (minst 1 timme)</a:t>
            </a:r>
          </a:p>
          <a:p>
            <a:pPr algn="l"/>
            <a:r>
              <a:rPr lang="sv-SE" sz="1600" dirty="0">
                <a:solidFill>
                  <a:srgbClr val="777777"/>
                </a:solidFill>
              </a:rPr>
              <a:t>Rapportering av deltagare </a:t>
            </a:r>
            <a:r>
              <a:rPr lang="sv-SE" sz="1600" dirty="0" err="1">
                <a:solidFill>
                  <a:srgbClr val="777777"/>
                </a:solidFill>
              </a:rPr>
              <a:t>inkl</a:t>
            </a:r>
            <a:r>
              <a:rPr lang="sv-SE" sz="1600" dirty="0">
                <a:solidFill>
                  <a:srgbClr val="777777"/>
                </a:solidFill>
              </a:rPr>
              <a:t> ledare sker via laget.se på hemsidan eller i mobilen.</a:t>
            </a:r>
          </a:p>
          <a:p>
            <a:pPr algn="l"/>
            <a:r>
              <a:rPr lang="sv-SE" sz="1600" dirty="0">
                <a:solidFill>
                  <a:srgbClr val="777777"/>
                </a:solidFill>
              </a:rPr>
              <a:t>Sköter man LOK-rapporteringen betalas hallhyran av föreningen med LOK-stödsintäkterna.</a:t>
            </a:r>
          </a:p>
          <a:p>
            <a:endParaRPr lang="sv-SE" sz="1600" dirty="0"/>
          </a:p>
          <a:p>
            <a:pPr marL="857250" indent="-857250" algn="l">
              <a:buFont typeface="Arial" panose="020B0604020202020204" pitchFamily="34" charset="0"/>
              <a:buChar char="•"/>
            </a:pPr>
            <a:r>
              <a:rPr lang="en-US" sz="1600" dirty="0" err="1"/>
              <a:t>Gäller</a:t>
            </a:r>
            <a:r>
              <a:rPr lang="en-US" sz="1600" dirty="0"/>
              <a:t> </a:t>
            </a:r>
            <a:r>
              <a:rPr lang="en-US" sz="1600" dirty="0" err="1"/>
              <a:t>för</a:t>
            </a:r>
            <a:r>
              <a:rPr lang="en-US" sz="1600" dirty="0"/>
              <a:t> </a:t>
            </a:r>
            <a:r>
              <a:rPr lang="en-US" sz="1600" dirty="0" err="1"/>
              <a:t>åldrarna</a:t>
            </a:r>
            <a:r>
              <a:rPr lang="en-US" sz="1600" dirty="0"/>
              <a:t> 7-25 </a:t>
            </a:r>
            <a:r>
              <a:rPr lang="en-US" sz="1600" dirty="0" err="1"/>
              <a:t>år</a:t>
            </a:r>
            <a:endParaRPr lang="en-US" sz="1600" dirty="0"/>
          </a:p>
          <a:p>
            <a:pPr marL="857250" indent="-857250" algn="l">
              <a:buFont typeface="Arial" panose="020B0604020202020204" pitchFamily="34" charset="0"/>
              <a:buChar char="•"/>
            </a:pPr>
            <a:r>
              <a:rPr lang="en-US" sz="1600" dirty="0"/>
              <a:t>Extra </a:t>
            </a:r>
            <a:r>
              <a:rPr lang="en-US" sz="1600" dirty="0" err="1"/>
              <a:t>ledarbidrag</a:t>
            </a:r>
            <a:r>
              <a:rPr lang="en-US" sz="1600" dirty="0"/>
              <a:t> </a:t>
            </a:r>
            <a:r>
              <a:rPr lang="en-US" sz="1600" dirty="0" err="1"/>
              <a:t>betalas</a:t>
            </a:r>
            <a:r>
              <a:rPr lang="en-US" sz="1600" dirty="0"/>
              <a:t> </a:t>
            </a:r>
            <a:r>
              <a:rPr lang="en-US" sz="1600" dirty="0" err="1"/>
              <a:t>ut</a:t>
            </a:r>
            <a:r>
              <a:rPr lang="en-US" sz="1600" dirty="0"/>
              <a:t> </a:t>
            </a:r>
            <a:r>
              <a:rPr lang="en-US" sz="1600" dirty="0" err="1"/>
              <a:t>om</a:t>
            </a:r>
            <a:r>
              <a:rPr lang="en-US" sz="1600" dirty="0"/>
              <a:t> man </a:t>
            </a:r>
            <a:r>
              <a:rPr lang="en-US" sz="1600" dirty="0" err="1"/>
              <a:t>är</a:t>
            </a:r>
            <a:r>
              <a:rPr lang="en-US" sz="1600" dirty="0"/>
              <a:t> </a:t>
            </a:r>
            <a:r>
              <a:rPr lang="en-US" sz="1600" dirty="0" err="1"/>
              <a:t>två</a:t>
            </a:r>
            <a:r>
              <a:rPr lang="en-US" sz="1600" dirty="0"/>
              <a:t> </a:t>
            </a:r>
            <a:r>
              <a:rPr lang="en-US" sz="1600" dirty="0" err="1"/>
              <a:t>eller</a:t>
            </a:r>
            <a:r>
              <a:rPr lang="en-US" sz="1600" dirty="0"/>
              <a:t> </a:t>
            </a:r>
            <a:r>
              <a:rPr lang="en-US" sz="1600" dirty="0" err="1"/>
              <a:t>flera</a:t>
            </a:r>
            <a:r>
              <a:rPr lang="en-US" sz="1600" dirty="0"/>
              <a:t> </a:t>
            </a:r>
            <a:r>
              <a:rPr lang="en-US" sz="1600" dirty="0" err="1"/>
              <a:t>ledare</a:t>
            </a:r>
            <a:r>
              <a:rPr lang="en-US" sz="1600" dirty="0"/>
              <a:t>.</a:t>
            </a:r>
          </a:p>
          <a:p>
            <a:pPr marL="857250" indent="-857250" algn="l">
              <a:buFont typeface="Arial" panose="020B0604020202020204" pitchFamily="34" charset="0"/>
              <a:buChar char="•"/>
            </a:pPr>
            <a:r>
              <a:rPr lang="en-US" sz="1600" dirty="0" err="1">
                <a:solidFill>
                  <a:srgbClr val="777777"/>
                </a:solidFill>
              </a:rPr>
              <a:t>Ett</a:t>
            </a:r>
            <a:r>
              <a:rPr lang="en-US" sz="1600" dirty="0">
                <a:solidFill>
                  <a:srgbClr val="777777"/>
                </a:solidFill>
              </a:rPr>
              <a:t> extra </a:t>
            </a:r>
            <a:r>
              <a:rPr lang="en-US" sz="1600" dirty="0" err="1">
                <a:solidFill>
                  <a:srgbClr val="777777"/>
                </a:solidFill>
              </a:rPr>
              <a:t>bidrag</a:t>
            </a:r>
            <a:r>
              <a:rPr lang="en-US" sz="1600" dirty="0">
                <a:solidFill>
                  <a:srgbClr val="777777"/>
                </a:solidFill>
              </a:rPr>
              <a:t> </a:t>
            </a:r>
            <a:r>
              <a:rPr lang="en-US" sz="1600" dirty="0" err="1">
                <a:solidFill>
                  <a:srgbClr val="777777"/>
                </a:solidFill>
              </a:rPr>
              <a:t>kan</a:t>
            </a:r>
            <a:r>
              <a:rPr lang="en-US" sz="1600" dirty="0">
                <a:solidFill>
                  <a:srgbClr val="777777"/>
                </a:solidFill>
              </a:rPr>
              <a:t> </a:t>
            </a:r>
            <a:r>
              <a:rPr lang="en-US" sz="1600" dirty="0" err="1">
                <a:solidFill>
                  <a:srgbClr val="777777"/>
                </a:solidFill>
              </a:rPr>
              <a:t>betalas</a:t>
            </a:r>
            <a:r>
              <a:rPr lang="en-US" sz="1600" dirty="0">
                <a:solidFill>
                  <a:srgbClr val="777777"/>
                </a:solidFill>
              </a:rPr>
              <a:t> </a:t>
            </a:r>
            <a:r>
              <a:rPr lang="en-US" sz="1600" dirty="0" err="1">
                <a:solidFill>
                  <a:srgbClr val="777777"/>
                </a:solidFill>
              </a:rPr>
              <a:t>ut</a:t>
            </a:r>
            <a:r>
              <a:rPr lang="en-US" sz="1600" dirty="0">
                <a:solidFill>
                  <a:srgbClr val="777777"/>
                </a:solidFill>
              </a:rPr>
              <a:t> </a:t>
            </a:r>
            <a:r>
              <a:rPr lang="en-US" sz="1600" dirty="0" err="1">
                <a:solidFill>
                  <a:srgbClr val="777777"/>
                </a:solidFill>
              </a:rPr>
              <a:t>om</a:t>
            </a:r>
            <a:r>
              <a:rPr lang="en-US" sz="1600" dirty="0">
                <a:solidFill>
                  <a:srgbClr val="777777"/>
                </a:solidFill>
              </a:rPr>
              <a:t> man </a:t>
            </a:r>
            <a:r>
              <a:rPr lang="en-US" sz="1600" dirty="0" err="1">
                <a:solidFill>
                  <a:srgbClr val="777777"/>
                </a:solidFill>
              </a:rPr>
              <a:t>har</a:t>
            </a:r>
            <a:r>
              <a:rPr lang="en-US" sz="1600" dirty="0">
                <a:solidFill>
                  <a:srgbClr val="777777"/>
                </a:solidFill>
              </a:rPr>
              <a:t> </a:t>
            </a:r>
            <a:r>
              <a:rPr lang="en-US" sz="1600" dirty="0" err="1">
                <a:solidFill>
                  <a:srgbClr val="777777"/>
                </a:solidFill>
              </a:rPr>
              <a:t>fullständig</a:t>
            </a:r>
            <a:r>
              <a:rPr lang="en-US" sz="1600" dirty="0">
                <a:solidFill>
                  <a:srgbClr val="777777"/>
                </a:solidFill>
              </a:rPr>
              <a:t> </a:t>
            </a:r>
            <a:r>
              <a:rPr lang="en-US" sz="1600" dirty="0" err="1">
                <a:solidFill>
                  <a:srgbClr val="777777"/>
                </a:solidFill>
              </a:rPr>
              <a:t>redovisning</a:t>
            </a:r>
            <a:r>
              <a:rPr lang="en-US" sz="1600" dirty="0">
                <a:solidFill>
                  <a:srgbClr val="777777"/>
                </a:solidFill>
              </a:rPr>
              <a:t> i </a:t>
            </a:r>
            <a:r>
              <a:rPr lang="en-US" sz="1600" dirty="0" err="1">
                <a:solidFill>
                  <a:srgbClr val="777777"/>
                </a:solidFill>
              </a:rPr>
              <a:t>IdrottOnline</a:t>
            </a:r>
            <a:endParaRPr lang="en-US" sz="1600" dirty="0">
              <a:solidFill>
                <a:srgbClr val="777777"/>
              </a:solidFill>
            </a:endParaRPr>
          </a:p>
          <a:p>
            <a:pPr marL="857250" indent="-857250" algn="l">
              <a:buFont typeface="Arial" panose="020B0604020202020204" pitchFamily="34" charset="0"/>
              <a:buChar char="•"/>
            </a:pPr>
            <a:r>
              <a:rPr lang="en-US" sz="1600" dirty="0" err="1"/>
              <a:t>Ansökan</a:t>
            </a:r>
            <a:r>
              <a:rPr lang="en-US" sz="1600" dirty="0"/>
              <a:t> </a:t>
            </a:r>
            <a:r>
              <a:rPr lang="en-US" sz="1600" dirty="0" err="1"/>
              <a:t>lämnas</a:t>
            </a:r>
            <a:r>
              <a:rPr lang="en-US" sz="1600" dirty="0"/>
              <a:t> </a:t>
            </a:r>
            <a:r>
              <a:rPr lang="en-US" sz="1600" dirty="0" err="1"/>
              <a:t>vanligtvis</a:t>
            </a:r>
            <a:r>
              <a:rPr lang="en-US" sz="1600" dirty="0"/>
              <a:t> in </a:t>
            </a:r>
            <a:r>
              <a:rPr lang="en-US" sz="1600" dirty="0" err="1"/>
              <a:t>i</a:t>
            </a:r>
            <a:r>
              <a:rPr lang="en-US" sz="1600" dirty="0"/>
              <a:t> </a:t>
            </a:r>
            <a:r>
              <a:rPr lang="en-US" sz="1600" dirty="0" err="1"/>
              <a:t>slutet</a:t>
            </a:r>
            <a:r>
              <a:rPr lang="en-US" sz="1600" dirty="0"/>
              <a:t> av </a:t>
            </a:r>
            <a:r>
              <a:rPr lang="en-US" sz="1600" dirty="0" err="1"/>
              <a:t>maj</a:t>
            </a:r>
            <a:r>
              <a:rPr lang="en-US" sz="1600" dirty="0"/>
              <a:t> </a:t>
            </a:r>
            <a:r>
              <a:rPr lang="en-US" sz="1600" dirty="0" err="1"/>
              <a:t>samt</a:t>
            </a:r>
            <a:r>
              <a:rPr lang="en-US" sz="1600" dirty="0"/>
              <a:t> </a:t>
            </a:r>
            <a:r>
              <a:rPr lang="en-US" sz="1600" dirty="0" err="1"/>
              <a:t>i</a:t>
            </a:r>
            <a:r>
              <a:rPr lang="en-US" sz="1600" dirty="0"/>
              <a:t> </a:t>
            </a:r>
            <a:r>
              <a:rPr lang="en-US" sz="1600" dirty="0" err="1"/>
              <a:t>slutet</a:t>
            </a:r>
            <a:r>
              <a:rPr lang="en-US" sz="1600" dirty="0"/>
              <a:t> av </a:t>
            </a:r>
            <a:r>
              <a:rPr lang="en-US" sz="1600" dirty="0" err="1"/>
              <a:t>augusti</a:t>
            </a:r>
            <a:r>
              <a:rPr lang="en-US" sz="1600" dirty="0"/>
              <a:t>.</a:t>
            </a:r>
          </a:p>
          <a:p>
            <a:pPr marL="857250" indent="-857250" algn="l">
              <a:buFont typeface="Arial" panose="020B0604020202020204" pitchFamily="34" charset="0"/>
              <a:buChar char="•"/>
            </a:pPr>
            <a:r>
              <a:rPr lang="sv-SE" sz="1600" dirty="0"/>
              <a:t>Ordförande skickar ut påminnelse till alla lag efter varje termin så de kan kontrollera att alla tillfällen är inrapporterade. </a:t>
            </a:r>
          </a:p>
          <a:p>
            <a:pPr marL="857250" indent="-857250" algn="l">
              <a:buFont typeface="Arial" panose="020B0604020202020204" pitchFamily="34" charset="0"/>
              <a:buChar char="•"/>
            </a:pPr>
            <a:endParaRPr lang="en-US" sz="16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995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2054</Words>
  <Application>Microsoft Office PowerPoint</Application>
  <PresentationFormat>On-screen Show (4:3)</PresentationFormat>
  <Paragraphs>247</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PowerPoint Presentation</vt:lpstr>
      <vt:lpstr>Verksamhetsbeskrivning</vt:lpstr>
      <vt:lpstr>Föreningens styrande dokumnet</vt:lpstr>
      <vt:lpstr>Föreningens organisation</vt:lpstr>
      <vt:lpstr>Lagens organisation</vt:lpstr>
      <vt:lpstr>Tränarens uppgifter</vt:lpstr>
      <vt:lpstr>Lagledarens uppgifter 1/2</vt:lpstr>
      <vt:lpstr>Lagledarens uppgifter 2/2</vt:lpstr>
      <vt:lpstr>LOK-stödsansvarigs uppgifter</vt:lpstr>
      <vt:lpstr>Kassörens uppgifter</vt:lpstr>
      <vt:lpstr>Materialarens uppgifter</vt:lpstr>
      <vt:lpstr>Web-ansvarigs uppgifter</vt:lpstr>
      <vt:lpstr>Föräldragruppens uppgifter</vt:lpstr>
      <vt:lpstr>Föräldrar och spelare</vt:lpstr>
      <vt:lpstr>Föräldramöte</vt:lpstr>
      <vt:lpstr>Starta ett nytt lag</vt:lpstr>
      <vt:lpstr>Sponsorer</vt:lpstr>
      <vt:lpstr>Utbildningar</vt:lpstr>
      <vt:lpstr>Material + kläder</vt:lpstr>
      <vt:lpstr>Före säsong</vt:lpstr>
      <vt:lpstr>Efter säsong</vt:lpstr>
      <vt:lpstr>Kalender</vt:lpstr>
      <vt:lpstr>Kalender</vt:lpstr>
      <vt:lpstr>Sammandrag och arrangemang</vt:lpstr>
      <vt:lpstr>Ekonomi</vt:lpstr>
      <vt:lpstr>Förråd</vt:lpstr>
      <vt:lpstr>Klubblokal</vt:lpstr>
      <vt:lpstr>Möten</vt:lpstr>
    </vt:vector>
  </TitlesOfParts>
  <Company>TeliaSonera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TeliaSonera</dc:creator>
  <cp:lastModifiedBy>JÄDER Jerker</cp:lastModifiedBy>
  <cp:revision>181</cp:revision>
  <cp:lastPrinted>2014-09-30T12:49:49Z</cp:lastPrinted>
  <dcterms:created xsi:type="dcterms:W3CDTF">2013-11-28T12:27:43Z</dcterms:created>
  <dcterms:modified xsi:type="dcterms:W3CDTF">2022-09-01T17:38:18Z</dcterms:modified>
</cp:coreProperties>
</file>