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75" r:id="rId3"/>
    <p:sldId id="282" r:id="rId4"/>
    <p:sldId id="292" r:id="rId5"/>
    <p:sldId id="312" r:id="rId6"/>
    <p:sldId id="309" r:id="rId7"/>
    <p:sldId id="299" r:id="rId8"/>
    <p:sldId id="306" r:id="rId9"/>
    <p:sldId id="314" r:id="rId10"/>
    <p:sldId id="300" r:id="rId11"/>
    <p:sldId id="303" r:id="rId12"/>
    <p:sldId id="304" r:id="rId13"/>
    <p:sldId id="305" r:id="rId14"/>
    <p:sldId id="301" r:id="rId15"/>
    <p:sldId id="302" r:id="rId16"/>
    <p:sldId id="313" r:id="rId17"/>
    <p:sldId id="307" r:id="rId18"/>
    <p:sldId id="308" r:id="rId19"/>
    <p:sldId id="310" r:id="rId20"/>
    <p:sldId id="311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C4890-AC33-4F2F-8237-895631FF5078}" v="92" dt="2020-09-21T21:05:07.508"/>
    <p1510:client id="{28DC85E5-BD27-4EBC-8C69-CE2A5F32D895}" v="2131" dt="2020-10-12T16:10:44.230"/>
    <p1510:client id="{31874972-0DA5-4998-B3F0-C969ACE06E65}" v="934" dt="2020-10-14T17:32:32.414"/>
    <p1510:client id="{4E2736B6-5974-4458-9E0D-ECD23D1025C7}" v="68" dt="2020-10-14T18:01:52.136"/>
    <p1510:client id="{4ECD215A-B537-48ED-AA48-D4686074868E}" v="913" dt="2020-10-28T20:08:44.661"/>
    <p1510:client id="{7F69525C-D366-488E-9962-0FE606CA76CE}" v="2874" dt="2020-09-21T21:02:21.037"/>
    <p1510:client id="{E406ADA2-12D4-4967-B8AB-E3EA8EF3891C}" v="821" dt="2020-10-14T17:59:34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CA146-60C3-4C86-AD60-71D55998CC76}" type="datetimeFigureOut">
              <a:rPr lang="sv-SE" smtClean="0"/>
              <a:t>2021-10-02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89B47-000D-4BD1-A09A-1B83B0060B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629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9BD1-89AE-44AA-A0FB-4727A6D7C941}" type="datetime1">
              <a:rPr lang="sv-SE" smtClean="0"/>
              <a:t>2021-10-02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69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BBAF-6A43-4EB7-992A-9C7A38CE4F12}" type="datetime1">
              <a:rPr lang="sv-SE" smtClean="0"/>
              <a:t>2021-10-02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250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6B3F7-5A1F-4098-9A5E-06A2BA3E9FF6}" type="datetime1">
              <a:rPr lang="sv-SE" smtClean="0"/>
              <a:t>2021-10-02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95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204F-1DB5-4E45-B3C7-652723001E21}" type="datetime1">
              <a:rPr lang="sv-SE" smtClean="0"/>
              <a:t>2021-10-02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735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47A-5870-4ECE-8FBC-B314152BB04D}" type="datetime1">
              <a:rPr lang="sv-SE" smtClean="0"/>
              <a:t>2021-10-02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43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2B3C-2B60-47A9-B3B9-2EFB08E60CAD}" type="datetime1">
              <a:rPr lang="sv-SE" smtClean="0"/>
              <a:t>2021-10-02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66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2BCAC-A68E-4AAE-9A89-57DC9A93B10F}" type="datetime1">
              <a:rPr lang="sv-SE" smtClean="0"/>
              <a:t>2021-10-02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741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87E1-A1A2-4389-9297-68A2E57A66E6}" type="datetime1">
              <a:rPr lang="sv-SE" smtClean="0"/>
              <a:t>2021-10-02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75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79B4-56F2-4297-826F-E4F13ECC1E66}" type="datetime1">
              <a:rPr lang="sv-SE" smtClean="0"/>
              <a:t>2021-10-02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995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245B-306B-47DA-9D9E-8B133B1575F2}" type="datetime1">
              <a:rPr lang="sv-SE" smtClean="0"/>
              <a:t>2021-10-02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36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6CD2-1B00-4BEC-A1E2-E4BA01EA34B3}" type="datetime1">
              <a:rPr lang="sv-SE" smtClean="0"/>
              <a:t>2021-10-02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40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AA62A-18DA-4412-B8F0-01762AA88957}" type="datetime1">
              <a:rPr lang="sv-SE" smtClean="0"/>
              <a:t>2021-10-02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10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f.se/bidragochstod/Bidrag/kompensationsstodtillidrottsforeningar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innebandy.se/vasternorrland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olisen.se/tjanster-tillstand/belastningsregistret/ovrigt-arbete-och-kontakt-med-barn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Glädje, gemenskap, respekt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Ledarmöte Timrå </a:t>
            </a:r>
            <a:r>
              <a:rPr lang="sv-SE" dirty="0"/>
              <a:t>IBC</a:t>
            </a:r>
          </a:p>
          <a:p>
            <a:r>
              <a:rPr lang="sv-SE" smtClean="0">
                <a:cs typeface="Calibri"/>
              </a:rPr>
              <a:t>2021-09-30</a:t>
            </a:r>
            <a:endParaRPr lang="sv-SE" dirty="0">
              <a:cs typeface="Calibri"/>
            </a:endParaRPr>
          </a:p>
        </p:txBody>
      </p:sp>
      <p:pic>
        <p:nvPicPr>
          <p:cNvPr id="6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0359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Corona </a:t>
            </a:r>
          </a:p>
          <a:p>
            <a:pPr lvl="1"/>
            <a:r>
              <a:rPr lang="sv-SE" dirty="0" smtClean="0">
                <a:cs typeface="Calibri"/>
              </a:rPr>
              <a:t>Vi rättar oss efter de vid var tidpunkt gällande riktlinjerna</a:t>
            </a:r>
          </a:p>
          <a:p>
            <a:pPr lvl="1"/>
            <a:r>
              <a:rPr lang="sv-SE" dirty="0" smtClean="0">
                <a:cs typeface="Calibri"/>
              </a:rPr>
              <a:t>Träning och tävling kan genomföras utan restriktioner</a:t>
            </a:r>
          </a:p>
          <a:p>
            <a:pPr lvl="1"/>
            <a:r>
              <a:rPr lang="sv-SE" dirty="0" smtClean="0">
                <a:cs typeface="Calibri"/>
              </a:rPr>
              <a:t>Corona-relaterade restriktioner avseende åskådarantal är borttagna</a:t>
            </a:r>
          </a:p>
          <a:p>
            <a:pPr lvl="1"/>
            <a:r>
              <a:rPr lang="sv-SE" dirty="0" smtClean="0">
                <a:cs typeface="Calibri"/>
              </a:rPr>
              <a:t>Timrå kommun har dock begränsningar av utrymningsskäl</a:t>
            </a:r>
          </a:p>
          <a:p>
            <a:pPr lvl="2"/>
            <a:r>
              <a:rPr lang="sv-SE" dirty="0" smtClean="0">
                <a:cs typeface="Calibri"/>
              </a:rPr>
              <a:t>Dessa bestämmelser ska efterlevas</a:t>
            </a:r>
          </a:p>
          <a:p>
            <a:pPr lvl="1"/>
            <a:r>
              <a:rPr lang="sv-SE" dirty="0" smtClean="0">
                <a:cs typeface="Calibri"/>
              </a:rPr>
              <a:t>Anmälan om idrottsevenemang har sänts in för dam- och herrlagens matcher</a:t>
            </a:r>
          </a:p>
          <a:p>
            <a:pPr lvl="2"/>
            <a:r>
              <a:rPr lang="sv-SE" dirty="0" smtClean="0">
                <a:cs typeface="Calibri"/>
              </a:rPr>
              <a:t>Ej nödvändigt för spelare födda efter 2002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467403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Corona </a:t>
            </a:r>
          </a:p>
          <a:p>
            <a:pPr lvl="1"/>
            <a:r>
              <a:rPr lang="sv-SE" dirty="0" smtClean="0">
                <a:cs typeface="Calibri"/>
              </a:rPr>
              <a:t>Från den 29 september finns inga av Corona orsakade restriktioner avseende maximalt åskådarantal och avstånd</a:t>
            </a:r>
          </a:p>
          <a:p>
            <a:pPr lvl="1"/>
            <a:r>
              <a:rPr lang="sv-SE" dirty="0" smtClean="0">
                <a:cs typeface="Calibri"/>
              </a:rPr>
              <a:t>För Timrå sporthall finns dock ett maximalt antal angivet </a:t>
            </a:r>
          </a:p>
          <a:p>
            <a:pPr lvl="2"/>
            <a:r>
              <a:rPr lang="sv-SE" dirty="0" smtClean="0">
                <a:cs typeface="Calibri"/>
              </a:rPr>
              <a:t>Av utrymningsskäl</a:t>
            </a:r>
          </a:p>
          <a:p>
            <a:pPr lvl="1"/>
            <a:r>
              <a:rPr lang="sv-SE" dirty="0" smtClean="0">
                <a:cs typeface="Calibri"/>
              </a:rPr>
              <a:t>Personer över 16 som ej är fullvaccinerade uppmanas fortfarande hålla avstånd</a:t>
            </a:r>
          </a:p>
          <a:p>
            <a:pPr lvl="2"/>
            <a:r>
              <a:rPr lang="sv-SE" dirty="0" smtClean="0">
                <a:cs typeface="Calibri"/>
              </a:rPr>
              <a:t>Anslag om detta bör sättas upp i entrén</a:t>
            </a:r>
          </a:p>
          <a:p>
            <a:pPr lvl="2"/>
            <a:r>
              <a:rPr lang="sv-SE" dirty="0" smtClean="0">
                <a:cs typeface="Calibri"/>
              </a:rPr>
              <a:t>Information om detta bör sändas till motståndarlag inför match</a:t>
            </a:r>
          </a:p>
          <a:p>
            <a:pPr lvl="2"/>
            <a:r>
              <a:rPr lang="sv-SE" dirty="0" smtClean="0">
                <a:cs typeface="Calibri"/>
              </a:rPr>
              <a:t>Föreningen har dock inga möjligheter att kontrollera vaccinationsstatus och uppmanar istället icke vaccinerade att avstå från att delta som publik vid matcher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272904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Matcher  </a:t>
            </a:r>
          </a:p>
          <a:p>
            <a:pPr lvl="1"/>
            <a:r>
              <a:rPr lang="sv-SE" dirty="0" smtClean="0">
                <a:cs typeface="Calibri"/>
              </a:rPr>
              <a:t>Vart lag utser en matchansvarig och meddela detta till Jerker</a:t>
            </a:r>
          </a:p>
          <a:p>
            <a:pPr lvl="1"/>
            <a:r>
              <a:rPr lang="sv-SE" dirty="0" smtClean="0">
                <a:cs typeface="Calibri"/>
              </a:rPr>
              <a:t>Matchansvarig är kontaktperson till föreningen i frågor kring just matcharrangemang</a:t>
            </a:r>
          </a:p>
          <a:p>
            <a:pPr lvl="1"/>
            <a:r>
              <a:rPr lang="sv-SE" dirty="0" smtClean="0">
                <a:cs typeface="Calibri"/>
              </a:rPr>
              <a:t>Matchansvarig skall vara orienterad om utrymningsvägar och var släckningsutrustning finns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783043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Matcher </a:t>
            </a:r>
          </a:p>
          <a:p>
            <a:pPr lvl="1"/>
            <a:r>
              <a:rPr lang="sv-SE" dirty="0" smtClean="0">
                <a:cs typeface="Calibri"/>
              </a:rPr>
              <a:t>Inga sidbyten</a:t>
            </a:r>
          </a:p>
          <a:p>
            <a:pPr lvl="1"/>
            <a:r>
              <a:rPr lang="sv-SE" dirty="0" smtClean="0">
                <a:cs typeface="Calibri"/>
              </a:rPr>
              <a:t>Minimera all onödig kontakt</a:t>
            </a:r>
          </a:p>
          <a:p>
            <a:pPr lvl="1"/>
            <a:r>
              <a:rPr lang="sv-SE" dirty="0" smtClean="0">
                <a:cs typeface="Calibri"/>
              </a:rPr>
              <a:t>Tacka inte domare och motspelare fysiskt</a:t>
            </a:r>
          </a:p>
          <a:p>
            <a:pPr lvl="1"/>
            <a:r>
              <a:rPr lang="sv-SE" dirty="0" smtClean="0">
                <a:cs typeface="Calibri"/>
              </a:rPr>
              <a:t>Tillhandahåll handsprit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671009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Ekonomi</a:t>
            </a:r>
          </a:p>
          <a:p>
            <a:pPr lvl="1"/>
            <a:r>
              <a:rPr lang="sv-SE" dirty="0" smtClean="0">
                <a:cs typeface="Calibri"/>
              </a:rPr>
              <a:t>Föreningen revideras av auktoriserad revisor – krav för elitlicens</a:t>
            </a:r>
          </a:p>
          <a:p>
            <a:pPr lvl="1"/>
            <a:r>
              <a:rPr lang="sv-SE" dirty="0" smtClean="0">
                <a:cs typeface="Calibri"/>
              </a:rPr>
              <a:t>Föreningen har valt </a:t>
            </a:r>
            <a:r>
              <a:rPr lang="sv-SE" dirty="0" err="1" smtClean="0">
                <a:cs typeface="Calibri"/>
              </a:rPr>
              <a:t>Revidacta</a:t>
            </a:r>
            <a:r>
              <a:rPr lang="sv-SE" dirty="0" smtClean="0">
                <a:cs typeface="Calibri"/>
              </a:rPr>
              <a:t> till revisionsbolag</a:t>
            </a:r>
          </a:p>
          <a:p>
            <a:pPr lvl="1"/>
            <a:r>
              <a:rPr lang="sv-SE" dirty="0" smtClean="0">
                <a:cs typeface="Calibri"/>
              </a:rPr>
              <a:t>Lagens kassor är delar av föreningens ekonomi och kan komma att granskas</a:t>
            </a:r>
          </a:p>
          <a:p>
            <a:pPr marL="457200" lvl="1" indent="0">
              <a:buNone/>
            </a:pPr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359125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Ekonomi</a:t>
            </a:r>
          </a:p>
          <a:p>
            <a:pPr lvl="1"/>
            <a:r>
              <a:rPr lang="sv-SE" dirty="0" smtClean="0">
                <a:cs typeface="Calibri"/>
              </a:rPr>
              <a:t>Vi vill därför att lagkassörerna bokför så att räkenskaperna går att följa</a:t>
            </a:r>
          </a:p>
          <a:p>
            <a:pPr lvl="2"/>
            <a:r>
              <a:rPr lang="sv-SE" dirty="0" smtClean="0">
                <a:cs typeface="Calibri"/>
              </a:rPr>
              <a:t>Vad de olika kontohändelserna avser, t.ex.</a:t>
            </a:r>
          </a:p>
          <a:p>
            <a:pPr lvl="3"/>
            <a:r>
              <a:rPr lang="sv-SE" dirty="0" smtClean="0">
                <a:cs typeface="Calibri"/>
              </a:rPr>
              <a:t>Intäkt försäljning</a:t>
            </a:r>
          </a:p>
          <a:p>
            <a:pPr lvl="3"/>
            <a:r>
              <a:rPr lang="sv-SE" dirty="0" smtClean="0">
                <a:cs typeface="Calibri"/>
              </a:rPr>
              <a:t>Intäkt jobb</a:t>
            </a:r>
          </a:p>
          <a:p>
            <a:pPr lvl="3"/>
            <a:r>
              <a:rPr lang="sv-SE" dirty="0" smtClean="0">
                <a:cs typeface="Calibri"/>
              </a:rPr>
              <a:t>Intäkt</a:t>
            </a:r>
          </a:p>
          <a:p>
            <a:pPr lvl="3"/>
            <a:r>
              <a:rPr lang="sv-SE" dirty="0" smtClean="0">
                <a:cs typeface="Calibri"/>
              </a:rPr>
              <a:t>Kostnad cupavgift</a:t>
            </a:r>
          </a:p>
          <a:p>
            <a:pPr lvl="3"/>
            <a:r>
              <a:rPr lang="sv-SE" dirty="0" smtClean="0">
                <a:cs typeface="Calibri"/>
              </a:rPr>
              <a:t>Kostnad kläder</a:t>
            </a:r>
          </a:p>
          <a:p>
            <a:pPr lvl="3"/>
            <a:r>
              <a:rPr lang="sv-SE" dirty="0" smtClean="0">
                <a:cs typeface="Calibri"/>
              </a:rPr>
              <a:t>Kostnad kioskinköp</a:t>
            </a:r>
          </a:p>
          <a:p>
            <a:pPr lvl="1"/>
            <a:r>
              <a:rPr lang="sv-SE" u="sng" dirty="0" smtClean="0">
                <a:cs typeface="Calibri"/>
              </a:rPr>
              <a:t>Pärmar med underlag och bokföring skall lämnas in till Jerker eller Christer senast den 7 maj för att möjliggöra revision i god tid innan årsmötet 2022.</a:t>
            </a:r>
            <a:endParaRPr lang="sv-SE" u="sng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291740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Coronastöd</a:t>
            </a:r>
          </a:p>
          <a:p>
            <a:pPr lvl="1"/>
            <a:r>
              <a:rPr lang="sv-SE" dirty="0" smtClean="0">
                <a:cs typeface="Calibri"/>
              </a:rPr>
              <a:t>RF har utlyst kompensationsstöd för perioden 1 maj – 28 september 2021</a:t>
            </a:r>
          </a:p>
          <a:p>
            <a:pPr lvl="2"/>
            <a:r>
              <a:rPr lang="sv-SE" dirty="0">
                <a:hlinkClick r:id="rId2"/>
              </a:rPr>
              <a:t>Sök kompensationsstöd för </a:t>
            </a:r>
            <a:r>
              <a:rPr lang="sv-SE" dirty="0" err="1">
                <a:hlinkClick r:id="rId2"/>
              </a:rPr>
              <a:t>corona</a:t>
            </a:r>
            <a:r>
              <a:rPr lang="sv-SE" dirty="0">
                <a:hlinkClick r:id="rId2"/>
              </a:rPr>
              <a:t> (rf.se)</a:t>
            </a:r>
            <a:endParaRPr lang="sv-SE" dirty="0" smtClean="0">
              <a:cs typeface="Calibri"/>
            </a:endParaRPr>
          </a:p>
          <a:p>
            <a:pPr lvl="1"/>
            <a:r>
              <a:rPr lang="sv-SE" dirty="0" smtClean="0">
                <a:cs typeface="Calibri"/>
              </a:rPr>
              <a:t>Idrottsföreningar kan söka kompensation för uteblivna intäkter eller ökade kostnader under denna period</a:t>
            </a:r>
          </a:p>
          <a:p>
            <a:pPr lvl="2"/>
            <a:r>
              <a:rPr lang="sv-SE" dirty="0" smtClean="0">
                <a:cs typeface="Calibri"/>
              </a:rPr>
              <a:t>Exempelvis om ett evenemang ställts in eller fördyrats</a:t>
            </a:r>
          </a:p>
          <a:p>
            <a:pPr lvl="1"/>
            <a:r>
              <a:rPr lang="sv-SE" dirty="0" smtClean="0">
                <a:cs typeface="Calibri"/>
              </a:rPr>
              <a:t>Om lagen har uteblivna intäkter eller ökade kostnader under perioden</a:t>
            </a:r>
          </a:p>
          <a:p>
            <a:pPr lvl="2"/>
            <a:r>
              <a:rPr lang="sv-SE" dirty="0" smtClean="0">
                <a:cs typeface="Calibri"/>
              </a:rPr>
              <a:t>Tag fram underlag som visar detta (bokföring, jämförelse mellan 2019 och 2021)</a:t>
            </a:r>
          </a:p>
          <a:p>
            <a:pPr lvl="2"/>
            <a:r>
              <a:rPr lang="sv-SE" dirty="0" smtClean="0">
                <a:cs typeface="Calibri"/>
              </a:rPr>
              <a:t>Tag fram beslut eller annat bevis på att ett evenemang ställts in </a:t>
            </a:r>
          </a:p>
          <a:p>
            <a:pPr lvl="2"/>
            <a:r>
              <a:rPr lang="sv-SE" u="sng" dirty="0" smtClean="0">
                <a:cs typeface="Calibri"/>
              </a:rPr>
              <a:t>Sänd till Jerker senast den 20 oktober</a:t>
            </a:r>
            <a:endParaRPr lang="sv-SE" u="sng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109909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Utbildningar</a:t>
            </a:r>
          </a:p>
          <a:p>
            <a:pPr lvl="1"/>
            <a:r>
              <a:rPr lang="sv-SE" dirty="0" smtClean="0">
                <a:cs typeface="Calibri"/>
              </a:rPr>
              <a:t>Material från ledarträffen den 1 september</a:t>
            </a:r>
          </a:p>
          <a:p>
            <a:pPr lvl="1"/>
            <a:r>
              <a:rPr lang="sv-SE" dirty="0" smtClean="0">
                <a:cs typeface="Calibri"/>
              </a:rPr>
              <a:t>Förmånligt (denna säsong), nyttigt och nödvändigt (alltid)</a:t>
            </a:r>
          </a:p>
          <a:p>
            <a:pPr lvl="1"/>
            <a:r>
              <a:rPr lang="sv-SE" dirty="0" smtClean="0">
                <a:cs typeface="Calibri"/>
              </a:rPr>
              <a:t>Minst en ledare i båset skall ha ledarlicens</a:t>
            </a:r>
          </a:p>
          <a:p>
            <a:pPr lvl="1"/>
            <a:r>
              <a:rPr lang="sv-SE" dirty="0" smtClean="0">
                <a:cs typeface="Calibri"/>
              </a:rPr>
              <a:t>Eventuella straffavgifter vid uteblivna licenser belastar berört lag</a:t>
            </a:r>
          </a:p>
          <a:p>
            <a:r>
              <a:rPr lang="sv-SE" dirty="0" smtClean="0">
                <a:cs typeface="Calibri"/>
              </a:rPr>
              <a:t>Matchvärds-/domarutbildningar</a:t>
            </a:r>
          </a:p>
          <a:p>
            <a:pPr lvl="1"/>
            <a:r>
              <a:rPr lang="sv-SE" dirty="0" smtClean="0">
                <a:cs typeface="Calibri"/>
              </a:rPr>
              <a:t>Se information på innebandy.se/</a:t>
            </a:r>
            <a:r>
              <a:rPr lang="sv-SE" dirty="0" err="1" smtClean="0">
                <a:cs typeface="Calibri"/>
              </a:rPr>
              <a:t>vasternorrland</a:t>
            </a:r>
            <a:r>
              <a:rPr lang="sv-SE" dirty="0" smtClean="0">
                <a:cs typeface="Calibri"/>
              </a:rPr>
              <a:t> 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14595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Serier</a:t>
            </a:r>
          </a:p>
          <a:p>
            <a:pPr lvl="1"/>
            <a:r>
              <a:rPr lang="sv-SE" dirty="0" smtClean="0">
                <a:cs typeface="Calibri"/>
              </a:rPr>
              <a:t>Information om serieupplägg finns publicerat på </a:t>
            </a:r>
            <a:r>
              <a:rPr lang="sv-SE" dirty="0" smtClean="0">
                <a:cs typeface="Calibri"/>
                <a:hlinkClick r:id="rId2"/>
              </a:rPr>
              <a:t>www.innebandy.se/vasternorrland</a:t>
            </a:r>
            <a:r>
              <a:rPr lang="sv-SE" dirty="0" smtClean="0">
                <a:cs typeface="Calibri"/>
              </a:rPr>
              <a:t> </a:t>
            </a:r>
          </a:p>
          <a:p>
            <a:pPr lvl="1"/>
            <a:r>
              <a:rPr lang="sv-SE" dirty="0" smtClean="0">
                <a:cs typeface="Calibri"/>
              </a:rPr>
              <a:t>Styrelsen försöker hålla denna sida under uppsikt men är inte ofelbar</a:t>
            </a:r>
          </a:p>
          <a:p>
            <a:pPr lvl="1"/>
            <a:r>
              <a:rPr lang="sv-SE" dirty="0" smtClean="0">
                <a:cs typeface="Calibri"/>
              </a:rPr>
              <a:t>Tag därför gärna till vana att kontrollera om någon ny information kommit på sidan</a:t>
            </a:r>
          </a:p>
        </p:txBody>
      </p:sp>
      <p:pic>
        <p:nvPicPr>
          <p:cNvPr id="5" name="image1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7291209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Föreningsbyte/rekrytering</a:t>
            </a:r>
          </a:p>
          <a:p>
            <a:pPr lvl="1"/>
            <a:r>
              <a:rPr lang="sv-SE" dirty="0" smtClean="0"/>
              <a:t>Spelare med B-licens (spelare 15 år eller yngre) får inte aktivt rekryteras</a:t>
            </a:r>
          </a:p>
          <a:p>
            <a:pPr lvl="1"/>
            <a:r>
              <a:rPr lang="sv-SE" dirty="0" smtClean="0"/>
              <a:t>Föreningsbyte för spelare med B-licens måste föregås av dialog mellan ordföranden eller av föreningen utsedda representanter</a:t>
            </a:r>
          </a:p>
          <a:p>
            <a:pPr lvl="2"/>
            <a:r>
              <a:rPr lang="sv-SE" dirty="0" smtClean="0"/>
              <a:t>Jerker</a:t>
            </a:r>
          </a:p>
          <a:p>
            <a:pPr lvl="2"/>
            <a:r>
              <a:rPr lang="sv-SE" dirty="0" smtClean="0"/>
              <a:t>Pär (PF13, P12, P11, P10, F08/12)</a:t>
            </a:r>
          </a:p>
          <a:p>
            <a:pPr lvl="2"/>
            <a:r>
              <a:rPr lang="sv-SE" dirty="0" smtClean="0"/>
              <a:t>Kristofer (P09, P08, P06/07, FU)</a:t>
            </a:r>
          </a:p>
          <a:p>
            <a:pPr lvl="1"/>
            <a:r>
              <a:rPr lang="sv-SE" dirty="0" smtClean="0">
                <a:cs typeface="Calibri"/>
              </a:rPr>
              <a:t>Föreningsbyte får ske om spelarens lag läggs ned, om spelaren flyttar eller om andra synnerliga skäl föreligger.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546578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Välkomna</a:t>
            </a:r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600660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2021/2022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Föreningsbyte/rekrytering</a:t>
            </a:r>
          </a:p>
          <a:p>
            <a:pPr lvl="1"/>
            <a:r>
              <a:rPr lang="sv-SE" dirty="0" smtClean="0"/>
              <a:t>För spelare med A-licens får aktiv rekrytering ske om</a:t>
            </a:r>
          </a:p>
          <a:p>
            <a:pPr lvl="2"/>
            <a:r>
              <a:rPr lang="sv-SE" dirty="0" smtClean="0">
                <a:cs typeface="Calibri"/>
              </a:rPr>
              <a:t>Kontakt med spelaren föregås av kontakt föreningarna emellan. </a:t>
            </a:r>
          </a:p>
          <a:p>
            <a:pPr lvl="2"/>
            <a:r>
              <a:rPr lang="sv-SE" dirty="0" smtClean="0">
                <a:cs typeface="Calibri"/>
              </a:rPr>
              <a:t>Föreningen kontaktar spelares vårdnadshavare innan spelaren kontaktas</a:t>
            </a:r>
          </a:p>
          <a:p>
            <a:pPr lvl="1"/>
            <a:r>
              <a:rPr lang="sv-SE" dirty="0" smtClean="0">
                <a:cs typeface="Calibri"/>
              </a:rPr>
              <a:t>Kontakt föreningarna emellan gällande föreningsbyte för spelare med A-licens kan för Timrå IBC:s räkning tas av</a:t>
            </a:r>
          </a:p>
          <a:p>
            <a:pPr lvl="2"/>
            <a:r>
              <a:rPr lang="sv-SE" dirty="0" smtClean="0">
                <a:cs typeface="Calibri"/>
              </a:rPr>
              <a:t>Tränare</a:t>
            </a:r>
          </a:p>
          <a:p>
            <a:pPr lvl="2"/>
            <a:r>
              <a:rPr lang="sv-SE" dirty="0" smtClean="0">
                <a:cs typeface="Calibri"/>
              </a:rPr>
              <a:t>Lagledare</a:t>
            </a:r>
          </a:p>
          <a:p>
            <a:pPr lvl="2"/>
            <a:r>
              <a:rPr lang="sv-SE" dirty="0" smtClean="0">
                <a:cs typeface="Calibri"/>
              </a:rPr>
              <a:t>Styrelsemedlem</a:t>
            </a:r>
          </a:p>
          <a:p>
            <a:pPr lvl="2"/>
            <a:r>
              <a:rPr lang="sv-SE" dirty="0" err="1" smtClean="0">
                <a:cs typeface="Calibri"/>
              </a:rPr>
              <a:t>Sportkommitte</a:t>
            </a:r>
            <a:r>
              <a:rPr lang="sv-SE" dirty="0" smtClean="0">
                <a:cs typeface="Calibri"/>
              </a:rPr>
              <a:t> (gäller A-lag dam och A-lag herr)</a:t>
            </a:r>
          </a:p>
          <a:p>
            <a:pPr lvl="3"/>
            <a:endParaRPr lang="sv-SE" dirty="0" smtClean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02815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Läget i laget</a:t>
            </a:r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sv-SE" dirty="0" smtClean="0"/>
              <a:t>PF13</a:t>
            </a:r>
          </a:p>
          <a:p>
            <a:r>
              <a:rPr lang="sv-SE" dirty="0" smtClean="0">
                <a:cs typeface="Calibri"/>
              </a:rPr>
              <a:t>P12</a:t>
            </a:r>
          </a:p>
          <a:p>
            <a:r>
              <a:rPr lang="sv-SE" dirty="0" smtClean="0">
                <a:cs typeface="Calibri"/>
              </a:rPr>
              <a:t>P11</a:t>
            </a:r>
          </a:p>
          <a:p>
            <a:r>
              <a:rPr lang="sv-SE" dirty="0" smtClean="0">
                <a:cs typeface="Calibri"/>
              </a:rPr>
              <a:t>P10</a:t>
            </a:r>
          </a:p>
          <a:p>
            <a:r>
              <a:rPr lang="sv-SE" dirty="0" smtClean="0">
                <a:cs typeface="Calibri"/>
              </a:rPr>
              <a:t>P09</a:t>
            </a:r>
          </a:p>
          <a:p>
            <a:r>
              <a:rPr lang="sv-SE" dirty="0" smtClean="0">
                <a:cs typeface="Calibri"/>
              </a:rPr>
              <a:t>P08</a:t>
            </a:r>
          </a:p>
          <a:p>
            <a:r>
              <a:rPr lang="sv-SE" dirty="0" smtClean="0">
                <a:cs typeface="Calibri"/>
              </a:rPr>
              <a:t>P06/07</a:t>
            </a:r>
          </a:p>
          <a:p>
            <a:r>
              <a:rPr lang="sv-SE" dirty="0" smtClean="0">
                <a:cs typeface="Calibri"/>
              </a:rPr>
              <a:t>HJ18</a:t>
            </a:r>
          </a:p>
          <a:p>
            <a:r>
              <a:rPr lang="sv-SE" dirty="0" smtClean="0">
                <a:cs typeface="Calibri"/>
              </a:rPr>
              <a:t>F08/12</a:t>
            </a:r>
          </a:p>
          <a:p>
            <a:r>
              <a:rPr lang="sv-SE" dirty="0" smtClean="0">
                <a:cs typeface="Calibri"/>
              </a:rPr>
              <a:t>FU</a:t>
            </a:r>
            <a:endParaRPr lang="sv-SE" dirty="0" smtClean="0">
              <a:cs typeface="Calibri"/>
            </a:endParaRPr>
          </a:p>
          <a:p>
            <a:endParaRPr lang="sv-SE" dirty="0" smtClean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1257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Styrelse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Jerker Jäder – ordförande</a:t>
            </a:r>
          </a:p>
          <a:p>
            <a:r>
              <a:rPr lang="sv-SE" dirty="0" smtClean="0">
                <a:cs typeface="Calibri"/>
              </a:rPr>
              <a:t>Kristofer Engstrand – vice ordförande; kontakt P09, P08, P06/07, FU </a:t>
            </a:r>
          </a:p>
          <a:p>
            <a:r>
              <a:rPr lang="sv-SE" dirty="0" smtClean="0">
                <a:cs typeface="Calibri"/>
              </a:rPr>
              <a:t>Christer Olsson – kassör </a:t>
            </a:r>
          </a:p>
          <a:p>
            <a:r>
              <a:rPr lang="sv-SE" dirty="0" smtClean="0">
                <a:cs typeface="Calibri"/>
              </a:rPr>
              <a:t>Tony Edlund – sekreterare; kontakt HJ18, A-lag herr, A-lag dam</a:t>
            </a:r>
          </a:p>
          <a:p>
            <a:r>
              <a:rPr lang="sv-SE" dirty="0" smtClean="0">
                <a:cs typeface="Calibri"/>
              </a:rPr>
              <a:t>Pär Gustafsson – ledamot; kontakt PF13, P12, P11, P10, F08/12</a:t>
            </a:r>
          </a:p>
          <a:p>
            <a:r>
              <a:rPr lang="sv-SE" dirty="0" smtClean="0">
                <a:cs typeface="Calibri"/>
              </a:rPr>
              <a:t>Victoria Brundin – ledamot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29891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Styrelse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Inför nästa säsong behöver nya krafter in</a:t>
            </a:r>
          </a:p>
          <a:p>
            <a:endParaRPr lang="sv-SE" dirty="0" smtClean="0"/>
          </a:p>
          <a:p>
            <a:r>
              <a:rPr lang="sv-SE" dirty="0" smtClean="0"/>
              <a:t>Viktigt för föreningens fortlevnad </a:t>
            </a:r>
          </a:p>
          <a:p>
            <a:endParaRPr lang="sv-SE" dirty="0" smtClean="0">
              <a:cs typeface="Calibri"/>
            </a:endParaRPr>
          </a:p>
          <a:p>
            <a:r>
              <a:rPr lang="sv-SE" dirty="0" smtClean="0">
                <a:cs typeface="Calibri"/>
              </a:rPr>
              <a:t>Utmärkt att gå bredvid och delta i arbetet som </a:t>
            </a:r>
            <a:r>
              <a:rPr lang="sv-SE" dirty="0" err="1" smtClean="0">
                <a:cs typeface="Calibri"/>
              </a:rPr>
              <a:t>inadjungerad</a:t>
            </a:r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083860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Styrelse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Valberedning / </a:t>
            </a:r>
            <a:r>
              <a:rPr lang="sv-SE" dirty="0" err="1" smtClean="0"/>
              <a:t>valkommitte</a:t>
            </a:r>
            <a:endParaRPr lang="sv-SE" dirty="0" smtClean="0"/>
          </a:p>
          <a:p>
            <a:r>
              <a:rPr lang="sv-SE" dirty="0" smtClean="0"/>
              <a:t>Kommentarer vid mötet:</a:t>
            </a:r>
          </a:p>
          <a:p>
            <a:pPr lvl="1"/>
            <a:r>
              <a:rPr lang="sv-SE" dirty="0" smtClean="0"/>
              <a:t>Styrelsen har ingen möjlighet att fungera som valberedning</a:t>
            </a:r>
          </a:p>
          <a:p>
            <a:pPr lvl="1"/>
            <a:r>
              <a:rPr lang="sv-SE" dirty="0" smtClean="0"/>
              <a:t>Lagledarna skulle kunna vara en lämplig valberedning</a:t>
            </a:r>
          </a:p>
          <a:p>
            <a:pPr lvl="1"/>
            <a:r>
              <a:rPr lang="sv-SE" dirty="0" smtClean="0"/>
              <a:t>Ett möjligt tillvägagångssätt är att vart lag sänder en person till styrelsen</a:t>
            </a:r>
          </a:p>
          <a:p>
            <a:pPr lvl="2"/>
            <a:r>
              <a:rPr lang="sv-SE" dirty="0" smtClean="0"/>
              <a:t>De yngre lagen en suppleant, de äldre lagen en ordinarie</a:t>
            </a:r>
          </a:p>
          <a:p>
            <a:pPr lvl="1"/>
            <a:r>
              <a:rPr lang="sv-SE" dirty="0" smtClean="0"/>
              <a:t>Oavsett lösning behövs en sammankallande för det valberedande arbetet</a:t>
            </a:r>
          </a:p>
          <a:p>
            <a:pPr lvl="1"/>
            <a:endParaRPr lang="sv-SE" dirty="0"/>
          </a:p>
          <a:p>
            <a:pPr lvl="1"/>
            <a:r>
              <a:rPr lang="sv-SE" u="sng" dirty="0" smtClean="0"/>
              <a:t>Styrelsen diskuterar detta och återkommer till lagledarna med besked om tillvägagångssätt</a:t>
            </a:r>
            <a:endParaRPr lang="sv-SE" u="sng" dirty="0" smtClean="0"/>
          </a:p>
          <a:p>
            <a:pPr marL="457200" lvl="1" indent="0">
              <a:buNone/>
            </a:pPr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710688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Registerutdrag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sv-SE" dirty="0" smtClean="0"/>
              <a:t>Ska in senast den 30 november</a:t>
            </a:r>
            <a:endParaRPr lang="sv-SE" dirty="0">
              <a:cs typeface="Calibri"/>
            </a:endParaRPr>
          </a:p>
          <a:p>
            <a:r>
              <a:rPr lang="sv-SE" dirty="0" smtClean="0">
                <a:cs typeface="Calibri"/>
              </a:rPr>
              <a:t>Visas för Tony eller Jerker</a:t>
            </a:r>
          </a:p>
          <a:p>
            <a:pPr lvl="1"/>
            <a:r>
              <a:rPr lang="sv-SE" dirty="0">
                <a:cs typeface="Calibri"/>
              </a:rPr>
              <a:t>Telefonnummer och mailadress på </a:t>
            </a:r>
            <a:r>
              <a:rPr lang="sv-SE" dirty="0" smtClean="0">
                <a:cs typeface="Calibri"/>
              </a:rPr>
              <a:t>laget.se</a:t>
            </a:r>
          </a:p>
          <a:p>
            <a:r>
              <a:rPr lang="sv-SE" dirty="0" smtClean="0">
                <a:cs typeface="Calibri"/>
              </a:rPr>
              <a:t>Helst inte i postlådan eller på annat sätt som innebär att föreningen skapar ett register med känsliga personuppgifter</a:t>
            </a:r>
          </a:p>
          <a:p>
            <a:pPr lvl="1"/>
            <a:r>
              <a:rPr lang="sv-SE" dirty="0">
                <a:cs typeface="Calibri"/>
              </a:rPr>
              <a:t>Registerutdrag ska visas upp av alla ledare som kommer i kontakt med barn och ungdomar</a:t>
            </a:r>
          </a:p>
          <a:p>
            <a:pPr lvl="1"/>
            <a:r>
              <a:rPr lang="sv-SE" dirty="0" smtClean="0">
                <a:cs typeface="Calibri"/>
              </a:rPr>
              <a:t>Föreningen </a:t>
            </a:r>
            <a:r>
              <a:rPr lang="sv-SE" dirty="0">
                <a:cs typeface="Calibri"/>
              </a:rPr>
              <a:t>behåller </a:t>
            </a:r>
            <a:r>
              <a:rPr lang="sv-SE" i="1" dirty="0">
                <a:cs typeface="Calibri"/>
              </a:rPr>
              <a:t>inte </a:t>
            </a:r>
            <a:r>
              <a:rPr lang="sv-SE" dirty="0">
                <a:cs typeface="Calibri"/>
              </a:rPr>
              <a:t>utdraget – vi tittar på det och lämnar tillbaka det</a:t>
            </a:r>
          </a:p>
          <a:p>
            <a:pPr lvl="1"/>
            <a:r>
              <a:rPr lang="sv-SE" dirty="0">
                <a:cs typeface="Calibri"/>
              </a:rPr>
              <a:t>Behöver inte lämnas i oöppnat </a:t>
            </a:r>
            <a:r>
              <a:rPr lang="sv-SE" dirty="0" smtClean="0">
                <a:cs typeface="Calibri"/>
              </a:rPr>
              <a:t>kuvert</a:t>
            </a:r>
          </a:p>
          <a:p>
            <a:pPr lvl="2"/>
            <a:r>
              <a:rPr lang="sv-SE" dirty="0" smtClean="0">
                <a:cs typeface="Calibri"/>
              </a:rPr>
              <a:t>Utdragslämnaren ska själv kunna ta del av informationen och kunna använda samma utdrag gentemot flera föreningar samt gentemot arbetsgivare</a:t>
            </a:r>
            <a:endParaRPr lang="sv-SE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Jerker är registeransvarig och håller en lista över vilka som visat upp</a:t>
            </a:r>
          </a:p>
          <a:p>
            <a:pPr lvl="2"/>
            <a:r>
              <a:rPr lang="sv-SE" dirty="0">
                <a:cs typeface="Calibri"/>
              </a:rPr>
              <a:t>Listan innehåller ingen information om utdragets innehåll, utan bara namn, datum för uppvisande samt person för vilken det visats upp</a:t>
            </a:r>
          </a:p>
          <a:p>
            <a:r>
              <a:rPr lang="sv-SE" dirty="0">
                <a:hlinkClick r:id="rId2"/>
              </a:rPr>
              <a:t>Övrigt arbete med barn | Polismyndigheten (polisen.se)</a:t>
            </a:r>
            <a:endParaRPr lang="sv-SE" dirty="0">
              <a:cs typeface="Calibri"/>
            </a:endParaRPr>
          </a:p>
          <a:p>
            <a:pPr lvl="3"/>
            <a:endParaRPr lang="sv-SE" dirty="0">
              <a:cs typeface="Calibri"/>
            </a:endParaRPr>
          </a:p>
          <a:p>
            <a:endParaRPr lang="sv-SE" dirty="0" smtClean="0"/>
          </a:p>
        </p:txBody>
      </p:sp>
      <p:pic>
        <p:nvPicPr>
          <p:cNvPr id="5" name="image1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4523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Trygghetsvandringar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144666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dirty="0" smtClean="0"/>
              <a:t>Timrå IBC har tilldelats 8 kvällar under oktober och november</a:t>
            </a:r>
          </a:p>
          <a:p>
            <a:r>
              <a:rPr lang="sv-SE" dirty="0" smtClean="0"/>
              <a:t>7 av dessa har bemannats</a:t>
            </a:r>
          </a:p>
          <a:p>
            <a:r>
              <a:rPr lang="sv-SE" dirty="0" smtClean="0"/>
              <a:t>Den 5 november återstår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150398"/>
            <a:ext cx="2520000" cy="330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064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Sporthallen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4"/>
            <a:ext cx="10515600" cy="30843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/>
              <a:t>Stäng dörren efter träning och kontrollera att den gått i lås</a:t>
            </a:r>
          </a:p>
          <a:p>
            <a:r>
              <a:rPr lang="sv-SE" dirty="0" smtClean="0"/>
              <a:t>Kommunen kommer att neka oss träningstider om detta inte </a:t>
            </a:r>
            <a:r>
              <a:rPr lang="sv-SE" dirty="0" smtClean="0"/>
              <a:t>förbättras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82311875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1. SCA Blå">
      <a:srgbClr val="00205B"/>
    </a:custClr>
    <a:custClr name="G1. Ljusgrön">
      <a:srgbClr val="DEEDE4"/>
    </a:custClr>
    <a:custClr name="G2. SCA Grön Tint 60%">
      <a:srgbClr val="8FC1A6"/>
    </a:custClr>
    <a:custClr name="G3. SCA Grön">
      <a:srgbClr val="44986B"/>
    </a:custClr>
    <a:custClr name="G4. Mörkgrön Tint 85%">
      <a:srgbClr val="587370"/>
    </a:custClr>
    <a:custClr name="G5. Mörkgrön">
      <a:srgbClr val="204440"/>
    </a:custClr>
    <a:custClr name="T1. Ljust trä">
      <a:srgbClr val="F9F0E4"/>
    </a:custClr>
    <a:custClr name="T2. Bark Tint 60%">
      <a:srgbClr val="CCA38E"/>
    </a:custClr>
    <a:custClr name="T3. Bark">
      <a:srgbClr val="AA6543"/>
    </a:custClr>
    <a:custClr name="N1. Ljusgrå">
      <a:srgbClr val="E6EAE9"/>
    </a:custClr>
    <a:custClr name="N2. Mörkgrå">
      <a:srgbClr val="696969"/>
    </a:custClr>
    <a:custClr name="Vit">
      <a:srgbClr val="FFFFFF"/>
    </a:custClr>
    <a:custClr name="85% Svart">
      <a:srgbClr val="262626"/>
    </a:custClr>
  </a:custClrLst>
  <a:extLst>
    <a:ext uri="{05A4C25C-085E-4340-85A3-A5531E510DB2}">
      <thm15:themeFamily xmlns:thm15="http://schemas.microsoft.com/office/thememl/2012/main" name="Default Theme1" id="{D17F9522-AB8E-41DF-8510-B249FEB5E96A}" vid="{97942343-E243-409F-A150-21396AA90D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1378</TotalTime>
  <Words>910</Words>
  <Application>Microsoft Office PowerPoint</Application>
  <PresentationFormat>Widescreen</PresentationFormat>
  <Paragraphs>143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Default Theme1</vt:lpstr>
      <vt:lpstr>Glädje, gemenskap, respekt </vt:lpstr>
      <vt:lpstr>Välkomna</vt:lpstr>
      <vt:lpstr>Läget i laget</vt:lpstr>
      <vt:lpstr>Styrelse</vt:lpstr>
      <vt:lpstr>Styrelse</vt:lpstr>
      <vt:lpstr>Styrelse</vt:lpstr>
      <vt:lpstr>Registerutdrag</vt:lpstr>
      <vt:lpstr>Trygghetsvandringar</vt:lpstr>
      <vt:lpstr>Sporthallen</vt:lpstr>
      <vt:lpstr>Säsongen 2021/2022</vt:lpstr>
      <vt:lpstr>Säsongen 2021/2022</vt:lpstr>
      <vt:lpstr>Säsongen 2021/2022</vt:lpstr>
      <vt:lpstr>Säsongen 2021/2022</vt:lpstr>
      <vt:lpstr>Säsongen 2021/2022</vt:lpstr>
      <vt:lpstr>Säsongen 2021/2022</vt:lpstr>
      <vt:lpstr>Säsongen 2021/2022</vt:lpstr>
      <vt:lpstr>Säsongen 2021/2022</vt:lpstr>
      <vt:lpstr>Säsongen 2021/2022</vt:lpstr>
      <vt:lpstr>Säsongen 2021/2022</vt:lpstr>
      <vt:lpstr>Säsongen 2021/2022</vt:lpstr>
    </vt:vector>
  </TitlesOfParts>
  <Company>SCA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Uppstarts-/strategimöte 2020-2021</dc:title>
  <dc:creator>JÄDER Jerker</dc:creator>
  <cp:lastModifiedBy>JÄDER Jerker</cp:lastModifiedBy>
  <cp:revision>801</cp:revision>
  <dcterms:created xsi:type="dcterms:W3CDTF">2020-07-21T19:32:48Z</dcterms:created>
  <dcterms:modified xsi:type="dcterms:W3CDTF">2021-10-02T09:57:25Z</dcterms:modified>
</cp:coreProperties>
</file>