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75" r:id="rId3"/>
    <p:sldId id="292" r:id="rId4"/>
    <p:sldId id="301" r:id="rId5"/>
    <p:sldId id="302" r:id="rId6"/>
    <p:sldId id="305" r:id="rId7"/>
    <p:sldId id="304" r:id="rId8"/>
    <p:sldId id="303" r:id="rId9"/>
    <p:sldId id="306" r:id="rId10"/>
    <p:sldId id="308" r:id="rId11"/>
    <p:sldId id="311" r:id="rId12"/>
    <p:sldId id="310" r:id="rId13"/>
    <p:sldId id="315" r:id="rId14"/>
    <p:sldId id="316" r:id="rId15"/>
    <p:sldId id="312" r:id="rId16"/>
    <p:sldId id="314" r:id="rId17"/>
    <p:sldId id="307" r:id="rId18"/>
    <p:sldId id="309" r:id="rId19"/>
    <p:sldId id="313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0BE23-BE72-454A-9B9E-E00E613A7914}" v="3" dt="2022-10-26T09:47:10.0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CA146-60C3-4C86-AD60-71D55998CC76}" type="datetimeFigureOut">
              <a:rPr lang="sv-SE" smtClean="0"/>
              <a:t>2022-11-06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9B47-000D-4BD1-A09A-1B83B0060B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62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9BD1-89AE-44AA-A0FB-4727A6D7C941}" type="datetime1">
              <a:rPr lang="sv-SE" smtClean="0"/>
              <a:t>2022-11-06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6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BBAF-6A43-4EB7-992A-9C7A38CE4F12}" type="datetime1">
              <a:rPr lang="sv-SE" smtClean="0"/>
              <a:t>2022-11-06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50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6B3F7-5A1F-4098-9A5E-06A2BA3E9FF6}" type="datetime1">
              <a:rPr lang="sv-SE" smtClean="0"/>
              <a:t>2022-11-06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95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204F-1DB5-4E45-B3C7-652723001E21}" type="datetime1">
              <a:rPr lang="sv-SE" smtClean="0"/>
              <a:t>2022-11-06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73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47A-5870-4ECE-8FBC-B314152BB04D}" type="datetime1">
              <a:rPr lang="sv-SE" smtClean="0"/>
              <a:t>2022-11-06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4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2B3C-2B60-47A9-B3B9-2EFB08E60CAD}" type="datetime1">
              <a:rPr lang="sv-SE" smtClean="0"/>
              <a:t>2022-11-06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66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2BCAC-A68E-4AAE-9A89-57DC9A93B10F}" type="datetime1">
              <a:rPr lang="sv-SE" smtClean="0"/>
              <a:t>2022-11-06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741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87E1-A1A2-4389-9297-68A2E57A66E6}" type="datetime1">
              <a:rPr lang="sv-SE" smtClean="0"/>
              <a:t>2022-11-06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75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79B4-56F2-4297-826F-E4F13ECC1E66}" type="datetime1">
              <a:rPr lang="sv-SE" smtClean="0"/>
              <a:t>2022-11-06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95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245B-306B-47DA-9D9E-8B133B1575F2}" type="datetime1">
              <a:rPr lang="sv-SE" smtClean="0"/>
              <a:t>2022-11-06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3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6CD2-1B00-4BEC-A1E2-E4BA01EA34B3}" type="datetime1">
              <a:rPr lang="sv-SE" smtClean="0"/>
              <a:t>2022-11-06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40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A62A-18DA-4412-B8F0-01762AA88957}" type="datetime1">
              <a:rPr lang="sv-SE" smtClean="0"/>
              <a:t>2022-11-06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10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Glädje, gemenskap, respekt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Kassörmöte Timrå IBC</a:t>
            </a:r>
          </a:p>
          <a:p>
            <a:r>
              <a:rPr lang="sv-SE" dirty="0">
                <a:cs typeface="Calibri"/>
              </a:rPr>
              <a:t>2022-11-07</a:t>
            </a:r>
          </a:p>
        </p:txBody>
      </p:sp>
      <p:pic>
        <p:nvPicPr>
          <p:cNvPr id="6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0359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Nummerserier fakturering lag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678658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08244503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89551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Nummer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48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Moderföreningen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1000 – 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185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Herrlag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100 000 – 199 999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957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Damlag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200 000 – 299 999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134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Utveckling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300 000 – 399 999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3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P-04 (nuvarande HJ18?)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2004</a:t>
                      </a:r>
                      <a:r>
                        <a:rPr lang="sv-SE" b="1" dirty="0"/>
                        <a:t>P</a:t>
                      </a:r>
                      <a:r>
                        <a:rPr lang="sv-SE" b="0" dirty="0"/>
                        <a:t>000 – 2004</a:t>
                      </a:r>
                      <a:r>
                        <a:rPr lang="sv-SE" b="1" dirty="0"/>
                        <a:t>P</a:t>
                      </a:r>
                      <a:r>
                        <a:rPr lang="sv-SE" b="0" dirty="0"/>
                        <a:t>999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Damutveckling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2005</a:t>
                      </a:r>
                      <a:r>
                        <a:rPr lang="sv-SE" b="1" dirty="0"/>
                        <a:t>F</a:t>
                      </a:r>
                      <a:r>
                        <a:rPr lang="sv-SE" b="0" dirty="0"/>
                        <a:t>000</a:t>
                      </a:r>
                      <a:r>
                        <a:rPr lang="sv-SE" b="0" baseline="0" dirty="0"/>
                        <a:t> – 2005</a:t>
                      </a:r>
                      <a:r>
                        <a:rPr lang="sv-SE" b="1" baseline="0" dirty="0"/>
                        <a:t>F</a:t>
                      </a:r>
                      <a:r>
                        <a:rPr lang="sv-SE" b="0" baseline="0" dirty="0"/>
                        <a:t>999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780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P-07/08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2008</a:t>
                      </a:r>
                      <a:r>
                        <a:rPr lang="sv-SE" b="1" dirty="0"/>
                        <a:t>P</a:t>
                      </a:r>
                      <a:r>
                        <a:rPr lang="sv-SE" b="0" dirty="0"/>
                        <a:t>000</a:t>
                      </a:r>
                      <a:r>
                        <a:rPr lang="sv-SE" b="0" baseline="0" dirty="0"/>
                        <a:t> – 2008</a:t>
                      </a:r>
                      <a:r>
                        <a:rPr lang="sv-SE" b="1" baseline="0" dirty="0"/>
                        <a:t>P</a:t>
                      </a:r>
                      <a:r>
                        <a:rPr lang="sv-SE" b="0" baseline="0" dirty="0"/>
                        <a:t>999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947135"/>
                  </a:ext>
                </a:extLst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4887553"/>
            <a:ext cx="10515600" cy="43509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Övriga lag enligt samma princip (år, kön, 000 – år, kön, 999)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57494" y="1588896"/>
            <a:ext cx="7470475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Använd dessa nummerserier när ni sänder ut fakturor (för utförda arbeten, till sponsorer, etc.) Då är det enklare för föreningskassören att rikta pengarna till rätt lagkonto.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Fullständig lista finns på hemsidan.</a:t>
            </a:r>
          </a:p>
        </p:txBody>
      </p:sp>
    </p:spTree>
    <p:extLst>
      <p:ext uri="{BB962C8B-B14F-4D97-AF65-F5344CB8AC3E}">
        <p14:creationId xmlns:p14="http://schemas.microsoft.com/office/powerpoint/2010/main" val="2268808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65BEAD-54DF-4147-9D58-C9AFCADF7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på faktura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4CF91EFA-66B5-4D76-B474-A24DE3E8DE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7825" y="1380972"/>
            <a:ext cx="8396287" cy="4215759"/>
          </a:xfrm>
        </p:spPr>
      </p:pic>
      <p:pic>
        <p:nvPicPr>
          <p:cNvPr id="5" name="image1.png">
            <a:extLst>
              <a:ext uri="{FF2B5EF4-FFF2-40B4-BE49-F238E27FC236}">
                <a16:creationId xmlns:a16="http://schemas.microsoft.com/office/drawing/2014/main" id="{422E5364-5524-4969-AE8F-199DAEEF913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sp>
        <p:nvSpPr>
          <p:cNvPr id="3" name="Ellips 2">
            <a:extLst>
              <a:ext uri="{FF2B5EF4-FFF2-40B4-BE49-F238E27FC236}">
                <a16:creationId xmlns:a16="http://schemas.microsoft.com/office/drawing/2014/main" id="{17228E48-287C-42C4-BDF0-2490F5030538}"/>
              </a:ext>
            </a:extLst>
          </p:cNvPr>
          <p:cNvSpPr/>
          <p:nvPr/>
        </p:nvSpPr>
        <p:spPr>
          <a:xfrm>
            <a:off x="8353425" y="3133725"/>
            <a:ext cx="1828800" cy="6667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931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Dokument på laget.se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Mallar</a:t>
            </a:r>
          </a:p>
          <a:p>
            <a:pPr lvl="1"/>
            <a:r>
              <a:rPr lang="sv-SE" dirty="0"/>
              <a:t>Mallar för ekonomi finns på föreningens hemsida </a:t>
            </a:r>
          </a:p>
          <a:p>
            <a:pPr lvl="2"/>
            <a:r>
              <a:rPr lang="sv-SE" dirty="0"/>
              <a:t>Huvudsidan (Timrå IBC, överst)</a:t>
            </a:r>
          </a:p>
          <a:p>
            <a:pPr lvl="1"/>
            <a:endParaRPr lang="sv-SE" dirty="0">
              <a:cs typeface="Calibri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D0F87E1-6790-4ED6-97B8-0C8F8F60B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818" y="2581158"/>
            <a:ext cx="4005354" cy="297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22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9422EC-BCA8-4080-914E-1EA4378D3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Digitala lagkassan – smarta digitala lösningar för ekonomiskt hållbara föreningar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15EB067-D782-49CE-9EC1-5D2DD5040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5" y="1835565"/>
            <a:ext cx="8167066" cy="495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792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36D7D5-3066-4AF0-8341-A55FF4F29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Digitala lagkassan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792D091A-6D7B-4027-9DCB-E7C3E96C6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800" y="1690688"/>
            <a:ext cx="6248400" cy="3714750"/>
          </a:xfrm>
        </p:spPr>
      </p:pic>
      <p:pic>
        <p:nvPicPr>
          <p:cNvPr id="7" name="image1.png">
            <a:extLst>
              <a:ext uri="{FF2B5EF4-FFF2-40B4-BE49-F238E27FC236}">
                <a16:creationId xmlns:a16="http://schemas.microsoft.com/office/drawing/2014/main" id="{E28A8015-EA7F-42AB-9A07-ACEFEEFFF9D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38800" y="575344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7807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2568ED-DF48-467C-A5D0-051E684A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Digitala lagkassan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5F27DC-EC87-480D-BC09-25C2D4E4E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006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sv-SE" dirty="0"/>
              <a:t>Grundpaket</a:t>
            </a:r>
          </a:p>
          <a:p>
            <a:pPr lvl="1"/>
            <a:r>
              <a:rPr lang="sv-SE" dirty="0"/>
              <a:t>Ingen fast avgift</a:t>
            </a:r>
          </a:p>
          <a:p>
            <a:pPr lvl="1"/>
            <a:r>
              <a:rPr lang="sv-SE" dirty="0"/>
              <a:t>Kostnaden är 2% (exkl. moms) per insättning, dock minst 2 kr. (2,5% inkl. moms)</a:t>
            </a:r>
          </a:p>
          <a:p>
            <a:pPr lvl="1"/>
            <a:r>
              <a:rPr lang="sv-SE" dirty="0"/>
              <a:t>Alla utbetalningar är avgiftsfria</a:t>
            </a:r>
          </a:p>
          <a:p>
            <a:pPr lvl="1"/>
            <a:r>
              <a:rPr lang="sv-SE" dirty="0"/>
              <a:t>Interna överföringar inom föreningen är avgiftsfria</a:t>
            </a:r>
          </a:p>
          <a:p>
            <a:pPr lvl="1"/>
            <a:r>
              <a:rPr lang="sv-SE" dirty="0"/>
              <a:t>Förvaring samt </a:t>
            </a:r>
            <a:r>
              <a:rPr lang="sv-SE" dirty="0" err="1"/>
              <a:t>swish</a:t>
            </a:r>
            <a:r>
              <a:rPr lang="sv-SE" dirty="0"/>
              <a:t>, betalkortsavgift o s v är inkluderat i de 2%</a:t>
            </a:r>
          </a:p>
          <a:p>
            <a:pPr lvl="1"/>
            <a:r>
              <a:rPr lang="sv-SE" dirty="0"/>
              <a:t>Insättning av nuvarande lagkassor är kostnadsfri</a:t>
            </a:r>
          </a:p>
          <a:p>
            <a:pPr lvl="1"/>
            <a:r>
              <a:rPr lang="sv-SE" dirty="0"/>
              <a:t>Ingen bindningstid eller kostnad för att avsluta och föra över lagkassorna</a:t>
            </a:r>
          </a:p>
          <a:p>
            <a:r>
              <a:rPr lang="sv-SE" dirty="0"/>
              <a:t>Premium</a:t>
            </a:r>
          </a:p>
          <a:p>
            <a:pPr lvl="1"/>
            <a:r>
              <a:rPr lang="sv-SE" dirty="0"/>
              <a:t>99 kr/månad (tillgång till specialanpassad redovisningsfil SIE-4* samt i framtiden domarkvitton och faktureringsfunktion)</a:t>
            </a:r>
            <a:br>
              <a:rPr lang="sv-SE" dirty="0"/>
            </a:br>
            <a:r>
              <a:rPr lang="sv-SE" i="1" dirty="0"/>
              <a:t>* SIE = Standardiserat filformat för att kunna överföra redovisningsdata mellan olika program oavsett systemleverantör</a:t>
            </a:r>
          </a:p>
          <a:p>
            <a:r>
              <a:rPr lang="sv-SE" dirty="0"/>
              <a:t>Fördelar</a:t>
            </a:r>
          </a:p>
          <a:p>
            <a:pPr lvl="1"/>
            <a:r>
              <a:rPr lang="sv-SE" dirty="0"/>
              <a:t>Smidigt</a:t>
            </a:r>
          </a:p>
          <a:p>
            <a:pPr lvl="1"/>
            <a:r>
              <a:rPr lang="sv-SE" dirty="0"/>
              <a:t>Transparent</a:t>
            </a:r>
          </a:p>
          <a:p>
            <a:pPr lvl="1"/>
            <a:r>
              <a:rPr lang="sv-SE" dirty="0" err="1"/>
              <a:t>Swish</a:t>
            </a:r>
            <a:r>
              <a:rPr lang="sv-SE" dirty="0"/>
              <a:t> ingår</a:t>
            </a:r>
          </a:p>
          <a:p>
            <a:r>
              <a:rPr lang="sv-SE" dirty="0"/>
              <a:t>Nackdelar</a:t>
            </a:r>
          </a:p>
          <a:p>
            <a:pPr lvl="1"/>
            <a:r>
              <a:rPr lang="sv-SE" dirty="0"/>
              <a:t>Byte av bank</a:t>
            </a:r>
          </a:p>
          <a:p>
            <a:pPr lvl="1"/>
            <a:r>
              <a:rPr lang="sv-SE" dirty="0"/>
              <a:t>Både förening och lag tappar intäkter</a:t>
            </a:r>
            <a:br>
              <a:rPr lang="sv-SE" dirty="0"/>
            </a:br>
            <a:r>
              <a:rPr lang="sv-SE" dirty="0"/>
              <a:t>2,5% av föreningens rörelseintäkter föregående verksamhetsår: Ca. 39000 kr</a:t>
            </a:r>
            <a:br>
              <a:rPr lang="sv-SE" dirty="0"/>
            </a:br>
            <a:br>
              <a:rPr lang="sv-SE" dirty="0"/>
            </a:br>
            <a:r>
              <a:rPr lang="sv-SE" dirty="0"/>
              <a:t>Bankkostnader föregående verksamhetsår: 1550 kr</a:t>
            </a:r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sv-SE" dirty="0">
              <a:highlight>
                <a:srgbClr val="FFFF00"/>
              </a:highlight>
            </a:endParaRP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0F87ADDF-9B42-4CE9-A442-C2018374E8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78601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D59487-EF94-4E2B-8C6D-666C0F78B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9BF596-42FB-45CD-B090-7B5AEADC9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49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Skatteverket</a:t>
            </a:r>
          </a:p>
          <a:p>
            <a:pPr lvl="1"/>
            <a:r>
              <a:rPr lang="sv-SE" dirty="0"/>
              <a:t>Föreningen är inte registrerad som arbetsgivare</a:t>
            </a:r>
          </a:p>
          <a:p>
            <a:pPr lvl="1"/>
            <a:r>
              <a:rPr lang="sv-SE" dirty="0"/>
              <a:t>Får betala ut idrottsersättningar under 24 150 kr per idrottsutövare under 2022 utan att betala arbetsgivaravgifter eller dra skatt</a:t>
            </a:r>
          </a:p>
          <a:p>
            <a:pPr lvl="1"/>
            <a:r>
              <a:rPr lang="sv-SE" dirty="0"/>
              <a:t>Traktamenten, bilersättningar och andra kostnadsersättningar som idrottsutövaren får göra avdrag för ska inte räknas in i beloppet</a:t>
            </a:r>
          </a:p>
          <a:p>
            <a:pPr lvl="1"/>
            <a:r>
              <a:rPr lang="sv-SE" dirty="0"/>
              <a:t>Belopp på 100 kr eller mer i lön eller ersättning under ett år ska föreningen lämna in kontrolluppgift på. </a:t>
            </a:r>
            <a:r>
              <a:rPr lang="sv-SE" i="1" dirty="0"/>
              <a:t>(Ersättningar som inte är underlag för socialavgifter)</a:t>
            </a:r>
            <a:br>
              <a:rPr lang="sv-SE" i="1" dirty="0"/>
            </a:br>
            <a:endParaRPr lang="sv-SE" i="1" dirty="0"/>
          </a:p>
          <a:p>
            <a:r>
              <a:rPr lang="sv-SE" dirty="0"/>
              <a:t>Handkassor</a:t>
            </a:r>
          </a:p>
          <a:p>
            <a:pPr lvl="1"/>
            <a:r>
              <a:rPr lang="sv-SE" dirty="0"/>
              <a:t>Hur ser det ut?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FE415429-4B4D-4D89-8C50-BDE3D2A9F3E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1837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Medlemsavgifter verksamhetsåret 2022/2023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endParaRPr lang="sv-SE" dirty="0">
              <a:cs typeface="Calibri"/>
            </a:endParaRPr>
          </a:p>
          <a:p>
            <a:pPr marL="457200" lvl="1" indent="0">
              <a:buNone/>
            </a:pPr>
            <a:endParaRPr lang="sv-SE" dirty="0">
              <a:cs typeface="Calibri"/>
            </a:endParaRPr>
          </a:p>
          <a:p>
            <a:pPr lvl="1"/>
            <a:endParaRPr lang="sv-SE" dirty="0">
              <a:cs typeface="Calibri"/>
            </a:endParaRPr>
          </a:p>
        </p:txBody>
      </p:sp>
      <p:graphicFrame>
        <p:nvGraphicFramePr>
          <p:cNvPr id="6" name="Tabell 6">
            <a:extLst>
              <a:ext uri="{FF2B5EF4-FFF2-40B4-BE49-F238E27FC236}">
                <a16:creationId xmlns:a16="http://schemas.microsoft.com/office/drawing/2014/main" id="{53276C2C-09DD-47F9-838E-6CB5B4265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216105"/>
              </p:ext>
            </p:extLst>
          </p:nvPr>
        </p:nvGraphicFramePr>
        <p:xfrm>
          <a:off x="1765299" y="1690688"/>
          <a:ext cx="81280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176">
                  <a:extLst>
                    <a:ext uri="{9D8B030D-6E8A-4147-A177-3AD203B41FA5}">
                      <a16:colId xmlns:a16="http://schemas.microsoft.com/office/drawing/2014/main" val="3173490107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815397609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1994137008"/>
                    </a:ext>
                  </a:extLst>
                </a:gridCol>
                <a:gridCol w="1435099">
                  <a:extLst>
                    <a:ext uri="{9D8B030D-6E8A-4147-A177-3AD203B41FA5}">
                      <a16:colId xmlns:a16="http://schemas.microsoft.com/office/drawing/2014/main" val="2355810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Medlemskategori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Medlemsavgift 2022-2023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Föreningsavgift 2022-2023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Total avgift</a:t>
                      </a:r>
                    </a:p>
                    <a:p>
                      <a:r>
                        <a:rPr lang="sv-SE" dirty="0"/>
                        <a:t>2022-2023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144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Spelare till och med 12 år, deltar ej i seriespel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250 kr/år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072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Spelare till och med 12 år, deltar i seriespel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250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350 kr/år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998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Spelare 13-18 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600 kr/år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229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Spelare från och med 19 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700 kr/år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180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Medlem utan lagtillhörighet (stödmedlem)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kr/år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664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432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Licensieringsavgifter</a:t>
            </a:r>
            <a:br>
              <a:rPr lang="sv-SE" dirty="0"/>
            </a:br>
            <a:r>
              <a:rPr lang="sv-SE" dirty="0"/>
              <a:t>verksamhetsåret 2022/2023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57458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lvl="1"/>
            <a:r>
              <a:rPr lang="sv-SE" dirty="0"/>
              <a:t>Grön (till och med 9 år) – 70 kr</a:t>
            </a:r>
          </a:p>
          <a:p>
            <a:pPr lvl="1"/>
            <a:r>
              <a:rPr lang="sv-SE" dirty="0"/>
              <a:t>Blå (10 – 12 år) – 120 kr</a:t>
            </a:r>
          </a:p>
          <a:p>
            <a:pPr lvl="1"/>
            <a:r>
              <a:rPr lang="sv-SE" dirty="0"/>
              <a:t>Röd (13 – 15 år) – 170 kr</a:t>
            </a:r>
          </a:p>
          <a:p>
            <a:pPr lvl="1"/>
            <a:r>
              <a:rPr lang="sv-SE" dirty="0"/>
              <a:t>Svart/lila (16 år) (Exkl. SSL*) – 340 kr</a:t>
            </a:r>
          </a:p>
          <a:p>
            <a:pPr lvl="1"/>
            <a:r>
              <a:rPr lang="sv-SE" dirty="0"/>
              <a:t>Guld (16 år) (spel på högsta nationella nivå) – 440 kr</a:t>
            </a:r>
          </a:p>
          <a:p>
            <a:pPr marL="457200" lvl="1" indent="0">
              <a:buNone/>
            </a:pPr>
            <a:endParaRPr lang="sv-SE" dirty="0">
              <a:cs typeface="Calibri"/>
            </a:endParaRPr>
          </a:p>
          <a:p>
            <a:pPr marL="457200" lvl="1" indent="0" algn="r">
              <a:buNone/>
            </a:pPr>
            <a:r>
              <a:rPr lang="sv-SE" sz="1800" dirty="0">
                <a:cs typeface="Calibri"/>
              </a:rPr>
              <a:t>* SSL = Svenska Superligan</a:t>
            </a:r>
          </a:p>
        </p:txBody>
      </p:sp>
    </p:spTree>
    <p:extLst>
      <p:ext uri="{BB962C8B-B14F-4D97-AF65-F5344CB8AC3E}">
        <p14:creationId xmlns:p14="http://schemas.microsoft.com/office/powerpoint/2010/main" val="1310897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362272-08EC-4244-8DC2-C09D1558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25E6B0-6279-4035-9C79-EB3F4CBC1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E8E9A0F7-EE59-4D1A-8349-F43770C0FCF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25737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Välkomna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Ni är en viktig del av föreningens verksamhet!</a:t>
            </a:r>
          </a:p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Stort tack för era insatser!</a:t>
            </a:r>
          </a:p>
        </p:txBody>
      </p:sp>
    </p:spTree>
    <p:extLst>
      <p:ext uri="{BB962C8B-B14F-4D97-AF65-F5344CB8AC3E}">
        <p14:creationId xmlns:p14="http://schemas.microsoft.com/office/powerpoint/2010/main" val="260066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Styrelse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Styrelse vald vid årsmöte som hölls den 21 juni.</a:t>
            </a:r>
            <a:br>
              <a:rPr lang="sv-SE" dirty="0"/>
            </a:br>
            <a:r>
              <a:rPr lang="sv-SE" dirty="0"/>
              <a:t>Vi träffas en gång i månaden</a:t>
            </a:r>
            <a:br>
              <a:rPr lang="sv-SE" dirty="0"/>
            </a:br>
            <a:endParaRPr lang="sv-SE" dirty="0"/>
          </a:p>
          <a:p>
            <a:pPr lvl="1"/>
            <a:r>
              <a:rPr lang="sv-SE" dirty="0">
                <a:cs typeface="Calibri"/>
              </a:rPr>
              <a:t>Jerker Jäder – ordförande</a:t>
            </a:r>
          </a:p>
          <a:p>
            <a:pPr lvl="1"/>
            <a:r>
              <a:rPr lang="sv-SE" dirty="0">
                <a:cs typeface="Calibri"/>
              </a:rPr>
              <a:t>Victoria Brundin – vice ordförande</a:t>
            </a:r>
          </a:p>
          <a:p>
            <a:pPr lvl="1"/>
            <a:r>
              <a:rPr lang="sv-SE" dirty="0">
                <a:cs typeface="Calibri"/>
              </a:rPr>
              <a:t>Charlotte Bergfors – kassör</a:t>
            </a:r>
          </a:p>
          <a:p>
            <a:pPr lvl="1"/>
            <a:r>
              <a:rPr lang="sv-SE" dirty="0">
                <a:cs typeface="Calibri"/>
              </a:rPr>
              <a:t>Kristofer Engstrand – sekreterare</a:t>
            </a:r>
          </a:p>
          <a:p>
            <a:pPr lvl="1"/>
            <a:r>
              <a:rPr lang="sv-SE" dirty="0">
                <a:cs typeface="Calibri"/>
              </a:rPr>
              <a:t>Pär Gustafsson – ledamot</a:t>
            </a:r>
          </a:p>
          <a:p>
            <a:pPr lvl="1"/>
            <a:r>
              <a:rPr lang="sv-SE" dirty="0">
                <a:cs typeface="Calibri"/>
              </a:rPr>
              <a:t>Tony Edlund – sportchef</a:t>
            </a:r>
          </a:p>
          <a:p>
            <a:pPr lvl="1"/>
            <a:r>
              <a:rPr lang="sv-SE" dirty="0">
                <a:cs typeface="Calibri"/>
              </a:rPr>
              <a:t>Stephanie </a:t>
            </a:r>
            <a:r>
              <a:rPr lang="sv-SE" dirty="0" err="1">
                <a:cs typeface="Calibri"/>
              </a:rPr>
              <a:t>Mitrovic</a:t>
            </a:r>
            <a:r>
              <a:rPr lang="sv-SE" dirty="0">
                <a:cs typeface="Calibri"/>
              </a:rPr>
              <a:t> – (</a:t>
            </a:r>
            <a:r>
              <a:rPr lang="sv-SE" dirty="0" err="1">
                <a:cs typeface="Calibri"/>
              </a:rPr>
              <a:t>adj</a:t>
            </a:r>
            <a:r>
              <a:rPr lang="sv-SE" dirty="0">
                <a:cs typeface="Calibri"/>
              </a:rPr>
              <a:t>) ledamot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2989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Ekonomi</a:t>
            </a:r>
          </a:p>
          <a:p>
            <a:pPr lvl="1"/>
            <a:r>
              <a:rPr lang="sv-SE" dirty="0">
                <a:cs typeface="Calibri"/>
              </a:rPr>
              <a:t>Ekonomisk status</a:t>
            </a:r>
          </a:p>
          <a:p>
            <a:pPr lvl="1"/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Föreningen revideras av auktoriserad revisor – krav för elitlicens</a:t>
            </a:r>
          </a:p>
          <a:p>
            <a:pPr lvl="1"/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Föreningen har valt </a:t>
            </a:r>
            <a:r>
              <a:rPr lang="sv-SE" dirty="0" err="1">
                <a:cs typeface="Calibri"/>
              </a:rPr>
              <a:t>Revidacta</a:t>
            </a:r>
            <a:r>
              <a:rPr lang="sv-SE" dirty="0">
                <a:cs typeface="Calibri"/>
              </a:rPr>
              <a:t> till revisionsbolag</a:t>
            </a:r>
          </a:p>
          <a:p>
            <a:pPr lvl="1"/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Lagens kassor är delar av föreningens ekonomi och kan komma att granskas</a:t>
            </a:r>
          </a:p>
          <a:p>
            <a:pPr marL="457200" lvl="1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35912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Ekonomi</a:t>
            </a:r>
          </a:p>
          <a:p>
            <a:pPr lvl="1"/>
            <a:r>
              <a:rPr lang="sv-SE" dirty="0">
                <a:cs typeface="Calibri"/>
              </a:rPr>
              <a:t>Vi vill därför att lagkassörerna bokför så att räkenskaperna går att följa och att det tydligt framgår vad de olika kontohändelserna avser.</a:t>
            </a:r>
            <a:br>
              <a:rPr lang="sv-SE" dirty="0">
                <a:cs typeface="Calibri"/>
              </a:rPr>
            </a:br>
            <a:r>
              <a:rPr lang="sv-SE" dirty="0">
                <a:cs typeface="Calibri"/>
              </a:rPr>
              <a:t>Förslagsvis görs detta i en Excel-fil</a:t>
            </a:r>
          </a:p>
          <a:p>
            <a:pPr marL="1371600" lvl="3" indent="0">
              <a:buNone/>
            </a:pPr>
            <a:br>
              <a:rPr lang="sv-SE" dirty="0">
                <a:cs typeface="Calibri"/>
              </a:rPr>
            </a:br>
            <a:r>
              <a:rPr lang="sv-SE" dirty="0">
                <a:cs typeface="Calibri"/>
              </a:rPr>
              <a:t>T ex</a:t>
            </a:r>
          </a:p>
          <a:p>
            <a:pPr lvl="3"/>
            <a:r>
              <a:rPr lang="sv-SE" dirty="0">
                <a:cs typeface="Calibri"/>
              </a:rPr>
              <a:t>Intäkt försäljning</a:t>
            </a:r>
          </a:p>
          <a:p>
            <a:pPr lvl="3"/>
            <a:r>
              <a:rPr lang="sv-SE" dirty="0">
                <a:cs typeface="Calibri"/>
              </a:rPr>
              <a:t>Intäkt jobb</a:t>
            </a:r>
          </a:p>
          <a:p>
            <a:pPr lvl="3"/>
            <a:r>
              <a:rPr lang="sv-SE" dirty="0">
                <a:cs typeface="Calibri"/>
              </a:rPr>
              <a:t>Intäkt</a:t>
            </a:r>
          </a:p>
          <a:p>
            <a:pPr lvl="3"/>
            <a:r>
              <a:rPr lang="sv-SE" dirty="0">
                <a:cs typeface="Calibri"/>
              </a:rPr>
              <a:t>Kostnad cupavgift</a:t>
            </a:r>
          </a:p>
          <a:p>
            <a:pPr lvl="3"/>
            <a:r>
              <a:rPr lang="sv-SE" dirty="0">
                <a:cs typeface="Calibri"/>
              </a:rPr>
              <a:t>Kostnad kläder</a:t>
            </a:r>
          </a:p>
          <a:p>
            <a:pPr lvl="3"/>
            <a:r>
              <a:rPr lang="sv-SE" dirty="0">
                <a:cs typeface="Calibri"/>
              </a:rPr>
              <a:t>Kostnad kioskinköp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291740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785279"/>
              </p:ext>
            </p:extLst>
          </p:nvPr>
        </p:nvGraphicFramePr>
        <p:xfrm>
          <a:off x="838200" y="1860486"/>
          <a:ext cx="8695860" cy="38788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2361">
                  <a:extLst>
                    <a:ext uri="{9D8B030D-6E8A-4147-A177-3AD203B41FA5}">
                      <a16:colId xmlns:a16="http://schemas.microsoft.com/office/drawing/2014/main" val="519045849"/>
                    </a:ext>
                  </a:extLst>
                </a:gridCol>
                <a:gridCol w="635899">
                  <a:extLst>
                    <a:ext uri="{9D8B030D-6E8A-4147-A177-3AD203B41FA5}">
                      <a16:colId xmlns:a16="http://schemas.microsoft.com/office/drawing/2014/main" val="244335369"/>
                    </a:ext>
                  </a:extLst>
                </a:gridCol>
                <a:gridCol w="1265936">
                  <a:extLst>
                    <a:ext uri="{9D8B030D-6E8A-4147-A177-3AD203B41FA5}">
                      <a16:colId xmlns:a16="http://schemas.microsoft.com/office/drawing/2014/main" val="1917831344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1429319374"/>
                    </a:ext>
                  </a:extLst>
                </a:gridCol>
                <a:gridCol w="823214">
                  <a:extLst>
                    <a:ext uri="{9D8B030D-6E8A-4147-A177-3AD203B41FA5}">
                      <a16:colId xmlns:a16="http://schemas.microsoft.com/office/drawing/2014/main" val="562221100"/>
                    </a:ext>
                  </a:extLst>
                </a:gridCol>
                <a:gridCol w="606742">
                  <a:extLst>
                    <a:ext uri="{9D8B030D-6E8A-4147-A177-3AD203B41FA5}">
                      <a16:colId xmlns:a16="http://schemas.microsoft.com/office/drawing/2014/main" val="1813204895"/>
                    </a:ext>
                  </a:extLst>
                </a:gridCol>
                <a:gridCol w="744347">
                  <a:extLst>
                    <a:ext uri="{9D8B030D-6E8A-4147-A177-3AD203B41FA5}">
                      <a16:colId xmlns:a16="http://schemas.microsoft.com/office/drawing/2014/main" val="2587263642"/>
                    </a:ext>
                  </a:extLst>
                </a:gridCol>
                <a:gridCol w="2386085">
                  <a:extLst>
                    <a:ext uri="{9D8B030D-6E8A-4147-A177-3AD203B41FA5}">
                      <a16:colId xmlns:a16="http://schemas.microsoft.com/office/drawing/2014/main" val="104479206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1266577108"/>
                    </a:ext>
                  </a:extLst>
                </a:gridCol>
              </a:tblGrid>
              <a:tr h="60044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Datum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Verifikat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Medlemsavgifter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Kläder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Försäljning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Avgifter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Övrigt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Notering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Saldo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5396479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2021-04-30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1156,4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Sista transaktion </a:t>
                      </a:r>
                      <a:r>
                        <a:rPr lang="sv-SE" sz="1400" i="1" u="none" strike="noStrike" dirty="0" err="1">
                          <a:effectLst/>
                        </a:rPr>
                        <a:t>föreg</a:t>
                      </a:r>
                      <a:r>
                        <a:rPr lang="sv-SE" sz="1400" i="1" u="none" strike="noStrike" dirty="0">
                          <a:effectLst/>
                        </a:rPr>
                        <a:t> år </a:t>
                      </a:r>
                      <a:r>
                        <a:rPr lang="sv-SE" sz="1400" i="1" u="none" strike="noStrike" dirty="0" err="1">
                          <a:effectLst/>
                        </a:rPr>
                        <a:t>Innebandyappen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160701,83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75438450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2021-05-03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550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Sam B Ravelli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161251,83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9872273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2021-05-03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9346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Coronabidrag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170597,83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361286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2021-05-03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5000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2006P003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175597,83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23035637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2021-06-10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Betalning</a:t>
                      </a:r>
                      <a:r>
                        <a:rPr lang="sv-SE" sz="1400" b="0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kläder Stadium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170597,83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43826476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2021-08-10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JOBB</a:t>
                      </a:r>
                      <a:r>
                        <a:rPr lang="sv-SE" sz="1400" b="0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P-vakt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173597,83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1681613"/>
                  </a:ext>
                </a:extLst>
              </a:tr>
              <a:tr h="468342">
                <a:tc>
                  <a:txBody>
                    <a:bodyPr/>
                    <a:lstStyle/>
                    <a:p>
                      <a:pPr algn="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0340987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EFEDDB1C-D2C9-4EFB-BAC1-DA9DB726AD19}"/>
              </a:ext>
            </a:extLst>
          </p:cNvPr>
          <p:cNvSpPr txBox="1"/>
          <p:nvPr/>
        </p:nvSpPr>
        <p:spPr>
          <a:xfrm>
            <a:off x="357326" y="1506022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sv-SE" dirty="0">
                <a:cs typeface="Calibri"/>
              </a:rPr>
              <a:t>Exempel</a:t>
            </a:r>
          </a:p>
        </p:txBody>
      </p:sp>
    </p:spTree>
    <p:extLst>
      <p:ext uri="{BB962C8B-B14F-4D97-AF65-F5344CB8AC3E}">
        <p14:creationId xmlns:p14="http://schemas.microsoft.com/office/powerpoint/2010/main" val="3304461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Ekonomi</a:t>
            </a:r>
          </a:p>
          <a:p>
            <a:pPr marL="457200" lvl="1" indent="0">
              <a:buNone/>
            </a:pPr>
            <a:endParaRPr lang="sv-SE" u="sng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Nytt för denna säsong:</a:t>
            </a:r>
            <a:br>
              <a:rPr lang="sv-SE" dirty="0">
                <a:cs typeface="Calibri"/>
              </a:rPr>
            </a:br>
            <a:r>
              <a:rPr lang="sv-SE" dirty="0">
                <a:cs typeface="Calibri"/>
              </a:rPr>
              <a:t>Bokföring för maj-dec 2022 kommer att ske i januari 2023</a:t>
            </a:r>
            <a:br>
              <a:rPr lang="sv-SE" dirty="0">
                <a:cs typeface="Calibri"/>
              </a:rPr>
            </a:br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Pärmar med underlag och bokföring skall lämnas in till Jerker eller Charlotte senast den </a:t>
            </a:r>
            <a:r>
              <a:rPr lang="sv-SE" u="sng" dirty="0">
                <a:cs typeface="Calibri"/>
              </a:rPr>
              <a:t>7 maj </a:t>
            </a:r>
            <a:r>
              <a:rPr lang="sv-SE" dirty="0">
                <a:cs typeface="Calibri"/>
              </a:rPr>
              <a:t>för att möjliggöra revision i god tid innan årsmötet 2023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2768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2022/2023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Gireringar</a:t>
            </a:r>
          </a:p>
          <a:p>
            <a:pPr lvl="1"/>
            <a:r>
              <a:rPr lang="sv-SE" dirty="0">
                <a:cs typeface="Calibri"/>
              </a:rPr>
              <a:t>Gireringar kan inte göras från lagkonton</a:t>
            </a:r>
          </a:p>
          <a:p>
            <a:pPr lvl="1"/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För större gireringar, kontakta Charlotte Bergfors i god tid</a:t>
            </a:r>
          </a:p>
          <a:p>
            <a:pPr lvl="2"/>
            <a:r>
              <a:rPr lang="sv-SE" dirty="0">
                <a:cs typeface="Calibri"/>
              </a:rPr>
              <a:t>Sänd kopia på underlag till Charlotte</a:t>
            </a:r>
          </a:p>
          <a:p>
            <a:pPr lvl="1"/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5714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Nummerserier fakturering lag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627494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08244503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89551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Nummer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48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Moderföreningen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1000 – 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185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Herrlag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100 000 – 199 999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957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Damlag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200 000 – 299 999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134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Utveckling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300 000 – 399 999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3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P-04 (nuvarande HJ18?)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2004</a:t>
                      </a:r>
                      <a:r>
                        <a:rPr lang="sv-SE" b="1" dirty="0"/>
                        <a:t>P</a:t>
                      </a:r>
                      <a:r>
                        <a:rPr lang="sv-SE" b="0" dirty="0"/>
                        <a:t>000 – 2004</a:t>
                      </a:r>
                      <a:r>
                        <a:rPr lang="sv-SE" b="1" dirty="0"/>
                        <a:t>P</a:t>
                      </a:r>
                      <a:r>
                        <a:rPr lang="sv-SE" b="0" dirty="0"/>
                        <a:t>999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Damutveckling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2005</a:t>
                      </a:r>
                      <a:r>
                        <a:rPr lang="sv-SE" b="1" dirty="0"/>
                        <a:t>F</a:t>
                      </a:r>
                      <a:r>
                        <a:rPr lang="sv-SE" b="0" dirty="0"/>
                        <a:t>000</a:t>
                      </a:r>
                      <a:r>
                        <a:rPr lang="sv-SE" b="0" baseline="0" dirty="0"/>
                        <a:t> – 2005</a:t>
                      </a:r>
                      <a:r>
                        <a:rPr lang="sv-SE" b="1" baseline="0" dirty="0"/>
                        <a:t>F</a:t>
                      </a:r>
                      <a:r>
                        <a:rPr lang="sv-SE" b="0" baseline="0" dirty="0"/>
                        <a:t>999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780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P-07/08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2008</a:t>
                      </a:r>
                      <a:r>
                        <a:rPr lang="sv-SE" b="1" dirty="0"/>
                        <a:t>P</a:t>
                      </a:r>
                      <a:r>
                        <a:rPr lang="sv-SE" b="0" dirty="0"/>
                        <a:t>000</a:t>
                      </a:r>
                      <a:r>
                        <a:rPr lang="sv-SE" b="0" baseline="0" dirty="0"/>
                        <a:t> – 2008</a:t>
                      </a:r>
                      <a:r>
                        <a:rPr lang="sv-SE" b="1" baseline="0" dirty="0"/>
                        <a:t>P</a:t>
                      </a:r>
                      <a:r>
                        <a:rPr lang="sv-SE" b="0" baseline="0" dirty="0"/>
                        <a:t>999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947135"/>
                  </a:ext>
                </a:extLst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4887553"/>
            <a:ext cx="10515600" cy="43509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Övriga lag enligt samma princip (år, kön, 000 – år, kön, 999)</a:t>
            </a:r>
          </a:p>
        </p:txBody>
      </p:sp>
    </p:spTree>
    <p:extLst>
      <p:ext uri="{BB962C8B-B14F-4D97-AF65-F5344CB8AC3E}">
        <p14:creationId xmlns:p14="http://schemas.microsoft.com/office/powerpoint/2010/main" val="414274767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1. SCA Blå">
      <a:srgbClr val="00205B"/>
    </a:custClr>
    <a:custClr name="G1. Ljusgrön">
      <a:srgbClr val="DEEDE4"/>
    </a:custClr>
    <a:custClr name="G2. SCA Grön Tint 60%">
      <a:srgbClr val="8FC1A6"/>
    </a:custClr>
    <a:custClr name="G3. SCA Grön">
      <a:srgbClr val="44986B"/>
    </a:custClr>
    <a:custClr name="G4. Mörkgrön Tint 85%">
      <a:srgbClr val="587370"/>
    </a:custClr>
    <a:custClr name="G5. Mörkgrön">
      <a:srgbClr val="204440"/>
    </a:custClr>
    <a:custClr name="T1. Ljust trä">
      <a:srgbClr val="F9F0E4"/>
    </a:custClr>
    <a:custClr name="T2. Bark Tint 60%">
      <a:srgbClr val="CCA38E"/>
    </a:custClr>
    <a:custClr name="T3. Bark">
      <a:srgbClr val="AA6543"/>
    </a:custClr>
    <a:custClr name="N1. Ljusgrå">
      <a:srgbClr val="E6EAE9"/>
    </a:custClr>
    <a:custClr name="N2. Mörkgrå">
      <a:srgbClr val="696969"/>
    </a:custClr>
    <a:custClr name="Vit">
      <a:srgbClr val="FFFFFF"/>
    </a:custClr>
    <a:custClr name="85% Svart">
      <a:srgbClr val="262626"/>
    </a:custClr>
  </a:custClrLst>
  <a:extLst>
    <a:ext uri="{05A4C25C-085E-4340-85A3-A5531E510DB2}">
      <thm15:themeFamily xmlns:thm15="http://schemas.microsoft.com/office/thememl/2012/main" name="Default Theme1" id="{D17F9522-AB8E-41DF-8510-B249FEB5E96A}" vid="{97942343-E243-409F-A150-21396AA90D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1757</TotalTime>
  <Words>873</Words>
  <Application>Microsoft Office PowerPoint</Application>
  <PresentationFormat>Bredbild</PresentationFormat>
  <Paragraphs>194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Default Theme1</vt:lpstr>
      <vt:lpstr>Glädje, gemenskap, respekt </vt:lpstr>
      <vt:lpstr>Välkomna</vt:lpstr>
      <vt:lpstr>Styrelse</vt:lpstr>
      <vt:lpstr>Säsongen 2022/2023</vt:lpstr>
      <vt:lpstr>Säsongen 2022/2023</vt:lpstr>
      <vt:lpstr>Säsongen 2022/2023</vt:lpstr>
      <vt:lpstr>Säsongen 2022/2023</vt:lpstr>
      <vt:lpstr>Säsongen 2022/2023</vt:lpstr>
      <vt:lpstr>Nummerserier fakturering lag</vt:lpstr>
      <vt:lpstr>Nummerserier fakturering lag</vt:lpstr>
      <vt:lpstr>Exempel på faktura</vt:lpstr>
      <vt:lpstr>Dokument på laget.se</vt:lpstr>
      <vt:lpstr>Digitala lagkassan – smarta digitala lösningar för ekonomiskt hållbara föreningar</vt:lpstr>
      <vt:lpstr>Digitala lagkassan</vt:lpstr>
      <vt:lpstr>Digitala lagkassan</vt:lpstr>
      <vt:lpstr>Säsongen 2022/2023</vt:lpstr>
      <vt:lpstr>Medlemsavgifter verksamhetsåret 2022/2023</vt:lpstr>
      <vt:lpstr>Licensieringsavgifter verksamhetsåret 2022/2023</vt:lpstr>
      <vt:lpstr>Säsongen 2022/2023</vt:lpstr>
    </vt:vector>
  </TitlesOfParts>
  <Company>SCA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Uppstarts-/strategimöte 2020-2021</dc:title>
  <dc:creator>JÄDER Jerker</dc:creator>
  <cp:lastModifiedBy>Charlotte Bergfors</cp:lastModifiedBy>
  <cp:revision>822</cp:revision>
  <dcterms:created xsi:type="dcterms:W3CDTF">2020-07-21T19:32:48Z</dcterms:created>
  <dcterms:modified xsi:type="dcterms:W3CDTF">2022-11-06T17:58:40Z</dcterms:modified>
</cp:coreProperties>
</file>