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8" r:id="rId4"/>
  </p:sldMasterIdLst>
  <p:notesMasterIdLst>
    <p:notesMasterId r:id="rId22"/>
  </p:notesMasterIdLst>
  <p:handoutMasterIdLst>
    <p:handoutMasterId r:id="rId23"/>
  </p:handoutMasterIdLst>
  <p:sldIdLst>
    <p:sldId id="300" r:id="rId5"/>
    <p:sldId id="363" r:id="rId6"/>
    <p:sldId id="361" r:id="rId7"/>
    <p:sldId id="369" r:id="rId8"/>
    <p:sldId id="368" r:id="rId9"/>
    <p:sldId id="303" r:id="rId10"/>
    <p:sldId id="360" r:id="rId11"/>
    <p:sldId id="362" r:id="rId12"/>
    <p:sldId id="364" r:id="rId13"/>
    <p:sldId id="365" r:id="rId14"/>
    <p:sldId id="366" r:id="rId15"/>
    <p:sldId id="367" r:id="rId16"/>
    <p:sldId id="359" r:id="rId17"/>
    <p:sldId id="282" r:id="rId18"/>
    <p:sldId id="263" r:id="rId19"/>
    <p:sldId id="309" r:id="rId20"/>
    <p:sldId id="285" r:id="rId21"/>
  </p:sldIdLst>
  <p:sldSz cx="12192000" cy="6858000"/>
  <p:notesSz cx="6858000" cy="9144000"/>
  <p:embeddedFontLst>
    <p:embeddedFont>
      <p:font typeface="SKF Sans Office" panose="020B060402020202020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5" y="1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19" d="100"/>
          <a:sy n="119" d="100"/>
        </p:scale>
        <p:origin x="30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heme" Target="../theme/theme3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B8617F-C86B-E405-F12E-5C134B237DD5}"/>
              </a:ext>
            </a:extLst>
          </p:cNvPr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3884613" y="255600"/>
            <a:ext cx="2971800" cy="198000"/>
          </a:xfrm>
          <a:prstGeom prst="rect">
            <a:avLst/>
          </a:prstGeom>
        </p:spPr>
        <p:txBody>
          <a:bodyPr vert="horz" lIns="180000" tIns="45720" rIns="180000" bIns="45720" rtlCol="0"/>
          <a:lstStyle>
            <a:lvl1pPr algn="l">
              <a:defRPr sz="1200"/>
            </a:lvl1pPr>
          </a:lstStyle>
          <a:p>
            <a:pPr algn="r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D80244-4EED-1AED-480A-BCA287DAF25C}"/>
              </a:ext>
            </a:extLst>
          </p:cNvPr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57600"/>
            <a:ext cx="2971800" cy="198000"/>
          </a:xfrm>
          <a:prstGeom prst="rect">
            <a:avLst/>
          </a:prstGeom>
        </p:spPr>
        <p:txBody>
          <a:bodyPr vert="horz" lIns="91440" tIns="45720" rIns="180000" bIns="45720" rtlCol="0"/>
          <a:lstStyle>
            <a:lvl1pPr algn="r">
              <a:defRPr sz="1200"/>
            </a:lvl1pPr>
          </a:lstStyle>
          <a:p>
            <a:fld id="{EBA3F5FE-B313-4CC5-9877-A3C5F2FA460D}" type="datetimeFigureOut">
              <a:rPr lang="en-GB" sz="800" smtClean="0"/>
              <a:t>30/08/2026</a:t>
            </a:fld>
            <a:endParaRPr lang="en-GB" sz="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30D8F8-A179-4259-2959-1E86837A343E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18000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70426-4D8B-8F32-F2B0-987CF91A8196}"/>
              </a:ext>
            </a:extLst>
          </p:cNvPr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180000" bIns="45720" rtlCol="0" anchor="b"/>
          <a:lstStyle>
            <a:lvl1pPr algn="r">
              <a:defRPr sz="1200"/>
            </a:lvl1pPr>
          </a:lstStyle>
          <a:p>
            <a:fld id="{A9B4B3A3-9309-498B-B371-4C6825A40C15}" type="slidenum">
              <a:rPr lang="en-GB" sz="800" smtClean="0"/>
              <a:t>‹#›</a:t>
            </a:fld>
            <a:endParaRPr lang="en-GB" sz="800" dirty="0"/>
          </a:p>
        </p:txBody>
      </p:sp>
      <p:sp>
        <p:nvSpPr>
          <p:cNvPr id="7" name="!!Logo">
            <a:extLst>
              <a:ext uri="{FF2B5EF4-FFF2-40B4-BE49-F238E27FC236}">
                <a16:creationId xmlns:a16="http://schemas.microsoft.com/office/drawing/2014/main" id="{A3794F8B-D116-A333-4A51-B5BFD605C7A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8768" y="91900"/>
            <a:ext cx="542506" cy="127150"/>
          </a:xfrm>
          <a:custGeom>
            <a:avLst/>
            <a:gdLst>
              <a:gd name="connsiteX0" fmla="*/ 522177 w 812799"/>
              <a:gd name="connsiteY0" fmla="*/ 114300 h 190500"/>
              <a:gd name="connsiteX1" fmla="*/ 494397 w 812799"/>
              <a:gd name="connsiteY1" fmla="*/ 114300 h 190500"/>
              <a:gd name="connsiteX2" fmla="*/ 489385 w 812799"/>
              <a:gd name="connsiteY2" fmla="*/ 112207 h 190500"/>
              <a:gd name="connsiteX3" fmla="*/ 429336 w 812799"/>
              <a:gd name="connsiteY3" fmla="*/ 51689 h 190500"/>
              <a:gd name="connsiteX4" fmla="*/ 431007 w 812799"/>
              <a:gd name="connsiteY4" fmla="*/ 47624 h 190500"/>
              <a:gd name="connsiteX5" fmla="*/ 493823 w 812799"/>
              <a:gd name="connsiteY5" fmla="*/ 47624 h 190500"/>
              <a:gd name="connsiteX6" fmla="*/ 500912 w 812799"/>
              <a:gd name="connsiteY6" fmla="*/ 40480 h 190500"/>
              <a:gd name="connsiteX7" fmla="*/ 500912 w 812799"/>
              <a:gd name="connsiteY7" fmla="*/ 7144 h 190500"/>
              <a:gd name="connsiteX8" fmla="*/ 493823 w 812799"/>
              <a:gd name="connsiteY8" fmla="*/ 0 h 190500"/>
              <a:gd name="connsiteX9" fmla="*/ 437690 w 812799"/>
              <a:gd name="connsiteY9" fmla="*/ 0 h 190500"/>
              <a:gd name="connsiteX10" fmla="*/ 432678 w 812799"/>
              <a:gd name="connsiteY10" fmla="*/ 2093 h 190500"/>
              <a:gd name="connsiteX11" fmla="*/ 372630 w 812799"/>
              <a:gd name="connsiteY11" fmla="*/ 62611 h 190500"/>
              <a:gd name="connsiteX12" fmla="*/ 368596 w 812799"/>
              <a:gd name="connsiteY12" fmla="*/ 60927 h 190500"/>
              <a:gd name="connsiteX13" fmla="*/ 368596 w 812799"/>
              <a:gd name="connsiteY13" fmla="*/ 7144 h 190500"/>
              <a:gd name="connsiteX14" fmla="*/ 361508 w 812799"/>
              <a:gd name="connsiteY14" fmla="*/ 0 h 190500"/>
              <a:gd name="connsiteX15" fmla="*/ 290624 w 812799"/>
              <a:gd name="connsiteY15" fmla="*/ 0 h 190500"/>
              <a:gd name="connsiteX16" fmla="*/ 283536 w 812799"/>
              <a:gd name="connsiteY16" fmla="*/ 7144 h 190500"/>
              <a:gd name="connsiteX17" fmla="*/ 283536 w 812799"/>
              <a:gd name="connsiteY17" fmla="*/ 40481 h 190500"/>
              <a:gd name="connsiteX18" fmla="*/ 290624 w 812799"/>
              <a:gd name="connsiteY18" fmla="*/ 47625 h 190500"/>
              <a:gd name="connsiteX19" fmla="*/ 300075 w 812799"/>
              <a:gd name="connsiteY19" fmla="*/ 47625 h 190500"/>
              <a:gd name="connsiteX20" fmla="*/ 302438 w 812799"/>
              <a:gd name="connsiteY20" fmla="*/ 50006 h 190500"/>
              <a:gd name="connsiteX21" fmla="*/ 302438 w 812799"/>
              <a:gd name="connsiteY21" fmla="*/ 111919 h 190500"/>
              <a:gd name="connsiteX22" fmla="*/ 300075 w 812799"/>
              <a:gd name="connsiteY22" fmla="*/ 114300 h 190500"/>
              <a:gd name="connsiteX23" fmla="*/ 290624 w 812799"/>
              <a:gd name="connsiteY23" fmla="*/ 114300 h 190500"/>
              <a:gd name="connsiteX24" fmla="*/ 283536 w 812799"/>
              <a:gd name="connsiteY24" fmla="*/ 121444 h 190500"/>
              <a:gd name="connsiteX25" fmla="*/ 283536 w 812799"/>
              <a:gd name="connsiteY25" fmla="*/ 183356 h 190500"/>
              <a:gd name="connsiteX26" fmla="*/ 290624 w 812799"/>
              <a:gd name="connsiteY26" fmla="*/ 190500 h 190500"/>
              <a:gd name="connsiteX27" fmla="*/ 361508 w 812799"/>
              <a:gd name="connsiteY27" fmla="*/ 190500 h 190500"/>
              <a:gd name="connsiteX28" fmla="*/ 368596 w 812799"/>
              <a:gd name="connsiteY28" fmla="*/ 183356 h 190500"/>
              <a:gd name="connsiteX29" fmla="*/ 368596 w 812799"/>
              <a:gd name="connsiteY29" fmla="*/ 110523 h 190500"/>
              <a:gd name="connsiteX30" fmla="*/ 372630 w 812799"/>
              <a:gd name="connsiteY30" fmla="*/ 108839 h 190500"/>
              <a:gd name="connsiteX31" fmla="*/ 451580 w 812799"/>
              <a:gd name="connsiteY31" fmla="*/ 188407 h 190500"/>
              <a:gd name="connsiteX32" fmla="*/ 456592 w 812799"/>
              <a:gd name="connsiteY32" fmla="*/ 190500 h 190500"/>
              <a:gd name="connsiteX33" fmla="*/ 522177 w 812799"/>
              <a:gd name="connsiteY33" fmla="*/ 190500 h 190500"/>
              <a:gd name="connsiteX34" fmla="*/ 529265 w 812799"/>
              <a:gd name="connsiteY34" fmla="*/ 183356 h 190500"/>
              <a:gd name="connsiteX35" fmla="*/ 529265 w 812799"/>
              <a:gd name="connsiteY35" fmla="*/ 121444 h 190500"/>
              <a:gd name="connsiteX36" fmla="*/ 522177 w 812799"/>
              <a:gd name="connsiteY36" fmla="*/ 114300 h 190500"/>
              <a:gd name="connsiteX37" fmla="*/ 238642 w 812799"/>
              <a:gd name="connsiteY37" fmla="*/ 66675 h 190500"/>
              <a:gd name="connsiteX38" fmla="*/ 96874 w 812799"/>
              <a:gd name="connsiteY38" fmla="*/ 66675 h 190500"/>
              <a:gd name="connsiteX39" fmla="*/ 94512 w 812799"/>
              <a:gd name="connsiteY39" fmla="*/ 64294 h 190500"/>
              <a:gd name="connsiteX40" fmla="*/ 94512 w 812799"/>
              <a:gd name="connsiteY40" fmla="*/ 30956 h 190500"/>
              <a:gd name="connsiteX41" fmla="*/ 96874 w 812799"/>
              <a:gd name="connsiteY41" fmla="*/ 28575 h 190500"/>
              <a:gd name="connsiteX42" fmla="*/ 148856 w 812799"/>
              <a:gd name="connsiteY42" fmla="*/ 28575 h 190500"/>
              <a:gd name="connsiteX43" fmla="*/ 151219 w 812799"/>
              <a:gd name="connsiteY43" fmla="*/ 30955 h 190500"/>
              <a:gd name="connsiteX44" fmla="*/ 151219 w 812799"/>
              <a:gd name="connsiteY44" fmla="*/ 40481 h 190500"/>
              <a:gd name="connsiteX45" fmla="*/ 158307 w 812799"/>
              <a:gd name="connsiteY45" fmla="*/ 47625 h 190500"/>
              <a:gd name="connsiteX46" fmla="*/ 210288 w 812799"/>
              <a:gd name="connsiteY46" fmla="*/ 47625 h 190500"/>
              <a:gd name="connsiteX47" fmla="*/ 217377 w 812799"/>
              <a:gd name="connsiteY47" fmla="*/ 40481 h 190500"/>
              <a:gd name="connsiteX48" fmla="*/ 217377 w 812799"/>
              <a:gd name="connsiteY48" fmla="*/ 7144 h 190500"/>
              <a:gd name="connsiteX49" fmla="*/ 210288 w 812799"/>
              <a:gd name="connsiteY49" fmla="*/ 0 h 190500"/>
              <a:gd name="connsiteX50" fmla="*/ 35442 w 812799"/>
              <a:gd name="connsiteY50" fmla="*/ 0 h 190500"/>
              <a:gd name="connsiteX51" fmla="*/ 28353 w 812799"/>
              <a:gd name="connsiteY51" fmla="*/ 7144 h 190500"/>
              <a:gd name="connsiteX52" fmla="*/ 28353 w 812799"/>
              <a:gd name="connsiteY52" fmla="*/ 88106 h 190500"/>
              <a:gd name="connsiteX53" fmla="*/ 35442 w 812799"/>
              <a:gd name="connsiteY53" fmla="*/ 95250 h 190500"/>
              <a:gd name="connsiteX54" fmla="*/ 158307 w 812799"/>
              <a:gd name="connsiteY54" fmla="*/ 95250 h 190500"/>
              <a:gd name="connsiteX55" fmla="*/ 160670 w 812799"/>
              <a:gd name="connsiteY55" fmla="*/ 97631 h 190500"/>
              <a:gd name="connsiteX56" fmla="*/ 160670 w 812799"/>
              <a:gd name="connsiteY56" fmla="*/ 159544 h 190500"/>
              <a:gd name="connsiteX57" fmla="*/ 158307 w 812799"/>
              <a:gd name="connsiteY57" fmla="*/ 161925 h 190500"/>
              <a:gd name="connsiteX58" fmla="*/ 87423 w 812799"/>
              <a:gd name="connsiteY58" fmla="*/ 161925 h 190500"/>
              <a:gd name="connsiteX59" fmla="*/ 85060 w 812799"/>
              <a:gd name="connsiteY59" fmla="*/ 159544 h 190500"/>
              <a:gd name="connsiteX60" fmla="*/ 85060 w 812799"/>
              <a:gd name="connsiteY60" fmla="*/ 121444 h 190500"/>
              <a:gd name="connsiteX61" fmla="*/ 77972 w 812799"/>
              <a:gd name="connsiteY61" fmla="*/ 114300 h 190500"/>
              <a:gd name="connsiteX62" fmla="*/ 7088 w 812799"/>
              <a:gd name="connsiteY62" fmla="*/ 114300 h 190500"/>
              <a:gd name="connsiteX63" fmla="*/ 0 w 812799"/>
              <a:gd name="connsiteY63" fmla="*/ 121444 h 190500"/>
              <a:gd name="connsiteX64" fmla="*/ 0 w 812799"/>
              <a:gd name="connsiteY64" fmla="*/ 183356 h 190500"/>
              <a:gd name="connsiteX65" fmla="*/ 7088 w 812799"/>
              <a:gd name="connsiteY65" fmla="*/ 190500 h 190500"/>
              <a:gd name="connsiteX66" fmla="*/ 238642 w 812799"/>
              <a:gd name="connsiteY66" fmla="*/ 190500 h 190500"/>
              <a:gd name="connsiteX67" fmla="*/ 245730 w 812799"/>
              <a:gd name="connsiteY67" fmla="*/ 183356 h 190500"/>
              <a:gd name="connsiteX68" fmla="*/ 245730 w 812799"/>
              <a:gd name="connsiteY68" fmla="*/ 73819 h 190500"/>
              <a:gd name="connsiteX69" fmla="*/ 238642 w 812799"/>
              <a:gd name="connsiteY69" fmla="*/ 66675 h 190500"/>
              <a:gd name="connsiteX70" fmla="*/ 805712 w 812799"/>
              <a:gd name="connsiteY70" fmla="*/ 0 h 190500"/>
              <a:gd name="connsiteX71" fmla="*/ 574158 w 812799"/>
              <a:gd name="connsiteY71" fmla="*/ 0 h 190500"/>
              <a:gd name="connsiteX72" fmla="*/ 567070 w 812799"/>
              <a:gd name="connsiteY72" fmla="*/ 7144 h 190500"/>
              <a:gd name="connsiteX73" fmla="*/ 567070 w 812799"/>
              <a:gd name="connsiteY73" fmla="*/ 40481 h 190500"/>
              <a:gd name="connsiteX74" fmla="*/ 574158 w 812799"/>
              <a:gd name="connsiteY74" fmla="*/ 47625 h 190500"/>
              <a:gd name="connsiteX75" fmla="*/ 583609 w 812799"/>
              <a:gd name="connsiteY75" fmla="*/ 47625 h 190500"/>
              <a:gd name="connsiteX76" fmla="*/ 585972 w 812799"/>
              <a:gd name="connsiteY76" fmla="*/ 50006 h 190500"/>
              <a:gd name="connsiteX77" fmla="*/ 585972 w 812799"/>
              <a:gd name="connsiteY77" fmla="*/ 111919 h 190500"/>
              <a:gd name="connsiteX78" fmla="*/ 583609 w 812799"/>
              <a:gd name="connsiteY78" fmla="*/ 114300 h 190500"/>
              <a:gd name="connsiteX79" fmla="*/ 574158 w 812799"/>
              <a:gd name="connsiteY79" fmla="*/ 114300 h 190500"/>
              <a:gd name="connsiteX80" fmla="*/ 567070 w 812799"/>
              <a:gd name="connsiteY80" fmla="*/ 121444 h 190500"/>
              <a:gd name="connsiteX81" fmla="*/ 567070 w 812799"/>
              <a:gd name="connsiteY81" fmla="*/ 183356 h 190500"/>
              <a:gd name="connsiteX82" fmla="*/ 574158 w 812799"/>
              <a:gd name="connsiteY82" fmla="*/ 190500 h 190500"/>
              <a:gd name="connsiteX83" fmla="*/ 663944 w 812799"/>
              <a:gd name="connsiteY83" fmla="*/ 190500 h 190500"/>
              <a:gd name="connsiteX84" fmla="*/ 671033 w 812799"/>
              <a:gd name="connsiteY84" fmla="*/ 183356 h 190500"/>
              <a:gd name="connsiteX85" fmla="*/ 671033 w 812799"/>
              <a:gd name="connsiteY85" fmla="*/ 121444 h 190500"/>
              <a:gd name="connsiteX86" fmla="*/ 663944 w 812799"/>
              <a:gd name="connsiteY86" fmla="*/ 114300 h 190500"/>
              <a:gd name="connsiteX87" fmla="*/ 654493 w 812799"/>
              <a:gd name="connsiteY87" fmla="*/ 114300 h 190500"/>
              <a:gd name="connsiteX88" fmla="*/ 652130 w 812799"/>
              <a:gd name="connsiteY88" fmla="*/ 111919 h 190500"/>
              <a:gd name="connsiteX89" fmla="*/ 652130 w 812799"/>
              <a:gd name="connsiteY89" fmla="*/ 97631 h 190500"/>
              <a:gd name="connsiteX90" fmla="*/ 654493 w 812799"/>
              <a:gd name="connsiteY90" fmla="*/ 95250 h 190500"/>
              <a:gd name="connsiteX91" fmla="*/ 678121 w 812799"/>
              <a:gd name="connsiteY91" fmla="*/ 95250 h 190500"/>
              <a:gd name="connsiteX92" fmla="*/ 680484 w 812799"/>
              <a:gd name="connsiteY92" fmla="*/ 97577 h 190500"/>
              <a:gd name="connsiteX93" fmla="*/ 687572 w 812799"/>
              <a:gd name="connsiteY93" fmla="*/ 104775 h 190500"/>
              <a:gd name="connsiteX94" fmla="*/ 739554 w 812799"/>
              <a:gd name="connsiteY94" fmla="*/ 104775 h 190500"/>
              <a:gd name="connsiteX95" fmla="*/ 746642 w 812799"/>
              <a:gd name="connsiteY95" fmla="*/ 97631 h 190500"/>
              <a:gd name="connsiteX96" fmla="*/ 746642 w 812799"/>
              <a:gd name="connsiteY96" fmla="*/ 64294 h 190500"/>
              <a:gd name="connsiteX97" fmla="*/ 739554 w 812799"/>
              <a:gd name="connsiteY97" fmla="*/ 57150 h 190500"/>
              <a:gd name="connsiteX98" fmla="*/ 687572 w 812799"/>
              <a:gd name="connsiteY98" fmla="*/ 57150 h 190500"/>
              <a:gd name="connsiteX99" fmla="*/ 680484 w 812799"/>
              <a:gd name="connsiteY99" fmla="*/ 64348 h 190500"/>
              <a:gd name="connsiteX100" fmla="*/ 678121 w 812799"/>
              <a:gd name="connsiteY100" fmla="*/ 66675 h 190500"/>
              <a:gd name="connsiteX101" fmla="*/ 654493 w 812799"/>
              <a:gd name="connsiteY101" fmla="*/ 66675 h 190500"/>
              <a:gd name="connsiteX102" fmla="*/ 652130 w 812799"/>
              <a:gd name="connsiteY102" fmla="*/ 64294 h 190500"/>
              <a:gd name="connsiteX103" fmla="*/ 652130 w 812799"/>
              <a:gd name="connsiteY103" fmla="*/ 30956 h 190500"/>
              <a:gd name="connsiteX104" fmla="*/ 654493 w 812799"/>
              <a:gd name="connsiteY104" fmla="*/ 28575 h 190500"/>
              <a:gd name="connsiteX105" fmla="*/ 725377 w 812799"/>
              <a:gd name="connsiteY105" fmla="*/ 28575 h 190500"/>
              <a:gd name="connsiteX106" fmla="*/ 727740 w 812799"/>
              <a:gd name="connsiteY106" fmla="*/ 30956 h 190500"/>
              <a:gd name="connsiteX107" fmla="*/ 727740 w 812799"/>
              <a:gd name="connsiteY107" fmla="*/ 40481 h 190500"/>
              <a:gd name="connsiteX108" fmla="*/ 734828 w 812799"/>
              <a:gd name="connsiteY108" fmla="*/ 47625 h 190500"/>
              <a:gd name="connsiteX109" fmla="*/ 805712 w 812799"/>
              <a:gd name="connsiteY109" fmla="*/ 47625 h 190500"/>
              <a:gd name="connsiteX110" fmla="*/ 812800 w 812799"/>
              <a:gd name="connsiteY110" fmla="*/ 40481 h 190500"/>
              <a:gd name="connsiteX111" fmla="*/ 812800 w 812799"/>
              <a:gd name="connsiteY111" fmla="*/ 7144 h 190500"/>
              <a:gd name="connsiteX112" fmla="*/ 805712 w 812799"/>
              <a:gd name="connsiteY112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812799" h="190500">
                <a:moveTo>
                  <a:pt x="522177" y="114300"/>
                </a:moveTo>
                <a:lnTo>
                  <a:pt x="494397" y="114300"/>
                </a:lnTo>
                <a:cubicBezTo>
                  <a:pt x="492517" y="114300"/>
                  <a:pt x="490714" y="113548"/>
                  <a:pt x="489385" y="112207"/>
                </a:cubicBezTo>
                <a:lnTo>
                  <a:pt x="429336" y="51689"/>
                </a:lnTo>
                <a:cubicBezTo>
                  <a:pt x="427848" y="50189"/>
                  <a:pt x="428901" y="47624"/>
                  <a:pt x="431007" y="47624"/>
                </a:cubicBezTo>
                <a:lnTo>
                  <a:pt x="493823" y="47624"/>
                </a:lnTo>
                <a:cubicBezTo>
                  <a:pt x="497738" y="47624"/>
                  <a:pt x="500912" y="44426"/>
                  <a:pt x="500912" y="40480"/>
                </a:cubicBezTo>
                <a:lnTo>
                  <a:pt x="500912" y="7144"/>
                </a:lnTo>
                <a:cubicBezTo>
                  <a:pt x="500912" y="3198"/>
                  <a:pt x="497738" y="0"/>
                  <a:pt x="493823" y="0"/>
                </a:cubicBezTo>
                <a:lnTo>
                  <a:pt x="437690" y="0"/>
                </a:lnTo>
                <a:cubicBezTo>
                  <a:pt x="435810" y="0"/>
                  <a:pt x="434007" y="752"/>
                  <a:pt x="432678" y="2093"/>
                </a:cubicBezTo>
                <a:lnTo>
                  <a:pt x="372630" y="62611"/>
                </a:lnTo>
                <a:cubicBezTo>
                  <a:pt x="371142" y="64111"/>
                  <a:pt x="368596" y="63049"/>
                  <a:pt x="368596" y="60927"/>
                </a:cubicBezTo>
                <a:lnTo>
                  <a:pt x="368596" y="7144"/>
                </a:lnTo>
                <a:cubicBezTo>
                  <a:pt x="368596" y="3198"/>
                  <a:pt x="365423" y="0"/>
                  <a:pt x="361508" y="0"/>
                </a:cubicBezTo>
                <a:lnTo>
                  <a:pt x="290624" y="0"/>
                </a:lnTo>
                <a:cubicBezTo>
                  <a:pt x="286710" y="0"/>
                  <a:pt x="283536" y="3198"/>
                  <a:pt x="283536" y="7144"/>
                </a:cubicBezTo>
                <a:lnTo>
                  <a:pt x="283536" y="40481"/>
                </a:lnTo>
                <a:cubicBezTo>
                  <a:pt x="283536" y="44427"/>
                  <a:pt x="286710" y="47625"/>
                  <a:pt x="290624" y="47625"/>
                </a:cubicBezTo>
                <a:lnTo>
                  <a:pt x="300075" y="47625"/>
                </a:lnTo>
                <a:cubicBezTo>
                  <a:pt x="301381" y="47625"/>
                  <a:pt x="302438" y="48691"/>
                  <a:pt x="302438" y="50006"/>
                </a:cubicBezTo>
                <a:lnTo>
                  <a:pt x="302438" y="111919"/>
                </a:lnTo>
                <a:cubicBezTo>
                  <a:pt x="302438" y="113234"/>
                  <a:pt x="301381" y="114300"/>
                  <a:pt x="300075" y="114300"/>
                </a:cubicBezTo>
                <a:lnTo>
                  <a:pt x="290624" y="114300"/>
                </a:lnTo>
                <a:cubicBezTo>
                  <a:pt x="286710" y="114300"/>
                  <a:pt x="283536" y="117499"/>
                  <a:pt x="283536" y="121444"/>
                </a:cubicBezTo>
                <a:lnTo>
                  <a:pt x="283536" y="183356"/>
                </a:lnTo>
                <a:cubicBezTo>
                  <a:pt x="283536" y="187302"/>
                  <a:pt x="286710" y="190499"/>
                  <a:pt x="290624" y="190500"/>
                </a:cubicBezTo>
                <a:lnTo>
                  <a:pt x="361508" y="190500"/>
                </a:lnTo>
                <a:cubicBezTo>
                  <a:pt x="365423" y="190500"/>
                  <a:pt x="368596" y="187302"/>
                  <a:pt x="368596" y="183356"/>
                </a:cubicBezTo>
                <a:lnTo>
                  <a:pt x="368596" y="110523"/>
                </a:lnTo>
                <a:cubicBezTo>
                  <a:pt x="368596" y="108402"/>
                  <a:pt x="371142" y="107339"/>
                  <a:pt x="372630" y="108839"/>
                </a:cubicBezTo>
                <a:lnTo>
                  <a:pt x="451580" y="188407"/>
                </a:lnTo>
                <a:cubicBezTo>
                  <a:pt x="452909" y="189747"/>
                  <a:pt x="454712" y="190500"/>
                  <a:pt x="456592" y="190500"/>
                </a:cubicBezTo>
                <a:lnTo>
                  <a:pt x="522177" y="190500"/>
                </a:lnTo>
                <a:cubicBezTo>
                  <a:pt x="526091" y="190500"/>
                  <a:pt x="529265" y="187302"/>
                  <a:pt x="529265" y="183356"/>
                </a:cubicBezTo>
                <a:lnTo>
                  <a:pt x="529265" y="121444"/>
                </a:lnTo>
                <a:cubicBezTo>
                  <a:pt x="529265" y="117499"/>
                  <a:pt x="526091" y="114300"/>
                  <a:pt x="522177" y="114300"/>
                </a:cubicBezTo>
                <a:close/>
                <a:moveTo>
                  <a:pt x="238642" y="66675"/>
                </a:moveTo>
                <a:lnTo>
                  <a:pt x="96874" y="66675"/>
                </a:lnTo>
                <a:cubicBezTo>
                  <a:pt x="95569" y="66675"/>
                  <a:pt x="94512" y="65609"/>
                  <a:pt x="94512" y="64294"/>
                </a:cubicBezTo>
                <a:lnTo>
                  <a:pt x="94512" y="30956"/>
                </a:lnTo>
                <a:cubicBezTo>
                  <a:pt x="94512" y="29641"/>
                  <a:pt x="95569" y="28575"/>
                  <a:pt x="96874" y="28575"/>
                </a:cubicBezTo>
                <a:lnTo>
                  <a:pt x="148856" y="28575"/>
                </a:lnTo>
                <a:cubicBezTo>
                  <a:pt x="150161" y="28574"/>
                  <a:pt x="151219" y="29640"/>
                  <a:pt x="151219" y="30955"/>
                </a:cubicBezTo>
                <a:lnTo>
                  <a:pt x="151219" y="40481"/>
                </a:lnTo>
                <a:cubicBezTo>
                  <a:pt x="151219" y="44427"/>
                  <a:pt x="154392" y="47625"/>
                  <a:pt x="158307" y="47625"/>
                </a:cubicBezTo>
                <a:lnTo>
                  <a:pt x="210288" y="47625"/>
                </a:lnTo>
                <a:cubicBezTo>
                  <a:pt x="214203" y="47625"/>
                  <a:pt x="217377" y="44427"/>
                  <a:pt x="217377" y="40481"/>
                </a:cubicBezTo>
                <a:lnTo>
                  <a:pt x="217377" y="7144"/>
                </a:lnTo>
                <a:cubicBezTo>
                  <a:pt x="217377" y="3198"/>
                  <a:pt x="214203" y="0"/>
                  <a:pt x="210288" y="0"/>
                </a:cubicBezTo>
                <a:lnTo>
                  <a:pt x="35442" y="0"/>
                </a:lnTo>
                <a:cubicBezTo>
                  <a:pt x="31527" y="0"/>
                  <a:pt x="28353" y="3198"/>
                  <a:pt x="28353" y="7144"/>
                </a:cubicBezTo>
                <a:lnTo>
                  <a:pt x="28353" y="88106"/>
                </a:lnTo>
                <a:cubicBezTo>
                  <a:pt x="28353" y="92052"/>
                  <a:pt x="31527" y="95250"/>
                  <a:pt x="35442" y="95250"/>
                </a:cubicBezTo>
                <a:lnTo>
                  <a:pt x="158307" y="95250"/>
                </a:lnTo>
                <a:cubicBezTo>
                  <a:pt x="159612" y="95250"/>
                  <a:pt x="160670" y="96316"/>
                  <a:pt x="160670" y="97631"/>
                </a:cubicBezTo>
                <a:lnTo>
                  <a:pt x="160670" y="159544"/>
                </a:lnTo>
                <a:cubicBezTo>
                  <a:pt x="160670" y="160859"/>
                  <a:pt x="159612" y="161925"/>
                  <a:pt x="158307" y="161925"/>
                </a:cubicBezTo>
                <a:lnTo>
                  <a:pt x="87423" y="161925"/>
                </a:lnTo>
                <a:cubicBezTo>
                  <a:pt x="86118" y="161925"/>
                  <a:pt x="85060" y="160859"/>
                  <a:pt x="85060" y="159544"/>
                </a:cubicBezTo>
                <a:lnTo>
                  <a:pt x="85060" y="121444"/>
                </a:lnTo>
                <a:cubicBezTo>
                  <a:pt x="85060" y="117499"/>
                  <a:pt x="81887" y="114300"/>
                  <a:pt x="77972" y="114300"/>
                </a:cubicBezTo>
                <a:lnTo>
                  <a:pt x="7088" y="114300"/>
                </a:lnTo>
                <a:cubicBezTo>
                  <a:pt x="3174" y="114300"/>
                  <a:pt x="0" y="117499"/>
                  <a:pt x="0" y="121444"/>
                </a:cubicBezTo>
                <a:lnTo>
                  <a:pt x="0" y="183356"/>
                </a:lnTo>
                <a:cubicBezTo>
                  <a:pt x="0" y="187302"/>
                  <a:pt x="3174" y="190500"/>
                  <a:pt x="7088" y="190500"/>
                </a:cubicBezTo>
                <a:lnTo>
                  <a:pt x="238642" y="190500"/>
                </a:lnTo>
                <a:cubicBezTo>
                  <a:pt x="242557" y="190500"/>
                  <a:pt x="245730" y="187302"/>
                  <a:pt x="245730" y="183356"/>
                </a:cubicBezTo>
                <a:lnTo>
                  <a:pt x="245730" y="73819"/>
                </a:lnTo>
                <a:cubicBezTo>
                  <a:pt x="245730" y="69874"/>
                  <a:pt x="242557" y="66675"/>
                  <a:pt x="238642" y="66675"/>
                </a:cubicBezTo>
                <a:close/>
                <a:moveTo>
                  <a:pt x="805712" y="0"/>
                </a:moveTo>
                <a:lnTo>
                  <a:pt x="574158" y="0"/>
                </a:lnTo>
                <a:cubicBezTo>
                  <a:pt x="570244" y="0"/>
                  <a:pt x="567070" y="3198"/>
                  <a:pt x="567070" y="7144"/>
                </a:cubicBezTo>
                <a:lnTo>
                  <a:pt x="567070" y="40481"/>
                </a:lnTo>
                <a:cubicBezTo>
                  <a:pt x="567070" y="44427"/>
                  <a:pt x="570244" y="47625"/>
                  <a:pt x="574158" y="47625"/>
                </a:cubicBezTo>
                <a:lnTo>
                  <a:pt x="583609" y="47625"/>
                </a:lnTo>
                <a:cubicBezTo>
                  <a:pt x="584915" y="47625"/>
                  <a:pt x="585972" y="48691"/>
                  <a:pt x="585972" y="50006"/>
                </a:cubicBezTo>
                <a:lnTo>
                  <a:pt x="585972" y="111919"/>
                </a:lnTo>
                <a:cubicBezTo>
                  <a:pt x="585972" y="113234"/>
                  <a:pt x="584915" y="114300"/>
                  <a:pt x="583609" y="114300"/>
                </a:cubicBezTo>
                <a:lnTo>
                  <a:pt x="574158" y="114300"/>
                </a:lnTo>
                <a:cubicBezTo>
                  <a:pt x="570244" y="114300"/>
                  <a:pt x="567070" y="117499"/>
                  <a:pt x="567070" y="121444"/>
                </a:cubicBezTo>
                <a:lnTo>
                  <a:pt x="567070" y="183356"/>
                </a:lnTo>
                <a:cubicBezTo>
                  <a:pt x="567070" y="187302"/>
                  <a:pt x="570244" y="190500"/>
                  <a:pt x="574158" y="190500"/>
                </a:cubicBezTo>
                <a:lnTo>
                  <a:pt x="663944" y="190500"/>
                </a:lnTo>
                <a:cubicBezTo>
                  <a:pt x="667859" y="190500"/>
                  <a:pt x="671033" y="187302"/>
                  <a:pt x="671033" y="183356"/>
                </a:cubicBezTo>
                <a:lnTo>
                  <a:pt x="671033" y="121444"/>
                </a:lnTo>
                <a:cubicBezTo>
                  <a:pt x="671033" y="117499"/>
                  <a:pt x="667859" y="114300"/>
                  <a:pt x="663944" y="114300"/>
                </a:cubicBezTo>
                <a:lnTo>
                  <a:pt x="654493" y="114300"/>
                </a:lnTo>
                <a:cubicBezTo>
                  <a:pt x="653188" y="114300"/>
                  <a:pt x="652130" y="113234"/>
                  <a:pt x="652130" y="111919"/>
                </a:cubicBezTo>
                <a:lnTo>
                  <a:pt x="652130" y="97631"/>
                </a:lnTo>
                <a:cubicBezTo>
                  <a:pt x="652130" y="96316"/>
                  <a:pt x="653188" y="95250"/>
                  <a:pt x="654493" y="95250"/>
                </a:cubicBezTo>
                <a:lnTo>
                  <a:pt x="678121" y="95250"/>
                </a:lnTo>
                <a:cubicBezTo>
                  <a:pt x="679408" y="95250"/>
                  <a:pt x="680493" y="96280"/>
                  <a:pt x="680484" y="97577"/>
                </a:cubicBezTo>
                <a:cubicBezTo>
                  <a:pt x="680454" y="101546"/>
                  <a:pt x="683639" y="104775"/>
                  <a:pt x="687572" y="104775"/>
                </a:cubicBezTo>
                <a:lnTo>
                  <a:pt x="739554" y="104775"/>
                </a:lnTo>
                <a:cubicBezTo>
                  <a:pt x="743468" y="104775"/>
                  <a:pt x="746642" y="101577"/>
                  <a:pt x="746642" y="97631"/>
                </a:cubicBezTo>
                <a:lnTo>
                  <a:pt x="746642" y="64294"/>
                </a:lnTo>
                <a:cubicBezTo>
                  <a:pt x="746642" y="60348"/>
                  <a:pt x="743468" y="57150"/>
                  <a:pt x="739554" y="57150"/>
                </a:cubicBezTo>
                <a:lnTo>
                  <a:pt x="687572" y="57150"/>
                </a:lnTo>
                <a:cubicBezTo>
                  <a:pt x="683639" y="57150"/>
                  <a:pt x="680454" y="60378"/>
                  <a:pt x="680484" y="64348"/>
                </a:cubicBezTo>
                <a:cubicBezTo>
                  <a:pt x="680493" y="65645"/>
                  <a:pt x="679408" y="66675"/>
                  <a:pt x="678121" y="66675"/>
                </a:cubicBezTo>
                <a:lnTo>
                  <a:pt x="654493" y="66675"/>
                </a:lnTo>
                <a:cubicBezTo>
                  <a:pt x="653188" y="66675"/>
                  <a:pt x="652130" y="65609"/>
                  <a:pt x="652130" y="64294"/>
                </a:cubicBezTo>
                <a:lnTo>
                  <a:pt x="652130" y="30956"/>
                </a:lnTo>
                <a:cubicBezTo>
                  <a:pt x="652130" y="29641"/>
                  <a:pt x="653188" y="28575"/>
                  <a:pt x="654493" y="28575"/>
                </a:cubicBezTo>
                <a:lnTo>
                  <a:pt x="725377" y="28575"/>
                </a:lnTo>
                <a:cubicBezTo>
                  <a:pt x="726682" y="28575"/>
                  <a:pt x="727740" y="29641"/>
                  <a:pt x="727740" y="30956"/>
                </a:cubicBezTo>
                <a:lnTo>
                  <a:pt x="727740" y="40481"/>
                </a:lnTo>
                <a:cubicBezTo>
                  <a:pt x="727740" y="44427"/>
                  <a:pt x="730913" y="47625"/>
                  <a:pt x="734828" y="47625"/>
                </a:cubicBezTo>
                <a:lnTo>
                  <a:pt x="805712" y="47625"/>
                </a:lnTo>
                <a:cubicBezTo>
                  <a:pt x="809626" y="47625"/>
                  <a:pt x="812800" y="44427"/>
                  <a:pt x="812800" y="40481"/>
                </a:cubicBezTo>
                <a:lnTo>
                  <a:pt x="812800" y="7144"/>
                </a:lnTo>
                <a:cubicBezTo>
                  <a:pt x="812800" y="3198"/>
                  <a:pt x="809626" y="0"/>
                  <a:pt x="805712" y="0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76360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693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Kolla om det finns andra förslag </a:t>
            </a:r>
          </a:p>
        </p:txBody>
      </p:sp>
    </p:spTree>
    <p:extLst>
      <p:ext uri="{BB962C8B-B14F-4D97-AF65-F5344CB8AC3E}">
        <p14:creationId xmlns:p14="http://schemas.microsoft.com/office/powerpoint/2010/main" val="1262583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869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268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B348-8279-41F3-9980-A1172114C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050" y="2508250"/>
            <a:ext cx="7204550" cy="54360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algn="l">
              <a:lnSpc>
                <a:spcPct val="100000"/>
              </a:lnSpc>
              <a:defRPr sz="3200" cap="all" baseline="0"/>
            </a:lvl1pPr>
          </a:lstStyle>
          <a:p>
            <a:r>
              <a:rPr lang="en-GB" noProof="0" dirty="0"/>
              <a:t>ENTER TITLE – JUST ONE LINE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0C32FF60-6FE8-4461-972D-A358F17082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0000" y="2520000"/>
            <a:ext cx="2286000" cy="54292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A584E0-8547-4EBA-93A4-9919707E8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37050" y="3218400"/>
            <a:ext cx="7204550" cy="1080000"/>
          </a:xfrm>
          <a:prstGeom prst="rect">
            <a:avLst/>
          </a:prstGeom>
        </p:spPr>
        <p:txBody>
          <a:bodyPr/>
          <a:lstStyle>
            <a:lvl1pPr algn="l">
              <a:defRPr sz="2000"/>
            </a:lvl1pPr>
          </a:lstStyle>
          <a:p>
            <a:pPr lvl="0"/>
            <a:r>
              <a:rPr lang="en-GB" noProof="0" dirty="0"/>
              <a:t>Enter subtitle if needed</a:t>
            </a:r>
          </a:p>
        </p:txBody>
      </p:sp>
    </p:spTree>
    <p:extLst>
      <p:ext uri="{BB962C8B-B14F-4D97-AF65-F5344CB8AC3E}">
        <p14:creationId xmlns:p14="http://schemas.microsoft.com/office/powerpoint/2010/main" val="76916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1580">
          <p15:clr>
            <a:srgbClr val="FBAE40"/>
          </p15:clr>
        </p15:guide>
        <p15:guide id="2" pos="27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AACD53D-220E-4DFE-B6B1-6C6131C95ED3}"/>
              </a:ext>
            </a:extLst>
          </p:cNvPr>
          <p:cNvSpPr/>
          <p:nvPr userDrawn="1"/>
        </p:nvSpPr>
        <p:spPr>
          <a:xfrm>
            <a:off x="180000" y="540000"/>
            <a:ext cx="11833200" cy="6156326"/>
          </a:xfrm>
          <a:prstGeom prst="rect">
            <a:avLst/>
          </a:prstGeom>
          <a:solidFill>
            <a:srgbClr val="5F5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8F717A-AEE1-448D-8297-B65D1013C4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400" y="3182782"/>
            <a:ext cx="11833200" cy="492443"/>
          </a:xfrm>
          <a:prstGeom prst="rect">
            <a:avLst/>
          </a:prstGeom>
        </p:spPr>
        <p:txBody>
          <a:bodyPr wrap="none" lIns="180000" rIns="180000" anchor="ctr">
            <a:noAutofit/>
          </a:bodyPr>
          <a:lstStyle>
            <a:lvl1pPr algn="ctr">
              <a:lnSpc>
                <a:spcPct val="100000"/>
              </a:lnSpc>
              <a:defRPr sz="32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noProof="0" dirty="0"/>
              <a:t>ENTER SECTION HEADER – JUST ONE 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4588E-EDBE-4767-AE90-F3C3C11E5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877567A-31B7-4D9B-9FA3-529F52DCA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6292DD6A-D95C-49C4-A09E-49954026D21E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3B8F14C-FF5A-464F-8949-9B0017142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95398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9FFBC9-38A7-4848-A04D-0FE0E698BEB0}"/>
              </a:ext>
            </a:extLst>
          </p:cNvPr>
          <p:cNvSpPr/>
          <p:nvPr userDrawn="1"/>
        </p:nvSpPr>
        <p:spPr>
          <a:xfrm>
            <a:off x="180000" y="540000"/>
            <a:ext cx="11833200" cy="6140450"/>
          </a:xfrm>
          <a:prstGeom prst="rect">
            <a:avLst/>
          </a:prstGeom>
          <a:solidFill>
            <a:srgbClr val="EB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66A52C3-A678-48E2-BFC2-80EAC5E1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400" y="3182782"/>
            <a:ext cx="11833200" cy="492443"/>
          </a:xfrm>
          <a:prstGeom prst="rect">
            <a:avLst/>
          </a:prstGeom>
        </p:spPr>
        <p:txBody>
          <a:bodyPr wrap="none" lIns="180000" rIns="180000" anchor="ctr">
            <a:noAutofit/>
          </a:bodyPr>
          <a:lstStyle>
            <a:lvl1pPr algn="ctr">
              <a:lnSpc>
                <a:spcPct val="100000"/>
              </a:lnSpc>
              <a:defRPr sz="3200" cap="all" baseline="0">
                <a:solidFill>
                  <a:srgbClr val="000000"/>
                </a:solidFill>
              </a:defRPr>
            </a:lvl1pPr>
          </a:lstStyle>
          <a:p>
            <a:r>
              <a:rPr lang="en-GB" noProof="0" dirty="0"/>
              <a:t>ENTER SECTION HEADER – JUST ONE LINE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99653BA-8942-448A-92BF-691B416340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DB38C5D-4587-4253-81D6-06CFFA3E6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45C155B0-E9E6-484D-AC00-BE7E7BE4A6CB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384B32-2192-432D-8DE3-404E08B6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67721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9FFBC9-38A7-4848-A04D-0FE0E698BEB0}"/>
              </a:ext>
            </a:extLst>
          </p:cNvPr>
          <p:cNvSpPr/>
          <p:nvPr userDrawn="1"/>
        </p:nvSpPr>
        <p:spPr>
          <a:xfrm>
            <a:off x="180000" y="540000"/>
            <a:ext cx="11833200" cy="6140450"/>
          </a:xfrm>
          <a:prstGeom prst="rect">
            <a:avLst/>
          </a:prstGeom>
          <a:solidFill>
            <a:srgbClr val="7862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585AB0-D6AC-4B6E-A764-FD2CAA75A6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400" y="3182782"/>
            <a:ext cx="11833200" cy="492443"/>
          </a:xfrm>
          <a:prstGeom prst="rect">
            <a:avLst/>
          </a:prstGeom>
        </p:spPr>
        <p:txBody>
          <a:bodyPr wrap="none" lIns="180000" rIns="180000" anchor="ctr">
            <a:noAutofit/>
          </a:bodyPr>
          <a:lstStyle>
            <a:lvl1pPr algn="ctr">
              <a:lnSpc>
                <a:spcPct val="100000"/>
              </a:lnSpc>
              <a:defRPr sz="320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noProof="0" dirty="0"/>
              <a:t>ENTER SECTION HEADER – JUST ONE LINE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DEEEA16-4FF1-4ABD-A324-59C70EF92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4D1589C-4BA5-4AA8-925B-24BE7728E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D554AF94-FE31-48FA-98BE-CFBAA400FB83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C6FCC10-3F8E-46FD-8674-BCD3D86F5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487358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3556354-608B-4787-8DE7-B1332BE078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0000" y="540000"/>
            <a:ext cx="11833200" cy="614044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AE61C4-43D1-401F-9D54-F9FB6B080A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5677200"/>
            <a:ext cx="5554800" cy="640800"/>
          </a:xfrm>
          <a:prstGeom prst="rect">
            <a:avLst/>
          </a:prstGeom>
          <a:solidFill>
            <a:srgbClr val="000000">
              <a:alpha val="60000"/>
            </a:srgbClr>
          </a:solidFill>
        </p:spPr>
        <p:txBody>
          <a:bodyPr vert="horz" lIns="180000" tIns="180000" rIns="180000" bIns="180000" anchor="b" anchorCtr="0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noProof="0" dirty="0"/>
              <a:t>Remove this textbox if no caption needed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68D0A-F18A-4F70-9C7E-31EDA5B7E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CD1D0CB-5FD8-4A4A-812D-7DA6EBEA5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15618C83-F056-4BDA-9D99-02AD24DDBCCC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006013-28DF-4DE2-BF63-CD8BFE454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3102350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orient="horz" pos="3981">
          <p15:clr>
            <a:srgbClr val="FBAE40"/>
          </p15:clr>
        </p15:guide>
        <p15:guide id="3" pos="3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E850CC31-ED22-4F3F-A1B4-0C5FC1349455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180000" y="540000"/>
            <a:ext cx="11833200" cy="6140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icon to add media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537F4-6FE1-4910-A3DD-AFB5CC963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093B71E-EFD3-45AC-A22F-5587F00ED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41B1C576-E309-4693-80E1-431F7886658E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75D520-DEC3-4D51-8576-4C105CBCA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29281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107C0F9-0B49-4A3F-88BD-00EFED6948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3950" y="536575"/>
            <a:ext cx="7399338" cy="1816099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en-GB" noProof="0" dirty="0"/>
              <a:t>Click and add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8BFA0F4-9C74-4C78-B342-6D09C562D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21A9B79-955C-41CE-B02B-06B2DABD4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DC8DA350-5CB0-4463-8133-9E5588E73346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DC3582-BD3E-48E7-B4A4-089A9CC51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4FB65-B7C5-42A5-8C41-DD17DFE909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93950" y="2517776"/>
            <a:ext cx="7399338" cy="4159250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09014061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1482">
          <p15:clr>
            <a:srgbClr val="FBAE40"/>
          </p15:clr>
        </p15:guide>
        <p15:guide id="2" pos="1508">
          <p15:clr>
            <a:srgbClr val="FBAE40"/>
          </p15:clr>
        </p15:guide>
        <p15:guide id="3" pos="6169">
          <p15:clr>
            <a:srgbClr val="FBAE40"/>
          </p15:clr>
        </p15:guide>
        <p15:guide id="4" orient="horz" pos="158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0F0F4E-3794-41C1-980B-E757B2EA76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0000" y="540000"/>
            <a:ext cx="7200000" cy="613800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/>
              <a:t>Click Icon to add picture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A53AC-611C-4659-AC44-69E8130D3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8088" y="536575"/>
            <a:ext cx="4456112" cy="1800000"/>
          </a:xfrm>
          <a:prstGeom prst="rect">
            <a:avLst/>
          </a:prstGeom>
        </p:spPr>
        <p:txBody>
          <a:bodyPr rIns="180000" anchor="b"/>
          <a:lstStyle>
            <a:lvl1pPr>
              <a:defRPr sz="3200"/>
            </a:lvl1pPr>
          </a:lstStyle>
          <a:p>
            <a:r>
              <a:rPr lang="en-GB" noProof="0" dirty="0"/>
              <a:t>Click and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C200BA-345F-4D94-8545-3B91E79EFC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6D30DFC-88EB-4419-87B7-16A9B0C86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31C82D8E-5556-4B59-B906-8F750C8D4E62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39D7DD-F191-4C92-B4AA-A3704E825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88983-6D37-4892-852E-C72ACDF10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58088" y="2537025"/>
            <a:ext cx="4456112" cy="4140000"/>
          </a:xfrm>
        </p:spPr>
        <p:txBody>
          <a:bodyPr rIns="18000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0470984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4650">
          <p15:clr>
            <a:srgbClr val="FBAE40"/>
          </p15:clr>
        </p15:guide>
        <p15:guide id="3" pos="47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5F0C-7AA2-4877-97CA-DE55B13E5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400" y="540000"/>
            <a:ext cx="11070000" cy="492443"/>
          </a:xfrm>
          <a:prstGeom prst="rect">
            <a:avLst/>
          </a:prstGeom>
        </p:spPr>
        <p:txBody>
          <a:bodyPr wrap="square" lIns="0" rIns="18000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 dirty="0"/>
              <a:t>Click and add title – just one line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9B0FC7-218C-4ED8-AEBF-AEECCA7A9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3ECB66E-0F10-4E1E-AF3A-542B809333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8AC1422E-3668-4382-B9A9-4FD644140E9C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F0BAD8-4D41-4514-9ACD-FE581DE8D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E77CB-6747-49BD-88CB-1119FAF0964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0000" y="1208088"/>
            <a:ext cx="5829300" cy="5468937"/>
          </a:xfrm>
        </p:spPr>
        <p:txBody>
          <a:bodyPr lIns="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535B78-6C09-40CA-BE21-62E1ED086F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3" y="1208088"/>
            <a:ext cx="5830887" cy="5468937"/>
          </a:xfrm>
        </p:spPr>
        <p:txBody>
          <a:bodyPr lIns="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22232216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pos="3784">
          <p15:clr>
            <a:srgbClr val="FBAE40"/>
          </p15:clr>
        </p15:guide>
        <p15:guide id="2" pos="3895">
          <p15:clr>
            <a:srgbClr val="FBAE40"/>
          </p15:clr>
        </p15:guide>
        <p15:guide id="3" orient="horz" pos="7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5F0C-7AA2-4877-97CA-DE55B13E5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540000"/>
            <a:ext cx="11071406" cy="492443"/>
          </a:xfrm>
          <a:prstGeom prst="rect">
            <a:avLst/>
          </a:prstGeom>
        </p:spPr>
        <p:txBody>
          <a:bodyPr wrap="square" lIns="0" rIns="18000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 dirty="0"/>
              <a:t>Click to add title – just one line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12A744-68F0-48EB-ADEB-279AC8FA1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8819E4F-4959-4C72-B66E-2EFE8143F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47258C50-FB20-4233-ABB9-28323FF1F3AE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32852E-E03B-49B0-89F3-05DB67721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90141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e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5F0C-7AA2-4877-97CA-DE55B13E5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540000"/>
            <a:ext cx="11071406" cy="492443"/>
          </a:xfrm>
          <a:prstGeom prst="rect">
            <a:avLst/>
          </a:prstGeom>
        </p:spPr>
        <p:txBody>
          <a:bodyPr wrap="square" lIns="0" rIns="18000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 dirty="0"/>
              <a:t>Click to add title – just one line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12A744-68F0-48EB-ADEB-279AC8FA13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8819E4F-4959-4C72-B66E-2EFE8143F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47258C50-FB20-4233-ABB9-28323FF1F3AE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32852E-E03B-49B0-89F3-05DB67721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A68000-1941-4DA0-8A1F-8EBDA65AC0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388" y="1209600"/>
            <a:ext cx="11833200" cy="546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819307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699F8D-C613-4ED6-B268-165946804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31775-1B7D-4040-AEE6-E0835CF3D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D38DDC05-C5AB-4C50-8C8B-94920D70AB40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9D35D-17DA-41F7-B040-E653B35AA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86425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 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026BB3C-7931-41F5-A43B-B582A0791D5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9400" y="542925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24E56308-06F6-4519-9D87-99E109C56F8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84400" y="542925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8784A558-9456-4415-9BA2-08FE26344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79400" y="542925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/>
              <a:t>Click Icon to add picture 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B342397-6143-4268-8097-86BBD2D4F3C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89400" y="3703724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DD2C7A91-7897-4A7F-B8EA-CB6C7D0C4EF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184400" y="3703724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73964DBB-1C66-4A21-92C8-A4D9E6AB2A6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9400" y="3703724"/>
            <a:ext cx="3823200" cy="29772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B2EF7F-9324-4D4B-A1BF-484815D98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06B3B19-5004-46F2-9182-14C12B310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374DD411-81C5-4603-B808-749A1C239570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972EF5-9A3B-49A1-967A-27C8B73DE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937385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2634">
          <p15:clr>
            <a:srgbClr val="FBAE40"/>
          </p15:clr>
        </p15:guide>
        <p15:guide id="3" pos="2526">
          <p15:clr>
            <a:srgbClr val="FBAE40"/>
          </p15:clr>
        </p15:guide>
        <p15:guide id="4" pos="5046">
          <p15:clr>
            <a:srgbClr val="FBAE40"/>
          </p15:clr>
        </p15:guide>
        <p15:guide id="5" pos="5157">
          <p15:clr>
            <a:srgbClr val="FBAE40"/>
          </p15:clr>
        </p15:guide>
        <p15:guide id="9" orient="horz" pos="2219">
          <p15:clr>
            <a:srgbClr val="FBAE40"/>
          </p15:clr>
        </p15:guide>
        <p15:guide id="10" orient="horz" pos="233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 5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026BB3C-7931-41F5-A43B-B582A0791D5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4000" y="542925"/>
            <a:ext cx="3823200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24E56308-06F6-4519-9D87-99E109C56F8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184400" y="542925"/>
            <a:ext cx="3823200" cy="613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8784A558-9456-4415-9BA2-08FE2634442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79400" y="542925"/>
            <a:ext cx="3823200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B342397-6143-4268-8097-86BBD2D4F3C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184000" y="3703724"/>
            <a:ext cx="3823200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73964DBB-1C66-4A21-92C8-A4D9E6AB2A6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9400" y="3703724"/>
            <a:ext cx="3823200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56539C1-C96B-42D7-A2AF-A41692CC4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44E3066-EB01-4F22-9F1F-105C17850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55410AF6-44BC-406B-8801-DFE9D5170784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A86747B-BDEC-470C-887F-962A575710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509565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pos="2526">
          <p15:clr>
            <a:srgbClr val="FBAE40"/>
          </p15:clr>
        </p15:guide>
        <p15:guide id="3" pos="2634">
          <p15:clr>
            <a:srgbClr val="FBAE40"/>
          </p15:clr>
        </p15:guide>
        <p15:guide id="4" pos="5046">
          <p15:clr>
            <a:srgbClr val="FBAE40"/>
          </p15:clr>
        </p15:guide>
        <p15:guide id="5" pos="5154">
          <p15:clr>
            <a:srgbClr val="FBAE40"/>
          </p15:clr>
        </p15:guide>
        <p15:guide id="8" orient="horz" pos="2220">
          <p15:clr>
            <a:srgbClr val="FBAE40"/>
          </p15:clr>
        </p15:guide>
        <p15:guide id="9" orient="horz" pos="232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026BB3C-7931-41F5-A43B-B582A0791D5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81725" y="542925"/>
            <a:ext cx="5825475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24E56308-06F6-4519-9D87-99E109C56F8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80000" y="540000"/>
            <a:ext cx="5832474" cy="613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B342397-6143-4268-8097-86BBD2D4F3C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82400" y="3703724"/>
            <a:ext cx="5824800" cy="297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7B8610-96BF-44A1-8981-5B8168BF2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17CAAC6-B83C-4A9E-ACBC-601ED50C9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D18652A7-B0F6-428C-9C31-0A03897B9ECA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1A3038D-0D73-41B2-B289-D95416967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35691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orient="horz" pos="2220">
          <p15:clr>
            <a:srgbClr val="FBAE40"/>
          </p15:clr>
        </p15:guide>
        <p15:guide id="3" orient="horz" pos="2328">
          <p15:clr>
            <a:srgbClr val="FBAE40"/>
          </p15:clr>
        </p15:guide>
        <p15:guide id="5" pos="3786">
          <p15:clr>
            <a:srgbClr val="FBAE40"/>
          </p15:clr>
        </p15:guide>
        <p15:guide id="6" pos="389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gri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24E56308-06F6-4519-9D87-99E109C56F8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79400" y="540000"/>
            <a:ext cx="5824800" cy="613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8F072AD8-6DAB-4FE3-8463-A9CB6100F72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189400" y="530225"/>
            <a:ext cx="5824800" cy="613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GB" noProof="0"/>
              <a:t>Click icon to add picture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10AE5-9CCC-4EB2-B8D2-4AD89CD5C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3464D53-8F88-47CD-A26E-22D07D11F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1301334B-B605-4392-AC5F-7DA43D2F6916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24513CA-6205-41D3-93B8-757A847A2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466001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2" pos="3786">
          <p15:clr>
            <a:srgbClr val="FBAE40"/>
          </p15:clr>
        </p15:guide>
        <p15:guide id="3" pos="389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5175B383-099C-41CE-B5AA-384B4E10BD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53000" y="3157537"/>
            <a:ext cx="22860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96646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EBEFB137-2B54-42AD-BDAD-96813FC80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4184" y="3989025"/>
            <a:ext cx="675352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B0B4E0FE-DC57-4515-B085-17792707F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83" y="2385733"/>
            <a:ext cx="6753526" cy="1325563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pic>
        <p:nvPicPr>
          <p:cNvPr id="4" name="Bildobjekt 3" descr="En bild som visar text, clipart&#10;&#10;Automatiskt genererad beskrivning">
            <a:extLst>
              <a:ext uri="{FF2B5EF4-FFF2-40B4-BE49-F238E27FC236}">
                <a16:creationId xmlns:a16="http://schemas.microsoft.com/office/drawing/2014/main" id="{A347D7B1-083D-49CC-A712-18CCC9C1E3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3" y="585050"/>
            <a:ext cx="2172312" cy="110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59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ACBD-EE84-83F5-F03E-9BEFE712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42E8B-A354-2F06-1184-0FF37785B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ACE56-34D5-DE47-AD62-2D53345B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A165D-2917-4367-B663-1850D2DB377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F5707-2AB0-0549-5747-89D0113E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65E7F-5200-5B02-B423-C7CD72F94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AC25-34B2-4966-8D47-F25AE2331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1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118B117-0B8E-3C05-24CA-66969151A2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626997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425" imgH="424" progId="TCLayout.ActiveDocument.1">
                  <p:embed/>
                </p:oleObj>
              </mc:Choice>
              <mc:Fallback>
                <p:oleObj name="think-cell Slide" r:id="rId22" imgW="425" imgH="42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118B117-0B8E-3C05-24CA-66969151A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 4">
            <a:extLst>
              <a:ext uri="{FF2B5EF4-FFF2-40B4-BE49-F238E27FC236}">
                <a16:creationId xmlns:a16="http://schemas.microsoft.com/office/drawing/2014/main" id="{B4E9A893-6AF0-4B8C-9D2D-BBCD0F3AC5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249025" y="0"/>
            <a:ext cx="942975" cy="542925"/>
          </a:xfrm>
          <a:prstGeom prst="rect">
            <a:avLst/>
          </a:prstGeom>
        </p:spPr>
      </p:pic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BDB4792-2DD8-4659-BDA3-DA8F6094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00" y="540000"/>
            <a:ext cx="7394400" cy="180342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GB" noProof="0" dirty="0"/>
              <a:t>Click and add title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6CC0AFF-0D9F-484D-A1E5-C49776BC9E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0000" y="6696000"/>
            <a:ext cx="5400000" cy="162000"/>
          </a:xfrm>
          <a:prstGeom prst="rect">
            <a:avLst/>
          </a:prstGeom>
        </p:spPr>
        <p:txBody>
          <a:bodyPr wrap="none" lIns="0" tIns="0" rIns="180000" bIns="0" anchor="ctr" anchorCtr="0">
            <a:noAutofit/>
          </a:bodyPr>
          <a:lstStyle>
            <a:lvl1pPr algn="l">
              <a:defRPr lang="en-GB" sz="600"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01DABA3-3313-4B89-B1A7-054633806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6696000"/>
            <a:ext cx="90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fld id="{1BF850E8-5C79-47A6-BF51-E088C95CC521}" type="datetime4">
              <a:rPr lang="en-GB" smtClean="0"/>
              <a:pPr/>
              <a:t>30 August 2026</a:t>
            </a:fld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D9CD4A9-CDF3-4DD4-BB68-8566C9E3C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000" y="6696000"/>
            <a:ext cx="540000" cy="162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GB" dirty="0"/>
              <a:t>Slide </a:t>
            </a:r>
            <a:fld id="{76334558-CCCF-4D1D-AE70-66F3BBA513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E51B1-BFD1-4AE9-8EFA-49D9BD1CE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7600" y="2520000"/>
            <a:ext cx="7394400" cy="415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47FFB-F130-D4AF-F9D3-A3D2AA3330F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7383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0000FE">
                    <a:alpha val="50000"/>
                  </a:srgbClr>
                </a:solidFill>
                <a:latin typeface="SKF Sans Office" pitchFamily="2" charset="0"/>
              </a:rPr>
              <a:t>Confidentiality: C2 – Internal </a:t>
            </a:r>
          </a:p>
        </p:txBody>
      </p:sp>
    </p:spTree>
    <p:extLst>
      <p:ext uri="{BB962C8B-B14F-4D97-AF65-F5344CB8AC3E}">
        <p14:creationId xmlns:p14="http://schemas.microsoft.com/office/powerpoint/2010/main" val="70167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</p:sldLayoutIdLst>
  <p:transition spd="slow">
    <p:push dir="u"/>
  </p:transition>
  <p:hf sldNum="0"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lang="en-GB" sz="32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23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342000" indent="-342000" algn="l" defTabSz="914423" rtl="0" eaLnBrk="1" latinLnBrk="0" hangingPunct="1">
        <a:lnSpc>
          <a:spcPct val="90000"/>
        </a:lnSpc>
        <a:spcBef>
          <a:spcPts val="900"/>
        </a:spcBef>
        <a:buSzPct val="90000"/>
        <a:buFont typeface="Calibri Light" panose="020F0302020204030204" pitchFamily="34" charset="0"/>
        <a:buChar char="•"/>
        <a:tabLst>
          <a:tab pos="342000" algn="l"/>
        </a:tabLst>
        <a:defRPr lang="en-US" sz="24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684000" indent="-342000" algn="l" defTabSz="914423" rtl="0" eaLnBrk="1" latinLnBrk="0" hangingPunct="1">
        <a:lnSpc>
          <a:spcPct val="90000"/>
        </a:lnSpc>
        <a:spcBef>
          <a:spcPts val="400"/>
        </a:spcBef>
        <a:buFont typeface="Calibri Light" panose="020F0302020204030204" pitchFamily="34" charset="0"/>
        <a:buChar char="–"/>
        <a:tabLst>
          <a:tab pos="684000" algn="l"/>
        </a:tabLst>
        <a:defRPr lang="en-US" sz="20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026000" indent="-342000" algn="l" defTabSz="914423" rtl="0" eaLnBrk="1" latinLnBrk="0" hangingPunct="1">
        <a:lnSpc>
          <a:spcPct val="90000"/>
        </a:lnSpc>
        <a:spcBef>
          <a:spcPts val="0"/>
        </a:spcBef>
        <a:buFont typeface="Calibri Light" panose="020F0302020204030204" pitchFamily="34" charset="0"/>
        <a:buChar char="–"/>
        <a:tabLst>
          <a:tab pos="1026000" algn="l"/>
        </a:tabLst>
        <a:defRPr lang="en-US" sz="18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368000" indent="-342000" algn="l" defTabSz="914423" rtl="0" eaLnBrk="1" latinLnBrk="0" hangingPunct="1">
        <a:lnSpc>
          <a:spcPct val="90000"/>
        </a:lnSpc>
        <a:spcBef>
          <a:spcPts val="0"/>
        </a:spcBef>
        <a:buFont typeface="Calibri Light" panose="020F0302020204030204" pitchFamily="34" charset="0"/>
        <a:buChar char="–"/>
        <a:tabLst>
          <a:tab pos="1368000" algn="l"/>
        </a:tabLst>
        <a:defRPr lang="en-GB" sz="1600" kern="1200" dirty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4">
          <p15:clr>
            <a:srgbClr val="F26B43"/>
          </p15:clr>
        </p15:guide>
        <p15:guide id="2" orient="horz" pos="4206">
          <p15:clr>
            <a:srgbClr val="F26B43"/>
          </p15:clr>
        </p15:guide>
        <p15:guide id="3" pos="112">
          <p15:clr>
            <a:srgbClr val="F26B43"/>
          </p15:clr>
        </p15:guide>
        <p15:guide id="4" pos="75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W3vLDcyQJqg" TargetMode="Externa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28.jpe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1A2E945-37AF-7AEB-3736-2536793A88E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A2E945-37AF-7AEB-3736-2536793A88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een handball court background" descr="gron-handbollsplan.jpg"/>
          <p:cNvPicPr>
            <a:picLocks noChangeAspect="1"/>
          </p:cNvPicPr>
          <p:nvPr/>
        </p:nvPicPr>
        <p:blipFill>
          <a:blip r:embed="rId5"/>
          <a:srcRect l="2083" r="208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ver title field"/>
          <p:cNvSpPr/>
          <p:nvPr/>
        </p:nvSpPr>
        <p:spPr>
          <a:xfrm>
            <a:off x="0" y="0"/>
            <a:ext cx="12192000" cy="1307592"/>
          </a:xfrm>
          <a:prstGeom prst="rect">
            <a:avLst/>
          </a:prstGeom>
          <a:solidFill>
            <a:srgbClr val="004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BBA735F-EB2F-7FB6-53E0-3E6135B78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3136392" y="1545336"/>
            <a:ext cx="5925312" cy="4443984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223BDB-B95E-564E-2DDE-B0EFB65D92D8}"/>
              </a:ext>
            </a:extLst>
          </p:cNvPr>
          <p:cNvSpPr txBox="1"/>
          <p:nvPr/>
        </p:nvSpPr>
        <p:spPr>
          <a:xfrm>
            <a:off x="685800" y="-78512"/>
            <a:ext cx="10817352" cy="1528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dirty="0">
                <a:solidFill>
                  <a:srgbClr val="98DCAE"/>
                </a:solidFill>
                <a:latin typeface="Calibri"/>
              </a:rPr>
              <a:t>HANDBOLLSSÄSONG</a:t>
            </a:r>
          </a:p>
          <a:p>
            <a:pPr algn="ctr">
              <a:spcBef>
                <a:spcPts val="0"/>
              </a:spcBef>
            </a:pPr>
            <a:r>
              <a:rPr lang="sv-SE" sz="3800" b="1" dirty="0">
                <a:solidFill>
                  <a:srgbClr val="FFFFFF"/>
                </a:solidFill>
                <a:latin typeface="Calibri Light"/>
              </a:rPr>
              <a:t>2026/27</a:t>
            </a:r>
          </a:p>
          <a:p>
            <a:pPr algn="ctr">
              <a:spcBef>
                <a:spcPts val="0"/>
              </a:spcBef>
            </a:pPr>
            <a:r>
              <a:rPr lang="sv-SE" sz="3800" b="1" dirty="0">
                <a:solidFill>
                  <a:srgbClr val="FFFFFF"/>
                </a:solidFill>
                <a:latin typeface="Calibri Light"/>
              </a:rPr>
              <a:t>THK P13</a:t>
            </a:r>
          </a:p>
        </p:txBody>
      </p:sp>
      <p:sp>
        <p:nvSpPr>
          <p:cNvPr id="11" name="Cover grounding rule"/>
          <p:cNvSpPr/>
          <p:nvPr/>
        </p:nvSpPr>
        <p:spPr>
          <a:xfrm>
            <a:off x="4517136" y="6190488"/>
            <a:ext cx="3154680" cy="50292"/>
          </a:xfrm>
          <a:prstGeom prst="rect">
            <a:avLst/>
          </a:prstGeom>
          <a:solidFill>
            <a:srgbClr val="98DC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ver confidentiality marker"/>
          <p:cNvSpPr txBox="1"/>
          <p:nvPr/>
        </p:nvSpPr>
        <p:spPr>
          <a:xfrm>
            <a:off x="73152" y="6629400"/>
            <a:ext cx="214884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>
                <a:solidFill>
                  <a:srgbClr val="98DCAE"/>
                </a:solidFill>
                <a:latin typeface="Calibri"/>
              </a:rPr>
              <a:t>Confidentiality: C2 – Internal</a:t>
            </a:r>
          </a:p>
        </p:txBody>
      </p:sp>
    </p:spTree>
    <p:extLst>
      <p:ext uri="{BB962C8B-B14F-4D97-AF65-F5344CB8AC3E}">
        <p14:creationId xmlns:p14="http://schemas.microsoft.com/office/powerpoint/2010/main" val="339703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Deep green header"/>
          <p:cNvSpPr/>
          <p:nvPr/>
        </p:nvSpPr>
        <p:spPr>
          <a:xfrm>
            <a:off x="0" y="0"/>
            <a:ext cx="11082528" cy="1298448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52" name="Value words and vision" descr="vardeord-mi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143" y="1690688"/>
            <a:ext cx="8093713" cy="4700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16CDDB-5DCF-749B-0F53-BAD860E6F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46888"/>
            <a:ext cx="6217920" cy="804672"/>
          </a:xfrm>
          <a:noFill/>
          <a:ln>
            <a:noFill/>
          </a:ln>
        </p:spPr>
        <p:txBody>
          <a:bodyPr wrap="square" lIns="0" tIns="0" rIns="0" bIns="0" anchor="ctr"/>
          <a:lstStyle/>
          <a:p>
            <a:pPr algn="l"/>
            <a:r>
              <a:rPr lang="sv-SE" sz="3400" b="1">
                <a:solidFill>
                  <a:srgbClr val="FFFFFF"/>
                </a:solidFill>
                <a:latin typeface="Calibri Light"/>
              </a:rPr>
              <a:t>THK:s värdeord</a:t>
            </a:r>
            <a:endParaRPr lang="sv-SE" b="1"/>
          </a:p>
        </p:txBody>
      </p:sp>
      <p:pic>
        <p:nvPicPr>
          <p:cNvPr id="2050" name="Picture 2" descr="Tibro HK">
            <a:extLst>
              <a:ext uri="{FF2B5EF4-FFF2-40B4-BE49-F238E27FC236}">
                <a16:creationId xmlns:a16="http://schemas.microsoft.com/office/drawing/2014/main" id="{955FF82E-3BEB-CE63-DF9A-30C5327A3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732" y="1008918"/>
            <a:ext cx="4676087" cy="2397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Title accent"/>
          <p:cNvSpPr/>
          <p:nvPr/>
        </p:nvSpPr>
        <p:spPr>
          <a:xfrm>
            <a:off x="658368" y="1078992"/>
            <a:ext cx="960120" cy="50292"/>
          </a:xfrm>
          <a:prstGeom prst="rect">
            <a:avLst/>
          </a:prstGeom>
          <a:solidFill>
            <a:srgbClr val="A4DC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4628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een leadership field"/>
          <p:cNvSpPr/>
          <p:nvPr/>
        </p:nvSpPr>
        <p:spPr>
          <a:xfrm>
            <a:off x="0" y="0"/>
            <a:ext cx="4983480" cy="6556248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236A03E-EA69-4F33-FF46-34C4B49777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2384" y="4014215"/>
            <a:ext cx="1325880" cy="235732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A5BCA48-A329-BCA7-1D2E-4CE7C7BC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30352"/>
            <a:ext cx="3730752" cy="3429000"/>
          </a:xfr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spcAft>
                <a:spcPts val="100"/>
              </a:spcAft>
            </a:pPr>
            <a:r>
              <a:rPr lang="sv-SE" sz="4000" b="1" dirty="0">
                <a:solidFill>
                  <a:srgbClr val="FFFFFF"/>
                </a:solidFill>
                <a:latin typeface="Calibri Light"/>
              </a:rPr>
              <a:t>Ledare</a:t>
            </a:r>
          </a:p>
          <a:p>
            <a:pPr>
              <a:spcAft>
                <a:spcPts val="2500"/>
              </a:spcAft>
            </a:pPr>
            <a:r>
              <a:rPr lang="sv-SE" sz="1600" b="1" dirty="0">
                <a:solidFill>
                  <a:srgbClr val="8DD2A4"/>
                </a:solidFill>
                <a:latin typeface="Calibri"/>
              </a:rPr>
              <a:t>Tibro HK  ·  2026/27</a:t>
            </a:r>
          </a:p>
          <a:p>
            <a:pPr>
              <a:spcAft>
                <a:spcPts val="900"/>
              </a:spcAft>
            </a:pPr>
            <a:r>
              <a:rPr lang="sv-SE" sz="1300" b="1" dirty="0">
                <a:solidFill>
                  <a:srgbClr val="8DD2A4"/>
                </a:solidFill>
                <a:latin typeface="Calibri"/>
              </a:rPr>
              <a:t>TRÄNARTEAM</a:t>
            </a:r>
          </a:p>
          <a:p>
            <a:pPr>
              <a:spcAft>
                <a:spcPts val="500"/>
              </a:spcAft>
            </a:pPr>
            <a:r>
              <a:rPr lang="sv-SE" sz="2100" dirty="0">
                <a:solidFill>
                  <a:srgbClr val="FFFFFF"/>
                </a:solidFill>
                <a:latin typeface="Calibri"/>
              </a:rPr>
              <a:t>Jonas Nilsson</a:t>
            </a:r>
          </a:p>
          <a:p>
            <a:pPr>
              <a:spcAft>
                <a:spcPts val="500"/>
              </a:spcAft>
            </a:pPr>
            <a:r>
              <a:rPr lang="sv-SE" sz="2100" dirty="0">
                <a:solidFill>
                  <a:srgbClr val="FFFFFF"/>
                </a:solidFill>
                <a:latin typeface="Calibri"/>
              </a:rPr>
              <a:t>Mattias Hammar</a:t>
            </a:r>
          </a:p>
          <a:p>
            <a:pPr>
              <a:spcAft>
                <a:spcPts val="500"/>
              </a:spcAft>
            </a:pPr>
            <a:r>
              <a:rPr lang="sv-SE" sz="2100" dirty="0">
                <a:solidFill>
                  <a:srgbClr val="FFFFFF"/>
                </a:solidFill>
                <a:latin typeface="Calibri"/>
              </a:rPr>
              <a:t>Anders Eriksson</a:t>
            </a:r>
          </a:p>
          <a:p>
            <a:pPr>
              <a:spcAft>
                <a:spcPts val="500"/>
              </a:spcAft>
            </a:pPr>
            <a:r>
              <a:rPr lang="sv-SE" sz="2100" dirty="0">
                <a:solidFill>
                  <a:srgbClr val="FFFFFF"/>
                </a:solidFill>
                <a:latin typeface="Calibri"/>
              </a:rPr>
              <a:t>Annika Jaktlund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CF6CB80-749B-7879-7AEC-C254D7A90BE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5532120" y="438912"/>
            <a:ext cx="6144768" cy="460857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CFE90373-DDFB-70E9-B4E0-89CE0C37E36A}"/>
              </a:ext>
            </a:extLst>
          </p:cNvPr>
          <p:cNvSpPr txBox="1"/>
          <p:nvPr/>
        </p:nvSpPr>
        <p:spPr>
          <a:xfrm>
            <a:off x="5532120" y="5413248"/>
            <a:ext cx="6144768" cy="9335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Aft>
                <a:spcPts val="300"/>
              </a:spcAft>
            </a:pPr>
            <a:r>
              <a:rPr lang="sv-SE" sz="1300" b="1" dirty="0">
                <a:solidFill>
                  <a:srgbClr val="006837"/>
                </a:solidFill>
                <a:latin typeface="Calibri"/>
              </a:rPr>
              <a:t>TRÄNINGSTIDER  ·  B-HALLEN</a:t>
            </a:r>
          </a:p>
          <a:p>
            <a:pPr>
              <a:spcAft>
                <a:spcPts val="100"/>
              </a:spcAft>
            </a:pPr>
            <a:r>
              <a:rPr lang="sv-SE" sz="1700" b="1" dirty="0">
                <a:solidFill>
                  <a:srgbClr val="1C2721"/>
                </a:solidFill>
                <a:latin typeface="Calibri"/>
              </a:rPr>
              <a:t>Tisdagar</a:t>
            </a:r>
            <a:r>
              <a:rPr lang="sv-SE" sz="1700" dirty="0">
                <a:solidFill>
                  <a:srgbClr val="58655E"/>
                </a:solidFill>
                <a:latin typeface="Calibri"/>
              </a:rPr>
              <a:t>  19:30–21:00</a:t>
            </a:r>
          </a:p>
          <a:p>
            <a:r>
              <a:rPr lang="sv-SE" sz="1700" b="1" dirty="0">
                <a:solidFill>
                  <a:srgbClr val="1C2721"/>
                </a:solidFill>
                <a:latin typeface="Calibri"/>
              </a:rPr>
              <a:t>Torsdagar</a:t>
            </a:r>
            <a:r>
              <a:rPr lang="sv-SE" sz="1700" dirty="0">
                <a:solidFill>
                  <a:srgbClr val="58655E"/>
                </a:solidFill>
                <a:latin typeface="Calibri"/>
              </a:rPr>
              <a:t>  17:00–18:00 + </a:t>
            </a:r>
            <a:r>
              <a:rPr lang="sv-SE" sz="1700" dirty="0" err="1">
                <a:solidFill>
                  <a:srgbClr val="58655E"/>
                </a:solidFill>
                <a:latin typeface="Calibri"/>
              </a:rPr>
              <a:t>fys</a:t>
            </a:r>
            <a:r>
              <a:rPr lang="sv-SE" sz="1700" dirty="0">
                <a:solidFill>
                  <a:srgbClr val="58655E"/>
                </a:solidFill>
                <a:latin typeface="Calibri"/>
              </a:rPr>
              <a:t> efter träning 18:15-19:15</a:t>
            </a:r>
          </a:p>
        </p:txBody>
      </p:sp>
      <p:sp>
        <p:nvSpPr>
          <p:cNvPr id="9" name="Portrait keyline"/>
          <p:cNvSpPr/>
          <p:nvPr/>
        </p:nvSpPr>
        <p:spPr>
          <a:xfrm>
            <a:off x="2935224" y="4014215"/>
            <a:ext cx="32004" cy="23573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raining accent rule"/>
          <p:cNvSpPr/>
          <p:nvPr/>
        </p:nvSpPr>
        <p:spPr>
          <a:xfrm>
            <a:off x="5532120" y="5285232"/>
            <a:ext cx="914400" cy="54864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3211874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971800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3B9299D-B0D5-A1DF-B78D-17C4DE4C5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52700"/>
              </p:ext>
            </p:extLst>
          </p:nvPr>
        </p:nvGraphicFramePr>
        <p:xfrm>
          <a:off x="3419856" y="1993392"/>
          <a:ext cx="3154680" cy="43159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54680">
                  <a:extLst>
                    <a:ext uri="{9D8B030D-6E8A-4147-A177-3AD203B41FA5}">
                      <a16:colId xmlns:a16="http://schemas.microsoft.com/office/drawing/2014/main" val="3171324787"/>
                    </a:ext>
                  </a:extLst>
                </a:gridCol>
              </a:tblGrid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Alfred           </a:t>
                      </a:r>
                      <a:r>
                        <a:rPr lang="sv-SE" sz="1500" b="1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Målvakt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524956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Arthur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62332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Emil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340606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Frasse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973179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Harry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951674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Kacper          </a:t>
                      </a:r>
                      <a:r>
                        <a:rPr lang="sv-SE" sz="1500" b="1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Målvakt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628429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Krill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36171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Loui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005138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Nathan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909042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Oscar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89436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Torsten </a:t>
                      </a: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213731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William A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1F8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541443"/>
                  </a:ext>
                </a:extLst>
              </a:tr>
              <a:tr h="331997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500" b="0" u="none" strike="noStrike">
                          <a:solidFill>
                            <a:srgbClr val="1B2620"/>
                          </a:solidFill>
                          <a:effectLst/>
                          <a:latin typeface="Calibri"/>
                        </a:rPr>
                        <a:t>William ME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28016" marT="18288" marB="18288" anchor="b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821746"/>
                  </a:ext>
                </a:extLst>
              </a:tr>
            </a:tbl>
          </a:graphicData>
        </a:graphic>
      </p:graphicFrame>
      <p:pic>
        <p:nvPicPr>
          <p:cNvPr id="8" name="Lagfoto" descr="Lagbild med spelare och supportrar i en inomhusarena.">
            <a:extLst>
              <a:ext uri="{FF2B5EF4-FFF2-40B4-BE49-F238E27FC236}">
                <a16:creationId xmlns:a16="http://schemas.microsoft.com/office/drawing/2014/main" id="{733862D7-B220-AEEB-EFB5-B0AA80150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6995160" y="1682496"/>
            <a:ext cx="4453128" cy="3337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" y="54864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TRUPPEN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950976"/>
            <a:ext cx="1965960" cy="1060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300" b="0">
                <a:solidFill>
                  <a:srgbClr val="FFFFFF"/>
                </a:solidFill>
                <a:latin typeface="Calibri Light"/>
              </a:rPr>
              <a:t>Spelare</a:t>
            </a:r>
            <a:br/>
            <a:r>
              <a:rPr sz="3300" b="0">
                <a:solidFill>
                  <a:srgbClr val="FFFFFF"/>
                </a:solidFill>
                <a:latin typeface="Calibri Light"/>
              </a:rPr>
              <a:t>2026/2027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359152"/>
            <a:ext cx="914400" cy="641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dirty="0">
                <a:solidFill>
                  <a:srgbClr val="FFFFFF"/>
                </a:solidFill>
                <a:latin typeface="Calibri"/>
              </a:rPr>
              <a:t>1</a:t>
            </a:r>
            <a:r>
              <a:rPr lang="sv-SE" sz="4200" b="1" dirty="0">
                <a:solidFill>
                  <a:srgbClr val="FFFFFF"/>
                </a:solidFill>
                <a:latin typeface="Calibri"/>
              </a:rPr>
              <a:t>1</a:t>
            </a:r>
            <a:endParaRPr sz="4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7592" y="2542032"/>
            <a:ext cx="1051560" cy="1985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1300" b="1" dirty="0">
                <a:solidFill>
                  <a:srgbClr val="8DD2A4"/>
                </a:solidFill>
                <a:latin typeface="Calibri"/>
              </a:rPr>
              <a:t>UTE</a:t>
            </a:r>
            <a:r>
              <a:rPr sz="1300" b="1" dirty="0">
                <a:solidFill>
                  <a:srgbClr val="8DD2A4"/>
                </a:solidFill>
                <a:latin typeface="Calibri"/>
              </a:rPr>
              <a:t>SPELARE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182112"/>
            <a:ext cx="914400" cy="16459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2920" y="3456432"/>
            <a:ext cx="1828800" cy="283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2 MÅLVAKTER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93192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Ett lag. En säsong.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Många nya minnen.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9856" y="484632"/>
            <a:ext cx="4023360" cy="265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LAGET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19856" y="822960"/>
            <a:ext cx="7818120" cy="521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000" b="0">
                <a:solidFill>
                  <a:srgbClr val="1B2620"/>
                </a:solidFill>
                <a:latin typeface="Calibri Light"/>
              </a:rPr>
              <a:t>Spelare 2026/2027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19856" y="1463040"/>
            <a:ext cx="8028431" cy="16459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419856" y="1682496"/>
            <a:ext cx="29260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SPELARTRUPP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95160" y="1682496"/>
            <a:ext cx="36576" cy="3337560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43216" y="5632704"/>
            <a:ext cx="25603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dirty="0">
                <a:solidFill>
                  <a:srgbClr val="006837"/>
                </a:solidFill>
                <a:latin typeface="Calibri"/>
              </a:rPr>
              <a:t>NYFIKEN PÅ HANDBOLL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95160" y="5715000"/>
            <a:ext cx="384048" cy="32004"/>
          </a:xfrm>
          <a:prstGeom prst="rect">
            <a:avLst/>
          </a:prstGeom>
          <a:solidFill>
            <a:srgbClr val="E873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43216" y="5879592"/>
            <a:ext cx="3904487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58655E"/>
                </a:solidFill>
                <a:latin typeface="Calibri"/>
              </a:rPr>
              <a:t>Tristan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har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även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provat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på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handboll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. Vi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hoppas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han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vill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börja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spela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58655E"/>
                </a:solidFill>
                <a:latin typeface="Calibri"/>
              </a:rPr>
              <a:t>handboll</a:t>
            </a:r>
            <a:r>
              <a:rPr sz="1600" b="0" dirty="0">
                <a:solidFill>
                  <a:srgbClr val="58655E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162115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99232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50292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FÖRSÄSONG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14400"/>
            <a:ext cx="201168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FFFFFF"/>
                </a:solidFill>
                <a:latin typeface="Calibri Light"/>
              </a:rPr>
              <a:t>Första</a:t>
            </a:r>
            <a:br/>
            <a:r>
              <a:rPr sz="3400" b="0">
                <a:solidFill>
                  <a:srgbClr val="FFFFFF"/>
                </a:solidFill>
                <a:latin typeface="Calibri Light"/>
              </a:rPr>
              <a:t>avkastet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2148840"/>
            <a:ext cx="1874519" cy="7448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CBE3D3"/>
                </a:solidFill>
                <a:latin typeface="Calibri"/>
              </a:rPr>
              <a:t>Två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CBE3D3"/>
                </a:solidFill>
                <a:latin typeface="Calibri"/>
              </a:rPr>
              <a:t>dagar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. Fem matcher.</a:t>
            </a:r>
            <a:br>
              <a:rPr dirty="0"/>
            </a:br>
            <a:endParaRPr sz="1600" b="0" dirty="0">
              <a:solidFill>
                <a:srgbClr val="CBE3D3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0352" y="3154680"/>
            <a:ext cx="1965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Calibri"/>
              </a:rPr>
              <a:t>25—26 SEP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" y="3611880"/>
            <a:ext cx="960120" cy="22860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3840480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ALBERTS HALL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4114800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LÅNGARED</a:t>
            </a:r>
          </a:p>
        </p:txBody>
      </p:sp>
      <p:sp>
        <p:nvSpPr>
          <p:cNvPr id="10" name="Oval 9"/>
          <p:cNvSpPr/>
          <p:nvPr/>
        </p:nvSpPr>
        <p:spPr>
          <a:xfrm>
            <a:off x="-621792" y="4754880"/>
            <a:ext cx="2834640" cy="2834640"/>
          </a:xfrm>
          <a:prstGeom prst="ellipse">
            <a:avLst/>
          </a:prstGeom>
          <a:noFill/>
          <a:ln w="25400">
            <a:solidFill>
              <a:srgbClr val="8DD2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755648" y="5632704"/>
            <a:ext cx="292608" cy="292608"/>
          </a:xfrm>
          <a:prstGeom prst="ellipse">
            <a:avLst/>
          </a:prstGeom>
          <a:solidFill>
            <a:srgbClr val="E873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93008" y="502920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TURNERINGSFAKTA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3008" y="832104"/>
            <a:ext cx="781812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100" b="0">
                <a:solidFill>
                  <a:srgbClr val="1B2620"/>
                </a:solidFill>
                <a:latin typeface="Calibri Light"/>
              </a:rPr>
              <a:t>Försäsongsturnering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93008" y="1490472"/>
            <a:ext cx="7973568" cy="16459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93008" y="1792224"/>
            <a:ext cx="21031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006837"/>
                </a:solidFill>
                <a:latin typeface="Calibri"/>
              </a:rPr>
              <a:t>2×13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3008" y="2368296"/>
            <a:ext cx="21031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8655E"/>
                </a:solidFill>
                <a:latin typeface="Calibri"/>
              </a:rPr>
              <a:t>MIN / MATCH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88736" y="1810512"/>
            <a:ext cx="16459" cy="786384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26480" y="1792224"/>
            <a:ext cx="2057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006837"/>
                </a:solidFill>
                <a:latin typeface="Calibr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2368296"/>
            <a:ext cx="205740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8655E"/>
                </a:solidFill>
                <a:latin typeface="Calibri"/>
              </a:rPr>
              <a:t>MATCHER / LAG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76488" y="1810512"/>
            <a:ext cx="16459" cy="786384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59368" y="1792224"/>
            <a:ext cx="20574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006837"/>
                </a:solidFill>
                <a:latin typeface="Calibr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59368" y="2368296"/>
            <a:ext cx="205740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8655E"/>
                </a:solidFill>
                <a:latin typeface="Calibri"/>
              </a:rPr>
              <a:t>SPELDAGAR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93008" y="29992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NÄR VI SPELAR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93008" y="3355848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B2620"/>
                </a:solidFill>
                <a:latin typeface="Calibri"/>
              </a:rPr>
              <a:t>25/9  ·  cirka 18:00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93008" y="3749039"/>
            <a:ext cx="30175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8655E"/>
                </a:solidFill>
                <a:latin typeface="Calibri"/>
              </a:rPr>
              <a:t>Turneringen startar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1696" y="3319272"/>
            <a:ext cx="22860" cy="80467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040880" y="3355848"/>
            <a:ext cx="3429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B2620"/>
                </a:solidFill>
                <a:latin typeface="Calibri"/>
              </a:rPr>
              <a:t>26/9  ·  cirka 16:00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3749039"/>
            <a:ext cx="34290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8655E"/>
                </a:solidFill>
                <a:latin typeface="Calibri"/>
              </a:rPr>
              <a:t>Sista matcherna avslutas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93008" y="4315968"/>
            <a:ext cx="7973568" cy="16459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493008" y="4608576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BOENDE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93008" y="4937760"/>
            <a:ext cx="62636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1B2620"/>
                </a:solidFill>
                <a:latin typeface="Calibri"/>
              </a:rPr>
              <a:t>Hårdförläggning i idrottshall. Middag, frukost och lunch serveras i hallens serveringsyta.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93008" y="6062472"/>
            <a:ext cx="7973568" cy="54864"/>
          </a:xfrm>
          <a:prstGeom prst="rect">
            <a:avLst/>
          </a:prstGeom>
          <a:solidFill>
            <a:srgbClr val="E873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493008" y="6272784"/>
            <a:ext cx="28803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58655E"/>
                </a:solidFill>
                <a:latin typeface="Calibri"/>
              </a:rPr>
              <a:t>KOSTNAD PER SPELARE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32520" y="6153912"/>
            <a:ext cx="274320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E8731A"/>
                </a:solidFill>
                <a:latin typeface="Calibri"/>
              </a:rPr>
              <a:t>800 KR</a:t>
            </a:r>
          </a:p>
        </p:txBody>
      </p:sp>
    </p:spTree>
    <p:extLst>
      <p:ext uri="{BB962C8B-B14F-4D97-AF65-F5344CB8AC3E}">
        <p14:creationId xmlns:p14="http://schemas.microsoft.com/office/powerpoint/2010/main" val="225822369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ries summary green field"/>
          <p:cNvSpPr/>
          <p:nvPr/>
        </p:nvSpPr>
        <p:spPr>
          <a:xfrm>
            <a:off x="0" y="0"/>
            <a:ext cx="2953512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84583628-C0DE-A173-5105-D5CC2CA6A9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4583628-C0DE-A173-5105-D5CC2CA6A9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E8F04D5F-2898-B492-8CB9-B4D8FC8BB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521207"/>
            <a:ext cx="1965960" cy="1097280"/>
          </a:xfrm>
          <a:noFill/>
          <a:ln>
            <a:noFill/>
          </a:ln>
        </p:spPr>
        <p:txBody>
          <a:bodyPr vert="horz" wrap="square" lIns="0" tIns="0" rIns="0" bIns="0" anchor="t"/>
          <a:lstStyle/>
          <a:p>
            <a:pPr algn="l"/>
            <a:r>
              <a:rPr lang="sv-SE" sz="3800" b="1" dirty="0">
                <a:solidFill>
                  <a:srgbClr val="FFFFFF"/>
                </a:solidFill>
                <a:latin typeface="Calibri Light"/>
              </a:rPr>
              <a:t>Seriespel</a:t>
            </a:r>
          </a:p>
          <a:p>
            <a:pPr>
              <a:spcBef>
                <a:spcPts val="300"/>
              </a:spcBef>
            </a:pPr>
            <a:r>
              <a:rPr lang="sv-SE" sz="1400" b="1" dirty="0">
                <a:solidFill>
                  <a:srgbClr val="8DD2A4"/>
                </a:solidFill>
                <a:latin typeface="Calibri"/>
              </a:rPr>
              <a:t>     SÄSONG 2026/27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7785E5-C950-1415-2B42-F97EBEF517A6}"/>
              </a:ext>
            </a:extLst>
          </p:cNvPr>
          <p:cNvSpPr/>
          <p:nvPr/>
        </p:nvSpPr>
        <p:spPr>
          <a:xfrm>
            <a:off x="585216" y="5422392"/>
            <a:ext cx="1874519" cy="658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2FB9C2-C2D9-F522-B4A4-54620FCA6BD6}"/>
              </a:ext>
            </a:extLst>
          </p:cNvPr>
          <p:cNvSpPr txBox="1"/>
          <p:nvPr/>
        </p:nvSpPr>
        <p:spPr>
          <a:xfrm>
            <a:off x="228600" y="1993392"/>
            <a:ext cx="2322576" cy="2308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nn-NO" sz="1500" b="1" dirty="0">
                <a:solidFill>
                  <a:srgbClr val="8DD2A4"/>
                </a:solidFill>
                <a:latin typeface="Calibri"/>
              </a:rPr>
              <a:t>     Totalt 24 matcher/serie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1AEC9-C738-17A9-6883-1051D3AB4D6E}"/>
              </a:ext>
            </a:extLst>
          </p:cNvPr>
          <p:cNvSpPr txBox="1"/>
          <p:nvPr/>
        </p:nvSpPr>
        <p:spPr>
          <a:xfrm>
            <a:off x="7744968" y="5422392"/>
            <a:ext cx="3337560" cy="3590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500" b="1">
                <a:solidFill>
                  <a:srgbClr val="006837"/>
                </a:solidFill>
                <a:latin typeface="Calibri Light"/>
              </a:rPr>
              <a:t>24</a:t>
            </a:r>
            <a:r>
              <a:rPr lang="sv-SE" sz="1600">
                <a:solidFill>
                  <a:srgbClr val="58655E"/>
                </a:solidFill>
                <a:latin typeface="Calibri"/>
              </a:rPr>
              <a:t>  matcher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B88298D-8ABA-91BD-1CE7-7E66E513E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1568" y="1627632"/>
            <a:ext cx="2906113" cy="360273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83314C7-FE0B-4AB8-6C1F-3AA1B652A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44968" y="1627632"/>
            <a:ext cx="2983515" cy="3602736"/>
          </a:xfrm>
          <a:prstGeom prst="rect">
            <a:avLst/>
          </a:prstGeom>
        </p:spPr>
      </p:pic>
      <p:sp>
        <p:nvSpPr>
          <p:cNvPr id="15" name="Teams heading"/>
          <p:cNvSpPr txBox="1"/>
          <p:nvPr/>
        </p:nvSpPr>
        <p:spPr>
          <a:xfrm>
            <a:off x="3401568" y="530352"/>
            <a:ext cx="576072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800" b="1">
                <a:solidFill>
                  <a:srgbClr val="1C2721"/>
                </a:solidFill>
                <a:latin typeface="Calibri Light"/>
              </a:rPr>
              <a:t>Två lag i seriespel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1568" y="1234440"/>
            <a:ext cx="33375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dirty="0">
                <a:solidFill>
                  <a:srgbClr val="006837"/>
                </a:solidFill>
                <a:latin typeface="Calibri"/>
              </a:rPr>
              <a:t>TIBRO HK 1  ·  SYDVÄST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968" y="1234440"/>
            <a:ext cx="33375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>
                <a:solidFill>
                  <a:srgbClr val="006837"/>
                </a:solidFill>
                <a:latin typeface="Calibri"/>
              </a:rPr>
              <a:t>TIBRO HK 2  ·  NORDOST</a:t>
            </a:r>
          </a:p>
        </p:txBody>
      </p:sp>
      <p:sp>
        <p:nvSpPr>
          <p:cNvPr id="18" name="Team comparison divider"/>
          <p:cNvSpPr/>
          <p:nvPr/>
        </p:nvSpPr>
        <p:spPr>
          <a:xfrm>
            <a:off x="7114032" y="1234440"/>
            <a:ext cx="18288" cy="4553712"/>
          </a:xfrm>
          <a:prstGeom prst="rect">
            <a:avLst/>
          </a:prstGeom>
          <a:solidFill>
            <a:srgbClr val="DC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01568" y="5422392"/>
            <a:ext cx="333756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sz="2500" b="1">
                <a:solidFill>
                  <a:srgbClr val="006837"/>
                </a:solidFill>
                <a:latin typeface="Calibri Light"/>
              </a:rPr>
              <a:t>24</a:t>
            </a:r>
            <a:r>
              <a:rPr sz="1600">
                <a:solidFill>
                  <a:srgbClr val="58655E"/>
                </a:solidFill>
                <a:latin typeface="Calibri"/>
              </a:rPr>
              <a:t>  matcher</a:t>
            </a:r>
          </a:p>
        </p:txBody>
      </p:sp>
      <p:pic>
        <p:nvPicPr>
          <p:cNvPr id="6" name="Picture 2" descr="Tibro HK">
            <a:extLst>
              <a:ext uri="{FF2B5EF4-FFF2-40B4-BE49-F238E27FC236}">
                <a16:creationId xmlns:a16="http://schemas.microsoft.com/office/drawing/2014/main" id="{F20E3D3C-51A0-7EAC-DAB2-AB5209883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4527" y="2905526"/>
            <a:ext cx="4676087" cy="2397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8734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7A1DD-4A6C-69F4-6351-27FCA1ABC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ader green field"/>
          <p:cNvSpPr/>
          <p:nvPr/>
        </p:nvSpPr>
        <p:spPr>
          <a:xfrm>
            <a:off x="4526280" y="0"/>
            <a:ext cx="7665415" cy="2359152"/>
          </a:xfrm>
          <a:prstGeom prst="rect">
            <a:avLst/>
          </a:prstGeom>
          <a:solidFill>
            <a:srgbClr val="026D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672D2C1-AD30-9D37-690B-0836F9FCF3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590288" cy="2357323"/>
          </a:xfrm>
          <a:prstGeom prst="rect">
            <a:avLst/>
          </a:prstGeom>
        </p:spPr>
      </p:pic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A87E17E-CE79-15CD-EB84-324CA02109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4" progId="TCLayout.ActiveDocument.1">
                  <p:embed/>
                </p:oleObj>
              </mc:Choice>
              <mc:Fallback>
                <p:oleObj name="think-cell Slide" r:id="rId4" imgW="425" imgH="42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4583628-C0DE-A173-5105-D5CC2CA6A9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82AE598E-EEB2-9601-D1D6-37A148D8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12" y="420624"/>
            <a:ext cx="5074920" cy="1417320"/>
          </a:xfrm>
          <a:noFill/>
          <a:ln>
            <a:noFill/>
          </a:ln>
        </p:spPr>
        <p:txBody>
          <a:bodyPr vert="horz" wrap="square" lIns="0" tIns="0" rIns="0" bIns="0" anchor="ctr"/>
          <a:lstStyle/>
          <a:p>
            <a:pPr algn="l"/>
            <a:r>
              <a:rPr lang="sv-SE" sz="3600" b="1">
                <a:solidFill>
                  <a:srgbClr val="FFFFFF"/>
                </a:solidFill>
                <a:latin typeface="Calibri Light"/>
              </a:rPr>
              <a:t>Hemmamatcher</a:t>
            </a:r>
            <a:endParaRPr lang="sv-SE" b="1"/>
          </a:p>
          <a:p>
            <a:pPr algn="l">
              <a:spcBef>
                <a:spcPts val="100"/>
              </a:spcBef>
            </a:pPr>
            <a:r>
              <a:rPr lang="sv-SE" sz="1700" b="0">
                <a:solidFill>
                  <a:srgbClr val="FFFFFF"/>
                </a:solidFill>
                <a:latin typeface="Calibri"/>
              </a:rPr>
              <a:t>2026/27  ·  Speldatum och bemanning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687C0D-BB99-3423-039C-B4D3737F2000}"/>
              </a:ext>
            </a:extLst>
          </p:cNvPr>
          <p:cNvSpPr/>
          <p:nvPr/>
        </p:nvSpPr>
        <p:spPr>
          <a:xfrm>
            <a:off x="10927080" y="73152"/>
            <a:ext cx="1078992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DD23863-FB8E-0E55-2CBC-4E982574D7C1}"/>
              </a:ext>
            </a:extLst>
          </p:cNvPr>
          <p:cNvSpPr txBox="1"/>
          <p:nvPr/>
        </p:nvSpPr>
        <p:spPr>
          <a:xfrm>
            <a:off x="694944" y="2971800"/>
            <a:ext cx="2057400" cy="229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Aft>
                <a:spcPts val="700"/>
              </a:spcAft>
            </a:pPr>
            <a:r>
              <a:rPr lang="sv-SE" sz="2500" b="1">
                <a:solidFill>
                  <a:srgbClr val="1E2420"/>
                </a:solidFill>
                <a:latin typeface="Calibri Light"/>
              </a:rPr>
              <a:t>2026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3/10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4/10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12/10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13/10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20/12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F067ADB-F3A0-9A49-AE18-A54C69B7A85E}"/>
              </a:ext>
            </a:extLst>
          </p:cNvPr>
          <p:cNvSpPr txBox="1"/>
          <p:nvPr/>
        </p:nvSpPr>
        <p:spPr>
          <a:xfrm>
            <a:off x="6007608" y="2633472"/>
            <a:ext cx="5349240" cy="23262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Aft>
                <a:spcPts val="800"/>
              </a:spcAft>
            </a:pPr>
            <a:r>
              <a:rPr lang="sv-SE" sz="2800" b="1" dirty="0">
                <a:solidFill>
                  <a:srgbClr val="1E2420"/>
                </a:solidFill>
                <a:latin typeface="Calibri Light"/>
              </a:rPr>
              <a:t>Alla hjälps åt på hemmaplan</a:t>
            </a:r>
          </a:p>
          <a:p>
            <a:pPr>
              <a:spcAft>
                <a:spcPts val="1000"/>
              </a:spcAft>
            </a:pPr>
            <a:r>
              <a:rPr lang="sv-SE" sz="1700" dirty="0">
                <a:solidFill>
                  <a:srgbClr val="5D6860"/>
                </a:solidFill>
                <a:latin typeface="Calibri"/>
              </a:rPr>
              <a:t>Under hemmamatcherna bemannar vi:</a:t>
            </a:r>
          </a:p>
          <a:p>
            <a:pPr>
              <a:spcAft>
                <a:spcPts val="500"/>
              </a:spcAft>
            </a:pPr>
            <a:r>
              <a:rPr lang="sv-SE" sz="900" dirty="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 dirty="0">
                <a:solidFill>
                  <a:srgbClr val="1E2420"/>
                </a:solidFill>
                <a:latin typeface="Calibri"/>
              </a:rPr>
              <a:t>  Kiosk </a:t>
            </a:r>
          </a:p>
          <a:p>
            <a:pPr>
              <a:spcAft>
                <a:spcPts val="500"/>
              </a:spcAft>
            </a:pPr>
            <a:r>
              <a:rPr lang="sv-SE" sz="900" dirty="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 dirty="0">
                <a:solidFill>
                  <a:srgbClr val="1E2420"/>
                </a:solidFill>
                <a:latin typeface="Calibri"/>
              </a:rPr>
              <a:t>  Sekretariat </a:t>
            </a:r>
          </a:p>
          <a:p>
            <a:pPr>
              <a:spcAft>
                <a:spcPts val="500"/>
              </a:spcAft>
            </a:pPr>
            <a:r>
              <a:rPr lang="sv-SE" sz="900" dirty="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 dirty="0">
                <a:solidFill>
                  <a:srgbClr val="1E2420"/>
                </a:solidFill>
                <a:latin typeface="Calibri"/>
              </a:rPr>
              <a:t>  Matchvärd</a:t>
            </a:r>
          </a:p>
          <a:p>
            <a:pPr>
              <a:spcBef>
                <a:spcPts val="1000"/>
              </a:spcBef>
            </a:pPr>
            <a:r>
              <a:rPr lang="sv-SE" sz="1500" b="1" dirty="0">
                <a:solidFill>
                  <a:srgbClr val="026D02"/>
                </a:solidFill>
                <a:latin typeface="Calibri"/>
              </a:rPr>
              <a:t>Schema skickas ut separat.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3B09E222-6D3C-AB26-F073-9CB789F79AF2}"/>
              </a:ext>
            </a:extLst>
          </p:cNvPr>
          <p:cNvSpPr txBox="1"/>
          <p:nvPr/>
        </p:nvSpPr>
        <p:spPr>
          <a:xfrm>
            <a:off x="2907792" y="2971800"/>
            <a:ext cx="1920240" cy="19107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Aft>
                <a:spcPts val="700"/>
              </a:spcAft>
            </a:pPr>
            <a:r>
              <a:rPr lang="sv-SE" sz="2500" b="1">
                <a:solidFill>
                  <a:srgbClr val="1E2420"/>
                </a:solidFill>
                <a:latin typeface="Calibri Light"/>
              </a:rPr>
              <a:t>2027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6/2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7/2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20/3</a:t>
            </a:r>
          </a:p>
          <a:p>
            <a:pPr>
              <a:spcAft>
                <a:spcPts val="600"/>
              </a:spcAft>
            </a:pPr>
            <a:r>
              <a:rPr lang="sv-SE" sz="900">
                <a:solidFill>
                  <a:srgbClr val="009453"/>
                </a:solidFill>
                <a:latin typeface="Calibri"/>
              </a:rPr>
              <a:t>■</a:t>
            </a:r>
            <a:r>
              <a:rPr lang="sv-SE" sz="2000">
                <a:solidFill>
                  <a:srgbClr val="1E2420"/>
                </a:solidFill>
                <a:latin typeface="Calibri"/>
              </a:rPr>
              <a:t>  21/3</a:t>
            </a:r>
          </a:p>
        </p:txBody>
      </p:sp>
      <p:pic>
        <p:nvPicPr>
          <p:cNvPr id="16" name="Bildobjekt 15" descr="Green beach handball with hexagonal pattern, textured surface, and white chevron accents. Branding 'hummel' in white letters on the side.">
            <a:extLst>
              <a:ext uri="{FF2B5EF4-FFF2-40B4-BE49-F238E27FC236}">
                <a16:creationId xmlns:a16="http://schemas.microsoft.com/office/drawing/2014/main" id="{A161E594-74BE-1EB0-6871-D5153B45B3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234" b="15234"/>
          <a:stretch>
            <a:fillRect/>
          </a:stretch>
        </p:blipFill>
        <p:spPr>
          <a:xfrm>
            <a:off x="10561320" y="658368"/>
            <a:ext cx="1216152" cy="1216152"/>
          </a:xfrm>
          <a:prstGeom prst="rect">
            <a:avLst/>
          </a:prstGeom>
        </p:spPr>
      </p:pic>
      <p:sp>
        <p:nvSpPr>
          <p:cNvPr id="18" name="Speldatum label"/>
          <p:cNvSpPr txBox="1"/>
          <p:nvPr/>
        </p:nvSpPr>
        <p:spPr>
          <a:xfrm>
            <a:off x="694944" y="2624328"/>
            <a:ext cx="438912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>
                <a:solidFill>
                  <a:srgbClr val="009453"/>
                </a:solidFill>
                <a:latin typeface="Calibri"/>
              </a:rPr>
              <a:t>SPELDATUM</a:t>
            </a:r>
          </a:p>
        </p:txBody>
      </p:sp>
      <p:sp>
        <p:nvSpPr>
          <p:cNvPr id="19" name="Content divider"/>
          <p:cNvSpPr/>
          <p:nvPr/>
        </p:nvSpPr>
        <p:spPr>
          <a:xfrm>
            <a:off x="5532120" y="2670048"/>
            <a:ext cx="22860" cy="3291840"/>
          </a:xfrm>
          <a:prstGeom prst="rect">
            <a:avLst/>
          </a:prstGeom>
          <a:solidFill>
            <a:srgbClr val="E7F1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AE6A441-A8B1-D9B4-2727-CF57E1CE1162}"/>
              </a:ext>
            </a:extLst>
          </p:cNvPr>
          <p:cNvSpPr txBox="1"/>
          <p:nvPr/>
        </p:nvSpPr>
        <p:spPr>
          <a:xfrm>
            <a:off x="8050696" y="5234070"/>
            <a:ext cx="2611473" cy="10551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sv-SE" sz="2000" dirty="0">
                <a:solidFill>
                  <a:srgbClr val="00B050"/>
                </a:solidFill>
                <a:latin typeface="+mj-lt"/>
              </a:rPr>
              <a:t>Behöver fler gå EMP utbildning?</a:t>
            </a:r>
          </a:p>
          <a:p>
            <a:pPr algn="l">
              <a:lnSpc>
                <a:spcPts val="2800"/>
              </a:lnSpc>
            </a:pPr>
            <a:r>
              <a:rPr lang="sv-SE" sz="2000" dirty="0">
                <a:solidFill>
                  <a:srgbClr val="00B050"/>
                </a:solidFill>
                <a:latin typeface="+mj-lt"/>
              </a:rPr>
              <a:t>Hur många har gått ?</a:t>
            </a:r>
          </a:p>
        </p:txBody>
      </p:sp>
    </p:spTree>
    <p:extLst>
      <p:ext uri="{BB962C8B-B14F-4D97-AF65-F5344CB8AC3E}">
        <p14:creationId xmlns:p14="http://schemas.microsoft.com/office/powerpoint/2010/main" val="345440803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firmed cup green field"/>
          <p:cNvSpPr/>
          <p:nvPr/>
        </p:nvSpPr>
        <p:spPr>
          <a:xfrm>
            <a:off x="0" y="-1"/>
            <a:ext cx="4315968" cy="7537279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Handbollssupportrar – genererad bild" descr="Ungdomar med trummor och megafoner hejar på ett herrlag i grönsvarta handbollsställ."/>
          <p:cNvPicPr>
            <a:picLocks noChangeAspect="1"/>
          </p:cNvPicPr>
          <p:nvPr/>
        </p:nvPicPr>
        <p:blipFill>
          <a:blip r:embed="rId3"/>
          <a:srcRect l="5000" r="10020"/>
          <a:stretch>
            <a:fillRect/>
          </a:stretch>
        </p:blipFill>
        <p:spPr>
          <a:xfrm>
            <a:off x="0" y="3474720"/>
            <a:ext cx="4315968" cy="3383280"/>
          </a:xfrm>
          <a:prstGeom prst="rect">
            <a:avLst/>
          </a:prstGeom>
        </p:spPr>
      </p:pic>
      <p:sp>
        <p:nvSpPr>
          <p:cNvPr id="19" name="Grön bildtoning"/>
          <p:cNvSpPr/>
          <p:nvPr/>
        </p:nvSpPr>
        <p:spPr>
          <a:xfrm>
            <a:off x="-228401" y="923544"/>
            <a:ext cx="4315968" cy="3383280"/>
          </a:xfrm>
          <a:prstGeom prst="rect">
            <a:avLst/>
          </a:prstGeom>
          <a:solidFill>
            <a:srgbClr val="006837">
              <a:alpha val="4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7DFF37B-0F15-4289-8B3E-2CA192ACC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457200"/>
            <a:ext cx="3246120" cy="960120"/>
          </a:xfr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sv-SE" sz="3500" b="1">
                <a:solidFill>
                  <a:srgbClr val="FFFFFF"/>
                </a:solidFill>
                <a:latin typeface="Calibri Light"/>
              </a:rPr>
              <a:t>Säsongens 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63277E-EC6E-8A1D-9BBD-0744989198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1168" y="1176115"/>
            <a:ext cx="3246120" cy="2148840"/>
          </a:xfr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spcAft>
                <a:spcPts val="700"/>
              </a:spcAft>
            </a:pPr>
            <a:r>
              <a:rPr lang="sv-SE" sz="1300" b="1" dirty="0">
                <a:solidFill>
                  <a:srgbClr val="8DD2A4"/>
                </a:solidFill>
                <a:latin typeface="Calibri"/>
              </a:rPr>
              <a:t>BEKRÄFTAD CUP</a:t>
            </a:r>
          </a:p>
          <a:p>
            <a:pPr>
              <a:spcAft>
                <a:spcPts val="200"/>
              </a:spcAft>
            </a:pPr>
            <a:r>
              <a:rPr lang="sv-SE" sz="2900" b="1" dirty="0" err="1">
                <a:solidFill>
                  <a:srgbClr val="FFFFFF"/>
                </a:solidFill>
                <a:latin typeface="Calibri Light"/>
              </a:rPr>
              <a:t>Skadevi</a:t>
            </a:r>
            <a:r>
              <a:rPr lang="sv-SE" sz="2900" b="1" dirty="0">
                <a:solidFill>
                  <a:srgbClr val="FFFFFF"/>
                </a:solidFill>
                <a:latin typeface="Calibri Light"/>
              </a:rPr>
              <a:t> </a:t>
            </a:r>
            <a:r>
              <a:rPr lang="sv-SE" sz="1900" dirty="0" err="1">
                <a:solidFill>
                  <a:srgbClr val="FFFFFF"/>
                </a:solidFill>
                <a:latin typeface="Calibri"/>
              </a:rPr>
              <a:t>Handbollscup</a:t>
            </a:r>
            <a:endParaRPr lang="sv-SE" sz="1900" dirty="0">
              <a:solidFill>
                <a:srgbClr val="FFFFFF"/>
              </a:solidFill>
              <a:latin typeface="Calibri"/>
            </a:endParaRPr>
          </a:p>
          <a:p>
            <a:r>
              <a:rPr lang="sv-SE" sz="1600" b="1" dirty="0">
                <a:solidFill>
                  <a:srgbClr val="8DD2A4"/>
                </a:solidFill>
                <a:latin typeface="Calibri"/>
              </a:rPr>
              <a:t>30 OKT  —  1 NOV</a:t>
            </a:r>
          </a:p>
        </p:txBody>
      </p:sp>
      <p:pic>
        <p:nvPicPr>
          <p:cNvPr id="7" name="Platshållare för innehåll 6" descr="Start | handbollplay.se">
            <a:extLst>
              <a:ext uri="{FF2B5EF4-FFF2-40B4-BE49-F238E27FC236}">
                <a16:creationId xmlns:a16="http://schemas.microsoft.com/office/drawing/2014/main" id="{B7E11D24-8EE7-C378-6746-F7D3843337A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rcRect/>
          <a:stretch>
            <a:fillRect/>
          </a:stretch>
        </p:blipFill>
        <p:spPr>
          <a:xfrm>
            <a:off x="10177272" y="2990088"/>
            <a:ext cx="1143000" cy="1143000"/>
          </a:xfrm>
          <a:prstGeom prst="rect">
            <a:avLst/>
          </a:prstGeom>
        </p:spPr>
      </p:pic>
      <p:pic>
        <p:nvPicPr>
          <p:cNvPr id="5" name="Bildobjekt 4" descr="Skadevi Handbollscup – Appar på Google Play">
            <a:extLst>
              <a:ext uri="{FF2B5EF4-FFF2-40B4-BE49-F238E27FC236}">
                <a16:creationId xmlns:a16="http://schemas.microsoft.com/office/drawing/2014/main" id="{F5184F10-EEB0-FB4F-8E0C-2E33DB59BF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92708" y="2613034"/>
            <a:ext cx="2103120" cy="2103120"/>
          </a:xfrm>
          <a:prstGeom prst="rect">
            <a:avLst/>
          </a:prstGeom>
        </p:spPr>
      </p:pic>
      <p:pic>
        <p:nvPicPr>
          <p:cNvPr id="6" name="Bildobjekt 5" descr="Start | handbollplay.se">
            <a:extLst>
              <a:ext uri="{FF2B5EF4-FFF2-40B4-BE49-F238E27FC236}">
                <a16:creationId xmlns:a16="http://schemas.microsoft.com/office/drawing/2014/main" id="{2B8D58EB-9DB8-CBD9-4C78-AC74306B91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77272" y="1572768"/>
            <a:ext cx="1143000" cy="1143000"/>
          </a:xfrm>
          <a:prstGeom prst="rect">
            <a:avLst/>
          </a:prstGeom>
        </p:spPr>
      </p:pic>
      <p:sp>
        <p:nvSpPr>
          <p:cNvPr id="9" name="Possible cups heading"/>
          <p:cNvSpPr txBox="1"/>
          <p:nvPr/>
        </p:nvSpPr>
        <p:spPr>
          <a:xfrm>
            <a:off x="4864608" y="603504"/>
            <a:ext cx="5074920" cy="713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900" b="1">
                <a:solidFill>
                  <a:srgbClr val="1B2620"/>
                </a:solidFill>
                <a:latin typeface="Calibri Light"/>
              </a:rPr>
              <a:t>Cuper under övervägande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64608" y="1417320"/>
            <a:ext cx="6629400" cy="16459"/>
          </a:xfrm>
          <a:prstGeom prst="rect">
            <a:avLst/>
          </a:prstGeom>
          <a:solidFill>
            <a:srgbClr val="DC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64608" y="1700784"/>
            <a:ext cx="4892040" cy="5950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2200" b="1" dirty="0" err="1">
                <a:solidFill>
                  <a:srgbClr val="1B2620"/>
                </a:solidFill>
                <a:latin typeface="Calibri"/>
              </a:rPr>
              <a:t>Hallbybollen</a:t>
            </a:r>
            <a:endParaRPr sz="2200" b="1" dirty="0">
              <a:solidFill>
                <a:srgbClr val="1B2620"/>
              </a:solidFill>
              <a:latin typeface="Calibri"/>
            </a:endParaRPr>
          </a:p>
          <a:p>
            <a:r>
              <a:rPr sz="1500" b="1" dirty="0">
                <a:solidFill>
                  <a:srgbClr val="006837"/>
                </a:solidFill>
                <a:latin typeface="Calibri"/>
              </a:rPr>
              <a:t>4–6 JAN  ·  2027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64608" y="2843784"/>
            <a:ext cx="6629400" cy="16459"/>
          </a:xfrm>
          <a:prstGeom prst="rect">
            <a:avLst/>
          </a:prstGeom>
          <a:solidFill>
            <a:srgbClr val="DC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64608" y="3136392"/>
            <a:ext cx="4892040" cy="9746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2200" b="1" dirty="0" err="1">
                <a:solidFill>
                  <a:srgbClr val="1B2620"/>
                </a:solidFill>
                <a:latin typeface="Calibri"/>
              </a:rPr>
              <a:t>Vänerbollen</a:t>
            </a:r>
            <a:endParaRPr lang="sv-SE" sz="2200" b="1" dirty="0">
              <a:solidFill>
                <a:srgbClr val="1B2620"/>
              </a:solidFill>
              <a:latin typeface="Calibri"/>
            </a:endParaRPr>
          </a:p>
          <a:p>
            <a:pPr>
              <a:spcAft>
                <a:spcPts val="200"/>
              </a:spcAft>
            </a:pPr>
            <a:r>
              <a:rPr lang="sv-SE" sz="1500" b="1" dirty="0">
                <a:solidFill>
                  <a:srgbClr val="006837"/>
                </a:solidFill>
                <a:latin typeface="Calibri"/>
              </a:rPr>
              <a:t>9–11 APR  ·  2027</a:t>
            </a:r>
          </a:p>
          <a:p>
            <a:pPr>
              <a:spcAft>
                <a:spcPts val="200"/>
              </a:spcAft>
            </a:pPr>
            <a:r>
              <a:rPr lang="sv-SE" sz="2200" b="1" dirty="0">
                <a:solidFill>
                  <a:srgbClr val="1B2620"/>
                </a:solidFill>
                <a:latin typeface="Calibri"/>
              </a:rPr>
              <a:t> </a:t>
            </a:r>
            <a:endParaRPr sz="2200" b="1" dirty="0">
              <a:solidFill>
                <a:srgbClr val="1B2620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4608" y="4270248"/>
            <a:ext cx="6629400" cy="16459"/>
          </a:xfrm>
          <a:prstGeom prst="rect">
            <a:avLst/>
          </a:prstGeom>
          <a:solidFill>
            <a:srgbClr val="DC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64608" y="4572000"/>
            <a:ext cx="4892040" cy="9592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2200" b="1" dirty="0" err="1">
                <a:solidFill>
                  <a:srgbClr val="1B2620"/>
                </a:solidFill>
                <a:latin typeface="Calibri"/>
              </a:rPr>
              <a:t>Katrineholms</a:t>
            </a:r>
            <a:r>
              <a:rPr sz="2200" b="1" dirty="0">
                <a:solidFill>
                  <a:srgbClr val="1B2620"/>
                </a:solidFill>
                <a:latin typeface="Calibri"/>
              </a:rPr>
              <a:t> </a:t>
            </a:r>
            <a:r>
              <a:rPr sz="2200" b="1" dirty="0" err="1">
                <a:solidFill>
                  <a:srgbClr val="1B2620"/>
                </a:solidFill>
                <a:latin typeface="Calibri"/>
              </a:rPr>
              <a:t>handbollscup</a:t>
            </a:r>
            <a:endParaRPr lang="sv-SE" sz="2200" b="1" dirty="0">
              <a:solidFill>
                <a:srgbClr val="1B2620"/>
              </a:solidFill>
              <a:latin typeface="Calibri"/>
            </a:endParaRPr>
          </a:p>
          <a:p>
            <a:pPr>
              <a:spcAft>
                <a:spcPts val="200"/>
              </a:spcAft>
            </a:pPr>
            <a:r>
              <a:rPr lang="sv-SE" sz="1500" b="1" dirty="0">
                <a:solidFill>
                  <a:srgbClr val="006837"/>
                </a:solidFill>
                <a:latin typeface="Calibri"/>
              </a:rPr>
              <a:t>Datum har inte presenterats än.</a:t>
            </a:r>
          </a:p>
          <a:p>
            <a:pPr>
              <a:spcAft>
                <a:spcPts val="200"/>
              </a:spcAft>
            </a:pPr>
            <a:endParaRPr sz="2200" b="1" dirty="0">
              <a:solidFill>
                <a:srgbClr val="1B2620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64608" y="576072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>
                <a:solidFill>
                  <a:srgbClr val="5B6760"/>
                </a:solidFill>
                <a:latin typeface="Calibri"/>
              </a:rPr>
              <a:t>SÄSONG 2026/27</a:t>
            </a:r>
          </a:p>
        </p:txBody>
      </p:sp>
      <p:pic>
        <p:nvPicPr>
          <p:cNvPr id="17" name="Bildobjekt 16" descr="Katrineholm Handboll Cup (@katrineholmhandbollcup) • Facebook">
            <a:extLst>
              <a:ext uri="{FF2B5EF4-FFF2-40B4-BE49-F238E27FC236}">
                <a16:creationId xmlns:a16="http://schemas.microsoft.com/office/drawing/2014/main" id="{6698CBB5-2900-8543-2A01-9B218B5CE7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6648" y="4475811"/>
            <a:ext cx="1618842" cy="161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2964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971800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Tibro HK emblem" descr="Tibro HK">
            <a:extLst>
              <a:ext uri="{FF2B5EF4-FFF2-40B4-BE49-F238E27FC236}">
                <a16:creationId xmlns:a16="http://schemas.microsoft.com/office/drawing/2014/main" id="{253E47F2-C006-AA09-D513-40ADD078A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" y="4736592"/>
            <a:ext cx="2103120" cy="107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2920" y="566928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TIBRO HK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950976"/>
            <a:ext cx="20116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FFFFFF"/>
                </a:solidFill>
                <a:latin typeface="Calibri Light"/>
              </a:rPr>
              <a:t>Riktlinjer</a:t>
            </a:r>
            <a:br/>
            <a:r>
              <a:rPr sz="3400" b="0">
                <a:solidFill>
                  <a:srgbClr val="FFFFFF"/>
                </a:solidFill>
                <a:latin typeface="Calibri Light"/>
              </a:rPr>
              <a:t>för spelare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304288"/>
            <a:ext cx="1874519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Förberedelse, laganda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och respekt – varje gång.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227832"/>
            <a:ext cx="914400" cy="1371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2920" y="3493008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SPELA FÖR LAGET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475488"/>
            <a:ext cx="39319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ÅTTA ENKLA PRINCIPER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804672"/>
            <a:ext cx="7955279" cy="49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1B2620"/>
                </a:solidFill>
                <a:latin typeface="Calibri Light"/>
              </a:rPr>
              <a:t>Så bidrar du till ett starkare lag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29000" y="1435608"/>
            <a:ext cx="8001000" cy="13716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29000" y="1719072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86200" y="1746504"/>
            <a:ext cx="22860" cy="80467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87368" y="1719072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Vara väl förberedd inför träning och match. Du kommer i tid med rätt utrustning.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2743200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86200" y="2770632"/>
            <a:ext cx="22860" cy="65836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087368" y="2743200"/>
            <a:ext cx="310896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Att alltid göra ditt yttersta och kämpar för ditt lag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3621024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86200" y="3648456"/>
            <a:ext cx="22860" cy="80467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087368" y="3621024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Är du är positiv och lojal mot ditt lag, dina lagkamrater och ledare.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4645152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86200" y="4672584"/>
            <a:ext cx="22860" cy="111556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087368" y="4645152"/>
            <a:ext cx="3108960" cy="12252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Meddela din tränare eller ledare i god tid, om du är förhindrad att träna eller spela i god tid.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79" y="1719072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955279" y="1746504"/>
            <a:ext cx="22860" cy="65836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156448" y="1719072"/>
            <a:ext cx="3273552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Eventuellt deltar du vid skada och tränar på det du kan.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79" y="2596896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55279" y="2624327"/>
            <a:ext cx="22860" cy="85953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56448" y="2596896"/>
            <a:ext cx="3273552" cy="9692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Att du använder ett vårdat språk mot alla, så som: spelare, ledare, domare och publik.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98079" y="3675887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955279" y="3703320"/>
            <a:ext cx="22860" cy="102412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156448" y="3675887"/>
            <a:ext cx="3273552" cy="11338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Att du visar respekt för motståndare och domare före, under och efter match. Du försöker inte påverka eller ge negativa kommentarer om domsluten.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79" y="4919472"/>
            <a:ext cx="384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08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55279" y="4946904"/>
            <a:ext cx="22860" cy="1188719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156448" y="4919472"/>
            <a:ext cx="3273552" cy="1298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B2620"/>
                </a:solidFill>
                <a:latin typeface="Calibri"/>
              </a:rPr>
              <a:t>Planerar du din tid med studier, övriga fritidssysselsättningar etc. så att du inte behöver avstå handbollen. Vid dubbelidrottande, mycket studier, resor etc. - ha en dialog med din tränare.</a:t>
            </a:r>
          </a:p>
        </p:txBody>
      </p:sp>
    </p:spTree>
    <p:extLst>
      <p:ext uri="{BB962C8B-B14F-4D97-AF65-F5344CB8AC3E}">
        <p14:creationId xmlns:p14="http://schemas.microsoft.com/office/powerpoint/2010/main" val="12763749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971800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Tibro HK emblem" descr="Tibro HK">
            <a:extLst>
              <a:ext uri="{FF2B5EF4-FFF2-40B4-BE49-F238E27FC236}">
                <a16:creationId xmlns:a16="http://schemas.microsoft.com/office/drawing/2014/main" id="{37C00BCA-1D95-5853-E1BD-38366F57B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" y="4736592"/>
            <a:ext cx="2103120" cy="107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2920" y="566928"/>
            <a:ext cx="20116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TIBRO HK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950976"/>
            <a:ext cx="2057400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>
                <a:solidFill>
                  <a:srgbClr val="FFFFFF"/>
                </a:solidFill>
                <a:latin typeface="Calibri Light"/>
              </a:rPr>
              <a:t>Riktlinjer</a:t>
            </a:r>
            <a:br/>
            <a:r>
              <a:rPr sz="3200" b="0">
                <a:solidFill>
                  <a:srgbClr val="FFFFFF"/>
                </a:solidFill>
                <a:latin typeface="Calibri Light"/>
              </a:rPr>
              <a:t>för föräldrar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04288"/>
            <a:ext cx="1874519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CBE3D3"/>
                </a:solidFill>
                <a:latin typeface="Calibri"/>
              </a:rPr>
              <a:t>Stötta barnen, ledarna</a:t>
            </a:r>
            <a:br/>
            <a:r>
              <a:rPr sz="1500" b="0">
                <a:solidFill>
                  <a:srgbClr val="CBE3D3"/>
                </a:solidFill>
                <a:latin typeface="Calibri"/>
              </a:rPr>
              <a:t>och föreningen – med</a:t>
            </a:r>
            <a:br/>
            <a:r>
              <a:rPr sz="1500" b="0">
                <a:solidFill>
                  <a:srgbClr val="CBE3D3"/>
                </a:solidFill>
                <a:latin typeface="Calibri"/>
              </a:rPr>
              <a:t>respekt i varje situation.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3319272"/>
            <a:ext cx="914400" cy="1371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355701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HEJA PÅ RÄTT SÄTT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438912"/>
            <a:ext cx="4114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TILLSAMMANS RUNT LAGET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768096"/>
            <a:ext cx="8001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1B2620"/>
                </a:solidFill>
                <a:latin typeface="Calibri Light"/>
              </a:rPr>
              <a:t>Så skapar vi en trygg handbollsmiljö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29000" y="1417320"/>
            <a:ext cx="8001000" cy="13716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429000" y="162763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STÖTTA SPELARNA OCH LEDARNA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011680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191" y="2029968"/>
            <a:ext cx="18288" cy="25603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023360" y="2011680"/>
            <a:ext cx="318211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Vara stöttande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2487168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22191" y="2505456"/>
            <a:ext cx="18288" cy="512064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023360" y="2487168"/>
            <a:ext cx="3182112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Hålla en god ton på läktarplats. Barnen spelar, ledarna coachar, föräldrar hejar.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9000" y="3136392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22191" y="3154680"/>
            <a:ext cx="18288" cy="603503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023360" y="3136392"/>
            <a:ext cx="3182112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Låt tränarna leda utvecklingen hos spelarna. Alla har möjligheten att kunna leda och påverka.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3886200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22191" y="3904487"/>
            <a:ext cx="18288" cy="53035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023360" y="3886200"/>
            <a:ext cx="3182112" cy="5852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Respektera ledarnas arbete och beslut. Var stöttande och hjälpande mot ledarteamet.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9000" y="4572000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2191" y="4590288"/>
            <a:ext cx="18288" cy="25603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023360" y="4572000"/>
            <a:ext cx="318211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Visa respekt mot domarens arbete.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5047488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06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22191" y="5065775"/>
            <a:ext cx="18288" cy="25603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023360" y="5047488"/>
            <a:ext cx="318211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Låt barnen få spela handboll, inte du.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29000" y="5532120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22191" y="5550407"/>
            <a:ext cx="18288" cy="56692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023360" y="5532120"/>
            <a:ext cx="3182112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Sitter du på åsikter och ideér, engagera dig i föreningen och driv utvecklingen framåt!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43800" y="1627632"/>
            <a:ext cx="3749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BIDRA TILL FÖRENINGEN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43800" y="1993392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36992" y="2011680"/>
            <a:ext cx="18288" cy="548640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138160" y="1993392"/>
            <a:ext cx="32461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Engagera dig och hjälp laget vid aktiviteter, exempelvis försäljningar eller att stå i kiosken.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43800" y="2761488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09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936992" y="2779776"/>
            <a:ext cx="18288" cy="932688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138160" y="2761488"/>
            <a:ext cx="324612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1B2620"/>
                </a:solidFill>
                <a:latin typeface="Calibri"/>
              </a:rPr>
              <a:t>Vi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som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förening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värnar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starkt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om alla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människor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som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i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någon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form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arbetar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ideellt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eller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engagerar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sig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i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någon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roll. Som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förening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har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vi Noll-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tolernas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mot: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543800" y="4005072"/>
            <a:ext cx="3794760" cy="13716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543800" y="420624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NOLLTOLERANS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43800" y="4590288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10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936992" y="4608575"/>
            <a:ext cx="18288" cy="347472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138160" y="4590288"/>
            <a:ext cx="3246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Att påverka eller ge negativa åsikter om domsluten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543800" y="5120640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11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36992" y="5138927"/>
            <a:ext cx="18288" cy="40233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138160" y="5120640"/>
            <a:ext cx="324612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2620"/>
                </a:solidFill>
                <a:latin typeface="Calibri"/>
              </a:rPr>
              <a:t>Att använda grovt språkbruk mot ledare, spelare eller domare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43800" y="5650992"/>
            <a:ext cx="31089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06837"/>
                </a:solidFill>
                <a:latin typeface="Calibri"/>
              </a:rPr>
              <a:t>12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936992" y="5669279"/>
            <a:ext cx="18288" cy="512063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8138160" y="5650992"/>
            <a:ext cx="3246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1B2620"/>
                </a:solidFill>
                <a:latin typeface="Calibri"/>
              </a:rPr>
              <a:t>Att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uttrycka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eller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visa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obscena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gester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,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könsord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eller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</a:t>
            </a:r>
            <a:r>
              <a:rPr sz="1400" b="0" dirty="0" err="1">
                <a:solidFill>
                  <a:srgbClr val="1B2620"/>
                </a:solidFill>
                <a:latin typeface="Calibri"/>
              </a:rPr>
              <a:t>rasistiska</a:t>
            </a:r>
            <a:r>
              <a:rPr sz="1400" b="0" dirty="0">
                <a:solidFill>
                  <a:srgbClr val="1B2620"/>
                </a:solidFill>
                <a:latin typeface="Calibri"/>
              </a:rPr>
              <a:t> ord.</a:t>
            </a:r>
          </a:p>
        </p:txBody>
      </p:sp>
    </p:spTree>
    <p:extLst>
      <p:ext uri="{BB962C8B-B14F-4D97-AF65-F5344CB8AC3E}">
        <p14:creationId xmlns:p14="http://schemas.microsoft.com/office/powerpoint/2010/main" val="428951300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8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bro HK emblem" descr="Tibro HK">
            <a:extLst>
              <a:ext uri="{FF2B5EF4-FFF2-40B4-BE49-F238E27FC236}">
                <a16:creationId xmlns:a16="http://schemas.microsoft.com/office/drawing/2014/main" id="{E1806A2D-0781-71F3-87E5-E9A7A0C13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00" r="24300"/>
          <a:stretch>
            <a:fillRect/>
          </a:stretch>
        </p:blipFill>
        <p:spPr bwMode="auto">
          <a:xfrm>
            <a:off x="9966960" y="438912"/>
            <a:ext cx="1444752" cy="144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9808" y="475488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LAGET.SE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804672"/>
            <a:ext cx="804672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F6FAF7"/>
                </a:solidFill>
                <a:latin typeface="Calibri Light"/>
              </a:rPr>
              <a:t>Närvaro som gör skillnad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481328"/>
            <a:ext cx="786384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CBE3D3"/>
                </a:solidFill>
                <a:latin typeface="Calibri"/>
              </a:rPr>
              <a:t>Tre enkla rutiner hjälper ledarna att planera – och barnen att få en bättre upplevelse.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8" y="2057400"/>
            <a:ext cx="10698480" cy="16459"/>
          </a:xfrm>
          <a:prstGeom prst="rect">
            <a:avLst/>
          </a:prstGeom>
          <a:solidFill>
            <a:srgbClr val="2B65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2450592"/>
            <a:ext cx="65836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8DD2A4"/>
                </a:solidFill>
                <a:latin typeface="Calibri"/>
              </a:rPr>
              <a:t>01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44752" y="2487168"/>
            <a:ext cx="22860" cy="67665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55648" y="2450592"/>
            <a:ext cx="78181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6FAF7"/>
                </a:solidFill>
                <a:latin typeface="Calibri"/>
              </a:rPr>
              <a:t>Anmäl alltid när- och frånvaro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55648" y="2843784"/>
            <a:ext cx="79552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För barnens skull – så kan laget planera träning och match.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3675887"/>
            <a:ext cx="65836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8DD2A4"/>
                </a:solidFill>
                <a:latin typeface="Calibri"/>
              </a:rPr>
              <a:t>02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44752" y="3712463"/>
            <a:ext cx="22860" cy="67665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755648" y="3675887"/>
            <a:ext cx="78181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6FAF7"/>
                </a:solidFill>
                <a:latin typeface="Calibri"/>
              </a:rPr>
              <a:t>Ändra status vid sjukdom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5648" y="4005737"/>
            <a:ext cx="7955279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CBE3D3"/>
                </a:solidFill>
                <a:latin typeface="Calibri"/>
              </a:rPr>
              <a:t>Gå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 in </a:t>
            </a:r>
            <a:r>
              <a:rPr sz="1600" b="0" dirty="0" err="1">
                <a:solidFill>
                  <a:srgbClr val="CBE3D3"/>
                </a:solidFill>
                <a:latin typeface="Calibri"/>
              </a:rPr>
              <a:t>i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 laget.se och </a:t>
            </a:r>
            <a:r>
              <a:rPr sz="1600" b="0" dirty="0" err="1">
                <a:solidFill>
                  <a:srgbClr val="CBE3D3"/>
                </a:solidFill>
                <a:latin typeface="Calibri"/>
              </a:rPr>
              <a:t>välj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 ”Kommer </a:t>
            </a:r>
            <a:r>
              <a:rPr sz="1600" b="0" dirty="0" err="1">
                <a:solidFill>
                  <a:srgbClr val="CBE3D3"/>
                </a:solidFill>
                <a:latin typeface="Calibri"/>
              </a:rPr>
              <a:t>ej</a:t>
            </a:r>
            <a:r>
              <a:rPr lang="sv-SE" sz="1600" b="0" dirty="0">
                <a:solidFill>
                  <a:srgbClr val="CBE3D3"/>
                </a:solidFill>
                <a:latin typeface="Calibri"/>
              </a:rPr>
              <a:t> </a:t>
            </a:r>
            <a:r>
              <a:rPr sz="1600" b="0" dirty="0">
                <a:solidFill>
                  <a:srgbClr val="CBE3D3"/>
                </a:solidFill>
                <a:latin typeface="Calibri"/>
              </a:rPr>
              <a:t>”.</a:t>
            </a:r>
            <a:r>
              <a:rPr lang="sv-SE" sz="1600" b="0" dirty="0">
                <a:solidFill>
                  <a:srgbClr val="CBE3D3"/>
                </a:solidFill>
                <a:latin typeface="Calibri"/>
              </a:rPr>
              <a:t>Vill man ej skriva varför, skicka gärna ett privat meddelande till någon av ledarna.</a:t>
            </a:r>
            <a:endParaRPr sz="1600" b="0" dirty="0">
              <a:solidFill>
                <a:srgbClr val="CBE3D3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9808" y="4901184"/>
            <a:ext cx="658368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8DD2A4"/>
                </a:solidFill>
                <a:latin typeface="Calibri"/>
              </a:rPr>
              <a:t>03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44752" y="4937760"/>
            <a:ext cx="22860" cy="67665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55648" y="4901184"/>
            <a:ext cx="78181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6FAF7"/>
                </a:solidFill>
                <a:latin typeface="Calibri"/>
              </a:rPr>
              <a:t>Slå på notiser i appen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55648" y="5294376"/>
            <a:ext cx="79552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Då missar du inga kallelser eller uppdateringar.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92640" y="193852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FÖR HELA LAGET</a:t>
            </a:r>
          </a:p>
        </p:txBody>
      </p:sp>
      <p:pic>
        <p:nvPicPr>
          <p:cNvPr id="25" name="Bildobjekt 24" descr="laget.se – Appar på Google Play">
            <a:extLst>
              <a:ext uri="{FF2B5EF4-FFF2-40B4-BE49-F238E27FC236}">
                <a16:creationId xmlns:a16="http://schemas.microsoft.com/office/drawing/2014/main" id="{849CEA37-747E-1B76-AC91-79AF9E523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960" y="4718075"/>
            <a:ext cx="1884122" cy="188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11579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2971800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Tibro HK emblem" descr="Tibro HK">
            <a:extLst>
              <a:ext uri="{FF2B5EF4-FFF2-40B4-BE49-F238E27FC236}">
                <a16:creationId xmlns:a16="http://schemas.microsoft.com/office/drawing/2014/main" id="{C94F5332-4F73-67E1-3086-2326F9A20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7" b="95833" l="10000" r="90000">
                        <a14:foregroundMark x1="59829" y1="13500" x2="48376" y2="5833"/>
                        <a14:foregroundMark x1="48376" y1="5833" x2="48291" y2="6000"/>
                        <a14:foregroundMark x1="37521" y1="88000" x2="45641" y2="90000"/>
                        <a14:foregroundMark x1="45641" y1="90000" x2="50940" y2="88000"/>
                        <a14:foregroundMark x1="50940" y1="88000" x2="59231" y2="89667"/>
                        <a14:foregroundMark x1="50598" y1="95500" x2="50598" y2="95500"/>
                        <a14:foregroundMark x1="36752" y1="91333" x2="36752" y2="91333"/>
                        <a14:foregroundMark x1="35299" y1="87333" x2="35299" y2="87333"/>
                        <a14:foregroundMark x1="32650" y1="83833" x2="30427" y2="76667"/>
                        <a14:foregroundMark x1="30427" y1="76667" x2="27265" y2="72333"/>
                        <a14:foregroundMark x1="27265" y1="68500" x2="25470" y2="44000"/>
                        <a14:foregroundMark x1="26068" y1="38833" x2="27863" y2="27667"/>
                        <a14:foregroundMark x1="27863" y1="27667" x2="34872" y2="10833"/>
                        <a14:foregroundMark x1="34872" y1="10833" x2="38547" y2="6500"/>
                        <a14:foregroundMark x1="38547" y1="6500" x2="41453" y2="5167"/>
                        <a14:foregroundMark x1="55470" y1="3167" x2="64103" y2="9167"/>
                        <a14:foregroundMark x1="64103" y1="9167" x2="64103" y2="9333"/>
                        <a14:foregroundMark x1="42479" y1="95833" x2="42479" y2="95833"/>
                        <a14:foregroundMark x1="40513" y1="93833" x2="40513" y2="93833"/>
                        <a14:foregroundMark x1="58034" y1="94667" x2="58034" y2="94667"/>
                        <a14:foregroundMark x1="59316" y1="94333" x2="59316" y2="94333"/>
                        <a14:foregroundMark x1="59316" y1="94167" x2="64359" y2="89500"/>
                        <a14:foregroundMark x1="74872" y1="49167" x2="74786" y2="59667"/>
                        <a14:foregroundMark x1="74786" y1="59667" x2="73333" y2="67667"/>
                        <a14:foregroundMark x1="73333" y1="67667" x2="73077" y2="68000"/>
                        <a14:foregroundMark x1="68974" y1="80833" x2="68974" y2="80833"/>
                        <a14:foregroundMark x1="70342" y1="78833" x2="70342" y2="78833"/>
                        <a14:foregroundMark x1="71624" y1="74500" x2="71624" y2="74500"/>
                        <a14:foregroundMark x1="71624" y1="74500" x2="71624" y2="74500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026" y1="23333" x2="71026" y2="23333"/>
                        <a14:foregroundMark x1="71282" y1="25500" x2="71282" y2="25500"/>
                        <a14:foregroundMark x1="71282" y1="25500" x2="71282" y2="25500"/>
                        <a14:foregroundMark x1="71880" y1="27333" x2="71880" y2="27333"/>
                        <a14:foregroundMark x1="72308" y1="30333" x2="72308" y2="30333"/>
                        <a14:foregroundMark x1="72821" y1="32167" x2="72821" y2="32167"/>
                        <a14:foregroundMark x1="73077" y1="33000" x2="73077" y2="33000"/>
                        <a14:foregroundMark x1="73761" y1="35667" x2="73761" y2="35667"/>
                        <a14:foregroundMark x1="74444" y1="39333" x2="74444" y2="39333"/>
                        <a14:foregroundMark x1="74701" y1="44667" x2="74701" y2="44667"/>
                        <a14:foregroundMark x1="68632" y1="17500" x2="68632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54" y="4490698"/>
            <a:ext cx="2598291" cy="1333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2920" y="566928"/>
            <a:ext cx="201168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LAGKOMMUNIKATION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50976"/>
            <a:ext cx="20116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FFFFFF"/>
                </a:solidFill>
                <a:latin typeface="Calibri Light"/>
              </a:rPr>
              <a:t>Håll koll i</a:t>
            </a:r>
            <a:br/>
            <a:r>
              <a:rPr sz="3400" b="0">
                <a:solidFill>
                  <a:srgbClr val="FFFFFF"/>
                </a:solidFill>
                <a:latin typeface="Calibri Light"/>
              </a:rPr>
              <a:t>Supertext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04288"/>
            <a:ext cx="1874519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All information samlad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på ett ställe – tydligt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och lätt att följa.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3291840"/>
            <a:ext cx="914400" cy="13716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354787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MISSA INGET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93776"/>
            <a:ext cx="4297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TRE ENKLA SÄTT ATT HÄNGA MED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822960"/>
            <a:ext cx="790956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1B2620"/>
                </a:solidFill>
                <a:latin typeface="Calibri Light"/>
              </a:rPr>
              <a:t>Snabbare information. Mindre brus.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29000" y="1481328"/>
            <a:ext cx="8001000" cy="13716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29000" y="1938528"/>
            <a:ext cx="502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6837"/>
                </a:solidFill>
                <a:latin typeface="Calibri"/>
              </a:rPr>
              <a:t>01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50791" y="1975104"/>
            <a:ext cx="22860" cy="786384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70832" y="1938528"/>
            <a:ext cx="63093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B2620"/>
                </a:solidFill>
                <a:latin typeface="Calibri"/>
              </a:rPr>
              <a:t>Följ informationen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70832" y="2359152"/>
            <a:ext cx="635508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8655E"/>
                </a:solidFill>
                <a:latin typeface="Calibri"/>
              </a:rPr>
              <a:t>All information skickas ut via Supertext. Viktigt att hålla sig uppdaterad.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3310128"/>
            <a:ext cx="502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6837"/>
                </a:solidFill>
                <a:latin typeface="Calibri"/>
              </a:rPr>
              <a:t>02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50791" y="3346704"/>
            <a:ext cx="22860" cy="969264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70832" y="3310128"/>
            <a:ext cx="63093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B2620"/>
                </a:solidFill>
                <a:latin typeface="Calibri"/>
              </a:rPr>
              <a:t>Gilla – i stället för emojis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0832" y="3730752"/>
            <a:ext cx="6355080" cy="9692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8655E"/>
                </a:solidFill>
                <a:latin typeface="Calibri"/>
              </a:rPr>
              <a:t>Ny funktion: går att gilla inlägg, då slipper vi mycket emojis i flödet och kan hitta viktig information snabbare.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9000" y="4828032"/>
            <a:ext cx="502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06837"/>
                </a:solidFill>
                <a:latin typeface="Calibri"/>
              </a:rPr>
              <a:t>03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4864608"/>
            <a:ext cx="22860" cy="786384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70832" y="4828032"/>
            <a:ext cx="63093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B2620"/>
                </a:solidFill>
                <a:latin typeface="Calibri"/>
              </a:rPr>
              <a:t>Använd appen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70832" y="5248656"/>
            <a:ext cx="635508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8655E"/>
                </a:solidFill>
                <a:latin typeface="Calibri"/>
              </a:rPr>
              <a:t>Supertext finns som APP – lättare att hänga med i flödet.</a:t>
            </a:r>
          </a:p>
        </p:txBody>
      </p:sp>
      <p:pic>
        <p:nvPicPr>
          <p:cNvPr id="2" name="Bildobjekt 1" descr="Supertext | LinkedIn">
            <a:extLst>
              <a:ext uri="{FF2B5EF4-FFF2-40B4-BE49-F238E27FC236}">
                <a16:creationId xmlns:a16="http://schemas.microsoft.com/office/drawing/2014/main" id="{A718F1ED-C40B-B1BB-11CB-43D6EFBD7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-12192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9460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5E0FB-4F23-BA2C-DF54-636571A97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F2D69B3-DD53-188F-FD28-99B1306FA2C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F2D69B3-DD53-188F-FD28-99B1306FA2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3380208-5742-2BC2-5840-8489D780A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696" y="86841"/>
            <a:ext cx="4471304" cy="696607"/>
          </a:xfrm>
        </p:spPr>
        <p:txBody>
          <a:bodyPr vert="horz"/>
          <a:lstStyle/>
          <a:p>
            <a:r>
              <a:rPr lang="sv-SE" dirty="0"/>
              <a:t>Spelarkort 2026, P2013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B1872-505E-1398-BDA4-7F98656ED8A5}"/>
              </a:ext>
            </a:extLst>
          </p:cNvPr>
          <p:cNvSpPr txBox="1"/>
          <p:nvPr/>
        </p:nvSpPr>
        <p:spPr>
          <a:xfrm>
            <a:off x="7409146" y="266638"/>
            <a:ext cx="3268618" cy="3370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Namn: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Kalle Svensson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1325A9-F4AD-34A5-F6E5-1C28DF80BD3E}"/>
              </a:ext>
            </a:extLst>
          </p:cNvPr>
          <p:cNvSpPr txBox="1"/>
          <p:nvPr/>
        </p:nvSpPr>
        <p:spPr>
          <a:xfrm>
            <a:off x="250368" y="1796143"/>
            <a:ext cx="6200765" cy="3302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Roligast med handbollen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 Fys och vara med kompisar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47660D-D85C-72DE-D6B6-679041A81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0594" y="188462"/>
            <a:ext cx="1204064" cy="14555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C1BF72D-CCB9-2A62-4715-3033D0FC2C9E}"/>
              </a:ext>
            </a:extLst>
          </p:cNvPr>
          <p:cNvSpPr txBox="1"/>
          <p:nvPr/>
        </p:nvSpPr>
        <p:spPr>
          <a:xfrm>
            <a:off x="250369" y="2328443"/>
            <a:ext cx="6200764" cy="3302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Mina två favoritpositioner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 Vänsterkant och linje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852829-EA59-95C1-F4FC-EC110DCF7BE2}"/>
              </a:ext>
            </a:extLst>
          </p:cNvPr>
          <p:cNvSpPr txBox="1"/>
          <p:nvPr/>
        </p:nvSpPr>
        <p:spPr>
          <a:xfrm>
            <a:off x="250368" y="2909550"/>
            <a:ext cx="6200763" cy="13939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Tre saker jag vill bli bättre omgång 1:</a:t>
            </a:r>
          </a:p>
          <a:p>
            <a:pPr marL="285750" marR="0" lvl="0" indent="-2857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Bättre kantskott och sikta bättre</a:t>
            </a:r>
          </a:p>
          <a:p>
            <a:pPr marL="285750" marR="0" lvl="0" indent="-2857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Mottagningar </a:t>
            </a:r>
          </a:p>
          <a:p>
            <a:pPr marL="285750" marR="0" lvl="0" indent="-2857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Snabbhet/explosivitet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950DEC-3F45-9619-FF0D-B589516D2245}"/>
              </a:ext>
            </a:extLst>
          </p:cNvPr>
          <p:cNvSpPr txBox="1"/>
          <p:nvPr/>
        </p:nvSpPr>
        <p:spPr>
          <a:xfrm>
            <a:off x="250369" y="4683933"/>
            <a:ext cx="6200762" cy="13939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Vad jag ska göra föra att uppnå mina mål:</a:t>
            </a: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-      Vara med på frivillig söndagsträning och bara skjuta</a:t>
            </a:r>
          </a:p>
          <a:p>
            <a:pPr marL="285750" marR="0" lvl="0" indent="-2857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Ta med en kompis och passa/öva mottagningar på linje/M6 </a:t>
            </a:r>
          </a:p>
          <a:p>
            <a:pPr marL="285750" marR="0" lvl="0" indent="-2857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Träna intervaller, benböj, upphopp och fotarbete 1 gång i veckan själv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6" name="Content Placeholder 9">
            <a:extLst>
              <a:ext uri="{FF2B5EF4-FFF2-40B4-BE49-F238E27FC236}">
                <a16:creationId xmlns:a16="http://schemas.microsoft.com/office/drawing/2014/main" id="{DA2AB0C5-F7DC-C62C-F6F1-C1240A4B44EE}"/>
              </a:ext>
            </a:extLst>
          </p:cNvPr>
          <p:cNvGraphicFramePr>
            <a:graphicFrameLocks/>
          </p:cNvGraphicFramePr>
          <p:nvPr/>
        </p:nvGraphicFramePr>
        <p:xfrm>
          <a:off x="6972665" y="2053531"/>
          <a:ext cx="4518232" cy="333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9558">
                  <a:extLst>
                    <a:ext uri="{9D8B030D-6E8A-4147-A177-3AD203B41FA5}">
                      <a16:colId xmlns:a16="http://schemas.microsoft.com/office/drawing/2014/main" val="834838080"/>
                    </a:ext>
                  </a:extLst>
                </a:gridCol>
                <a:gridCol w="1129558">
                  <a:extLst>
                    <a:ext uri="{9D8B030D-6E8A-4147-A177-3AD203B41FA5}">
                      <a16:colId xmlns:a16="http://schemas.microsoft.com/office/drawing/2014/main" val="2153588682"/>
                    </a:ext>
                  </a:extLst>
                </a:gridCol>
                <a:gridCol w="1129558">
                  <a:extLst>
                    <a:ext uri="{9D8B030D-6E8A-4147-A177-3AD203B41FA5}">
                      <a16:colId xmlns:a16="http://schemas.microsoft.com/office/drawing/2014/main" val="1643553580"/>
                    </a:ext>
                  </a:extLst>
                </a:gridCol>
                <a:gridCol w="1129558">
                  <a:extLst>
                    <a:ext uri="{9D8B030D-6E8A-4147-A177-3AD203B41FA5}">
                      <a16:colId xmlns:a16="http://schemas.microsoft.com/office/drawing/2014/main" val="17976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100" b="1" dirty="0"/>
                        <a:t>Moment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1" dirty="0"/>
                        <a:t>Till 1 december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1" dirty="0"/>
                        <a:t>Till 1 februari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1" dirty="0"/>
                        <a:t>Till 1 maj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3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Skott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6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Finter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94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Passningar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3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Mottagningar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5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Genombrott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41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Försvarsspel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5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Fysik/kondition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65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200" b="1" dirty="0"/>
                        <a:t>Snabbhet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127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012242-11EA-B074-9DD8-41A16CDE8BDD}"/>
              </a:ext>
            </a:extLst>
          </p:cNvPr>
          <p:cNvSpPr txBox="1"/>
          <p:nvPr/>
        </p:nvSpPr>
        <p:spPr>
          <a:xfrm>
            <a:off x="6972665" y="1682266"/>
            <a:ext cx="3135329" cy="33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Tre områden jag vill utveckla: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43FFEA3-4BB7-05DC-1736-3FEB95637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043" y="303172"/>
            <a:ext cx="945823" cy="92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2608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82BA017-3C21-492A-A539-5FD83935A505}"/>
              </a:ext>
            </a:extLst>
          </p:cNvPr>
          <p:cNvSpPr txBox="1"/>
          <p:nvPr/>
        </p:nvSpPr>
        <p:spPr>
          <a:xfrm>
            <a:off x="3452689" y="671829"/>
            <a:ext cx="64299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Att tänka på när vi spelar </a:t>
            </a:r>
            <a:br>
              <a:rPr kumimoji="0" lang="sv-SE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r>
              <a:rPr kumimoji="0" lang="sv-SE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med resultat 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C64D542-63DE-4219-A04F-BECCECEDE5A9}"/>
              </a:ext>
            </a:extLst>
          </p:cNvPr>
          <p:cNvSpPr txBox="1"/>
          <p:nvPr/>
        </p:nvSpPr>
        <p:spPr>
          <a:xfrm>
            <a:off x="1609871" y="2378488"/>
            <a:ext cx="101156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Att spela matcher är fortfarande en del av vår utbildning av spelare. </a:t>
            </a:r>
            <a:b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9F837C4-7B3F-705E-7463-837CF88242CE}"/>
              </a:ext>
            </a:extLst>
          </p:cNvPr>
          <p:cNvSpPr txBox="1"/>
          <p:nvPr/>
        </p:nvSpPr>
        <p:spPr>
          <a:xfrm>
            <a:off x="1609871" y="2717042"/>
            <a:ext cx="10182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 spelar för att få utöva det vi tränar på i matchsituation. Fokus ska vara på fina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prestationer – inte resultat.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6EE9814-0918-E6CA-B2B7-2A912CCC38A3}"/>
              </a:ext>
            </a:extLst>
          </p:cNvPr>
          <p:cNvSpPr txBox="1"/>
          <p:nvPr/>
        </p:nvSpPr>
        <p:spPr>
          <a:xfrm>
            <a:off x="1609871" y="4610769"/>
            <a:ext cx="10182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Att bemöta både domare och motståndare på ett respektfullt och positivt sätt är av största vikt. Domarna är oftast unga och oerfarna i dessa åldrar.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5543DB8-C15C-510A-D5CA-B26C875C5C54}"/>
              </a:ext>
            </a:extLst>
          </p:cNvPr>
          <p:cNvSpPr txBox="1"/>
          <p:nvPr/>
        </p:nvSpPr>
        <p:spPr>
          <a:xfrm>
            <a:off x="1609871" y="3802405"/>
            <a:ext cx="8191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Givetvis vill vi vinna matcher men inte till vilket pris som helst. Att spela jämna utvecklande matcher är vad vi strävar efter.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3E644BF-F117-1656-BEAD-29548DE7391D}"/>
              </a:ext>
            </a:extLst>
          </p:cNvPr>
          <p:cNvSpPr txBox="1"/>
          <p:nvPr/>
        </p:nvSpPr>
        <p:spPr>
          <a:xfrm>
            <a:off x="1609871" y="5534099"/>
            <a:ext cx="8346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Länk till film från RF:s satsning ”Det ska vara kul att tävla”:</a:t>
            </a:r>
            <a:b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https://youtu.be/W3vLDcyQJqg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627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9C6D58B-A325-4641-B429-FE45074D5675}"/>
              </a:ext>
            </a:extLst>
          </p:cNvPr>
          <p:cNvSpPr txBox="1"/>
          <p:nvPr/>
        </p:nvSpPr>
        <p:spPr>
          <a:xfrm>
            <a:off x="2826376" y="804959"/>
            <a:ext cx="8133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Vägledning nivåindelat seriespel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7E08171-B71B-4728-9962-1E6A63F42D7A}"/>
              </a:ext>
            </a:extLst>
          </p:cNvPr>
          <p:cNvSpPr txBox="1"/>
          <p:nvPr/>
        </p:nvSpPr>
        <p:spPr>
          <a:xfrm>
            <a:off x="1141326" y="2301010"/>
            <a:ext cx="477941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Syftet med nivåindelning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Utveckla spelare på sin nivå – </a:t>
            </a:r>
            <a:b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</a:b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inte toppa lag och vinna matcher!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Spela så jämna matcher som möjligt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Roligare att träna/spela handboll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" name="Picture 6" descr="6e0d8ad981a697fe9667460178e5d81e">
            <a:extLst>
              <a:ext uri="{FF2B5EF4-FFF2-40B4-BE49-F238E27FC236}">
                <a16:creationId xmlns:a16="http://schemas.microsoft.com/office/drawing/2014/main" id="{EC27F87B-E341-4310-BEFC-49B263E18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6528" y="2116070"/>
            <a:ext cx="4513805" cy="28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40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86FAEB1-7CAF-4B29-8C44-A6B938C6924B}"/>
              </a:ext>
            </a:extLst>
          </p:cNvPr>
          <p:cNvSpPr txBox="1"/>
          <p:nvPr/>
        </p:nvSpPr>
        <p:spPr>
          <a:xfrm>
            <a:off x="3884603" y="1693552"/>
            <a:ext cx="463941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Matchklimat och värdegrund </a:t>
            </a:r>
          </a:p>
        </p:txBody>
      </p:sp>
      <p:pic>
        <p:nvPicPr>
          <p:cNvPr id="1026" name="Picture 2" descr="text på blå bakgrund där det står: Spelare- Respekterar domare, ledare, med- och motspelare genom att främja rent spel, uppträda schysst och ta förluster på rätt sätt.Ledare - Är ett föredöme, genom att acceptera domslut, sätta gränser och tillåta misstag hos spelare och domare.Föräldrar -Har ett enormt ansvar som förebilder, genom att stödja och uppmuntra, berömma prestationer och inte resultat, självklart med ett vårdat språk och kommenterar inga domslut. DETTA STÅR VI FÖR - GÖR DU?">
            <a:extLst>
              <a:ext uri="{FF2B5EF4-FFF2-40B4-BE49-F238E27FC236}">
                <a16:creationId xmlns:a16="http://schemas.microsoft.com/office/drawing/2014/main" id="{B3DF084C-06DD-9AFC-5F42-BB4C8C106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8" t="11642" r="4869" b="5821"/>
          <a:stretch/>
        </p:blipFill>
        <p:spPr bwMode="auto">
          <a:xfrm>
            <a:off x="2195518" y="2170606"/>
            <a:ext cx="8615918" cy="466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1D960550-5998-4E64-3D6F-45624579EE33}"/>
              </a:ext>
            </a:extLst>
          </p:cNvPr>
          <p:cNvSpPr txBox="1"/>
          <p:nvPr/>
        </p:nvSpPr>
        <p:spPr>
          <a:xfrm>
            <a:off x="4363901" y="824083"/>
            <a:ext cx="368081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#schysstmatch  </a:t>
            </a:r>
          </a:p>
        </p:txBody>
      </p:sp>
    </p:spTree>
    <p:extLst>
      <p:ext uri="{BB962C8B-B14F-4D97-AF65-F5344CB8AC3E}">
        <p14:creationId xmlns:p14="http://schemas.microsoft.com/office/powerpoint/2010/main" val="2454061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971800" cy="6858000"/>
          </a:xfrm>
          <a:prstGeom prst="rect">
            <a:avLst/>
          </a:prstGeom>
          <a:solidFill>
            <a:srgbClr val="006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0F3BA862-45E2-EB49-0A60-834E459DE18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F3BA862-45E2-EB49-0A60-834E459DE1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566928"/>
            <a:ext cx="1965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DD2A4"/>
                </a:solidFill>
                <a:latin typeface="Calibri"/>
              </a:rPr>
              <a:t>AVSLUTNING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960120"/>
            <a:ext cx="196596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>
                <a:solidFill>
                  <a:srgbClr val="FFFFFF"/>
                </a:solidFill>
                <a:latin typeface="Calibri Light"/>
              </a:rPr>
              <a:t>Tack för</a:t>
            </a:r>
            <a:br/>
            <a:r>
              <a:rPr sz="3600" b="0">
                <a:solidFill>
                  <a:srgbClr val="FFFFFF"/>
                </a:solidFill>
                <a:latin typeface="Calibri Light"/>
              </a:rPr>
              <a:t>oss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04288"/>
            <a:ext cx="1874519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CBE3D3"/>
                </a:solidFill>
                <a:latin typeface="Calibri"/>
              </a:rPr>
              <a:t>Tack för engagemanget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– nu ser vi fram emot</a:t>
            </a:r>
            <a:br/>
            <a:r>
              <a:rPr sz="1600" b="0">
                <a:solidFill>
                  <a:srgbClr val="CBE3D3"/>
                </a:solidFill>
                <a:latin typeface="Calibri"/>
              </a:rPr>
              <a:t>säsongen tillsammans.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3401568"/>
            <a:ext cx="914400" cy="16459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36576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DD2A4"/>
                </a:solidFill>
                <a:latin typeface="Calibri"/>
              </a:rPr>
              <a:t>TILLSAMMANS 26/27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432" y="566928"/>
            <a:ext cx="39319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06837"/>
                </a:solidFill>
                <a:latin typeface="Calibri"/>
              </a:rPr>
              <a:t>TIBRO HK  ·  SÄSONG 2026/27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432" y="932688"/>
            <a:ext cx="406908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>
                <a:solidFill>
                  <a:srgbClr val="1B2620"/>
                </a:solidFill>
                <a:latin typeface="Calibri Light"/>
              </a:rPr>
              <a:t>Nu kör vi</a:t>
            </a:r>
            <a:br/>
            <a:r>
              <a:rPr sz="3400" b="0">
                <a:solidFill>
                  <a:srgbClr val="1B2620"/>
                </a:solidFill>
                <a:latin typeface="Calibri Light"/>
              </a:rPr>
              <a:t>tillsammans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56432" y="2267712"/>
            <a:ext cx="376732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8655E"/>
                </a:solidFill>
                <a:latin typeface="Calibri"/>
              </a:rPr>
              <a:t>Vi ser fram emot säsongen – det ska bli fantastiskt roligt att få vara tillsammans.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56432" y="3703320"/>
            <a:ext cx="3520440" cy="16459"/>
          </a:xfrm>
          <a:prstGeom prst="rect">
            <a:avLst/>
          </a:prstGeom>
          <a:solidFill>
            <a:srgbClr val="CBE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56432" y="4096512"/>
            <a:ext cx="38404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006837"/>
                </a:solidFill>
                <a:latin typeface="Calibri"/>
              </a:rPr>
              <a:t>Några frågor?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6432" y="4599432"/>
            <a:ext cx="3611880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8655E"/>
                </a:solidFill>
                <a:latin typeface="Calibri"/>
              </a:rPr>
              <a:t>Ta chansen att lyfta det du undrar över innan vi avslutar.</a:t>
            </a:r>
          </a:p>
        </p:txBody>
      </p:sp>
      <p:pic>
        <p:nvPicPr>
          <p:cNvPr id="20" name="Frågetecken – avslutningsbild" descr="Stort vitt frågetecken mot en ljus turkos bakgrund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112" y="1828800"/>
            <a:ext cx="3566160" cy="26746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516368" y="1188720"/>
            <a:ext cx="32004" cy="4535424"/>
          </a:xfrm>
          <a:prstGeom prst="rect">
            <a:avLst/>
          </a:prstGeom>
          <a:solidFill>
            <a:srgbClr val="8DD2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78826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_DEF" val="2057"/>
  <p:tag name="LANG_NAME" val="English UK"/>
  <p:tag name="MASTCOUNT" val="1"/>
  <p:tag name="DES1LAYOUTCOUNT" val="60"/>
  <p:tag name="LINGO_COUNT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" val="OL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KF 2020">
  <a:themeElements>
    <a:clrScheme name="SKF 2020">
      <a:dk1>
        <a:sysClr val="windowText" lastClr="000000"/>
      </a:dk1>
      <a:lt1>
        <a:sysClr val="window" lastClr="FFFFFF"/>
      </a:lt1>
      <a:dk2>
        <a:srgbClr val="5F5F64"/>
      </a:dk2>
      <a:lt2>
        <a:srgbClr val="EBF0F0"/>
      </a:lt2>
      <a:accent1>
        <a:srgbClr val="264357"/>
      </a:accent1>
      <a:accent2>
        <a:srgbClr val="94ABA6"/>
      </a:accent2>
      <a:accent3>
        <a:srgbClr val="485A64"/>
      </a:accent3>
      <a:accent4>
        <a:srgbClr val="B2A799"/>
      </a:accent4>
      <a:accent5>
        <a:srgbClr val="0F58D6"/>
      </a:accent5>
      <a:accent6>
        <a:srgbClr val="46962B"/>
      </a:accent6>
      <a:hlink>
        <a:srgbClr val="0F58D6"/>
      </a:hlink>
      <a:folHlink>
        <a:srgbClr val="781E93"/>
      </a:folHlink>
    </a:clrScheme>
    <a:fontScheme name="SKF Calibri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2800"/>
          </a:lnSpc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KF PPT 2020.potx" id="{A44EF65F-37CF-4CB5-8426-D73A0B38DDF4}" vid="{D8D5E66A-D129-4503-A63B-E120812E112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SKF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FE"/>
      </a:accent1>
      <a:accent2>
        <a:srgbClr val="999999"/>
      </a:accent2>
      <a:accent3>
        <a:srgbClr val="02115C"/>
      </a:accent3>
      <a:accent4>
        <a:srgbClr val="9570EB"/>
      </a:accent4>
      <a:accent5>
        <a:srgbClr val="F86516"/>
      </a:accent5>
      <a:accent6>
        <a:srgbClr val="FFD601"/>
      </a:accent6>
      <a:hlink>
        <a:srgbClr val="0000FE"/>
      </a:hlink>
      <a:folHlink>
        <a:srgbClr val="0000FE"/>
      </a:folHlink>
    </a:clrScheme>
    <a:fontScheme name="SKF Sans Typeface">
      <a:majorFont>
        <a:latin typeface="SKF Sans Office Medium"/>
        <a:ea typeface=""/>
        <a:cs typeface=""/>
      </a:majorFont>
      <a:minorFont>
        <a:latin typeface="SKF Sans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46CD667E4335448EA6A36CBD3C9AAF" ma:contentTypeVersion="17" ma:contentTypeDescription="Create a new document." ma:contentTypeScope="" ma:versionID="2c88f31b4781b2776a8c7376bb172f59">
  <xsd:schema xmlns:xsd="http://www.w3.org/2001/XMLSchema" xmlns:xs="http://www.w3.org/2001/XMLSchema" xmlns:p="http://schemas.microsoft.com/office/2006/metadata/properties" xmlns:ns1="http://schemas.microsoft.com/sharepoint/v3" xmlns:ns2="27d747df-3ae7-4b39-bdf4-d2386b3c474f" xmlns:ns3="dbfdf458-13d0-4d8f-b0d9-aea8cb9822af" targetNamespace="http://schemas.microsoft.com/office/2006/metadata/properties" ma:root="true" ma:fieldsID="eede093df0dc0c9484f6ba8f2d3376c9" ns1:_="" ns2:_="" ns3:_="">
    <xsd:import namespace="http://schemas.microsoft.com/sharepoint/v3"/>
    <xsd:import namespace="27d747df-3ae7-4b39-bdf4-d2386b3c474f"/>
    <xsd:import namespace="dbfdf458-13d0-4d8f-b0d9-aea8cb9822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747df-3ae7-4b39-bdf4-d2386b3c4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10430cd-861b-4a84-98ab-de752442a0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fdf458-13d0-4d8f-b0d9-aea8cb9822a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3962bcb-60cd-4eb4-b8cb-674a46fde384}" ma:internalName="TaxCatchAll" ma:showField="CatchAllData" ma:web="dbfdf458-13d0-4d8f-b0d9-aea8cb9822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747df-3ae7-4b39-bdf4-d2386b3c474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dbfdf458-13d0-4d8f-b0d9-aea8cb9822af" xsi:nil="true"/>
  </documentManagement>
</p:properties>
</file>

<file path=customXml/itemProps1.xml><?xml version="1.0" encoding="utf-8"?>
<ds:datastoreItem xmlns:ds="http://schemas.openxmlformats.org/officeDocument/2006/customXml" ds:itemID="{DCFD0C47-3DB1-4F6C-B64B-13C53C9298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5E923A-6E1E-4F30-8811-17EEB7CD73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7d747df-3ae7-4b39-bdf4-d2386b3c474f"/>
    <ds:schemaRef ds:uri="dbfdf458-13d0-4d8f-b0d9-aea8cb9822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35D98A-4E20-45EB-A93F-5B227E9C2F9F}">
  <ds:schemaRefs>
    <ds:schemaRef ds:uri="http://schemas.microsoft.com/office/2006/metadata/properties"/>
    <ds:schemaRef ds:uri="http://schemas.microsoft.com/office/infopath/2007/PartnerControls"/>
    <ds:schemaRef ds:uri="7ff0a519-25fc-4f8f-8aa2-e28558e40983"/>
    <ds:schemaRef ds:uri="27d747df-3ae7-4b39-bdf4-d2386b3c474f"/>
    <ds:schemaRef ds:uri="http://schemas.microsoft.com/sharepoint/v3"/>
    <ds:schemaRef ds:uri="dbfdf458-13d0-4d8f-b0d9-aea8cb9822af"/>
  </ds:schemaRefs>
</ds:datastoreItem>
</file>

<file path=docMetadata/LabelInfo.xml><?xml version="1.0" encoding="utf-8"?>
<clbl:labelList xmlns:clbl="http://schemas.microsoft.com/office/2020/mipLabelMetadata">
  <clbl:label id="{4ede1376-eff3-448c-a8a5-f3e79c769ae3}" enabled="1" method="Standard" siteId="{41875f2b-33e8-4670-92a8-f643afbb243a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290</TotalTime>
  <Words>1214</Words>
  <Application>Microsoft Office PowerPoint</Application>
  <PresentationFormat>Bredbild</PresentationFormat>
  <Paragraphs>243</Paragraphs>
  <Slides>17</Slides>
  <Notes>3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3" baseType="lpstr">
      <vt:lpstr>Calibri</vt:lpstr>
      <vt:lpstr>SKF Sans Office</vt:lpstr>
      <vt:lpstr>Calibri Light</vt:lpstr>
      <vt:lpstr>Arial</vt:lpstr>
      <vt:lpstr>SKF 2020</vt:lpstr>
      <vt:lpstr>think-cell Slide</vt:lpstr>
      <vt:lpstr>PowerPoint-presentation</vt:lpstr>
      <vt:lpstr>THK:s värdeord</vt:lpstr>
      <vt:lpstr>Ledare Tibro HK  ·  2026/27 TRÄNARTEAM Jonas Nilsson Mattias Hammar Anders Eriksson Annika Jaktlund</vt:lpstr>
      <vt:lpstr>PowerPoint-presentation</vt:lpstr>
      <vt:lpstr>PowerPoint-presentation</vt:lpstr>
      <vt:lpstr>Seriespel      SÄSONG 2026/27</vt:lpstr>
      <vt:lpstr>Hemmamatcher 2026/27  ·  Speldatum och bemanning</vt:lpstr>
      <vt:lpstr>Säsongens cuper</vt:lpstr>
      <vt:lpstr>PowerPoint-presentation</vt:lpstr>
      <vt:lpstr>PowerPoint-presentation</vt:lpstr>
      <vt:lpstr>PowerPoint-presentation</vt:lpstr>
      <vt:lpstr>PowerPoint-presentation</vt:lpstr>
      <vt:lpstr>Spelarkort 2026, P2013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R Johansson</dc:creator>
  <cp:lastModifiedBy>Annika Jaktlund</cp:lastModifiedBy>
  <cp:revision>7</cp:revision>
  <dcterms:created xsi:type="dcterms:W3CDTF">2025-09-19T19:23:30Z</dcterms:created>
  <dcterms:modified xsi:type="dcterms:W3CDTF">2026-08-30T16:42:20Z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0x010100F846CD667E4335448EA6A36CBD3C9AAF</vt:lpwstr>
  </property>
  <property fmtid="{D5CDD505-2E9C-101B-9397-08002B2CF9AE}" pid="3" name="MediaServiceImageTags">
    <vt:lpwstr/>
  </property>
  <property fmtid="{D5CDD505-2E9C-101B-9397-08002B2CF9AE}" pid="4" name="ClassificationContentMarkingFooterLocations">
    <vt:lpwstr>SKF Template:9\SKF 2020:7</vt:lpwstr>
  </property>
  <property fmtid="{D5CDD505-2E9C-101B-9397-08002B2CF9AE}" pid="5" name="ClassificationContentMarkingFooterText">
    <vt:lpwstr>Confidentiality: C2 – Internal </vt:lpwstr>
  </property>
  <property fmtid="{D5CDD505-2E9C-101B-9397-08002B2CF9AE}" pid="6" name="MSIP_Label_7a9a9f5e-424d-4a65-97ac-13da87539831_Enabled">
    <vt:lpwstr>true</vt:lpwstr>
  </property>
  <property fmtid="{D5CDD505-2E9C-101B-9397-08002B2CF9AE}" pid="7" name="MSIP_Label_7a9a9f5e-424d-4a65-97ac-13da87539831_SetDate">
    <vt:lpwstr>2026-08-28T20:04:44Z</vt:lpwstr>
  </property>
  <property fmtid="{D5CDD505-2E9C-101B-9397-08002B2CF9AE}" pid="8" name="MSIP_Label_7a9a9f5e-424d-4a65-97ac-13da87539831_Method">
    <vt:lpwstr>Standard</vt:lpwstr>
  </property>
  <property fmtid="{D5CDD505-2E9C-101B-9397-08002B2CF9AE}" pid="9" name="MSIP_Label_7a9a9f5e-424d-4a65-97ac-13da87539831_Name">
    <vt:lpwstr>VGR Standard</vt:lpwstr>
  </property>
  <property fmtid="{D5CDD505-2E9C-101B-9397-08002B2CF9AE}" pid="10" name="MSIP_Label_7a9a9f5e-424d-4a65-97ac-13da87539831_SiteId">
    <vt:lpwstr>fc62a255-4220-47e4-9b5a-418eee31da5f</vt:lpwstr>
  </property>
  <property fmtid="{D5CDD505-2E9C-101B-9397-08002B2CF9AE}" pid="11" name="MSIP_Label_7a9a9f5e-424d-4a65-97ac-13da87539831_ActionId">
    <vt:lpwstr>d5e13f92-0a24-4b4e-9ad3-a9ce8f2337a2</vt:lpwstr>
  </property>
  <property fmtid="{D5CDD505-2E9C-101B-9397-08002B2CF9AE}" pid="12" name="MSIP_Label_7a9a9f5e-424d-4a65-97ac-13da87539831_ContentBits">
    <vt:lpwstr>0</vt:lpwstr>
  </property>
  <property fmtid="{D5CDD505-2E9C-101B-9397-08002B2CF9AE}" pid="13" name="MSIP_Label_7a9a9f5e-424d-4a65-97ac-13da87539831_Tag">
    <vt:lpwstr>10, 3, 0, 1</vt:lpwstr>
  </property>
</Properties>
</file>