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theme/theme20.xml" ContentType="application/vnd.openxmlformats-officedocument.theme+xml"/>
  <Override PartName="/ppt/theme/theme21.xml" ContentType="application/vnd.openxmlformats-officedocument.theme+xml"/>
  <Override PartName="/ppt/theme/theme2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660" r:id="rId2"/>
    <p:sldMasterId id="2147483672" r:id="rId3"/>
    <p:sldMasterId id="2147483696" r:id="rId4"/>
    <p:sldMasterId id="2147483708" r:id="rId5"/>
    <p:sldMasterId id="2147483720" r:id="rId6"/>
    <p:sldMasterId id="2147483732" r:id="rId7"/>
    <p:sldMasterId id="2147483744" r:id="rId8"/>
    <p:sldMasterId id="2147483756" r:id="rId9"/>
    <p:sldMasterId id="2147483768" r:id="rId10"/>
    <p:sldMasterId id="2147483780" r:id="rId11"/>
    <p:sldMasterId id="2147483804" r:id="rId12"/>
    <p:sldMasterId id="2147483828" r:id="rId13"/>
    <p:sldMasterId id="2147483852" r:id="rId14"/>
    <p:sldMasterId id="2147483864" r:id="rId15"/>
    <p:sldMasterId id="2147483888" r:id="rId16"/>
    <p:sldMasterId id="2147483900" r:id="rId17"/>
    <p:sldMasterId id="2147483912" r:id="rId18"/>
    <p:sldMasterId id="2147483924" r:id="rId19"/>
    <p:sldMasterId id="2147483984" r:id="rId20"/>
  </p:sldMasterIdLst>
  <p:notesMasterIdLst>
    <p:notesMasterId r:id="rId48"/>
  </p:notesMasterIdLst>
  <p:handoutMasterIdLst>
    <p:handoutMasterId r:id="rId49"/>
  </p:handoutMasterIdLst>
  <p:sldIdLst>
    <p:sldId id="256" r:id="rId21"/>
    <p:sldId id="257" r:id="rId22"/>
    <p:sldId id="286" r:id="rId23"/>
    <p:sldId id="267" r:id="rId24"/>
    <p:sldId id="268" r:id="rId25"/>
    <p:sldId id="269" r:id="rId26"/>
    <p:sldId id="294" r:id="rId27"/>
    <p:sldId id="270" r:id="rId28"/>
    <p:sldId id="293" r:id="rId29"/>
    <p:sldId id="271" r:id="rId30"/>
    <p:sldId id="272" r:id="rId31"/>
    <p:sldId id="273" r:id="rId32"/>
    <p:sldId id="274" r:id="rId33"/>
    <p:sldId id="292" r:id="rId34"/>
    <p:sldId id="276" r:id="rId35"/>
    <p:sldId id="264" r:id="rId36"/>
    <p:sldId id="265" r:id="rId37"/>
    <p:sldId id="279" r:id="rId38"/>
    <p:sldId id="278" r:id="rId39"/>
    <p:sldId id="281" r:id="rId40"/>
    <p:sldId id="282" r:id="rId41"/>
    <p:sldId id="285" r:id="rId42"/>
    <p:sldId id="296" r:id="rId43"/>
    <p:sldId id="284" r:id="rId44"/>
    <p:sldId id="259" r:id="rId45"/>
    <p:sldId id="258" r:id="rId46"/>
    <p:sldId id="295" r:id="rId47"/>
  </p:sldIdLst>
  <p:sldSz cx="9906000" cy="6858000" type="A4"/>
  <p:notesSz cx="6808788" cy="9940925"/>
  <p:kinsoku lang="ja-JP" invalStChars="、。，．・：；？！゛゜ヽヾゝゞ々ー’”）〕］｝〉》」』】°‰′″℃￠％ぁぃぅぇぉっゃゅょゎァィゥェォッャュョヮヵヶ!%),.:;?]}｡｣､･ｧｨｩｪｫｬｭｮｯｰﾞﾟ" invalEndChars="‘“（〔［｛〈《「『【￥＄$([\{｢￡"/>
  <p:defaultTextStyle>
    <a:defPPr>
      <a:defRPr lang="sv-SE"/>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10">
          <p15:clr>
            <a:srgbClr val="A4A3A4"/>
          </p15:clr>
        </p15:guide>
        <p15:guide id="2" pos="2142">
          <p15:clr>
            <a:srgbClr val="A4A3A4"/>
          </p15:clr>
        </p15:guide>
        <p15:guide id="3" orient="horz" pos="3131">
          <p15:clr>
            <a:srgbClr val="A4A3A4"/>
          </p15:clr>
        </p15:guide>
        <p15:guide id="4" pos="214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862A8"/>
    <a:srgbClr val="FFCC33"/>
    <a:srgbClr val="1862AB"/>
    <a:srgbClr val="0033CC"/>
    <a:srgbClr val="326ABE"/>
    <a:srgbClr val="3272BE"/>
    <a:srgbClr val="3275BE"/>
    <a:srgbClr val="306AC0"/>
    <a:srgbClr val="2E83C2"/>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p:restoredTop sz="86410" autoAdjust="0"/>
  </p:normalViewPr>
  <p:slideViewPr>
    <p:cSldViewPr>
      <p:cViewPr varScale="1">
        <p:scale>
          <a:sx n="98" d="100"/>
          <a:sy n="98" d="100"/>
        </p:scale>
        <p:origin x="1248" y="90"/>
      </p:cViewPr>
      <p:guideLst>
        <p:guide orient="horz" pos="2160"/>
        <p:guide pos="3120"/>
      </p:guideLst>
    </p:cSldViewPr>
  </p:slideViewPr>
  <p:outlineViewPr>
    <p:cViewPr>
      <p:scale>
        <a:sx n="33" d="100"/>
        <a:sy n="33" d="100"/>
      </p:scale>
      <p:origin x="0" y="-22644"/>
    </p:cViewPr>
  </p:outlineViewPr>
  <p:notesTextViewPr>
    <p:cViewPr>
      <p:scale>
        <a:sx n="1" d="1"/>
        <a:sy n="1" d="1"/>
      </p:scale>
      <p:origin x="0" y="0"/>
    </p:cViewPr>
  </p:notesTextViewPr>
  <p:sorterViewPr>
    <p:cViewPr>
      <p:scale>
        <a:sx n="66" d="100"/>
        <a:sy n="66" d="100"/>
      </p:scale>
      <p:origin x="0" y="-2240"/>
    </p:cViewPr>
  </p:sorterViewPr>
  <p:notesViewPr>
    <p:cSldViewPr>
      <p:cViewPr varScale="1">
        <p:scale>
          <a:sx n="51" d="100"/>
          <a:sy n="51" d="100"/>
        </p:scale>
        <p:origin x="-1968" y="-108"/>
      </p:cViewPr>
      <p:guideLst>
        <p:guide orient="horz" pos="3110"/>
        <p:guide pos="2142"/>
        <p:guide orient="horz" pos="3131"/>
        <p:guide pos="214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6.xml"/><Relationship Id="rId39"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xml"/><Relationship Id="rId34" Type="http://schemas.openxmlformats.org/officeDocument/2006/relationships/slide" Target="slides/slide14.xml"/><Relationship Id="rId42" Type="http://schemas.openxmlformats.org/officeDocument/2006/relationships/slide" Target="slides/slide22.xml"/><Relationship Id="rId47" Type="http://schemas.openxmlformats.org/officeDocument/2006/relationships/slide" Target="slides/slide27.xml"/><Relationship Id="rId50"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5.xml"/><Relationship Id="rId33" Type="http://schemas.openxmlformats.org/officeDocument/2006/relationships/slide" Target="slides/slide13.xml"/><Relationship Id="rId38" Type="http://schemas.openxmlformats.org/officeDocument/2006/relationships/slide" Target="slides/slide18.xml"/><Relationship Id="rId46" Type="http://schemas.openxmlformats.org/officeDocument/2006/relationships/slide" Target="slides/slide26.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Master" Target="slideMasters/slideMaster20.xml"/><Relationship Id="rId29" Type="http://schemas.openxmlformats.org/officeDocument/2006/relationships/slide" Target="slides/slide9.xml"/><Relationship Id="rId41"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4.xml"/><Relationship Id="rId32" Type="http://schemas.openxmlformats.org/officeDocument/2006/relationships/slide" Target="slides/slide12.xml"/><Relationship Id="rId37" Type="http://schemas.openxmlformats.org/officeDocument/2006/relationships/slide" Target="slides/slide17.xml"/><Relationship Id="rId40" Type="http://schemas.openxmlformats.org/officeDocument/2006/relationships/slide" Target="slides/slide20.xml"/><Relationship Id="rId45" Type="http://schemas.openxmlformats.org/officeDocument/2006/relationships/slide" Target="slides/slide25.xml"/><Relationship Id="rId53"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3.xml"/><Relationship Id="rId28" Type="http://schemas.openxmlformats.org/officeDocument/2006/relationships/slide" Target="slides/slide8.xml"/><Relationship Id="rId36" Type="http://schemas.openxmlformats.org/officeDocument/2006/relationships/slide" Target="slides/slide16.xml"/><Relationship Id="rId49" Type="http://schemas.openxmlformats.org/officeDocument/2006/relationships/handoutMaster" Target="handoutMasters/handoutMaster1.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11.xml"/><Relationship Id="rId44" Type="http://schemas.openxmlformats.org/officeDocument/2006/relationships/slide" Target="slides/slide24.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2.xml"/><Relationship Id="rId27" Type="http://schemas.openxmlformats.org/officeDocument/2006/relationships/slide" Target="slides/slide7.xml"/><Relationship Id="rId30" Type="http://schemas.openxmlformats.org/officeDocument/2006/relationships/slide" Target="slides/slide10.xml"/><Relationship Id="rId35" Type="http://schemas.openxmlformats.org/officeDocument/2006/relationships/slide" Target="slides/slide15.xml"/><Relationship Id="rId43" Type="http://schemas.openxmlformats.org/officeDocument/2006/relationships/slide" Target="slides/slide23.xml"/><Relationship Id="rId48" Type="http://schemas.openxmlformats.org/officeDocument/2006/relationships/notesMaster" Target="notesMasters/notesMaster1.xml"/><Relationship Id="rId8" Type="http://schemas.openxmlformats.org/officeDocument/2006/relationships/slideMaster" Target="slideMasters/slideMaster8.xml"/><Relationship Id="rId51"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90E75D-8C13-4D90-9A76-D9701003E0C0}"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sv-SE"/>
        </a:p>
      </dgm:t>
    </dgm:pt>
    <dgm:pt modelId="{5377F6BA-633F-4A90-9FC0-2C10BE44486B}">
      <dgm:prSet phldrT="[Text]"/>
      <dgm:spPr>
        <a:solidFill>
          <a:srgbClr val="FF0000"/>
        </a:solidFill>
      </dgm:spPr>
      <dgm:t>
        <a:bodyPr/>
        <a:lstStyle/>
        <a:p>
          <a:r>
            <a:rPr lang="sv-SE" dirty="0"/>
            <a:t>Punkt </a:t>
          </a:r>
          <a:r>
            <a:rPr lang="sv-SE" b="0" dirty="0"/>
            <a:t>i</a:t>
          </a:r>
          <a:r>
            <a:rPr lang="sv-SE" dirty="0"/>
            <a:t> tid och rum: </a:t>
          </a:r>
          <a:r>
            <a:rPr lang="sv-SE" baseline="0" dirty="0"/>
            <a:t>Brott</a:t>
          </a:r>
          <a:endParaRPr lang="sv-SE" dirty="0"/>
        </a:p>
      </dgm:t>
    </dgm:pt>
    <dgm:pt modelId="{5EC8C09D-052B-4B0B-86CE-3C6185D75659}" type="parTrans" cxnId="{CF62DC9F-FC7B-4B37-922E-477DFEEF00A6}">
      <dgm:prSet/>
      <dgm:spPr/>
      <dgm:t>
        <a:bodyPr/>
        <a:lstStyle/>
        <a:p>
          <a:endParaRPr lang="sv-SE"/>
        </a:p>
      </dgm:t>
    </dgm:pt>
    <dgm:pt modelId="{2FC526E8-2D71-4845-BF84-E41F7846F26C}" type="sibTrans" cxnId="{CF62DC9F-FC7B-4B37-922E-477DFEEF00A6}">
      <dgm:prSet/>
      <dgm:spPr/>
      <dgm:t>
        <a:bodyPr/>
        <a:lstStyle/>
        <a:p>
          <a:endParaRPr lang="sv-SE"/>
        </a:p>
      </dgm:t>
    </dgm:pt>
    <dgm:pt modelId="{86CED821-A509-493A-B590-7ED33D817B8D}">
      <dgm:prSet phldrT="[Text]"/>
      <dgm:spPr>
        <a:solidFill>
          <a:schemeClr val="accent2"/>
        </a:solidFill>
      </dgm:spPr>
      <dgm:t>
        <a:bodyPr/>
        <a:lstStyle/>
        <a:p>
          <a:r>
            <a:rPr lang="sv-SE" dirty="0"/>
            <a:t>Motiverad förövare</a:t>
          </a:r>
        </a:p>
      </dgm:t>
    </dgm:pt>
    <dgm:pt modelId="{660DBE17-0614-4C5E-8BF5-6FE25F213D05}" type="parTrans" cxnId="{B50A1210-AF88-43CC-A6CA-041907D65801}">
      <dgm:prSet/>
      <dgm:spPr/>
      <dgm:t>
        <a:bodyPr/>
        <a:lstStyle/>
        <a:p>
          <a:endParaRPr lang="sv-SE"/>
        </a:p>
      </dgm:t>
    </dgm:pt>
    <dgm:pt modelId="{542A5D71-134C-4BB1-ADD2-F4804204F8FE}" type="sibTrans" cxnId="{B50A1210-AF88-43CC-A6CA-041907D65801}">
      <dgm:prSet/>
      <dgm:spPr/>
      <dgm:t>
        <a:bodyPr/>
        <a:lstStyle/>
        <a:p>
          <a:endParaRPr lang="sv-SE"/>
        </a:p>
      </dgm:t>
    </dgm:pt>
    <dgm:pt modelId="{821E2483-5639-40C6-8F0A-C3A86251FB53}">
      <dgm:prSet phldrT="[Text]"/>
      <dgm:spPr>
        <a:solidFill>
          <a:schemeClr val="accent2"/>
        </a:solidFill>
      </dgm:spPr>
      <dgm:t>
        <a:bodyPr/>
        <a:lstStyle/>
        <a:p>
          <a:r>
            <a:rPr lang="sv-SE" dirty="0"/>
            <a:t>Bristande kontroll</a:t>
          </a:r>
        </a:p>
      </dgm:t>
    </dgm:pt>
    <dgm:pt modelId="{8B930BAE-8759-4A2B-ACCB-84EB8646E8B3}" type="parTrans" cxnId="{C22A2AC5-9376-41D7-A4B5-789D0331CD60}">
      <dgm:prSet/>
      <dgm:spPr/>
      <dgm:t>
        <a:bodyPr/>
        <a:lstStyle/>
        <a:p>
          <a:endParaRPr lang="sv-SE"/>
        </a:p>
      </dgm:t>
    </dgm:pt>
    <dgm:pt modelId="{1F4D30F5-CC23-43C5-AA18-40194D491157}" type="sibTrans" cxnId="{C22A2AC5-9376-41D7-A4B5-789D0331CD60}">
      <dgm:prSet/>
      <dgm:spPr/>
      <dgm:t>
        <a:bodyPr/>
        <a:lstStyle/>
        <a:p>
          <a:endParaRPr lang="sv-SE"/>
        </a:p>
      </dgm:t>
    </dgm:pt>
    <dgm:pt modelId="{310E5580-43E7-4A09-B67B-969A8FE56FA3}">
      <dgm:prSet phldrT="[Text]"/>
      <dgm:spPr>
        <a:solidFill>
          <a:schemeClr val="accent2"/>
        </a:solidFill>
      </dgm:spPr>
      <dgm:t>
        <a:bodyPr/>
        <a:lstStyle/>
        <a:p>
          <a:r>
            <a:rPr lang="sv-SE" dirty="0"/>
            <a:t>Tillgängligt mål/offer</a:t>
          </a:r>
        </a:p>
      </dgm:t>
    </dgm:pt>
    <dgm:pt modelId="{EC17E2BF-480B-4D99-AA40-F461130EC6C9}" type="parTrans" cxnId="{E8BC1B09-7F52-4AF7-96B5-7CA61C6691C2}">
      <dgm:prSet/>
      <dgm:spPr/>
      <dgm:t>
        <a:bodyPr/>
        <a:lstStyle/>
        <a:p>
          <a:endParaRPr lang="sv-SE"/>
        </a:p>
      </dgm:t>
    </dgm:pt>
    <dgm:pt modelId="{3B29C766-4B45-4AD9-AF07-4D6B8802578D}" type="sibTrans" cxnId="{E8BC1B09-7F52-4AF7-96B5-7CA61C6691C2}">
      <dgm:prSet/>
      <dgm:spPr/>
      <dgm:t>
        <a:bodyPr/>
        <a:lstStyle/>
        <a:p>
          <a:endParaRPr lang="sv-SE"/>
        </a:p>
      </dgm:t>
    </dgm:pt>
    <dgm:pt modelId="{9E639CF0-973E-441A-ABAE-1F44188EA6E2}" type="pres">
      <dgm:prSet presAssocID="{0D90E75D-8C13-4D90-9A76-D9701003E0C0}" presName="cycle" presStyleCnt="0">
        <dgm:presLayoutVars>
          <dgm:chMax val="1"/>
          <dgm:dir/>
          <dgm:animLvl val="ctr"/>
          <dgm:resizeHandles val="exact"/>
        </dgm:presLayoutVars>
      </dgm:prSet>
      <dgm:spPr/>
    </dgm:pt>
    <dgm:pt modelId="{8F9C9883-84B9-483D-9000-C56EEA72C2BE}" type="pres">
      <dgm:prSet presAssocID="{5377F6BA-633F-4A90-9FC0-2C10BE44486B}" presName="centerShape" presStyleLbl="node0" presStyleIdx="0" presStyleCnt="1" custScaleX="139578" custScaleY="88947" custLinFactNeighborX="0" custLinFactNeighborY="-10851"/>
      <dgm:spPr/>
    </dgm:pt>
    <dgm:pt modelId="{C52B175B-27E2-4416-A600-3DFAE412AF1A}" type="pres">
      <dgm:prSet presAssocID="{660DBE17-0614-4C5E-8BF5-6FE25F213D05}" presName="parTrans" presStyleLbl="bgSibTrans2D1" presStyleIdx="0" presStyleCnt="3" custScaleX="49536" custLinFactNeighborX="10166" custLinFactNeighborY="59791"/>
      <dgm:spPr/>
    </dgm:pt>
    <dgm:pt modelId="{0BE477BE-2A4E-4812-A8D4-7C82FED0A66B}" type="pres">
      <dgm:prSet presAssocID="{86CED821-A509-493A-B590-7ED33D817B8D}" presName="node" presStyleLbl="node1" presStyleIdx="0" presStyleCnt="3" custRadScaleRad="145357" custRadScaleInc="6944">
        <dgm:presLayoutVars>
          <dgm:bulletEnabled val="1"/>
        </dgm:presLayoutVars>
      </dgm:prSet>
      <dgm:spPr/>
    </dgm:pt>
    <dgm:pt modelId="{5B11C5A9-0654-4D1F-8C6D-1ACDBF7B8424}" type="pres">
      <dgm:prSet presAssocID="{8B930BAE-8759-4A2B-ACCB-84EB8646E8B3}" presName="parTrans" presStyleLbl="bgSibTrans2D1" presStyleIdx="1" presStyleCnt="3" custScaleX="98213"/>
      <dgm:spPr/>
    </dgm:pt>
    <dgm:pt modelId="{58DD4121-2CB6-49CE-AED0-4998C882A093}" type="pres">
      <dgm:prSet presAssocID="{821E2483-5639-40C6-8F0A-C3A86251FB53}" presName="node" presStyleLbl="node1" presStyleIdx="1" presStyleCnt="3" custRadScaleRad="97994" custRadScaleInc="-1004">
        <dgm:presLayoutVars>
          <dgm:bulletEnabled val="1"/>
        </dgm:presLayoutVars>
      </dgm:prSet>
      <dgm:spPr/>
    </dgm:pt>
    <dgm:pt modelId="{CFB41987-C427-44FF-8465-C13DE9A944A1}" type="pres">
      <dgm:prSet presAssocID="{EC17E2BF-480B-4D99-AA40-F461130EC6C9}" presName="parTrans" presStyleLbl="bgSibTrans2D1" presStyleIdx="2" presStyleCnt="3" custScaleX="50094" custLinFactNeighborX="-19230" custLinFactNeighborY="65487"/>
      <dgm:spPr/>
    </dgm:pt>
    <dgm:pt modelId="{E523CE9E-436D-441C-83BA-FC057DD33323}" type="pres">
      <dgm:prSet presAssocID="{310E5580-43E7-4A09-B67B-969A8FE56FA3}" presName="node" presStyleLbl="node1" presStyleIdx="2" presStyleCnt="3" custRadScaleRad="145821" custRadScaleInc="-6697">
        <dgm:presLayoutVars>
          <dgm:bulletEnabled val="1"/>
        </dgm:presLayoutVars>
      </dgm:prSet>
      <dgm:spPr/>
    </dgm:pt>
  </dgm:ptLst>
  <dgm:cxnLst>
    <dgm:cxn modelId="{0411EE05-75F7-432F-855E-61DB070C1028}" type="presOf" srcId="{EC17E2BF-480B-4D99-AA40-F461130EC6C9}" destId="{CFB41987-C427-44FF-8465-C13DE9A944A1}" srcOrd="0" destOrd="0" presId="urn:microsoft.com/office/officeart/2005/8/layout/radial4"/>
    <dgm:cxn modelId="{E8BC1B09-7F52-4AF7-96B5-7CA61C6691C2}" srcId="{5377F6BA-633F-4A90-9FC0-2C10BE44486B}" destId="{310E5580-43E7-4A09-B67B-969A8FE56FA3}" srcOrd="2" destOrd="0" parTransId="{EC17E2BF-480B-4D99-AA40-F461130EC6C9}" sibTransId="{3B29C766-4B45-4AD9-AF07-4D6B8802578D}"/>
    <dgm:cxn modelId="{B50A1210-AF88-43CC-A6CA-041907D65801}" srcId="{5377F6BA-633F-4A90-9FC0-2C10BE44486B}" destId="{86CED821-A509-493A-B590-7ED33D817B8D}" srcOrd="0" destOrd="0" parTransId="{660DBE17-0614-4C5E-8BF5-6FE25F213D05}" sibTransId="{542A5D71-134C-4BB1-ADD2-F4804204F8FE}"/>
    <dgm:cxn modelId="{20473514-5107-4BB6-B5E2-BFBBC7B59935}" type="presOf" srcId="{86CED821-A509-493A-B590-7ED33D817B8D}" destId="{0BE477BE-2A4E-4812-A8D4-7C82FED0A66B}" srcOrd="0" destOrd="0" presId="urn:microsoft.com/office/officeart/2005/8/layout/radial4"/>
    <dgm:cxn modelId="{6206DD23-6BB7-4C16-B4F6-83CE0B9AD2E8}" type="presOf" srcId="{821E2483-5639-40C6-8F0A-C3A86251FB53}" destId="{58DD4121-2CB6-49CE-AED0-4998C882A093}" srcOrd="0" destOrd="0" presId="urn:microsoft.com/office/officeart/2005/8/layout/radial4"/>
    <dgm:cxn modelId="{B1D96C37-AD17-4511-B2FE-2A3555070BED}" type="presOf" srcId="{0D90E75D-8C13-4D90-9A76-D9701003E0C0}" destId="{9E639CF0-973E-441A-ABAE-1F44188EA6E2}" srcOrd="0" destOrd="0" presId="urn:microsoft.com/office/officeart/2005/8/layout/radial4"/>
    <dgm:cxn modelId="{23CA9448-115C-4C73-AAB2-517A4DD82DC9}" type="presOf" srcId="{660DBE17-0614-4C5E-8BF5-6FE25F213D05}" destId="{C52B175B-27E2-4416-A600-3DFAE412AF1A}" srcOrd="0" destOrd="0" presId="urn:microsoft.com/office/officeart/2005/8/layout/radial4"/>
    <dgm:cxn modelId="{9D2D9283-77CF-4C1E-8AFF-38859DD345A6}" type="presOf" srcId="{5377F6BA-633F-4A90-9FC0-2C10BE44486B}" destId="{8F9C9883-84B9-483D-9000-C56EEA72C2BE}" srcOrd="0" destOrd="0" presId="urn:microsoft.com/office/officeart/2005/8/layout/radial4"/>
    <dgm:cxn modelId="{CF62DC9F-FC7B-4B37-922E-477DFEEF00A6}" srcId="{0D90E75D-8C13-4D90-9A76-D9701003E0C0}" destId="{5377F6BA-633F-4A90-9FC0-2C10BE44486B}" srcOrd="0" destOrd="0" parTransId="{5EC8C09D-052B-4B0B-86CE-3C6185D75659}" sibTransId="{2FC526E8-2D71-4845-BF84-E41F7846F26C}"/>
    <dgm:cxn modelId="{708549A3-4F16-441D-B007-6668D06F0D01}" type="presOf" srcId="{8B930BAE-8759-4A2B-ACCB-84EB8646E8B3}" destId="{5B11C5A9-0654-4D1F-8C6D-1ACDBF7B8424}" srcOrd="0" destOrd="0" presId="urn:microsoft.com/office/officeart/2005/8/layout/radial4"/>
    <dgm:cxn modelId="{C22A2AC5-9376-41D7-A4B5-789D0331CD60}" srcId="{5377F6BA-633F-4A90-9FC0-2C10BE44486B}" destId="{821E2483-5639-40C6-8F0A-C3A86251FB53}" srcOrd="1" destOrd="0" parTransId="{8B930BAE-8759-4A2B-ACCB-84EB8646E8B3}" sibTransId="{1F4D30F5-CC23-43C5-AA18-40194D491157}"/>
    <dgm:cxn modelId="{000AB7FB-D812-44D8-B56A-BB58EDF1172E}" type="presOf" srcId="{310E5580-43E7-4A09-B67B-969A8FE56FA3}" destId="{E523CE9E-436D-441C-83BA-FC057DD33323}" srcOrd="0" destOrd="0" presId="urn:microsoft.com/office/officeart/2005/8/layout/radial4"/>
    <dgm:cxn modelId="{71187789-8DD6-4982-891E-C6782816E65B}" type="presParOf" srcId="{9E639CF0-973E-441A-ABAE-1F44188EA6E2}" destId="{8F9C9883-84B9-483D-9000-C56EEA72C2BE}" srcOrd="0" destOrd="0" presId="urn:microsoft.com/office/officeart/2005/8/layout/radial4"/>
    <dgm:cxn modelId="{720D3723-DB89-4C8A-9368-0D96ED0234CC}" type="presParOf" srcId="{9E639CF0-973E-441A-ABAE-1F44188EA6E2}" destId="{C52B175B-27E2-4416-A600-3DFAE412AF1A}" srcOrd="1" destOrd="0" presId="urn:microsoft.com/office/officeart/2005/8/layout/radial4"/>
    <dgm:cxn modelId="{191B4DC5-E118-46E7-92A2-D8F1C19A3E76}" type="presParOf" srcId="{9E639CF0-973E-441A-ABAE-1F44188EA6E2}" destId="{0BE477BE-2A4E-4812-A8D4-7C82FED0A66B}" srcOrd="2" destOrd="0" presId="urn:microsoft.com/office/officeart/2005/8/layout/radial4"/>
    <dgm:cxn modelId="{6D57C8C3-15A8-4F39-BC4F-87031B9D989D}" type="presParOf" srcId="{9E639CF0-973E-441A-ABAE-1F44188EA6E2}" destId="{5B11C5A9-0654-4D1F-8C6D-1ACDBF7B8424}" srcOrd="3" destOrd="0" presId="urn:microsoft.com/office/officeart/2005/8/layout/radial4"/>
    <dgm:cxn modelId="{6E05FC0D-92F2-4EEB-91D6-0D16338D1A44}" type="presParOf" srcId="{9E639CF0-973E-441A-ABAE-1F44188EA6E2}" destId="{58DD4121-2CB6-49CE-AED0-4998C882A093}" srcOrd="4" destOrd="0" presId="urn:microsoft.com/office/officeart/2005/8/layout/radial4"/>
    <dgm:cxn modelId="{3D9AB01D-1AFB-48B6-A847-E62B04C87588}" type="presParOf" srcId="{9E639CF0-973E-441A-ABAE-1F44188EA6E2}" destId="{CFB41987-C427-44FF-8465-C13DE9A944A1}" srcOrd="5" destOrd="0" presId="urn:microsoft.com/office/officeart/2005/8/layout/radial4"/>
    <dgm:cxn modelId="{753B8063-5D04-4217-98DC-75A99D9FB136}" type="presParOf" srcId="{9E639CF0-973E-441A-ABAE-1F44188EA6E2}" destId="{E523CE9E-436D-441C-83BA-FC057DD33323}"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9C9883-84B9-483D-9000-C56EEA72C2BE}">
      <dsp:nvSpPr>
        <dsp:cNvPr id="0" name=""/>
        <dsp:cNvSpPr/>
      </dsp:nvSpPr>
      <dsp:spPr>
        <a:xfrm>
          <a:off x="1976872" y="2120539"/>
          <a:ext cx="2732805" cy="1741498"/>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sv-SE" sz="3000" kern="1200" dirty="0"/>
            <a:t>Punkt </a:t>
          </a:r>
          <a:r>
            <a:rPr lang="sv-SE" sz="3000" b="0" kern="1200" dirty="0"/>
            <a:t>i</a:t>
          </a:r>
          <a:r>
            <a:rPr lang="sv-SE" sz="3000" kern="1200" dirty="0"/>
            <a:t> tid och rum: </a:t>
          </a:r>
          <a:r>
            <a:rPr lang="sv-SE" sz="3000" kern="1200" baseline="0" dirty="0"/>
            <a:t>Brott</a:t>
          </a:r>
          <a:endParaRPr lang="sv-SE" sz="3000" kern="1200" dirty="0"/>
        </a:p>
      </dsp:txBody>
      <dsp:txXfrm>
        <a:off x="2377082" y="2375575"/>
        <a:ext cx="1932385" cy="1231426"/>
      </dsp:txXfrm>
    </dsp:sp>
    <dsp:sp modelId="{C52B175B-27E2-4416-A600-3DFAE412AF1A}">
      <dsp:nvSpPr>
        <dsp:cNvPr id="0" name=""/>
        <dsp:cNvSpPr/>
      </dsp:nvSpPr>
      <dsp:spPr>
        <a:xfrm rot="13145995">
          <a:off x="1392703" y="1687626"/>
          <a:ext cx="947103" cy="55800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BE477BE-2A4E-4812-A8D4-7C82FED0A66B}">
      <dsp:nvSpPr>
        <dsp:cNvPr id="0" name=""/>
        <dsp:cNvSpPr/>
      </dsp:nvSpPr>
      <dsp:spPr>
        <a:xfrm>
          <a:off x="0" y="286079"/>
          <a:ext cx="1860010" cy="1488008"/>
        </a:xfrm>
        <a:prstGeom prst="roundRect">
          <a:avLst>
            <a:gd name="adj" fmla="val 1000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51435" rIns="51435" bIns="51435" numCol="1" spcCol="1270" anchor="ctr" anchorCtr="0">
          <a:noAutofit/>
        </a:bodyPr>
        <a:lstStyle/>
        <a:p>
          <a:pPr marL="0" lvl="0" indent="0" algn="ctr" defTabSz="1200150">
            <a:lnSpc>
              <a:spcPct val="90000"/>
            </a:lnSpc>
            <a:spcBef>
              <a:spcPct val="0"/>
            </a:spcBef>
            <a:spcAft>
              <a:spcPct val="35000"/>
            </a:spcAft>
            <a:buNone/>
          </a:pPr>
          <a:r>
            <a:rPr lang="sv-SE" sz="2700" kern="1200" dirty="0"/>
            <a:t>Motiverad förövare</a:t>
          </a:r>
        </a:p>
      </dsp:txBody>
      <dsp:txXfrm>
        <a:off x="43582" y="329661"/>
        <a:ext cx="1772846" cy="1400844"/>
      </dsp:txXfrm>
    </dsp:sp>
    <dsp:sp modelId="{5B11C5A9-0654-4D1F-8C6D-1ACDBF7B8424}">
      <dsp:nvSpPr>
        <dsp:cNvPr id="0" name=""/>
        <dsp:cNvSpPr/>
      </dsp:nvSpPr>
      <dsp:spPr>
        <a:xfrm rot="16153575">
          <a:off x="2736117" y="1175065"/>
          <a:ext cx="1172793" cy="55800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8DD4121-2CB6-49CE-AED0-4998C882A093}">
      <dsp:nvSpPr>
        <dsp:cNvPr id="0" name=""/>
        <dsp:cNvSpPr/>
      </dsp:nvSpPr>
      <dsp:spPr>
        <a:xfrm>
          <a:off x="2384446" y="113050"/>
          <a:ext cx="1860010" cy="1488008"/>
        </a:xfrm>
        <a:prstGeom prst="roundRect">
          <a:avLst>
            <a:gd name="adj" fmla="val 1000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51435" rIns="51435" bIns="51435" numCol="1" spcCol="1270" anchor="ctr" anchorCtr="0">
          <a:noAutofit/>
        </a:bodyPr>
        <a:lstStyle/>
        <a:p>
          <a:pPr marL="0" lvl="0" indent="0" algn="ctr" defTabSz="1200150">
            <a:lnSpc>
              <a:spcPct val="90000"/>
            </a:lnSpc>
            <a:spcBef>
              <a:spcPct val="0"/>
            </a:spcBef>
            <a:spcAft>
              <a:spcPct val="35000"/>
            </a:spcAft>
            <a:buNone/>
          </a:pPr>
          <a:r>
            <a:rPr lang="sv-SE" sz="2700" kern="1200" dirty="0"/>
            <a:t>Bristande kontroll</a:t>
          </a:r>
        </a:p>
      </dsp:txBody>
      <dsp:txXfrm>
        <a:off x="2428028" y="156632"/>
        <a:ext cx="1772846" cy="1400844"/>
      </dsp:txXfrm>
    </dsp:sp>
    <dsp:sp modelId="{CFB41987-C427-44FF-8465-C13DE9A944A1}">
      <dsp:nvSpPr>
        <dsp:cNvPr id="0" name=""/>
        <dsp:cNvSpPr/>
      </dsp:nvSpPr>
      <dsp:spPr>
        <a:xfrm rot="19253997">
          <a:off x="4168105" y="1719405"/>
          <a:ext cx="957775" cy="55800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523CE9E-436D-441C-83BA-FC057DD33323}">
      <dsp:nvSpPr>
        <dsp:cNvPr id="0" name=""/>
        <dsp:cNvSpPr/>
      </dsp:nvSpPr>
      <dsp:spPr>
        <a:xfrm>
          <a:off x="4826539" y="286070"/>
          <a:ext cx="1860010" cy="1488008"/>
        </a:xfrm>
        <a:prstGeom prst="roundRect">
          <a:avLst>
            <a:gd name="adj" fmla="val 1000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51435" rIns="51435" bIns="51435" numCol="1" spcCol="1270" anchor="ctr" anchorCtr="0">
          <a:noAutofit/>
        </a:bodyPr>
        <a:lstStyle/>
        <a:p>
          <a:pPr marL="0" lvl="0" indent="0" algn="ctr" defTabSz="1200150">
            <a:lnSpc>
              <a:spcPct val="90000"/>
            </a:lnSpc>
            <a:spcBef>
              <a:spcPct val="0"/>
            </a:spcBef>
            <a:spcAft>
              <a:spcPct val="35000"/>
            </a:spcAft>
            <a:buNone/>
          </a:pPr>
          <a:r>
            <a:rPr lang="sv-SE" sz="2700" kern="1200" dirty="0"/>
            <a:t>Tillgängligt mål/offer</a:t>
          </a:r>
        </a:p>
      </dsp:txBody>
      <dsp:txXfrm>
        <a:off x="4870121" y="329652"/>
        <a:ext cx="1772846" cy="1400844"/>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sidhuvud_v"/>
          <p:cNvSpPr>
            <a:spLocks noGrp="1" noChangeArrowheads="1"/>
          </p:cNvSpPr>
          <p:nvPr>
            <p:ph type="hdr" sz="quarter"/>
          </p:nvPr>
        </p:nvSpPr>
        <p:spPr bwMode="auto">
          <a:xfrm>
            <a:off x="0" y="1"/>
            <a:ext cx="4917458" cy="49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61" tIns="45930" rIns="91861" bIns="45930" numCol="1" anchor="t" anchorCtr="0" compatLnSpc="1">
            <a:prstTxWarp prst="textNoShape">
              <a:avLst/>
            </a:prstTxWarp>
          </a:bodyPr>
          <a:lstStyle>
            <a:lvl1pPr>
              <a:defRPr sz="1200">
                <a:latin typeface="Times New Roman" charset="0"/>
              </a:defRPr>
            </a:lvl1pPr>
          </a:lstStyle>
          <a:p>
            <a:r>
              <a:rPr lang="sv-SE" dirty="0"/>
              <a:t> </a:t>
            </a:r>
          </a:p>
        </p:txBody>
      </p:sp>
      <p:sp>
        <p:nvSpPr>
          <p:cNvPr id="3075" name="sidhuvud_h"/>
          <p:cNvSpPr>
            <a:spLocks noGrp="1" noChangeArrowheads="1"/>
          </p:cNvSpPr>
          <p:nvPr>
            <p:ph type="dt" sz="quarter" idx="1"/>
          </p:nvPr>
        </p:nvSpPr>
        <p:spPr bwMode="auto">
          <a:xfrm>
            <a:off x="4993113" y="1"/>
            <a:ext cx="1815676" cy="49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61" tIns="45930" rIns="91861" bIns="45930" numCol="1" anchor="t" anchorCtr="0" compatLnSpc="1">
            <a:prstTxWarp prst="textNoShape">
              <a:avLst/>
            </a:prstTxWarp>
          </a:bodyPr>
          <a:lstStyle>
            <a:lvl1pPr algn="r">
              <a:defRPr sz="1200">
                <a:latin typeface="Times New Roman" charset="0"/>
              </a:defRPr>
            </a:lvl1pPr>
          </a:lstStyle>
          <a:p>
            <a:r>
              <a:rPr lang="sv-SE" dirty="0"/>
              <a:t>2017-04-19</a:t>
            </a:r>
          </a:p>
        </p:txBody>
      </p:sp>
      <p:sp>
        <p:nvSpPr>
          <p:cNvPr id="3076" name="sidfot_v"/>
          <p:cNvSpPr>
            <a:spLocks noGrp="1" noChangeArrowheads="1"/>
          </p:cNvSpPr>
          <p:nvPr>
            <p:ph type="ftr" sz="quarter" idx="2"/>
          </p:nvPr>
        </p:nvSpPr>
        <p:spPr bwMode="auto">
          <a:xfrm>
            <a:off x="0" y="9443879"/>
            <a:ext cx="6052256" cy="49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61" tIns="45930" rIns="91861" bIns="45930" numCol="1" anchor="b" anchorCtr="0" compatLnSpc="1">
            <a:prstTxWarp prst="textNoShape">
              <a:avLst/>
            </a:prstTxWarp>
          </a:bodyPr>
          <a:lstStyle>
            <a:lvl1pPr>
              <a:defRPr sz="1200">
                <a:latin typeface="Times New Roman" charset="0"/>
              </a:defRPr>
            </a:lvl1pPr>
          </a:lstStyle>
          <a:p>
            <a:r>
              <a:rPr lang="sv-SE" dirty="0"/>
              <a:t>Maria Arosenius</a:t>
            </a:r>
          </a:p>
        </p:txBody>
      </p:sp>
      <p:sp>
        <p:nvSpPr>
          <p:cNvPr id="3077" name="Rectangle 5"/>
          <p:cNvSpPr>
            <a:spLocks noGrp="1" noChangeArrowheads="1"/>
          </p:cNvSpPr>
          <p:nvPr>
            <p:ph type="sldNum" sz="quarter" idx="3"/>
          </p:nvPr>
        </p:nvSpPr>
        <p:spPr bwMode="auto">
          <a:xfrm>
            <a:off x="6203562" y="9443879"/>
            <a:ext cx="605226" cy="49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61" tIns="45930" rIns="91861" bIns="45930" numCol="1" anchor="b" anchorCtr="0" compatLnSpc="1">
            <a:prstTxWarp prst="textNoShape">
              <a:avLst/>
            </a:prstTxWarp>
          </a:bodyPr>
          <a:lstStyle>
            <a:lvl1pPr algn="r">
              <a:defRPr sz="1200">
                <a:latin typeface="Times New Roman" charset="0"/>
              </a:defRPr>
            </a:lvl1pPr>
          </a:lstStyle>
          <a:p>
            <a:fld id="{03F1A724-DC2C-4914-AF46-D803EDFF4037}" type="slidenum">
              <a:rPr lang="sv-SE"/>
              <a:pPr/>
              <a:t>‹#›</a:t>
            </a:fld>
            <a:endParaRPr lang="sv-SE"/>
          </a:p>
        </p:txBody>
      </p:sp>
    </p:spTree>
    <p:extLst>
      <p:ext uri="{BB962C8B-B14F-4D97-AF65-F5344CB8AC3E}">
        <p14:creationId xmlns:p14="http://schemas.microsoft.com/office/powerpoint/2010/main" val="388487238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Rot="1" noChangeAspect="1" noChangeArrowheads="1" noTextEdit="1"/>
          </p:cNvSpPr>
          <p:nvPr>
            <p:ph type="sldImg" idx="2"/>
          </p:nvPr>
        </p:nvSpPr>
        <p:spPr bwMode="auto">
          <a:xfrm>
            <a:off x="720725" y="750888"/>
            <a:ext cx="5367338" cy="3716337"/>
          </a:xfrm>
          <a:prstGeom prst="rect">
            <a:avLst/>
          </a:prstGeom>
          <a:noFill/>
          <a:ln w="12699">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1" name="Rectangle 3"/>
          <p:cNvSpPr>
            <a:spLocks noGrp="1" noChangeArrowheads="1"/>
          </p:cNvSpPr>
          <p:nvPr>
            <p:ph type="body" sz="quarter" idx="3"/>
          </p:nvPr>
        </p:nvSpPr>
        <p:spPr bwMode="auto">
          <a:xfrm>
            <a:off x="906264" y="4721940"/>
            <a:ext cx="4994687" cy="4473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04" tIns="44654" rIns="90904" bIns="44654"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054" name="sidfot_v_n"/>
          <p:cNvSpPr>
            <a:spLocks noChangeArrowheads="1"/>
          </p:cNvSpPr>
          <p:nvPr/>
        </p:nvSpPr>
        <p:spPr bwMode="auto">
          <a:xfrm>
            <a:off x="0" y="9443879"/>
            <a:ext cx="5976603" cy="49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861" tIns="45930" rIns="91861" bIns="45930" anchor="b"/>
          <a:lstStyle/>
          <a:p>
            <a:r>
              <a:rPr lang="sv-SE" sz="1200" dirty="0">
                <a:latin typeface="Times New Roman" charset="0"/>
              </a:rPr>
              <a:t>Maria Arosenius</a:t>
            </a:r>
          </a:p>
        </p:txBody>
      </p:sp>
      <p:sp>
        <p:nvSpPr>
          <p:cNvPr id="2057" name="Rectangle 9"/>
          <p:cNvSpPr>
            <a:spLocks noChangeArrowheads="1"/>
          </p:cNvSpPr>
          <p:nvPr/>
        </p:nvSpPr>
        <p:spPr bwMode="auto">
          <a:xfrm>
            <a:off x="6200410" y="9443879"/>
            <a:ext cx="605226" cy="49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861" tIns="45930" rIns="91861" bIns="45930" anchor="b"/>
          <a:lstStyle/>
          <a:p>
            <a:pPr algn="r"/>
            <a:fld id="{1CE0CDAB-8E91-4251-9523-5A6A99D7A74F}" type="slidenum">
              <a:rPr lang="sv-SE" sz="1200">
                <a:latin typeface="Times New Roman" charset="0"/>
              </a:rPr>
              <a:pPr algn="r"/>
              <a:t>‹#›</a:t>
            </a:fld>
            <a:endParaRPr lang="sv-SE" sz="1200">
              <a:latin typeface="Times New Roman" charset="0"/>
            </a:endParaRPr>
          </a:p>
        </p:txBody>
      </p:sp>
      <p:sp>
        <p:nvSpPr>
          <p:cNvPr id="8" name="sidhuvud_v_n"/>
          <p:cNvSpPr>
            <a:spLocks noGrp="1" noChangeArrowheads="1"/>
          </p:cNvSpPr>
          <p:nvPr>
            <p:ph type="hdr" sz="quarter"/>
          </p:nvPr>
        </p:nvSpPr>
        <p:spPr bwMode="auto">
          <a:xfrm>
            <a:off x="0" y="1"/>
            <a:ext cx="4917458" cy="49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61" tIns="45930" rIns="91861" bIns="45930" numCol="1" anchor="t" anchorCtr="0" compatLnSpc="1">
            <a:prstTxWarp prst="textNoShape">
              <a:avLst/>
            </a:prstTxWarp>
          </a:bodyPr>
          <a:lstStyle>
            <a:lvl1pPr>
              <a:defRPr sz="1200">
                <a:latin typeface="Times New Roman" charset="0"/>
              </a:defRPr>
            </a:lvl1pPr>
          </a:lstStyle>
          <a:p>
            <a:r>
              <a:rPr lang="sv-SE" dirty="0"/>
              <a:t> </a:t>
            </a:r>
          </a:p>
        </p:txBody>
      </p:sp>
      <p:sp>
        <p:nvSpPr>
          <p:cNvPr id="9" name="sidhuvud_h_n"/>
          <p:cNvSpPr>
            <a:spLocks noGrp="1" noChangeArrowheads="1"/>
          </p:cNvSpPr>
          <p:nvPr>
            <p:ph type="dt" sz="quarter" idx="1"/>
          </p:nvPr>
        </p:nvSpPr>
        <p:spPr bwMode="auto">
          <a:xfrm>
            <a:off x="4993113" y="1"/>
            <a:ext cx="1815676" cy="49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61" tIns="45930" rIns="91861" bIns="45930" numCol="1" anchor="t" anchorCtr="0" compatLnSpc="1">
            <a:prstTxWarp prst="textNoShape">
              <a:avLst/>
            </a:prstTxWarp>
          </a:bodyPr>
          <a:lstStyle>
            <a:lvl1pPr algn="r">
              <a:defRPr sz="1200">
                <a:latin typeface="Times New Roman" charset="0"/>
              </a:defRPr>
            </a:lvl1pPr>
          </a:lstStyle>
          <a:p>
            <a:r>
              <a:rPr lang="sv-SE" dirty="0"/>
              <a:t>2017-04-19</a:t>
            </a:r>
          </a:p>
        </p:txBody>
      </p:sp>
    </p:spTree>
    <p:extLst>
      <p:ext uri="{BB962C8B-B14F-4D97-AF65-F5344CB8AC3E}">
        <p14:creationId xmlns:p14="http://schemas.microsoft.com/office/powerpoint/2010/main" val="175074372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Tree>
    <p:extLst>
      <p:ext uri="{BB962C8B-B14F-4D97-AF65-F5344CB8AC3E}">
        <p14:creationId xmlns:p14="http://schemas.microsoft.com/office/powerpoint/2010/main" val="13301205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Tree>
    <p:extLst>
      <p:ext uri="{BB962C8B-B14F-4D97-AF65-F5344CB8AC3E}">
        <p14:creationId xmlns:p14="http://schemas.microsoft.com/office/powerpoint/2010/main" val="2572627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Brottsbalken  24:e kapitlet §1</a:t>
            </a:r>
          </a:p>
          <a:p>
            <a:endParaRPr lang="sv-SE" dirty="0"/>
          </a:p>
        </p:txBody>
      </p:sp>
    </p:spTree>
    <p:extLst>
      <p:ext uri="{BB962C8B-B14F-4D97-AF65-F5344CB8AC3E}">
        <p14:creationId xmlns:p14="http://schemas.microsoft.com/office/powerpoint/2010/main" val="14204658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Allmänhet får</a:t>
            </a:r>
            <a:r>
              <a:rPr lang="sv-SE" baseline="0" dirty="0"/>
              <a:t> ingripa men har ingen skyldighet.</a:t>
            </a:r>
          </a:p>
          <a:p>
            <a:endParaRPr lang="sv-SE" baseline="0" dirty="0"/>
          </a:p>
          <a:p>
            <a:r>
              <a:rPr lang="sv-SE" baseline="0" dirty="0"/>
              <a:t>Polis har </a:t>
            </a:r>
            <a:r>
              <a:rPr lang="sv-SE" baseline="0" dirty="0" err="1"/>
              <a:t>ingripnadeskyldighet</a:t>
            </a:r>
            <a:endParaRPr lang="sv-SE" dirty="0"/>
          </a:p>
        </p:txBody>
      </p:sp>
    </p:spTree>
    <p:extLst>
      <p:ext uri="{BB962C8B-B14F-4D97-AF65-F5344CB8AC3E}">
        <p14:creationId xmlns:p14="http://schemas.microsoft.com/office/powerpoint/2010/main" val="32424627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Rättegångsbalken kapitel 24 §7 stycke 2:</a:t>
            </a:r>
          </a:p>
          <a:p>
            <a:endParaRPr lang="sv-SE" dirty="0"/>
          </a:p>
          <a:p>
            <a:r>
              <a:rPr lang="sv-SE" dirty="0"/>
              <a:t>Allmänhet får</a:t>
            </a:r>
            <a:r>
              <a:rPr lang="sv-SE" baseline="0" dirty="0"/>
              <a:t> ingripa men har ingen skyldighet.</a:t>
            </a:r>
          </a:p>
          <a:p>
            <a:endParaRPr lang="sv-SE" baseline="0" dirty="0"/>
          </a:p>
          <a:p>
            <a:r>
              <a:rPr lang="sv-SE" baseline="0" dirty="0"/>
              <a:t>Polis har ingripandeskyldighet</a:t>
            </a:r>
          </a:p>
          <a:p>
            <a:endParaRPr lang="sv-SE" baseline="0" dirty="0"/>
          </a:p>
          <a:p>
            <a:r>
              <a:rPr lang="sv-SE" baseline="0" dirty="0"/>
              <a:t>Får någon annan än polis gripa någon?</a:t>
            </a:r>
          </a:p>
          <a:p>
            <a:r>
              <a:rPr lang="sv-SE" baseline="0" dirty="0"/>
              <a:t>Även allmänheten får gripa en person, så kallat envarsgripande, om brottet som personen begått kan ge fängelsestraff, om personen påträffas på bar gärning eller flyr från brottsplatsen. Allmänheten får också gripa en person som är efterlyst för brott. Den gripne ska så fort som möjligt överlämnas till polis. </a:t>
            </a:r>
          </a:p>
          <a:p>
            <a:r>
              <a:rPr lang="sv-SE" baseline="0" dirty="0"/>
              <a:t>Lagreglerna finns i rättegångsbalken 24 kap. 7 §.</a:t>
            </a:r>
          </a:p>
          <a:p>
            <a:endParaRPr lang="sv-SE" baseline="0" dirty="0"/>
          </a:p>
          <a:p>
            <a:r>
              <a:rPr lang="sv-SE" baseline="0" dirty="0"/>
              <a:t>Jag undrar om jag är skyldig att ingripa när någon blir misshandlad? Vilken lag kan jag få stöd i? Är det skillnad om jag är polis, måste polis ingripa vid en misshandel? Vilken lag kan ge stöd där? - </a:t>
            </a:r>
            <a:r>
              <a:rPr lang="sv-SE" baseline="0" dirty="0" err="1"/>
              <a:t>See</a:t>
            </a:r>
            <a:r>
              <a:rPr lang="sv-SE" baseline="0" dirty="0"/>
              <a:t> </a:t>
            </a:r>
            <a:r>
              <a:rPr lang="sv-SE" baseline="0" dirty="0" err="1"/>
              <a:t>more</a:t>
            </a:r>
            <a:r>
              <a:rPr lang="sv-SE" baseline="0" dirty="0"/>
              <a:t> at: http://lawline.se/answers/2272#sthash.oHWLCAGC.dpuf</a:t>
            </a:r>
          </a:p>
          <a:p>
            <a:endParaRPr lang="sv-SE" baseline="0" dirty="0"/>
          </a:p>
          <a:p>
            <a:r>
              <a:rPr lang="sv-SE" dirty="0"/>
              <a:t>Du är inte juridiskt inte skyldig att ingripa, men däremot har du rätt att ingripa och gripa gärningsmannen på bar gärning, 24:7 RB (lagrum http://www.lagen.nu/1942:740); vem som helst får på bar gärning gripa den person som gör sig skyldig till ett brott där fängelsestraff ingår i straffskalan. Du får använda nödvändig våld, men inte mer än det är proportionellt till det våld gärningsmannen använder för att motsätta sig. Även nödvärnsrätten i 24:1 BrB (lagrum http://www.lagen.nu/1962:700) kan aktualiseras. Väktare t.ex. utnyttjar just envars- och nödvärnsrätten när de ingriper. Polis skall tillkallas omgående. - </a:t>
            </a:r>
            <a:r>
              <a:rPr lang="sv-SE" dirty="0" err="1"/>
              <a:t>See</a:t>
            </a:r>
            <a:r>
              <a:rPr lang="sv-SE" dirty="0"/>
              <a:t> </a:t>
            </a:r>
            <a:r>
              <a:rPr lang="sv-SE" dirty="0" err="1"/>
              <a:t>more</a:t>
            </a:r>
            <a:r>
              <a:rPr lang="sv-SE" dirty="0"/>
              <a:t> at: http://lawline.se/answers/2272#sthash.oHWLCAGC.dpuf</a:t>
            </a:r>
          </a:p>
          <a:p>
            <a:endParaRPr lang="sv-SE" dirty="0"/>
          </a:p>
          <a:p>
            <a:r>
              <a:rPr lang="sv-SE" dirty="0"/>
              <a:t>Även om du inte är skyldig att ingripa så är det brottsligt, 23:6 BrB, att inte anmäla brott om du kan göra det utan fara för dig själv och dina närmaste. Det kan påpekas att det finns exempel där personer har dömts för medhjälp till brott genom att de anses ha givit sitt stöd till handlingen. NJA 1963 s 574, då en man höll en väns jacka när denne vän deltog i en misshandel. Den man som höll jackan ansågs då ha främjat gärningen. Det rör sig ofta om fall där man känner förövaren. - </a:t>
            </a:r>
            <a:r>
              <a:rPr lang="sv-SE" dirty="0" err="1"/>
              <a:t>See</a:t>
            </a:r>
            <a:r>
              <a:rPr lang="sv-SE" dirty="0"/>
              <a:t> </a:t>
            </a:r>
            <a:r>
              <a:rPr lang="sv-SE" dirty="0" err="1"/>
              <a:t>more</a:t>
            </a:r>
            <a:r>
              <a:rPr lang="sv-SE" dirty="0"/>
              <a:t> at: http://lawline.se/answers/2272#sthash.oHWLCAGC.dpuf</a:t>
            </a:r>
          </a:p>
        </p:txBody>
      </p:sp>
    </p:spTree>
    <p:extLst>
      <p:ext uri="{BB962C8B-B14F-4D97-AF65-F5344CB8AC3E}">
        <p14:creationId xmlns:p14="http://schemas.microsoft.com/office/powerpoint/2010/main" val="32424627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720725" y="750888"/>
            <a:ext cx="5367338" cy="3716337"/>
          </a:xfrm>
        </p:spPr>
      </p:sp>
      <p:sp>
        <p:nvSpPr>
          <p:cNvPr id="3" name="Platshållare för anteckningar 2"/>
          <p:cNvSpPr>
            <a:spLocks noGrp="1"/>
          </p:cNvSpPr>
          <p:nvPr>
            <p:ph type="body" idx="1"/>
          </p:nvPr>
        </p:nvSpPr>
        <p:spPr/>
        <p:txBody>
          <a:bodyPr/>
          <a:lstStyle/>
          <a:p>
            <a:pPr defTabSz="914102" eaLnBrk="1" fontAlgn="auto" hangingPunct="1">
              <a:spcBef>
                <a:spcPts val="0"/>
              </a:spcBef>
              <a:spcAft>
                <a:spcPts val="0"/>
              </a:spcAft>
              <a:defRPr/>
            </a:pPr>
            <a:r>
              <a:rPr lang="sv-SE" sz="1800" dirty="0"/>
              <a:t>Förövare: Ungdom, särskilt ungdom i fattigt eller </a:t>
            </a:r>
            <a:r>
              <a:rPr lang="sv-SE" sz="1800" dirty="0" err="1"/>
              <a:t>segregrerat</a:t>
            </a:r>
            <a:r>
              <a:rPr lang="sv-SE" sz="1800" dirty="0"/>
              <a:t> område. (Mer allmänt angående social oordning även missbrukare </a:t>
            </a:r>
            <a:r>
              <a:rPr lang="sv-SE" sz="1800" dirty="0" err="1"/>
              <a:t>etc</a:t>
            </a:r>
            <a:r>
              <a:rPr lang="sv-SE" sz="1800" dirty="0"/>
              <a:t>). Bristande kontroll: Låg kollektiv förmåga och låg tillgång till extra-lokala resurser. Tillgängligt mål/offer: I princip obegränsat. Dock viss variation, ex parkbänk, lyktstolpe. Bristande kontroll är viktigt, men endast då det finns motiverade förövare. I områden där få ungdomar eller unga vuxna bor eller rör sig blir därmed bristande kontroll underordnat</a:t>
            </a:r>
          </a:p>
          <a:p>
            <a:pPr defTabSz="914102" eaLnBrk="1" fontAlgn="auto" hangingPunct="1">
              <a:spcBef>
                <a:spcPts val="0"/>
              </a:spcBef>
              <a:spcAft>
                <a:spcPts val="0"/>
              </a:spcAft>
              <a:defRPr/>
            </a:pPr>
            <a:endParaRPr lang="sv-SE" sz="1800" dirty="0"/>
          </a:p>
          <a:p>
            <a:pPr defTabSz="914102" eaLnBrk="1" fontAlgn="auto" hangingPunct="1">
              <a:spcBef>
                <a:spcPts val="0"/>
              </a:spcBef>
              <a:spcAft>
                <a:spcPts val="0"/>
              </a:spcAft>
              <a:defRPr/>
            </a:pPr>
            <a:r>
              <a:rPr lang="sv-SE" sz="1800" dirty="0"/>
              <a:t>Bild taget från föreläsning Kommunpolisutbildning, Manne </a:t>
            </a:r>
            <a:r>
              <a:rPr lang="sv-SE" sz="1800" dirty="0" err="1"/>
              <a:t>Geräll</a:t>
            </a:r>
            <a:r>
              <a:rPr lang="sv-SE" sz="1800" dirty="0"/>
              <a:t> </a:t>
            </a:r>
            <a:r>
              <a:rPr lang="sv-SE" sz="1800" dirty="0" err="1"/>
              <a:t>Kriminologiforkare</a:t>
            </a:r>
            <a:r>
              <a:rPr lang="sv-SE" sz="1800" dirty="0"/>
              <a:t>, Malmö Högskola</a:t>
            </a:r>
          </a:p>
          <a:p>
            <a:pPr defTabSz="914102" eaLnBrk="1" fontAlgn="auto" hangingPunct="1">
              <a:spcBef>
                <a:spcPts val="0"/>
              </a:spcBef>
              <a:spcAft>
                <a:spcPts val="0"/>
              </a:spcAft>
              <a:defRPr/>
            </a:pPr>
            <a:endParaRPr lang="en-US" dirty="0"/>
          </a:p>
          <a:p>
            <a:endParaRPr lang="en-US" dirty="0"/>
          </a:p>
        </p:txBody>
      </p:sp>
    </p:spTree>
    <p:extLst>
      <p:ext uri="{BB962C8B-B14F-4D97-AF65-F5344CB8AC3E}">
        <p14:creationId xmlns:p14="http://schemas.microsoft.com/office/powerpoint/2010/main" val="1328028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722313" y="750888"/>
            <a:ext cx="5364162" cy="3714750"/>
          </a:xfrm>
        </p:spPr>
      </p:sp>
      <p:sp>
        <p:nvSpPr>
          <p:cNvPr id="3" name="Platshållare för anteckningar 2"/>
          <p:cNvSpPr>
            <a:spLocks noGrp="1"/>
          </p:cNvSpPr>
          <p:nvPr>
            <p:ph type="body" idx="1"/>
          </p:nvPr>
        </p:nvSpPr>
        <p:spPr/>
        <p:txBody>
          <a:bodyPr/>
          <a:lstStyle/>
          <a:p>
            <a:r>
              <a:rPr lang="sv-SE" sz="1800" dirty="0"/>
              <a:t>Brottstriangelns tre sidor beskrivna som brottsförebyggande mål:</a:t>
            </a:r>
          </a:p>
          <a:p>
            <a:endParaRPr lang="sv-SE" sz="1800" dirty="0"/>
          </a:p>
          <a:p>
            <a:r>
              <a:rPr lang="sv-SE" sz="1800" dirty="0"/>
              <a:t>Minska brottsbenägenheten (färre motiverade gärningsmän)</a:t>
            </a:r>
          </a:p>
          <a:p>
            <a:endParaRPr lang="sv-SE" sz="1800" dirty="0"/>
          </a:p>
          <a:p>
            <a:r>
              <a:rPr lang="sv-SE" sz="1800" dirty="0"/>
              <a:t>Försvåra genomförandet av brott (färre lämpliga objekt/offer)</a:t>
            </a:r>
          </a:p>
          <a:p>
            <a:endParaRPr lang="sv-SE" sz="1800" dirty="0"/>
          </a:p>
          <a:p>
            <a:r>
              <a:rPr lang="sv-SE" sz="1800" dirty="0"/>
              <a:t>Ökad informell och formell social kontroll (fler kapabla väktare)</a:t>
            </a:r>
          </a:p>
          <a:p>
            <a:endParaRPr lang="sv-SE" baseline="0" dirty="0"/>
          </a:p>
        </p:txBody>
      </p:sp>
    </p:spTree>
    <p:extLst>
      <p:ext uri="{BB962C8B-B14F-4D97-AF65-F5344CB8AC3E}">
        <p14:creationId xmlns:p14="http://schemas.microsoft.com/office/powerpoint/2010/main" val="3681077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”Självklara” frågor. Klart för en själv men är den det klart för andra?</a:t>
            </a:r>
          </a:p>
          <a:p>
            <a:endParaRPr lang="sv-SE" dirty="0"/>
          </a:p>
          <a:p>
            <a:r>
              <a:rPr lang="sv-SE" dirty="0"/>
              <a:t>Ring 112 – Ambulans</a:t>
            </a:r>
          </a:p>
          <a:p>
            <a:r>
              <a:rPr lang="sv-SE" dirty="0"/>
              <a:t>Kontakta föräldrarna</a:t>
            </a:r>
          </a:p>
          <a:p>
            <a:r>
              <a:rPr lang="sv-SE" dirty="0"/>
              <a:t>Ring till RLC 010-5691967</a:t>
            </a:r>
          </a:p>
          <a:p>
            <a:r>
              <a:rPr lang="sv-SE" dirty="0"/>
              <a:t>Ring socialjouren</a:t>
            </a:r>
            <a:r>
              <a:rPr lang="sv-SE" baseline="0" dirty="0"/>
              <a:t> 018-15 00 00</a:t>
            </a:r>
          </a:p>
          <a:p>
            <a:endParaRPr lang="sv-SE" baseline="0" dirty="0"/>
          </a:p>
          <a:p>
            <a:r>
              <a:rPr lang="sv-SE" baseline="0" dirty="0"/>
              <a:t>Nämn </a:t>
            </a:r>
            <a:r>
              <a:rPr lang="sv-SE" b="1" baseline="0" dirty="0"/>
              <a:t>personliga värderingar och fördommar</a:t>
            </a:r>
            <a:r>
              <a:rPr lang="sv-SE" baseline="0" dirty="0"/>
              <a:t>.</a:t>
            </a:r>
          </a:p>
          <a:p>
            <a:endParaRPr lang="sv-SE" baseline="0" dirty="0"/>
          </a:p>
          <a:p>
            <a:r>
              <a:rPr lang="sv-SE" baseline="0" dirty="0"/>
              <a:t>Ta inte alkohol i beslag, det är polisens arbetsuppgift.</a:t>
            </a:r>
          </a:p>
          <a:p>
            <a:endParaRPr lang="sv-SE" baseline="0" dirty="0"/>
          </a:p>
          <a:p>
            <a:r>
              <a:rPr lang="sv-SE" baseline="0" dirty="0"/>
              <a:t>Luska fram var det ska vara fest, kanske utan att ställa en för rak fråga. Då kanske man ”flyttar” festen. </a:t>
            </a:r>
            <a:endParaRPr lang="sv-SE" dirty="0"/>
          </a:p>
          <a:p>
            <a:endParaRPr lang="sv-SE" dirty="0"/>
          </a:p>
          <a:p>
            <a:endParaRPr lang="sv-SE" dirty="0"/>
          </a:p>
        </p:txBody>
      </p:sp>
    </p:spTree>
    <p:extLst>
      <p:ext uri="{BB962C8B-B14F-4D97-AF65-F5344CB8AC3E}">
        <p14:creationId xmlns:p14="http://schemas.microsoft.com/office/powerpoint/2010/main" val="3098925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Upprepa det som sagts. Uppfattar jag dig rätt om….</a:t>
            </a:r>
          </a:p>
          <a:p>
            <a:r>
              <a:rPr lang="sv-SE" dirty="0"/>
              <a:t>Bekräfta,</a:t>
            </a:r>
            <a:r>
              <a:rPr lang="sv-SE" baseline="0" dirty="0"/>
              <a:t> det känner jag igen, intressant från gruppen.</a:t>
            </a:r>
          </a:p>
          <a:p>
            <a:endParaRPr lang="sv-SE" baseline="0" dirty="0"/>
          </a:p>
          <a:p>
            <a:r>
              <a:rPr lang="sv-SE" baseline="0" dirty="0"/>
              <a:t>Ögonkontakt</a:t>
            </a:r>
          </a:p>
          <a:p>
            <a:endParaRPr lang="sv-SE" baseline="0" dirty="0"/>
          </a:p>
          <a:p>
            <a:r>
              <a:rPr lang="sv-SE" baseline="0" dirty="0"/>
              <a:t>Kroppshållning, kroppshållning (visa exempel)</a:t>
            </a:r>
          </a:p>
          <a:p>
            <a:endParaRPr lang="sv-SE" baseline="0" dirty="0"/>
          </a:p>
          <a:p>
            <a:r>
              <a:rPr lang="sv-SE" baseline="0" dirty="0"/>
              <a:t>Uppmuntran (enkel och direkt)</a:t>
            </a:r>
          </a:p>
          <a:p>
            <a:endParaRPr lang="sv-SE" baseline="0" dirty="0"/>
          </a:p>
          <a:p>
            <a:r>
              <a:rPr lang="sv-SE" baseline="0" dirty="0"/>
              <a:t>Hålla sig till ämnet</a:t>
            </a:r>
          </a:p>
          <a:p>
            <a:endParaRPr lang="sv-SE" baseline="0" dirty="0"/>
          </a:p>
          <a:p>
            <a:r>
              <a:rPr lang="sv-SE" baseline="0" dirty="0"/>
              <a:t>Tillåta pauser, tillåta pauser</a:t>
            </a:r>
          </a:p>
          <a:p>
            <a:endParaRPr lang="sv-SE" baseline="0" dirty="0"/>
          </a:p>
          <a:p>
            <a:r>
              <a:rPr lang="sv-SE" baseline="0" dirty="0"/>
              <a:t>Mottagaren känna sig trygg – koppla till tidigare bild 4</a:t>
            </a:r>
          </a:p>
          <a:p>
            <a:endParaRPr lang="sv-SE" baseline="0" dirty="0"/>
          </a:p>
          <a:p>
            <a:endParaRPr lang="sv-SE" baseline="0" dirty="0"/>
          </a:p>
          <a:p>
            <a:r>
              <a:rPr lang="sv-SE" baseline="0" dirty="0"/>
              <a:t>Kommunikation www.1177.se</a:t>
            </a:r>
          </a:p>
          <a:p>
            <a:endParaRPr lang="sv-SE" baseline="0" dirty="0"/>
          </a:p>
          <a:p>
            <a:r>
              <a:rPr lang="sv-SE" sz="1400" dirty="0"/>
              <a:t>Sändare och mottagare</a:t>
            </a:r>
          </a:p>
          <a:p>
            <a:r>
              <a:rPr lang="sv-SE" sz="1400" dirty="0"/>
              <a:t>Det behövs minst två personer för att kommunicera, </a:t>
            </a:r>
            <a:r>
              <a:rPr lang="sv-SE" sz="1400" b="1" dirty="0"/>
              <a:t>en sändare av budskapet</a:t>
            </a:r>
            <a:r>
              <a:rPr lang="sv-SE" sz="1400" dirty="0"/>
              <a:t> och </a:t>
            </a:r>
            <a:r>
              <a:rPr lang="sv-SE" sz="1400" b="1" dirty="0"/>
              <a:t>en mottagare som lyssnar och ger återkoppling</a:t>
            </a:r>
            <a:r>
              <a:rPr lang="sv-SE" sz="1400" dirty="0"/>
              <a:t>. </a:t>
            </a:r>
            <a:r>
              <a:rPr lang="sv-SE" baseline="0" dirty="0"/>
              <a:t>Själva ordet kommunicera kommer från latinets </a:t>
            </a:r>
            <a:r>
              <a:rPr lang="sv-SE" baseline="0" dirty="0" err="1"/>
              <a:t>communicare</a:t>
            </a:r>
            <a:r>
              <a:rPr lang="sv-SE" baseline="0" dirty="0"/>
              <a:t> som betyder dela med någon eller göra gemensamt. Kommunikation är alltså något som sker lika mycket hos den som lyssnar som hos den som talar.</a:t>
            </a:r>
          </a:p>
          <a:p>
            <a:endParaRPr lang="sv-SE" baseline="0" dirty="0"/>
          </a:p>
          <a:p>
            <a:r>
              <a:rPr lang="sv-SE" baseline="0" dirty="0"/>
              <a:t>Många vet inte, eller tänker sällan på hur de uppfattas av sin omgivning. </a:t>
            </a:r>
            <a:r>
              <a:rPr lang="sv-SE" b="1" baseline="0" dirty="0"/>
              <a:t>Det är kanske lätt att tro att det man känner inuti syns utanpå. </a:t>
            </a:r>
            <a:r>
              <a:rPr lang="sv-SE" baseline="0" dirty="0"/>
              <a:t>Eller tvärtom, som när man försöker dölja att man är arg eller irriterad, och tror att det inte uppfattas av dem man har omkring sig.</a:t>
            </a:r>
          </a:p>
          <a:p>
            <a:endParaRPr lang="sv-SE" baseline="0" dirty="0"/>
          </a:p>
          <a:p>
            <a:r>
              <a:rPr lang="sv-SE" sz="1400" dirty="0"/>
              <a:t>Ibland är man snabb att tolka sin omgivning utifrån sina egna värderingar och förutfattade meningar</a:t>
            </a:r>
            <a:r>
              <a:rPr lang="sv-SE" baseline="0" dirty="0"/>
              <a:t>. Det gör att </a:t>
            </a:r>
            <a:r>
              <a:rPr lang="sv-SE" b="1" baseline="0" dirty="0"/>
              <a:t>lyssnandet lätt kan färgas av vad man tycker om en viss person</a:t>
            </a:r>
            <a:r>
              <a:rPr lang="sv-SE" baseline="0" dirty="0"/>
              <a:t>. Man kanske uppfattar henne eller honom som kunnig eller okunnig, trevlig eller otrevlig, hård eller mjuk och det påverkar hur man uppfattar vad personen säger.</a:t>
            </a:r>
          </a:p>
          <a:p>
            <a:endParaRPr lang="sv-SE" baseline="0" dirty="0"/>
          </a:p>
          <a:p>
            <a:r>
              <a:rPr lang="sv-SE" sz="1400" dirty="0"/>
              <a:t>Om man till exempel är oenig med någon kan det hända man redan från början har bestämt sig för att inte bli övertalad. Så i stället för att faktiskt lyssna kanske man ägnar sin uppmärksamhet åt att hitta nya argument.</a:t>
            </a:r>
          </a:p>
        </p:txBody>
      </p:sp>
    </p:spTree>
    <p:extLst>
      <p:ext uri="{BB962C8B-B14F-4D97-AF65-F5344CB8AC3E}">
        <p14:creationId xmlns:p14="http://schemas.microsoft.com/office/powerpoint/2010/main" val="39416550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720725" y="750888"/>
            <a:ext cx="5367338" cy="3716337"/>
          </a:xfrm>
        </p:spPr>
      </p:sp>
      <p:sp>
        <p:nvSpPr>
          <p:cNvPr id="3" name="Platshållare för anteckningar 2"/>
          <p:cNvSpPr>
            <a:spLocks noGrp="1"/>
          </p:cNvSpPr>
          <p:nvPr>
            <p:ph type="body" idx="1"/>
          </p:nvPr>
        </p:nvSpPr>
        <p:spPr/>
        <p:txBody>
          <a:bodyPr/>
          <a:lstStyle/>
          <a:p>
            <a:endParaRPr lang="sv-SE" dirty="0"/>
          </a:p>
          <a:p>
            <a:r>
              <a:rPr lang="sv-SE" sz="1400" dirty="0"/>
              <a:t>Ett vittne är någon som kan lämna förstahandsuppgifter om en händelse</a:t>
            </a:r>
          </a:p>
          <a:p>
            <a:r>
              <a:rPr lang="sv-SE" sz="1400" dirty="0"/>
              <a:t>Personen måste ha sett detta med egna ögon (sinnen). Ett vittne kan även ha sett skador i efterhand trots att man ej sett misshandelstillfället.</a:t>
            </a:r>
          </a:p>
          <a:p>
            <a:endParaRPr lang="sv-SE" sz="1400" dirty="0"/>
          </a:p>
          <a:p>
            <a:r>
              <a:rPr lang="sv-SE" sz="1400" dirty="0"/>
              <a:t>Rb 36 kap. 1 § Var och en, som inte är part i målet, får höras som vittne. I brottmål får dock målsäganden inte vittna, även om han ej för talan.</a:t>
            </a:r>
          </a:p>
          <a:p>
            <a:r>
              <a:rPr lang="sv-SE" sz="1400" dirty="0"/>
              <a:t>I brottmål får vittnesförhör inte heller äga rum med någon som har åtalats för medverkan till den gärning förhöret gäller eller för någon annan gärning som har omedelbart samband med den gärningen.</a:t>
            </a:r>
          </a:p>
          <a:p>
            <a:endParaRPr lang="sv-SE" sz="1400" dirty="0"/>
          </a:p>
          <a:p>
            <a:endParaRPr lang="sv-SE" sz="1400" dirty="0"/>
          </a:p>
          <a:p>
            <a:r>
              <a:rPr lang="sv-SE" sz="1400" dirty="0"/>
              <a:t>Polis och åklagare får hålla förhör med alla som har upplysningar att lämna om ett brott. Så är till exempel fallet om man har sett ett brott begås eller om man har fått veta något som har med brottet att göra. Även om man inte känner till eller har sett något, så kan det vara viktigt att man berättar just det. </a:t>
            </a:r>
          </a:p>
          <a:p>
            <a:r>
              <a:rPr lang="sv-SE" sz="1400" dirty="0"/>
              <a:t>I Sverige har vi allmän vittnesplikt. Det betyder att man är skyldig att vittna i domstol om åklagaren eller den misstänkte och hans försvarare anser att det behövs. Man kan alltså inte bestämma själv om man vill vittna eller inte. Undantag görs bara om man till exempel är nära släkt med den åtalade. </a:t>
            </a:r>
          </a:p>
          <a:p>
            <a:r>
              <a:rPr lang="sv-SE" sz="1400" dirty="0"/>
              <a:t>Känner man sig orolig finns hjälp och stöd att få. På många domstolar finns vittnesstöd och särskilda väntrum för vittnen. Ta kontakt med tingsrätten före förhandlingen om du har frågor om hur det ser ut på just den tingsrätten. Vittnesstöd.</a:t>
            </a:r>
          </a:p>
          <a:p>
            <a:endParaRPr lang="sv-SE" sz="1400" dirty="0"/>
          </a:p>
          <a:p>
            <a:r>
              <a:rPr lang="sv-SE" sz="1400" dirty="0"/>
              <a:t>Från polisen.se</a:t>
            </a:r>
          </a:p>
          <a:p>
            <a:r>
              <a:rPr lang="sv-SE" sz="1400" dirty="0"/>
              <a:t>Vad lagen säger om vittnesplikt</a:t>
            </a:r>
          </a:p>
          <a:p>
            <a:r>
              <a:rPr lang="sv-SE" sz="1400" dirty="0"/>
              <a:t>I Sverige har vi allmän vittnesplikt. Det innebär att du är skyldig att vittna i domstol om åklagaren eller den misstänkta personen och dess försvarare anser att det behövs. Du kan alltså inte bestämma själv om du vill vittna eller inte.</a:t>
            </a:r>
          </a:p>
          <a:p>
            <a:endParaRPr lang="sv-SE" sz="1400" dirty="0"/>
          </a:p>
          <a:p>
            <a:r>
              <a:rPr lang="sv-SE" sz="1400" dirty="0"/>
              <a:t>Undantag från vittnesplikten har du som:</a:t>
            </a:r>
          </a:p>
          <a:p>
            <a:endParaRPr lang="sv-SE" sz="1400" dirty="0"/>
          </a:p>
          <a:p>
            <a:r>
              <a:rPr lang="sv-SE" sz="1400" dirty="0"/>
              <a:t>är part i målet, det vill säga är medåtalad</a:t>
            </a:r>
          </a:p>
          <a:p>
            <a:r>
              <a:rPr lang="sv-SE" sz="1400" dirty="0"/>
              <a:t>är nära släkting till den åtalade</a:t>
            </a:r>
          </a:p>
          <a:p>
            <a:r>
              <a:rPr lang="sv-SE" sz="1400" dirty="0"/>
              <a:t>är under 15 år</a:t>
            </a:r>
          </a:p>
          <a:p>
            <a:r>
              <a:rPr lang="sv-SE" sz="1400" dirty="0"/>
              <a:t>lider av en psykisk störning</a:t>
            </a:r>
          </a:p>
          <a:p>
            <a:r>
              <a:rPr lang="sv-SE" sz="1400" dirty="0"/>
              <a:t>omfattas av tystnadsplikt eller sekretesshinder genom exempelvis ditt arbete</a:t>
            </a:r>
          </a:p>
          <a:p>
            <a:endParaRPr lang="sv-SE" dirty="0"/>
          </a:p>
        </p:txBody>
      </p:sp>
    </p:spTree>
    <p:extLst>
      <p:ext uri="{BB962C8B-B14F-4D97-AF65-F5344CB8AC3E}">
        <p14:creationId xmlns:p14="http://schemas.microsoft.com/office/powerpoint/2010/main" val="18566082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Från polisen.se</a:t>
            </a:r>
          </a:p>
          <a:p>
            <a:r>
              <a:rPr lang="sv-SE" dirty="0"/>
              <a:t>Grunderna för ett fungerande rättssamhälle är att vi alla vågar anmäla och vittna om brott. Vittnen är nödvändiga för att polis och åklagare ska kunna upprätthålla lag och ordning. Polisen är beroende av vittnen för att kunna förebygga brott, övervaka allmän ordning och säkerhet, bedriva spaning och göra brottsutredningar.</a:t>
            </a:r>
          </a:p>
          <a:p>
            <a:endParaRPr lang="sv-SE" dirty="0"/>
          </a:p>
        </p:txBody>
      </p:sp>
    </p:spTree>
    <p:extLst>
      <p:ext uri="{BB962C8B-B14F-4D97-AF65-F5344CB8AC3E}">
        <p14:creationId xmlns:p14="http://schemas.microsoft.com/office/powerpoint/2010/main" val="4116281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Tree>
    <p:extLst>
      <p:ext uri="{BB962C8B-B14F-4D97-AF65-F5344CB8AC3E}">
        <p14:creationId xmlns:p14="http://schemas.microsoft.com/office/powerpoint/2010/main" val="20278081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Tree>
    <p:extLst>
      <p:ext uri="{BB962C8B-B14F-4D97-AF65-F5344CB8AC3E}">
        <p14:creationId xmlns:p14="http://schemas.microsoft.com/office/powerpoint/2010/main" val="40252128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3" name="Rectangle 1"/>
          <p:cNvSpPr txBox="1">
            <a:spLocks noGrp="1" noRot="1" noChangeAspect="1" noChangeArrowheads="1"/>
          </p:cNvSpPr>
          <p:nvPr>
            <p:ph type="sldImg"/>
          </p:nvPr>
        </p:nvSpPr>
        <p:spPr bwMode="auto">
          <a:xfrm>
            <a:off x="723900" y="763588"/>
            <a:ext cx="5399088" cy="3738562"/>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4" name="Text Box 2"/>
          <p:cNvSpPr txBox="1">
            <a:spLocks noGrp="1" noChangeArrowheads="1"/>
          </p:cNvSpPr>
          <p:nvPr>
            <p:ph type="body" idx="1"/>
          </p:nvPr>
        </p:nvSpPr>
        <p:spPr bwMode="auto">
          <a:xfrm>
            <a:off x="934449" y="4731568"/>
            <a:ext cx="4976762" cy="450146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663" tIns="47145" rIns="90663" bIns="47145"/>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9pPr>
          </a:lstStyle>
          <a:p>
            <a:pPr>
              <a:spcBef>
                <a:spcPts val="455"/>
              </a:spcBef>
            </a:pPr>
            <a:r>
              <a:rPr lang="en-GB" b="1">
                <a:ea typeface="SimSun" charset="0"/>
                <a:cs typeface="SimSun" charset="0"/>
              </a:rPr>
              <a:t>Bild 11</a:t>
            </a:r>
            <a:r>
              <a:rPr lang="en-GB">
                <a:ea typeface="SimSun" charset="0"/>
                <a:cs typeface="SimSun" charset="0"/>
              </a:rPr>
              <a:t> = Att tänka på</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Tree>
    <p:extLst>
      <p:ext uri="{BB962C8B-B14F-4D97-AF65-F5344CB8AC3E}">
        <p14:creationId xmlns:p14="http://schemas.microsoft.com/office/powerpoint/2010/main" val="21512496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Tree>
    <p:extLst>
      <p:ext uri="{BB962C8B-B14F-4D97-AF65-F5344CB8AC3E}">
        <p14:creationId xmlns:p14="http://schemas.microsoft.com/office/powerpoint/2010/main" val="2993238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Dygnet-runt-täckning.</a:t>
            </a:r>
            <a:r>
              <a:rPr lang="sv-SE" baseline="0" dirty="0"/>
              <a:t> Vilket inte alla kommuner har. Snurrar runt i stort sett lika mycket i Håbo som Enköping. Till hälften så stor kommun. Hjälp finns även att få från Uppsala, Stockholm och i Västerås. </a:t>
            </a:r>
            <a:endParaRPr lang="sv-SE" dirty="0"/>
          </a:p>
        </p:txBody>
      </p:sp>
    </p:spTree>
    <p:extLst>
      <p:ext uri="{BB962C8B-B14F-4D97-AF65-F5344CB8AC3E}">
        <p14:creationId xmlns:p14="http://schemas.microsoft.com/office/powerpoint/2010/main" val="2772463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Plockat ur PL1§</a:t>
            </a:r>
          </a:p>
        </p:txBody>
      </p:sp>
    </p:spTree>
    <p:extLst>
      <p:ext uri="{BB962C8B-B14F-4D97-AF65-F5344CB8AC3E}">
        <p14:creationId xmlns:p14="http://schemas.microsoft.com/office/powerpoint/2010/main" val="2805938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Tree>
    <p:extLst>
      <p:ext uri="{BB962C8B-B14F-4D97-AF65-F5344CB8AC3E}">
        <p14:creationId xmlns:p14="http://schemas.microsoft.com/office/powerpoint/2010/main" val="3056164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Ur PL8§</a:t>
            </a:r>
          </a:p>
        </p:txBody>
      </p:sp>
    </p:spTree>
    <p:extLst>
      <p:ext uri="{BB962C8B-B14F-4D97-AF65-F5344CB8AC3E}">
        <p14:creationId xmlns:p14="http://schemas.microsoft.com/office/powerpoint/2010/main" val="912470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Tree>
    <p:extLst>
      <p:ext uri="{BB962C8B-B14F-4D97-AF65-F5344CB8AC3E}">
        <p14:creationId xmlns:p14="http://schemas.microsoft.com/office/powerpoint/2010/main" val="36808082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800" dirty="0"/>
              <a:t>Rättsäkerheten, allmänhetens insyn i rättskedjan genom domstolen där det sitter förstorendevalda politiker</a:t>
            </a:r>
          </a:p>
          <a:p>
            <a:endParaRPr lang="sv-SE" sz="1800" dirty="0"/>
          </a:p>
          <a:p>
            <a:r>
              <a:rPr lang="sv-SE" sz="1800" b="1" dirty="0"/>
              <a:t>Polisens verksamhetsidé</a:t>
            </a:r>
            <a:r>
              <a:rPr lang="sv-SE" sz="1800" dirty="0"/>
              <a:t>:</a:t>
            </a:r>
          </a:p>
          <a:p>
            <a:r>
              <a:rPr lang="sv-SE" sz="1800" dirty="0"/>
              <a:t>Närmare medborgarna, mer tillgängliga och tillsammans leder vi det brottsbekämpande arbetet för trygghet, rättssäkerhet och demokrati.</a:t>
            </a:r>
          </a:p>
          <a:p>
            <a:endParaRPr lang="sv-SE" sz="1800" dirty="0"/>
          </a:p>
          <a:p>
            <a:r>
              <a:rPr lang="sv-SE" sz="1800" dirty="0"/>
              <a:t>Polisens uppdrag är att minska brottsligheten och öka tryggheten i samhället. Människor ska känna sig trygga där de bor och vistas.</a:t>
            </a:r>
          </a:p>
          <a:p>
            <a:endParaRPr lang="sv-SE" sz="1800" dirty="0"/>
          </a:p>
          <a:p>
            <a:r>
              <a:rPr lang="sv-SE" sz="1800" b="1" dirty="0"/>
              <a:t>Från aklagare.se </a:t>
            </a:r>
            <a:r>
              <a:rPr lang="sv-SE" sz="1800" dirty="0"/>
              <a:t>:</a:t>
            </a:r>
          </a:p>
          <a:p>
            <a:r>
              <a:rPr lang="sv-SE" sz="1800" dirty="0"/>
              <a:t>Ett väl fungerande rättsväsende är en av grunderna för det demokratiska samhället. Rättssäkerhet innebär att den enskilde ska kunna lita på lagstiftningen, myndigheterna och domstolarna. Åklagarmyndigheten är en del av rättskedjan som består av polis, åklagare, domstol och kriminalvård</a:t>
            </a:r>
          </a:p>
          <a:p>
            <a:endParaRPr lang="sv-SE" sz="1800" dirty="0"/>
          </a:p>
          <a:p>
            <a:r>
              <a:rPr lang="sv-SE" sz="1800" dirty="0"/>
              <a:t>När brottsutredningen (förundersökningen) är färdig bedömer åklagaren om det finns tillräckliga bevis för att väcka åtal i domstol. Är det ett mindre allvarligt brott och den som är misstänkt erkänner kan åklagaren själv utdöma böter, så kallat strafföreläggande. Då blir det ingen rättegång i domstolen.</a:t>
            </a:r>
          </a:p>
          <a:p>
            <a:endParaRPr lang="sv-SE" sz="1800" dirty="0"/>
          </a:p>
          <a:p>
            <a:r>
              <a:rPr lang="sv-SE" sz="1800" dirty="0"/>
              <a:t>Om åtal väcks blir det rättegång i domstolen. En av åklagarens uppgifter är att bevisa att den åtalade har begått brottet. Han eller hon redogör för teknisk bevisning, förhör misstänkta, vittnen och experter för att domstolen ska ha ett så bra underlag som möjligt att bedöma gärningen på.</a:t>
            </a:r>
          </a:p>
          <a:p>
            <a:endParaRPr lang="sv-SE" sz="1800" dirty="0"/>
          </a:p>
          <a:p>
            <a:r>
              <a:rPr lang="sv-SE" sz="1800" b="1" dirty="0"/>
              <a:t>Från domstol.se</a:t>
            </a:r>
          </a:p>
          <a:p>
            <a:r>
              <a:rPr lang="sv-SE" sz="1800" dirty="0"/>
              <a:t>Sveriges Domstolar är samlingsnamnet för domstolarnas verksamhet. Sveriges Domstolar omfattar de allmänna domstolarna, de allmänna förvaltningsdomstolarna, hyres- och arrendenämnderna, Rättshjälpsmyndigheten, Rättshjälpsnämnden och Domstolsverket.</a:t>
            </a:r>
          </a:p>
          <a:p>
            <a:endParaRPr lang="sv-SE" sz="1800" dirty="0"/>
          </a:p>
          <a:p>
            <a:r>
              <a:rPr lang="sv-SE" sz="1800" dirty="0"/>
              <a:t>Domstolarna utgör stommen i det svenska rättsväsendet. De är oberoende och självständiga i förhållande till riksdag, regering och andra myndigheter. Med respekt för varje individ och genom ett objektivt och opartiskt synsätt strävar domstolarna efter att uppnå målet för det svenska rättsväsendet - den enskildes rättstrygghet och rättssäkerhet.</a:t>
            </a:r>
          </a:p>
          <a:p>
            <a:endParaRPr lang="sv-SE" sz="1800" dirty="0"/>
          </a:p>
          <a:p>
            <a:r>
              <a:rPr lang="sv-SE" sz="1800" dirty="0"/>
              <a:t>I Sverige har vi tre typer av domstolar: de allmänna domstolarna som består av tingsrätt, hovrätt och Högsta domstolen, de allmänna förvaltningsdomstolarna, det vill säga förvaltningsrätt, kammarrätt och Högsta förvaltningsdomstolen, samt specialdomstolarna som avgör tvister inom olika specialområden, till exempel Arbetsdomstolen och Försvarsunderrättelsedomstolen.</a:t>
            </a:r>
          </a:p>
          <a:p>
            <a:endParaRPr lang="sv-SE" sz="1800" dirty="0"/>
          </a:p>
          <a:p>
            <a:r>
              <a:rPr lang="sv-SE" sz="1800" dirty="0"/>
              <a:t>Hyres- och arrendenämnderna avgör tvister mellan t ex hyresgäster och hyresvärd respektive arrendatorer och jordägare. Rättshjälpsmyndigheten tar hand om ärenden enligt rättshjälpslagen som inte avgörs i någon domstol.</a:t>
            </a:r>
          </a:p>
          <a:p>
            <a:endParaRPr lang="sv-SE" sz="1800" dirty="0"/>
          </a:p>
          <a:p>
            <a:r>
              <a:rPr lang="sv-SE" sz="1800" b="1" dirty="0"/>
              <a:t>Från blinamndeman.se</a:t>
            </a:r>
          </a:p>
          <a:p>
            <a:r>
              <a:rPr lang="sv-SE" sz="1800" dirty="0"/>
              <a:t>Även om uppdraget som nämndeman inte är ett politiskt uppdrag, väljs nämndemännen i kommun- och landstingsfullmäktige efter nominering av de politiska partierna.</a:t>
            </a:r>
          </a:p>
          <a:p>
            <a:endParaRPr lang="sv-SE" sz="1800" dirty="0"/>
          </a:p>
          <a:p>
            <a:r>
              <a:rPr lang="sv-SE" sz="1800" dirty="0"/>
              <a:t>Nämndemännen i tingsrätt väljs normalt kommunvis av kommunfullmäktige, medan nämndemännen i hovrätt, förvaltningsrätt och kammarrätt väljs länsvis av landstingsfullmäktige. Tidpunkten för när fullmäktige väljer nämndemän kan variera i olika kommuner och landsting. Nästa gång det är aktuellt med val är 2019. Nämndemännen väljs för fyra år framåt. Om en nämndeman avgår ska en ny nämndeman väljas för resten av tjänstgöringstiden.</a:t>
            </a:r>
          </a:p>
          <a:p>
            <a:endParaRPr lang="sv-SE" sz="1800" dirty="0"/>
          </a:p>
          <a:p>
            <a:endParaRPr lang="sv-SE" sz="1800" dirty="0"/>
          </a:p>
          <a:p>
            <a:r>
              <a:rPr lang="sv-SE" sz="1800" b="1" dirty="0"/>
              <a:t>Kriminalvården:</a:t>
            </a:r>
          </a:p>
          <a:p>
            <a:r>
              <a:rPr lang="sv-SE" sz="1800" dirty="0"/>
              <a:t>Kriminalvården är en statlig myndighet med ansvar för häkten, fängelser och frivård. Vi arbetar för att göra samhället säkrare, tryggare och att minska återfall i brott. I vårt uppdrag ingår också att transportera klienter mellan domstol, häkte och anstalt, men vi utför även transporter för Polisens och Migrationsverkets räkning.</a:t>
            </a:r>
          </a:p>
        </p:txBody>
      </p:sp>
    </p:spTree>
    <p:extLst>
      <p:ext uri="{BB962C8B-B14F-4D97-AF65-F5344CB8AC3E}">
        <p14:creationId xmlns:p14="http://schemas.microsoft.com/office/powerpoint/2010/main" val="4270596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Tree>
    <p:extLst>
      <p:ext uri="{BB962C8B-B14F-4D97-AF65-F5344CB8AC3E}">
        <p14:creationId xmlns:p14="http://schemas.microsoft.com/office/powerpoint/2010/main" val="27679651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0.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chemeClr val="bg1"/>
                </a:solidFill>
              </a:rPr>
              <a:pPr>
                <a:spcBef>
                  <a:spcPct val="50000"/>
                </a:spcBef>
              </a:pPr>
              <a:t>‹#›</a:t>
            </a:fld>
            <a:endParaRPr lang="sv-SE" sz="1200"/>
          </a:p>
        </p:txBody>
      </p:sp>
      <p:pic>
        <p:nvPicPr>
          <p:cNvPr id="2" name="Bildobjekt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607600" y="226800"/>
            <a:ext cx="914940" cy="1285200"/>
          </a:xfrm>
          <a:prstGeom prst="rect">
            <a:avLst/>
          </a:prstGeom>
        </p:spPr>
      </p:pic>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592865922"/>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0959840"/>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2142904607"/>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10792342"/>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35585509"/>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313370716"/>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604395015"/>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25752690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106441285"/>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283023292"/>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677917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530652919"/>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29948231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1813677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390700901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118984639"/>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32854737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760689191"/>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214467723"/>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1299419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569827334"/>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8543574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6852801"/>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931046062"/>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256427370"/>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598321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884098722"/>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037972274"/>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55096913"/>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600511159"/>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000219460"/>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08628748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913024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3815620533"/>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250121836"/>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660760493"/>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887125109"/>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669904"/>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367538562"/>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44137881"/>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946172582"/>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546276863"/>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687970317"/>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8806560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728309854"/>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835874014"/>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164553130"/>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33084456"/>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217102081"/>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6" y="6261101"/>
            <a:ext cx="406400"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1218370"/>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3882588147"/>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8"/>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177077070"/>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4"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8"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663076258"/>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8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8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904137807"/>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2007696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515366138"/>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069588473"/>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4"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499" y="273058"/>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4" y="1435103"/>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594678232"/>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83454133"/>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179571087"/>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4"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2"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788156725"/>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6" y="6261101"/>
            <a:ext cx="406400"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2488577"/>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2232477912"/>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8"/>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662768339"/>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4"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8"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0317931"/>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8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8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8983648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970479671"/>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770972411"/>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785242384"/>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4"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499" y="273058"/>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4" y="1435103"/>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425660160"/>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516774197"/>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780851527"/>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4"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2"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697689533"/>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6" y="6261101"/>
            <a:ext cx="406400"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5077385"/>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1780288536"/>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8"/>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845854102"/>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4"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8"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866281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1882507"/>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8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8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625705672"/>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605804274"/>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911022971"/>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4"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499" y="273058"/>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4" y="1435103"/>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446768758"/>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682579741"/>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580802009"/>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4"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2"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879133881"/>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6" y="6261101"/>
            <a:ext cx="406400"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8960394"/>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2414587803"/>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8"/>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5468275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315921701"/>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4"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8"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558534001"/>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8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8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995356578"/>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968689251"/>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591476883"/>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4"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499" y="273058"/>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4" y="1435103"/>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096354176"/>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765472716"/>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350327296"/>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4"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2"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9"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697335932"/>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2" name="Bildobjekt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607600" y="226800"/>
            <a:ext cx="914940" cy="1285200"/>
          </a:xfrm>
          <a:prstGeom prst="rect">
            <a:avLst/>
          </a:prstGeom>
        </p:spPr>
      </p:pic>
    </p:spTree>
    <p:extLst>
      <p:ext uri="{BB962C8B-B14F-4D97-AF65-F5344CB8AC3E}">
        <p14:creationId xmlns:p14="http://schemas.microsoft.com/office/powerpoint/2010/main" val="3576580228"/>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42600234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790809095"/>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Tree>
    <p:extLst>
      <p:ext uri="{BB962C8B-B14F-4D97-AF65-F5344CB8AC3E}">
        <p14:creationId xmlns:p14="http://schemas.microsoft.com/office/powerpoint/2010/main" val="3053459017"/>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085088911"/>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679231094"/>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Tree>
    <p:extLst>
      <p:ext uri="{BB962C8B-B14F-4D97-AF65-F5344CB8AC3E}">
        <p14:creationId xmlns:p14="http://schemas.microsoft.com/office/powerpoint/2010/main" val="1441629909"/>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0871182"/>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337782474"/>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2294901820"/>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124463338"/>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605810500"/>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2" name="Bildobjekt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607600" y="226800"/>
            <a:ext cx="914940" cy="1285200"/>
          </a:xfrm>
          <a:prstGeom prst="rect">
            <a:avLst/>
          </a:prstGeom>
        </p:spPr>
      </p:pic>
    </p:spTree>
    <p:extLst>
      <p:ext uri="{BB962C8B-B14F-4D97-AF65-F5344CB8AC3E}">
        <p14:creationId xmlns:p14="http://schemas.microsoft.com/office/powerpoint/2010/main" val="154853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17052343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950465879"/>
      </p:ext>
    </p:extLst>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3078136676"/>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Tree>
    <p:extLst>
      <p:ext uri="{BB962C8B-B14F-4D97-AF65-F5344CB8AC3E}">
        <p14:creationId xmlns:p14="http://schemas.microsoft.com/office/powerpoint/2010/main" val="3635846242"/>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906782853"/>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654374869"/>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Tree>
    <p:extLst>
      <p:ext uri="{BB962C8B-B14F-4D97-AF65-F5344CB8AC3E}">
        <p14:creationId xmlns:p14="http://schemas.microsoft.com/office/powerpoint/2010/main" val="1569098703"/>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8731883"/>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1904852745"/>
      </p:ext>
    </p:extLst>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3783723639"/>
      </p:ext>
    </p:extLst>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05400163"/>
      </p:ext>
    </p:extLst>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177810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736518833"/>
      </p:ext>
    </p:extLst>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523373"/>
      </p:ext>
    </p:extLst>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1887931536"/>
      </p:ext>
    </p:extLst>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320077888"/>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308503433"/>
      </p:ext>
    </p:extLst>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536670785"/>
      </p:ext>
    </p:extLst>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136953655"/>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678926553"/>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096384848"/>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978641880"/>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0895595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819500629"/>
      </p:ext>
    </p:extLst>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9628075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27710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5431012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8388482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788291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9305862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5891768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3123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Tree>
    <p:extLst>
      <p:ext uri="{BB962C8B-B14F-4D97-AF65-F5344CB8AC3E}">
        <p14:creationId xmlns:p14="http://schemas.microsoft.com/office/powerpoint/2010/main" val="27129786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9189689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9237014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3393666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4047418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88899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377977318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04567782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6430311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2762991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613036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0785242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06442428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8035611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03264985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02461838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6047049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24153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328904509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85106109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1556062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475973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27309444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44581738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75551986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21736465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70585553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68649344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32124187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62112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191187108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19749989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045543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Tree>
    <p:extLst>
      <p:ext uri="{BB962C8B-B14F-4D97-AF65-F5344CB8AC3E}">
        <p14:creationId xmlns:p14="http://schemas.microsoft.com/office/powerpoint/2010/main" val="355559189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572916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05687155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93294360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67682157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17847310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77743890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3992754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1686288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400075891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108315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42212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0959451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04337538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28909379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75155009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1645222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72086994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31369583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1904535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682833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291854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352172273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05104653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097480240"/>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69987080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72486940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30620357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09522795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99589389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53236404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85175882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7656" name="Rectangle 1032"/>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6077BA2F-4F97-47ED-BC04-84ECAD999CBA}" type="slidenum">
              <a:rPr lang="sv-SE" sz="1200">
                <a:solidFill>
                  <a:srgbClr val="FFFFFF"/>
                </a:solidFill>
              </a:rPr>
              <a:pPr>
                <a:spcBef>
                  <a:spcPct val="50000"/>
                </a:spcBef>
              </a:pPr>
              <a:t>‹#›</a:t>
            </a:fld>
            <a:endParaRPr lang="sv-SE" sz="1200">
              <a:solidFill>
                <a:srgbClr val="000000"/>
              </a:solidFill>
            </a:endParaRPr>
          </a:p>
        </p:txBody>
      </p:sp>
      <p:pic>
        <p:nvPicPr>
          <p:cNvPr id="6" name="61bbed52-364c-427a-be5b-9e983cf17c8e" descr="7FEAE19A-6F1D-4194-8E0E-C284D7778FCD@rp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606006" y="225083"/>
            <a:ext cx="943200" cy="1286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5867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413760974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Languagetext_Bildbakgrund"/>
          <p:cNvSpPr txBox="1">
            <a:spLocks noChangeArrowheads="1"/>
          </p:cNvSpPr>
          <p:nvPr userDrawn="1"/>
        </p:nvSpPr>
        <p:spPr bwMode="auto">
          <a:xfrm>
            <a:off x="3088800" y="6458400"/>
            <a:ext cx="6094800" cy="230400"/>
          </a:xfrm>
          <a:prstGeom prst="rect">
            <a:avLst/>
          </a:prstGeom>
          <a:noFill/>
          <a:ln w="12700">
            <a:noFill/>
            <a:miter lim="800000"/>
            <a:headEnd/>
            <a:tailEnd/>
          </a:ln>
          <a:effectLst/>
        </p:spPr>
        <p:txBody>
          <a:bodyPr lIns="0" tIns="46800" rIns="90000" bIns="0"/>
          <a:lstStyle/>
          <a:p>
            <a:pPr algn="r"/>
            <a:endParaRPr lang="sv-SE" sz="1400" dirty="0">
              <a:solidFill>
                <a:srgbClr val="003B79"/>
              </a:solidFill>
              <a:latin typeface="Times New Roman" pitchFamily="18" charset="0"/>
              <a:cs typeface="Times New Roman" pitchFamily="18" charset="0"/>
            </a:endParaRPr>
          </a:p>
        </p:txBody>
      </p:sp>
    </p:spTree>
    <p:extLst>
      <p:ext uri="{BB962C8B-B14F-4D97-AF65-F5344CB8AC3E}">
        <p14:creationId xmlns:p14="http://schemas.microsoft.com/office/powerpoint/2010/main" val="340606497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82814093"/>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62000" y="2057400"/>
            <a:ext cx="4060825"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975225" y="2057400"/>
            <a:ext cx="4062413"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219631849"/>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sidfot 6"/>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2587254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sidfot 2"/>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29003964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sidfot 1"/>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4182389855"/>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755497918"/>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sidfot 4"/>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343050318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160442531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10400" y="381000"/>
            <a:ext cx="2081213" cy="54864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381000"/>
            <a:ext cx="6096000" cy="54864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sidfot 3"/>
          <p:cNvSpPr>
            <a:spLocks noGrp="1"/>
          </p:cNvSpPr>
          <p:nvPr>
            <p:ph type="ftr" sz="quarter" idx="10"/>
          </p:nvPr>
        </p:nvSpPr>
        <p:spPr>
          <a:xfrm>
            <a:off x="3087688" y="6459538"/>
            <a:ext cx="6096000" cy="228600"/>
          </a:xfrm>
          <a:prstGeom prst="rect">
            <a:avLst/>
          </a:prstGeom>
        </p:spPr>
        <p:txBody>
          <a:bodyPr/>
          <a:lstStyle>
            <a:lvl1pPr>
              <a:defRPr/>
            </a:lvl1pPr>
          </a:lstStyle>
          <a:p>
            <a:endParaRPr lang="sv-SE">
              <a:solidFill>
                <a:srgbClr val="000000"/>
              </a:solidFill>
            </a:endParaRPr>
          </a:p>
        </p:txBody>
      </p:sp>
    </p:spTree>
    <p:extLst>
      <p:ext uri="{BB962C8B-B14F-4D97-AF65-F5344CB8AC3E}">
        <p14:creationId xmlns:p14="http://schemas.microsoft.com/office/powerpoint/2010/main" val="2098100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3.pn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image" Target="../media/image3.png"/><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13" Type="http://schemas.openxmlformats.org/officeDocument/2006/relationships/image" Target="../media/image3.png"/><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image" Target="../media/image3.png"/><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13" Type="http://schemas.openxmlformats.org/officeDocument/2006/relationships/image" Target="../media/image3.png"/><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13" Type="http://schemas.openxmlformats.org/officeDocument/2006/relationships/image" Target="../media/image3.png"/><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13" Type="http://schemas.openxmlformats.org/officeDocument/2006/relationships/image" Target="../media/image3.png"/><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13" Type="http://schemas.openxmlformats.org/officeDocument/2006/relationships/image" Target="../media/image3.png"/><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13" Type="http://schemas.openxmlformats.org/officeDocument/2006/relationships/image" Target="../media/image1.png"/><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13" Type="http://schemas.openxmlformats.org/officeDocument/2006/relationships/image" Target="../media/image1.png"/><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17.xml"/><Relationship Id="rId13" Type="http://schemas.openxmlformats.org/officeDocument/2006/relationships/image" Target="../media/image3.png"/><Relationship Id="rId3" Type="http://schemas.openxmlformats.org/officeDocument/2006/relationships/slideLayout" Target="../slideLayouts/slideLayout212.xml"/><Relationship Id="rId7" Type="http://schemas.openxmlformats.org/officeDocument/2006/relationships/slideLayout" Target="../slideLayouts/slideLayout216.xml"/><Relationship Id="rId12" Type="http://schemas.openxmlformats.org/officeDocument/2006/relationships/theme" Target="../theme/theme20.xml"/><Relationship Id="rId2" Type="http://schemas.openxmlformats.org/officeDocument/2006/relationships/slideLayout" Target="../slideLayouts/slideLayout211.xml"/><Relationship Id="rId1" Type="http://schemas.openxmlformats.org/officeDocument/2006/relationships/slideLayout" Target="../slideLayouts/slideLayout210.xml"/><Relationship Id="rId6" Type="http://schemas.openxmlformats.org/officeDocument/2006/relationships/slideLayout" Target="../slideLayouts/slideLayout215.xml"/><Relationship Id="rId11" Type="http://schemas.openxmlformats.org/officeDocument/2006/relationships/slideLayout" Target="../slideLayouts/slideLayout220.xml"/><Relationship Id="rId5" Type="http://schemas.openxmlformats.org/officeDocument/2006/relationships/slideLayout" Target="../slideLayouts/slideLayout214.xml"/><Relationship Id="rId10" Type="http://schemas.openxmlformats.org/officeDocument/2006/relationships/slideLayout" Target="../slideLayouts/slideLayout219.xml"/><Relationship Id="rId4" Type="http://schemas.openxmlformats.org/officeDocument/2006/relationships/slideLayout" Target="../slideLayouts/slideLayout213.xml"/><Relationship Id="rId9" Type="http://schemas.openxmlformats.org/officeDocument/2006/relationships/slideLayout" Target="../slideLayouts/slideLayout2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3.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3.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3.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3.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3.pn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3.pn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1844824"/>
            <a:ext cx="8275638" cy="4022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pPr>
                <a:spcBef>
                  <a:spcPct val="50000"/>
                </a:spcBef>
              </a:pPr>
              <a:t>‹#›</a:t>
            </a:fld>
            <a:endParaRPr lang="sv-SE" sz="1200"/>
          </a:p>
        </p:txBody>
      </p:sp>
      <p:sp>
        <p:nvSpPr>
          <p:cNvPr id="1038" name="Languagetext_Bildbakgrund"/>
          <p:cNvSpPr txBox="1">
            <a:spLocks noChangeArrowheads="1"/>
          </p:cNvSpPr>
          <p:nvPr/>
        </p:nvSpPr>
        <p:spPr bwMode="auto">
          <a:xfrm>
            <a:off x="2422800" y="6494463"/>
            <a:ext cx="244800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t> </a:t>
            </a:r>
          </a:p>
        </p:txBody>
      </p:sp>
      <p:sp>
        <p:nvSpPr>
          <p:cNvPr id="1045" name="Blue_line"/>
          <p:cNvSpPr>
            <a:spLocks noChangeShapeType="1"/>
          </p:cNvSpPr>
          <p:nvPr/>
        </p:nvSpPr>
        <p:spPr bwMode="auto">
          <a:xfrm>
            <a:off x="2422800" y="6419850"/>
            <a:ext cx="6667200"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p>
        </p:txBody>
      </p:sp>
      <p:sp>
        <p:nvSpPr>
          <p:cNvPr id="10" name="DateText_Bildbakgrund"/>
          <p:cNvSpPr txBox="1">
            <a:spLocks noChangeArrowheads="1"/>
          </p:cNvSpPr>
          <p:nvPr/>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endParaRPr lang="sv-SE" sz="1100" dirty="0">
              <a:latin typeface="Times New Roman" pitchFamily="18" charset="0"/>
              <a:cs typeface="Times New Roman" pitchFamily="18" charset="0"/>
            </a:endParaRPr>
          </a:p>
        </p:txBody>
      </p:sp>
      <p:pic>
        <p:nvPicPr>
          <p:cNvPr id="2" name="Bildobjekt 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340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3763414257"/>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2571057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375479178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Tryggare medarbetare, 2017-03-08</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3451879372"/>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4"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6" y="6261101"/>
            <a:ext cx="406400"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71"/>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8"/>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LPO Enköping/Håbo, 2017-03-15</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2795390147"/>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4"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6" y="6261101"/>
            <a:ext cx="406400"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71"/>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8"/>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LPO Enköping/Håbo, 2017-03-15</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38042564"/>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4"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6" y="6261101"/>
            <a:ext cx="406400"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71"/>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8"/>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LPO Enköping/Håbo, 2017-03-15</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2901002717"/>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4"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6" y="6261101"/>
            <a:ext cx="406400"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71"/>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8"/>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LPO Enköping/Håbo, 2017-03-15</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1743841484"/>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1844824"/>
            <a:ext cx="8275638" cy="4022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2422800" y="6494463"/>
            <a:ext cx="244800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422800" y="6419850"/>
            <a:ext cx="6667200"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2017-03-30</a:t>
            </a:r>
          </a:p>
        </p:txBody>
      </p:sp>
      <p:pic>
        <p:nvPicPr>
          <p:cNvPr id="2" name="Bildobjekt 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3404"/>
          </a:xfrm>
          <a:prstGeom prst="rect">
            <a:avLst/>
          </a:prstGeom>
        </p:spPr>
      </p:pic>
    </p:spTree>
    <p:extLst>
      <p:ext uri="{BB962C8B-B14F-4D97-AF65-F5344CB8AC3E}">
        <p14:creationId xmlns:p14="http://schemas.microsoft.com/office/powerpoint/2010/main" val="868306987"/>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1844824"/>
            <a:ext cx="8275638" cy="4022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2422800" y="6494463"/>
            <a:ext cx="244800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422800" y="6419850"/>
            <a:ext cx="6667200"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2017-03-30</a:t>
            </a:r>
          </a:p>
        </p:txBody>
      </p:sp>
      <p:pic>
        <p:nvPicPr>
          <p:cNvPr id="2" name="Bildobjekt 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3404"/>
          </a:xfrm>
          <a:prstGeom prst="rect">
            <a:avLst/>
          </a:prstGeom>
        </p:spPr>
      </p:pic>
    </p:spTree>
    <p:extLst>
      <p:ext uri="{BB962C8B-B14F-4D97-AF65-F5344CB8AC3E}">
        <p14:creationId xmlns:p14="http://schemas.microsoft.com/office/powerpoint/2010/main" val="1644225680"/>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15567409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2333370898"/>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26339806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204169518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311078455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203421495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217785898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84013847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8329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44450" rIns="72000" bIns="44450" numCol="1" anchor="ctr" anchorCtr="0" compatLnSpc="1">
            <a:prstTxWarp prst="textNoShape">
              <a:avLst/>
            </a:prstTxWarp>
          </a:bodyPr>
          <a:lstStyle/>
          <a:p>
            <a:pPr lvl="0"/>
            <a:r>
              <a:rPr lang="sv-SE" dirty="0"/>
              <a:t>Rubrikområde</a:t>
            </a:r>
          </a:p>
        </p:txBody>
      </p:sp>
      <p:sp>
        <p:nvSpPr>
          <p:cNvPr id="1027" name="Rectangle 3"/>
          <p:cNvSpPr>
            <a:spLocks noGrp="1" noChangeArrowheads="1"/>
          </p:cNvSpPr>
          <p:nvPr>
            <p:ph type="body" idx="1"/>
          </p:nvPr>
        </p:nvSpPr>
        <p:spPr bwMode="auto">
          <a:xfrm>
            <a:off x="762000" y="2057400"/>
            <a:ext cx="8275638"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00" tIns="44450" rIns="79200" bIns="44450" numCol="1" anchor="t" anchorCtr="0" compatLnSpc="1">
            <a:prstTxWarp prst="textNoShape">
              <a:avLst/>
            </a:prstTxWarp>
          </a:bodyPr>
          <a:lstStyle/>
          <a:p>
            <a:pPr lvl="0"/>
            <a:r>
              <a:rPr lang="sv-SE"/>
              <a:t>Nivå ett</a:t>
            </a:r>
          </a:p>
          <a:p>
            <a:pPr lvl="1"/>
            <a:r>
              <a:rPr lang="sv-SE"/>
              <a:t>Nivå två</a:t>
            </a:r>
          </a:p>
          <a:p>
            <a:pPr lvl="2"/>
            <a:r>
              <a:rPr lang="sv-SE"/>
              <a:t>Nivå tre</a:t>
            </a:r>
          </a:p>
          <a:p>
            <a:pPr lvl="4"/>
            <a:endParaRPr lang="sv-SE"/>
          </a:p>
        </p:txBody>
      </p:sp>
      <p:sp>
        <p:nvSpPr>
          <p:cNvPr id="1032" name="Rectangle 8"/>
          <p:cNvSpPr>
            <a:spLocks noChangeArrowheads="1"/>
          </p:cNvSpPr>
          <p:nvPr/>
        </p:nvSpPr>
        <p:spPr bwMode="auto">
          <a:xfrm>
            <a:off x="9337675" y="6261100"/>
            <a:ext cx="406400" cy="27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spcBef>
                <a:spcPct val="50000"/>
              </a:spcBef>
            </a:pPr>
            <a:fld id="{FE9CE125-4B7D-4DAD-AFDF-FC7D0B70E349}" type="slidenum">
              <a:rPr lang="sv-SE" sz="1200">
                <a:solidFill>
                  <a:srgbClr val="000000"/>
                </a:solidFill>
              </a:rPr>
              <a:pPr>
                <a:spcBef>
                  <a:spcPct val="50000"/>
                </a:spcBef>
              </a:pPr>
              <a:t>‹#›</a:t>
            </a:fld>
            <a:endParaRPr lang="sv-SE" sz="1200">
              <a:solidFill>
                <a:srgbClr val="000000"/>
              </a:solidFill>
            </a:endParaRPr>
          </a:p>
        </p:txBody>
      </p:sp>
      <p:sp>
        <p:nvSpPr>
          <p:cNvPr id="1038" name="Languagetext_Bildbakgrund"/>
          <p:cNvSpPr txBox="1">
            <a:spLocks noChangeArrowheads="1"/>
          </p:cNvSpPr>
          <p:nvPr/>
        </p:nvSpPr>
        <p:spPr bwMode="auto">
          <a:xfrm>
            <a:off x="838200" y="6494463"/>
            <a:ext cx="310515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sv-SE" sz="1100" dirty="0">
                <a:solidFill>
                  <a:srgbClr val="000000"/>
                </a:solidFill>
              </a:rPr>
              <a:t> </a:t>
            </a:r>
          </a:p>
        </p:txBody>
      </p:sp>
      <p:sp>
        <p:nvSpPr>
          <p:cNvPr id="1045" name="Blue_line"/>
          <p:cNvSpPr>
            <a:spLocks noChangeShapeType="1"/>
          </p:cNvSpPr>
          <p:nvPr/>
        </p:nvSpPr>
        <p:spPr bwMode="auto">
          <a:xfrm>
            <a:off x="2208213" y="6419850"/>
            <a:ext cx="6881812" cy="0"/>
          </a:xfrm>
          <a:prstGeom prst="line">
            <a:avLst/>
          </a:prstGeom>
          <a:noFill/>
          <a:ln w="57150">
            <a:solidFill>
              <a:srgbClr val="1862A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solidFill>
                <a:srgbClr val="000000"/>
              </a:solidFill>
            </a:endParaRPr>
          </a:p>
        </p:txBody>
      </p:sp>
      <p:sp>
        <p:nvSpPr>
          <p:cNvPr id="10" name="DateText_Bildbakgrund"/>
          <p:cNvSpPr txBox="1">
            <a:spLocks noChangeArrowheads="1"/>
          </p:cNvSpPr>
          <p:nvPr userDrawn="1"/>
        </p:nvSpPr>
        <p:spPr bwMode="auto">
          <a:xfrm>
            <a:off x="3088800" y="6458400"/>
            <a:ext cx="6094800" cy="263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800" rIns="90000" bIns="46800">
            <a:spAutoFit/>
          </a:bodyPr>
          <a:lstStyle/>
          <a:p>
            <a:pPr algn="r"/>
            <a:r>
              <a:rPr lang="sv-SE" sz="1100" dirty="0">
                <a:solidFill>
                  <a:srgbClr val="000000"/>
                </a:solidFill>
                <a:latin typeface="Times New Roman" pitchFamily="18" charset="0"/>
                <a:cs typeface="Times New Roman" pitchFamily="18" charset="0"/>
              </a:rPr>
              <a:t>2017-03-01</a:t>
            </a:r>
          </a:p>
        </p:txBody>
      </p:sp>
      <p:pic>
        <p:nvPicPr>
          <p:cNvPr id="9" name="Bildobjekt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0400" y="5857200"/>
            <a:ext cx="1886400" cy="707400"/>
          </a:xfrm>
          <a:prstGeom prst="rect">
            <a:avLst/>
          </a:prstGeom>
        </p:spPr>
      </p:pic>
    </p:spTree>
    <p:extLst>
      <p:ext uri="{BB962C8B-B14F-4D97-AF65-F5344CB8AC3E}">
        <p14:creationId xmlns:p14="http://schemas.microsoft.com/office/powerpoint/2010/main" val="414289870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p:txStyles>
    <p:title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p:titleStyle>
    <p:bodyStyle>
      <a:lvl1pPr marL="190500" indent="-190500" algn="l" rtl="0" eaLnBrk="0" fontAlgn="base" hangingPunct="0">
        <a:spcBef>
          <a:spcPct val="20000"/>
        </a:spcBef>
        <a:spcAft>
          <a:spcPct val="0"/>
        </a:spcAft>
        <a:buSzPct val="100000"/>
        <a:buChar char="•"/>
        <a:defRPr sz="2400">
          <a:solidFill>
            <a:schemeClr val="tx1"/>
          </a:solidFill>
          <a:latin typeface="+mn-lt"/>
          <a:ea typeface="+mn-ea"/>
          <a:cs typeface="+mn-cs"/>
        </a:defRPr>
      </a:lvl1pPr>
      <a:lvl2pPr marL="666750" indent="-190500" algn="l" rtl="0" eaLnBrk="0" fontAlgn="base" hangingPunct="0">
        <a:spcBef>
          <a:spcPct val="20000"/>
        </a:spcBef>
        <a:spcAft>
          <a:spcPct val="0"/>
        </a:spcAft>
        <a:buSzPct val="100000"/>
        <a:buChar char="–"/>
        <a:defRPr sz="2000">
          <a:solidFill>
            <a:srgbClr val="4D4D4D"/>
          </a:solidFill>
          <a:latin typeface="+mn-lt"/>
        </a:defRPr>
      </a:lvl2pPr>
      <a:lvl3pPr marL="1181100" indent="-228600" algn="l" rtl="0" eaLnBrk="0" fontAlgn="base" hangingPunct="0">
        <a:spcBef>
          <a:spcPct val="20000"/>
        </a:spcBef>
        <a:spcAft>
          <a:spcPct val="0"/>
        </a:spcAft>
        <a:buSzPct val="100000"/>
        <a:buChar char="•"/>
        <a:defRPr sz="1600">
          <a:solidFill>
            <a:srgbClr val="4D4D4D"/>
          </a:solidFill>
          <a:latin typeface="+mn-lt"/>
        </a:defRPr>
      </a:lvl3pPr>
      <a:lvl4pPr marL="1600200" indent="-228600" algn="l" rtl="0" eaLnBrk="0" fontAlgn="base" hangingPunct="0">
        <a:spcBef>
          <a:spcPct val="20000"/>
        </a:spcBef>
        <a:spcAft>
          <a:spcPct val="0"/>
        </a:spcAft>
        <a:buSzPct val="100000"/>
        <a:buChar char="–"/>
        <a:defRPr sz="1400">
          <a:solidFill>
            <a:schemeClr val="tx1"/>
          </a:solidFill>
          <a:latin typeface="+mn-lt"/>
        </a:defRPr>
      </a:lvl4pPr>
      <a:lvl5pPr marL="2057400" indent="-228600" algn="l" rtl="0" eaLnBrk="0" fontAlgn="base" hangingPunct="0">
        <a:spcBef>
          <a:spcPct val="20000"/>
        </a:spcBef>
        <a:spcAft>
          <a:spcPct val="0"/>
        </a:spcAft>
        <a:buSzPct val="100000"/>
        <a:buChar char="»"/>
        <a:defRPr sz="1400">
          <a:solidFill>
            <a:schemeClr val="tx1"/>
          </a:solidFill>
          <a:latin typeface="+mn-lt"/>
        </a:defRPr>
      </a:lvl5pPr>
      <a:lvl6pPr marL="2514600" indent="-228600" algn="l" rtl="0" eaLnBrk="0" fontAlgn="base" hangingPunct="0">
        <a:spcBef>
          <a:spcPct val="20000"/>
        </a:spcBef>
        <a:spcAft>
          <a:spcPct val="0"/>
        </a:spcAft>
        <a:buSzPct val="100000"/>
        <a:buChar char="»"/>
        <a:defRPr sz="1400">
          <a:solidFill>
            <a:schemeClr val="tx1"/>
          </a:solidFill>
          <a:latin typeface="+mn-lt"/>
        </a:defRPr>
      </a:lvl6pPr>
      <a:lvl7pPr marL="2971800" indent="-228600" algn="l" rtl="0" eaLnBrk="0" fontAlgn="base" hangingPunct="0">
        <a:spcBef>
          <a:spcPct val="20000"/>
        </a:spcBef>
        <a:spcAft>
          <a:spcPct val="0"/>
        </a:spcAft>
        <a:buSzPct val="100000"/>
        <a:buChar char="»"/>
        <a:defRPr sz="1400">
          <a:solidFill>
            <a:schemeClr val="tx1"/>
          </a:solidFill>
          <a:latin typeface="+mn-lt"/>
        </a:defRPr>
      </a:lvl7pPr>
      <a:lvl8pPr marL="3429000" indent="-228600" algn="l" rtl="0" eaLnBrk="0" fontAlgn="base" hangingPunct="0">
        <a:spcBef>
          <a:spcPct val="20000"/>
        </a:spcBef>
        <a:spcAft>
          <a:spcPct val="0"/>
        </a:spcAft>
        <a:buSzPct val="100000"/>
        <a:buChar char="»"/>
        <a:defRPr sz="1400">
          <a:solidFill>
            <a:schemeClr val="tx1"/>
          </a:solidFill>
          <a:latin typeface="+mn-lt"/>
        </a:defRPr>
      </a:lvl8pPr>
      <a:lvl9pPr marL="3886200" indent="-228600" algn="l" rtl="0" eaLnBrk="0" fontAlgn="base" hangingPunct="0">
        <a:spcBef>
          <a:spcPct val="20000"/>
        </a:spcBef>
        <a:spcAft>
          <a:spcPct val="0"/>
        </a:spcAft>
        <a:buSzPct val="100000"/>
        <a:buChar char="»"/>
        <a:defRPr sz="14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anna.schaffer@polisen.se"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2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05.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18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7.xml"/></Relationships>
</file>

<file path=ppt/slides/_rels/slide7.xml.rels><?xml version="1.0" encoding="UTF-8" standalone="yes"?>
<Relationships xmlns="http://schemas.openxmlformats.org/package/2006/relationships"><Relationship Id="rId2" Type="http://schemas.openxmlformats.org/officeDocument/2006/relationships/hyperlink" Target="https://lagen.nu/1984:387#P13S1" TargetMode="External"/><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8" name="Platshållare för text 1"/>
          <p:cNvSpPr>
            <a:spLocks/>
          </p:cNvSpPr>
          <p:nvPr/>
        </p:nvSpPr>
        <p:spPr bwMode="auto">
          <a:xfrm>
            <a:off x="691200" y="2703600"/>
            <a:ext cx="77724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36000" rIns="18000" bIns="36000"/>
          <a:lstStyle/>
          <a:p>
            <a:pPr defTabSz="457200" eaLnBrk="1" hangingPunct="1">
              <a:lnSpc>
                <a:spcPts val="2500"/>
              </a:lnSpc>
            </a:pPr>
            <a:r>
              <a:rPr lang="sv-SE" sz="2100" dirty="0">
                <a:solidFill>
                  <a:schemeClr val="bg2"/>
                </a:solidFill>
              </a:rPr>
              <a:t>2022-03-08, Lokalpolisområde Enköping/Håbo</a:t>
            </a:r>
          </a:p>
        </p:txBody>
      </p:sp>
      <p:sp>
        <p:nvSpPr>
          <p:cNvPr id="30729" name="Platshållare för text 1"/>
          <p:cNvSpPr>
            <a:spLocks/>
          </p:cNvSpPr>
          <p:nvPr/>
        </p:nvSpPr>
        <p:spPr bwMode="auto">
          <a:xfrm>
            <a:off x="685800" y="1447801"/>
            <a:ext cx="7777800" cy="1045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36000" rIns="18000" bIns="36000" anchor="b"/>
          <a:lstStyle/>
          <a:p>
            <a:pPr defTabSz="457200" eaLnBrk="1" hangingPunct="1">
              <a:lnSpc>
                <a:spcPts val="3500"/>
              </a:lnSpc>
            </a:pPr>
            <a:r>
              <a:rPr lang="sv-SE" sz="4000" b="1" dirty="0">
                <a:solidFill>
                  <a:schemeClr val="accent2"/>
                </a:solidFill>
              </a:rPr>
              <a:t>Trygghetsvandrare Enköping 								</a:t>
            </a:r>
            <a:r>
              <a:rPr lang="sv-SE" sz="3600" b="1" dirty="0">
                <a:solidFill>
                  <a:schemeClr val="accent2"/>
                </a:solidFill>
              </a:rPr>
              <a:t>2022</a:t>
            </a:r>
          </a:p>
        </p:txBody>
      </p:sp>
      <p:sp>
        <p:nvSpPr>
          <p:cNvPr id="30727" name="Blue_line"/>
          <p:cNvSpPr>
            <a:spLocks noChangeShapeType="1"/>
          </p:cNvSpPr>
          <p:nvPr/>
        </p:nvSpPr>
        <p:spPr bwMode="auto">
          <a:xfrm>
            <a:off x="0" y="3733800"/>
            <a:ext cx="9906000" cy="0"/>
          </a:xfrm>
          <a:prstGeom prst="line">
            <a:avLst/>
          </a:prstGeom>
          <a:noFill/>
          <a:ln w="241300">
            <a:solidFill>
              <a:srgbClr val="FF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v-SE"/>
          </a:p>
        </p:txBody>
      </p:sp>
      <p:pic>
        <p:nvPicPr>
          <p:cNvPr id="2" name="Pol_bild_F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00"/>
            <a:ext cx="9906000" cy="302463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RÄTTSKEDJAN, den del av rättsväsendet </a:t>
            </a:r>
          </a:p>
        </p:txBody>
      </p:sp>
      <p:sp>
        <p:nvSpPr>
          <p:cNvPr id="3" name="Platshållare för innehåll 2"/>
          <p:cNvSpPr>
            <a:spLocks noGrp="1"/>
          </p:cNvSpPr>
          <p:nvPr>
            <p:ph idx="1"/>
          </p:nvPr>
        </p:nvSpPr>
        <p:spPr>
          <a:xfrm>
            <a:off x="776536" y="1268760"/>
            <a:ext cx="8275638" cy="4392488"/>
          </a:xfrm>
        </p:spPr>
        <p:txBody>
          <a:bodyPr/>
          <a:lstStyle/>
          <a:p>
            <a:r>
              <a:rPr lang="sv-SE" dirty="0"/>
              <a:t>Polismyndigheten </a:t>
            </a:r>
          </a:p>
          <a:p>
            <a:r>
              <a:rPr lang="sv-SE" sz="1400" dirty="0"/>
              <a:t>Polisens uppdrag är att minska brottsligheten och öka människors trygghet. Polisens arbete regleras främst i polislagen där det bl.a. står att Polismyndigheten ska förebygga, förhindra och upptäcka brottslighet, övervaka allmän ordning och säkerhet, och utreda brott.</a:t>
            </a:r>
          </a:p>
          <a:p>
            <a:r>
              <a:rPr lang="sv-SE" dirty="0"/>
              <a:t>Åklagarmyndigheten </a:t>
            </a:r>
          </a:p>
          <a:p>
            <a:r>
              <a:rPr lang="sv-SE" sz="1400" dirty="0"/>
              <a:t>Åklagaren har en central roll inom rättsväsendet, en roll som består av tre huvuduppgifter: att utreda brott, att fatta beslut om åtal ska väckas eller inte samt att företräda staten i domstolen. </a:t>
            </a:r>
            <a:endParaRPr lang="sv-SE" dirty="0"/>
          </a:p>
          <a:p>
            <a:r>
              <a:rPr lang="sv-SE" dirty="0"/>
              <a:t>Sveriges domstolar </a:t>
            </a:r>
          </a:p>
          <a:p>
            <a:r>
              <a:rPr lang="sv-SE" sz="1400" dirty="0"/>
              <a:t>Det är en grundläggande rättighet att få sin sak prövad i en opartisk domstol. Domstolarnas uppgift är att avgöra mål och ärenden med hög kvalitet och effektivitet. Enligt regeringsformen har domstolarna en självständig ställning. Det innebär att varken riksdagen, regeringen eller någon myndighet får bestämma hur en domstol ska döma i det enskilda fallet.</a:t>
            </a:r>
            <a:endParaRPr lang="sv-SE" dirty="0"/>
          </a:p>
          <a:p>
            <a:r>
              <a:rPr lang="sv-SE" dirty="0"/>
              <a:t>(Kriminalvården) </a:t>
            </a:r>
          </a:p>
          <a:p>
            <a:r>
              <a:rPr lang="sv-SE" sz="1400" dirty="0"/>
              <a:t>Kriminalvården ansvarar för verksamheten vid landets anstalter, häkten och frivårdskontor. Myndigheten ska bedriva häktesverksamhet och verkställa utdömda straff på ett säkert, humant och effektivt sätt samt arbeta för att antalet återfall i brott ska minska. Kriminalvården ansvarar också för transporter av intagna och personutredningar i brottmål. </a:t>
            </a:r>
          </a:p>
        </p:txBody>
      </p:sp>
    </p:spTree>
    <p:extLst>
      <p:ext uri="{BB962C8B-B14F-4D97-AF65-F5344CB8AC3E}">
        <p14:creationId xmlns:p14="http://schemas.microsoft.com/office/powerpoint/2010/main" val="409597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STRAFF</a:t>
            </a:r>
          </a:p>
        </p:txBody>
      </p:sp>
      <p:sp>
        <p:nvSpPr>
          <p:cNvPr id="3" name="Platshållare för innehåll 2"/>
          <p:cNvSpPr>
            <a:spLocks noGrp="1"/>
          </p:cNvSpPr>
          <p:nvPr>
            <p:ph idx="1"/>
          </p:nvPr>
        </p:nvSpPr>
        <p:spPr>
          <a:xfrm>
            <a:off x="776536" y="1844824"/>
            <a:ext cx="8275638" cy="3810000"/>
          </a:xfrm>
        </p:spPr>
        <p:txBody>
          <a:bodyPr/>
          <a:lstStyle/>
          <a:p>
            <a:pPr marL="0" indent="0">
              <a:buNone/>
            </a:pPr>
            <a:r>
              <a:rPr lang="sv-SE" dirty="0"/>
              <a:t>De påföljder som används i Sverige idag:</a:t>
            </a:r>
            <a:br>
              <a:rPr lang="sv-SE" dirty="0"/>
            </a:br>
            <a:br>
              <a:rPr lang="sv-SE" dirty="0"/>
            </a:br>
            <a:r>
              <a:rPr lang="sv-SE" dirty="0"/>
              <a:t>- </a:t>
            </a:r>
            <a:r>
              <a:rPr lang="sv-SE" sz="2400" dirty="0"/>
              <a:t>Böter</a:t>
            </a:r>
            <a:endParaRPr lang="sv-SE" dirty="0"/>
          </a:p>
          <a:p>
            <a:pPr marL="0" indent="0">
              <a:buNone/>
            </a:pPr>
            <a:r>
              <a:rPr lang="sv-SE" sz="2400" dirty="0"/>
              <a:t>- Fängelse</a:t>
            </a:r>
            <a:endParaRPr lang="sv-SE" dirty="0"/>
          </a:p>
          <a:p>
            <a:pPr marL="0" indent="0">
              <a:buNone/>
            </a:pPr>
            <a:r>
              <a:rPr lang="sv-SE" sz="2400" dirty="0"/>
              <a:t>- Samhällstjänst/Ungdomstjänst</a:t>
            </a:r>
            <a:endParaRPr lang="sv-SE" dirty="0"/>
          </a:p>
          <a:p>
            <a:pPr marL="0" indent="0">
              <a:buNone/>
            </a:pPr>
            <a:r>
              <a:rPr lang="sv-SE" sz="2400" dirty="0"/>
              <a:t>- Villkorlig dom</a:t>
            </a:r>
          </a:p>
          <a:p>
            <a:pPr marL="0" indent="0">
              <a:buNone/>
            </a:pPr>
            <a:r>
              <a:rPr lang="sv-SE" sz="2400" dirty="0"/>
              <a:t>- Skyddstillsyn</a:t>
            </a:r>
            <a:endParaRPr lang="sv-SE" dirty="0"/>
          </a:p>
          <a:p>
            <a:pPr marL="0" indent="0">
              <a:buNone/>
            </a:pPr>
            <a:r>
              <a:rPr lang="sv-SE" sz="2400" dirty="0"/>
              <a:t>- Överlämnande</a:t>
            </a:r>
          </a:p>
        </p:txBody>
      </p:sp>
    </p:spTree>
    <p:extLst>
      <p:ext uri="{BB962C8B-B14F-4D97-AF65-F5344CB8AC3E}">
        <p14:creationId xmlns:p14="http://schemas.microsoft.com/office/powerpoint/2010/main" val="1321580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NÖDVÄRN</a:t>
            </a:r>
          </a:p>
        </p:txBody>
      </p:sp>
      <p:sp>
        <p:nvSpPr>
          <p:cNvPr id="3" name="Platshållare för innehåll 2"/>
          <p:cNvSpPr>
            <a:spLocks noGrp="1"/>
          </p:cNvSpPr>
          <p:nvPr>
            <p:ph idx="1"/>
          </p:nvPr>
        </p:nvSpPr>
        <p:spPr/>
        <p:txBody>
          <a:bodyPr/>
          <a:lstStyle/>
          <a:p>
            <a:pPr marL="0" indent="0">
              <a:buNone/>
            </a:pPr>
            <a:r>
              <a:rPr lang="sv-SE" dirty="0"/>
              <a:t>Brottsbalken  24:e kapitlet §1:</a:t>
            </a:r>
          </a:p>
          <a:p>
            <a:pPr marL="0" indent="0">
              <a:buNone/>
            </a:pPr>
            <a:endParaRPr lang="sv-SE" dirty="0"/>
          </a:p>
          <a:p>
            <a:pPr marL="0" indent="0">
              <a:buNone/>
            </a:pPr>
            <a:r>
              <a:rPr lang="sv-SE" dirty="0"/>
              <a:t>En gärning som någon begår i nödvärn utgör brott endast om den med hänsyn till angreppets beskaffenhet, den angripnas betydelse och omständigheterna i övrigt är uppenbart oförsvarligt</a:t>
            </a:r>
          </a:p>
        </p:txBody>
      </p:sp>
    </p:spTree>
    <p:extLst>
      <p:ext uri="{BB962C8B-B14F-4D97-AF65-F5344CB8AC3E}">
        <p14:creationId xmlns:p14="http://schemas.microsoft.com/office/powerpoint/2010/main" val="157205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NÖDVÄRN</a:t>
            </a:r>
          </a:p>
        </p:txBody>
      </p:sp>
      <p:sp>
        <p:nvSpPr>
          <p:cNvPr id="3" name="Platshållare för innehåll 2"/>
          <p:cNvSpPr>
            <a:spLocks noGrp="1"/>
          </p:cNvSpPr>
          <p:nvPr>
            <p:ph idx="1"/>
          </p:nvPr>
        </p:nvSpPr>
        <p:spPr>
          <a:xfrm>
            <a:off x="704528" y="1628800"/>
            <a:ext cx="8275638" cy="3810000"/>
          </a:xfrm>
        </p:spPr>
        <p:txBody>
          <a:bodyPr/>
          <a:lstStyle/>
          <a:p>
            <a:pPr marL="0" indent="0">
              <a:buNone/>
            </a:pPr>
            <a:r>
              <a:rPr lang="sv-SE" sz="1800" dirty="0"/>
              <a:t>  </a:t>
            </a:r>
            <a:r>
              <a:rPr lang="sv-SE" sz="2000" dirty="0"/>
              <a:t>Rätt till nödvärn föreligger mot</a:t>
            </a:r>
          </a:p>
          <a:p>
            <a:endParaRPr lang="sv-SE" sz="2000" dirty="0"/>
          </a:p>
          <a:p>
            <a:r>
              <a:rPr lang="sv-SE" sz="2000" dirty="0"/>
              <a:t>Ett påbörjat eller överhängande brottsligt agerande på person eller egendom</a:t>
            </a:r>
          </a:p>
          <a:p>
            <a:r>
              <a:rPr lang="sv-SE" sz="2000" dirty="0"/>
              <a:t>Den som med våld eller hot om våld eller på annat sätt hindrar att egendom återtas på bar gärning.</a:t>
            </a:r>
          </a:p>
          <a:p>
            <a:r>
              <a:rPr lang="sv-SE" sz="2000" dirty="0"/>
              <a:t>Den som olovligen trängt in i eller försöker tränga sig in i rum, hus, gård eller fartyg</a:t>
            </a:r>
          </a:p>
          <a:p>
            <a:r>
              <a:rPr lang="sv-SE" sz="2000" dirty="0"/>
              <a:t>Den som vägrar att lämna en bostad efter tillsägelse</a:t>
            </a:r>
          </a:p>
          <a:p>
            <a:endParaRPr lang="sv-SE" sz="1800" dirty="0"/>
          </a:p>
        </p:txBody>
      </p:sp>
    </p:spTree>
    <p:extLst>
      <p:ext uri="{BB962C8B-B14F-4D97-AF65-F5344CB8AC3E}">
        <p14:creationId xmlns:p14="http://schemas.microsoft.com/office/powerpoint/2010/main" val="34005172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ENVARSINGRIPANDE</a:t>
            </a:r>
          </a:p>
        </p:txBody>
      </p:sp>
      <p:sp>
        <p:nvSpPr>
          <p:cNvPr id="3" name="Platshållare för innehåll 2"/>
          <p:cNvSpPr>
            <a:spLocks noGrp="1"/>
          </p:cNvSpPr>
          <p:nvPr>
            <p:ph idx="1"/>
          </p:nvPr>
        </p:nvSpPr>
        <p:spPr/>
        <p:txBody>
          <a:bodyPr/>
          <a:lstStyle/>
          <a:p>
            <a:pPr marL="0" indent="0">
              <a:buNone/>
            </a:pPr>
            <a:r>
              <a:rPr lang="sv-SE" dirty="0"/>
              <a:t>Rättegångsbalken kapitel 24 §7 stycke 2:</a:t>
            </a:r>
          </a:p>
          <a:p>
            <a:pPr marL="0" indent="0">
              <a:buNone/>
            </a:pPr>
            <a:endParaRPr lang="sv-SE" dirty="0"/>
          </a:p>
          <a:p>
            <a:pPr marL="0" indent="0">
              <a:buNone/>
            </a:pPr>
            <a:r>
              <a:rPr lang="sv-SE" dirty="0"/>
              <a:t>Om den som har begått brott på vilket </a:t>
            </a:r>
            <a:r>
              <a:rPr lang="sv-SE" b="1" dirty="0"/>
              <a:t>fängelse kan följa</a:t>
            </a:r>
            <a:r>
              <a:rPr lang="sv-SE" dirty="0"/>
              <a:t>, påträffas på </a:t>
            </a:r>
            <a:r>
              <a:rPr lang="sv-SE" b="1" dirty="0"/>
              <a:t>bar gärning eller flyende fot</a:t>
            </a:r>
            <a:r>
              <a:rPr lang="sv-SE" dirty="0"/>
              <a:t>, får gripas av envar. Envar får också gripa den som är efterlyst för brott. </a:t>
            </a:r>
          </a:p>
          <a:p>
            <a:pPr marL="0" indent="0">
              <a:buNone/>
            </a:pPr>
            <a:r>
              <a:rPr lang="sv-SE" dirty="0"/>
              <a:t>Den gripne skall skyndsamt överlämnas till polis.</a:t>
            </a:r>
          </a:p>
        </p:txBody>
      </p:sp>
    </p:spTree>
    <p:extLst>
      <p:ext uri="{BB962C8B-B14F-4D97-AF65-F5344CB8AC3E}">
        <p14:creationId xmlns:p14="http://schemas.microsoft.com/office/powerpoint/2010/main" val="50319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ENVARSINGRIPANDE</a:t>
            </a:r>
          </a:p>
        </p:txBody>
      </p:sp>
      <p:sp>
        <p:nvSpPr>
          <p:cNvPr id="3" name="Platshållare för innehåll 2"/>
          <p:cNvSpPr>
            <a:spLocks noGrp="1"/>
          </p:cNvSpPr>
          <p:nvPr>
            <p:ph idx="1"/>
          </p:nvPr>
        </p:nvSpPr>
        <p:spPr/>
        <p:txBody>
          <a:bodyPr/>
          <a:lstStyle/>
          <a:p>
            <a:r>
              <a:rPr lang="sv-SE" dirty="0"/>
              <a:t>Bar gärning. </a:t>
            </a:r>
          </a:p>
          <a:p>
            <a:pPr lvl="1"/>
            <a:r>
              <a:rPr lang="sv-SE" dirty="0">
                <a:solidFill>
                  <a:schemeClr val="tx1"/>
                </a:solidFill>
              </a:rPr>
              <a:t>Det är när man tar någon just när personen i fråga håller på att utföra en handling.</a:t>
            </a:r>
          </a:p>
          <a:p>
            <a:r>
              <a:rPr lang="sv-SE" dirty="0"/>
              <a:t>Färsk gärning</a:t>
            </a:r>
          </a:p>
          <a:p>
            <a:pPr lvl="1"/>
            <a:r>
              <a:rPr lang="sv-SE" dirty="0">
                <a:solidFill>
                  <a:schemeClr val="tx1"/>
                </a:solidFill>
              </a:rPr>
              <a:t>Det är strax efter att personen utför handlingen. På färsk gärning får man ta tillbaka föremål som stulits från en, vilket kallas </a:t>
            </a:r>
            <a:r>
              <a:rPr lang="sv-SE" i="1" dirty="0">
                <a:solidFill>
                  <a:schemeClr val="tx1"/>
                </a:solidFill>
              </a:rPr>
              <a:t>laga självtäkt</a:t>
            </a:r>
            <a:r>
              <a:rPr lang="sv-SE" dirty="0">
                <a:solidFill>
                  <a:schemeClr val="tx1"/>
                </a:solidFill>
              </a:rPr>
              <a:t>. Varar max 24h.</a:t>
            </a:r>
          </a:p>
        </p:txBody>
      </p:sp>
    </p:spTree>
    <p:extLst>
      <p:ext uri="{BB962C8B-B14F-4D97-AF65-F5344CB8AC3E}">
        <p14:creationId xmlns:p14="http://schemas.microsoft.com/office/powerpoint/2010/main" val="835227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 3" descr="Grannskap"/>
          <p:cNvSpPr/>
          <p:nvPr/>
        </p:nvSpPr>
        <p:spPr>
          <a:xfrm>
            <a:off x="2144688" y="1684838"/>
            <a:ext cx="5499611" cy="5112568"/>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algn="ctr"/>
            <a:endParaRPr lang="sv-SE" dirty="0">
              <a:solidFill>
                <a:srgbClr val="FFFFFF"/>
              </a:solidFill>
            </a:endParaRPr>
          </a:p>
          <a:p>
            <a:pPr algn="ctr"/>
            <a:endParaRPr lang="sv-SE" dirty="0">
              <a:solidFill>
                <a:srgbClr val="FFFFFF"/>
              </a:solidFill>
            </a:endParaRPr>
          </a:p>
          <a:p>
            <a:pPr algn="ctr"/>
            <a:endParaRPr lang="sv-SE" dirty="0">
              <a:solidFill>
                <a:srgbClr val="FFFFFF"/>
              </a:solidFill>
            </a:endParaRPr>
          </a:p>
          <a:p>
            <a:pPr algn="ctr"/>
            <a:endParaRPr lang="sv-SE" dirty="0">
              <a:solidFill>
                <a:srgbClr val="FFFFFF"/>
              </a:solidFill>
            </a:endParaRPr>
          </a:p>
          <a:p>
            <a:pPr algn="ctr"/>
            <a:r>
              <a:rPr lang="sv-SE" sz="4400" b="1" dirty="0">
                <a:solidFill>
                  <a:srgbClr val="808080">
                    <a:lumMod val="75000"/>
                  </a:srgbClr>
                </a:solidFill>
              </a:rPr>
              <a:t>GRANNSKAP</a:t>
            </a:r>
            <a:endParaRPr lang="en-US" sz="4400" b="1" dirty="0">
              <a:solidFill>
                <a:srgbClr val="808080">
                  <a:lumMod val="75000"/>
                </a:srgbClr>
              </a:solidFill>
            </a:endParaRPr>
          </a:p>
        </p:txBody>
      </p:sp>
      <p:sp>
        <p:nvSpPr>
          <p:cNvPr id="2" name="Rubrik 1"/>
          <p:cNvSpPr>
            <a:spLocks noGrp="1"/>
          </p:cNvSpPr>
          <p:nvPr>
            <p:ph type="title"/>
          </p:nvPr>
        </p:nvSpPr>
        <p:spPr/>
        <p:txBody>
          <a:bodyPr>
            <a:normAutofit/>
          </a:bodyPr>
          <a:lstStyle/>
          <a:p>
            <a:r>
              <a:rPr lang="sv-SE" dirty="0"/>
              <a:t>Rutinaktivitetsteorin</a:t>
            </a:r>
          </a:p>
        </p:txBody>
      </p:sp>
      <p:graphicFrame>
        <p:nvGraphicFramePr>
          <p:cNvPr id="6" name="Platshållare för innehåll 5"/>
          <p:cNvGraphicFramePr>
            <a:graphicFrameLocks noGrp="1"/>
          </p:cNvGraphicFramePr>
          <p:nvPr>
            <p:ph idx="1"/>
            <p:extLst>
              <p:ext uri="{D42A27DB-BD31-4B8C-83A1-F6EECF244321}">
                <p14:modId xmlns:p14="http://schemas.microsoft.com/office/powerpoint/2010/main" val="4290773486"/>
              </p:ext>
            </p:extLst>
          </p:nvPr>
        </p:nvGraphicFramePr>
        <p:xfrm>
          <a:off x="1551218" y="1268760"/>
          <a:ext cx="668655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9241582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04528" y="260648"/>
            <a:ext cx="8736542" cy="1136031"/>
          </a:xfrm>
        </p:spPr>
        <p:txBody>
          <a:bodyPr>
            <a:normAutofit/>
          </a:bodyPr>
          <a:lstStyle/>
          <a:p>
            <a:pPr algn="ctr"/>
            <a:r>
              <a:rPr lang="sv-SE" dirty="0"/>
              <a:t>Brottstriangeln</a:t>
            </a:r>
          </a:p>
        </p:txBody>
      </p:sp>
      <p:sp>
        <p:nvSpPr>
          <p:cNvPr id="5" name="Text Box 6"/>
          <p:cNvSpPr txBox="1">
            <a:spLocks noChangeArrowheads="1"/>
          </p:cNvSpPr>
          <p:nvPr/>
        </p:nvSpPr>
        <p:spPr bwMode="auto">
          <a:xfrm rot="18247236">
            <a:off x="2276970" y="2519083"/>
            <a:ext cx="270020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algn="ctr" eaLnBrk="0" fontAlgn="base" hangingPunct="0">
              <a:spcBef>
                <a:spcPct val="50000"/>
              </a:spcBef>
              <a:spcAft>
                <a:spcPct val="0"/>
              </a:spcAft>
              <a:defRPr sz="3200">
                <a:solidFill>
                  <a:schemeClr val="tx1"/>
                </a:solidFill>
                <a:latin typeface="Arial" charset="0"/>
              </a:defRPr>
            </a:lvl6pPr>
            <a:lvl7pPr marL="2971800" indent="-228600" algn="ctr" eaLnBrk="0" fontAlgn="base" hangingPunct="0">
              <a:spcBef>
                <a:spcPct val="50000"/>
              </a:spcBef>
              <a:spcAft>
                <a:spcPct val="0"/>
              </a:spcAft>
              <a:defRPr sz="3200">
                <a:solidFill>
                  <a:schemeClr val="tx1"/>
                </a:solidFill>
                <a:latin typeface="Arial" charset="0"/>
              </a:defRPr>
            </a:lvl7pPr>
            <a:lvl8pPr marL="3429000" indent="-228600" algn="ctr" eaLnBrk="0" fontAlgn="base" hangingPunct="0">
              <a:spcBef>
                <a:spcPct val="50000"/>
              </a:spcBef>
              <a:spcAft>
                <a:spcPct val="0"/>
              </a:spcAft>
              <a:defRPr sz="3200">
                <a:solidFill>
                  <a:schemeClr val="tx1"/>
                </a:solidFill>
                <a:latin typeface="Arial" charset="0"/>
              </a:defRPr>
            </a:lvl8pPr>
            <a:lvl9pPr marL="3886200" indent="-228600" algn="ctr" eaLnBrk="0" fontAlgn="base" hangingPunct="0">
              <a:spcBef>
                <a:spcPct val="50000"/>
              </a:spcBef>
              <a:spcAft>
                <a:spcPct val="0"/>
              </a:spcAft>
              <a:defRPr sz="3200">
                <a:solidFill>
                  <a:schemeClr val="tx1"/>
                </a:solidFill>
                <a:latin typeface="Arial" charset="0"/>
              </a:defRPr>
            </a:lvl9pPr>
          </a:lstStyle>
          <a:p>
            <a:pPr eaLnBrk="1" hangingPunct="1"/>
            <a:r>
              <a:rPr lang="sv-SE" sz="2000" dirty="0">
                <a:solidFill>
                  <a:srgbClr val="002060"/>
                </a:solidFill>
                <a:latin typeface="Calibri" pitchFamily="34" charset="0"/>
              </a:rPr>
              <a:t>Motiverad gärningsperson</a:t>
            </a:r>
          </a:p>
        </p:txBody>
      </p:sp>
      <p:sp>
        <p:nvSpPr>
          <p:cNvPr id="6" name="Text Box 5"/>
          <p:cNvSpPr txBox="1">
            <a:spLocks noChangeArrowheads="1"/>
          </p:cNvSpPr>
          <p:nvPr/>
        </p:nvSpPr>
        <p:spPr bwMode="auto">
          <a:xfrm>
            <a:off x="4520952" y="5301208"/>
            <a:ext cx="117775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algn="ctr" eaLnBrk="0" fontAlgn="base" hangingPunct="0">
              <a:spcBef>
                <a:spcPct val="50000"/>
              </a:spcBef>
              <a:spcAft>
                <a:spcPct val="0"/>
              </a:spcAft>
              <a:defRPr sz="3200">
                <a:solidFill>
                  <a:schemeClr val="tx1"/>
                </a:solidFill>
                <a:latin typeface="Arial" charset="0"/>
              </a:defRPr>
            </a:lvl6pPr>
            <a:lvl7pPr marL="2971800" indent="-228600" algn="ctr" eaLnBrk="0" fontAlgn="base" hangingPunct="0">
              <a:spcBef>
                <a:spcPct val="50000"/>
              </a:spcBef>
              <a:spcAft>
                <a:spcPct val="0"/>
              </a:spcAft>
              <a:defRPr sz="3200">
                <a:solidFill>
                  <a:schemeClr val="tx1"/>
                </a:solidFill>
                <a:latin typeface="Arial" charset="0"/>
              </a:defRPr>
            </a:lvl7pPr>
            <a:lvl8pPr marL="3429000" indent="-228600" algn="ctr" eaLnBrk="0" fontAlgn="base" hangingPunct="0">
              <a:spcBef>
                <a:spcPct val="50000"/>
              </a:spcBef>
              <a:spcAft>
                <a:spcPct val="0"/>
              </a:spcAft>
              <a:defRPr sz="3200">
                <a:solidFill>
                  <a:schemeClr val="tx1"/>
                </a:solidFill>
                <a:latin typeface="Arial" charset="0"/>
              </a:defRPr>
            </a:lvl8pPr>
            <a:lvl9pPr marL="3886200" indent="-228600" algn="ctr" eaLnBrk="0" fontAlgn="base" hangingPunct="0">
              <a:spcBef>
                <a:spcPct val="50000"/>
              </a:spcBef>
              <a:spcAft>
                <a:spcPct val="0"/>
              </a:spcAft>
              <a:defRPr sz="3200">
                <a:solidFill>
                  <a:schemeClr val="tx1"/>
                </a:solidFill>
                <a:latin typeface="Arial" charset="0"/>
              </a:defRPr>
            </a:lvl9pPr>
          </a:lstStyle>
          <a:p>
            <a:pPr eaLnBrk="1" hangingPunct="1"/>
            <a:r>
              <a:rPr lang="sv-SE" sz="2000" dirty="0">
                <a:solidFill>
                  <a:srgbClr val="002060"/>
                </a:solidFill>
                <a:latin typeface="Calibri" pitchFamily="34" charset="0"/>
              </a:rPr>
              <a:t> Situation</a:t>
            </a:r>
          </a:p>
        </p:txBody>
      </p:sp>
      <p:sp>
        <p:nvSpPr>
          <p:cNvPr id="7" name="AutoShape 3"/>
          <p:cNvSpPr>
            <a:spLocks noChangeAspect="1" noChangeArrowheads="1"/>
          </p:cNvSpPr>
          <p:nvPr/>
        </p:nvSpPr>
        <p:spPr bwMode="auto">
          <a:xfrm>
            <a:off x="3656856" y="2204864"/>
            <a:ext cx="2232248" cy="2630484"/>
          </a:xfrm>
          <a:prstGeom prst="triangle">
            <a:avLst>
              <a:gd name="adj" fmla="val 50000"/>
            </a:avLst>
          </a:prstGeom>
          <a:solidFill>
            <a:schemeClr val="accent3">
              <a:lumMod val="60000"/>
              <a:lumOff val="40000"/>
            </a:schemeClr>
          </a:solidFill>
          <a:ln w="38100">
            <a:solidFill>
              <a:schemeClr val="bg1"/>
            </a:solidFill>
            <a:miter lim="800000"/>
            <a:headEnd/>
            <a:tailEnd/>
          </a:ln>
          <a:effectLst/>
        </p:spPr>
        <p:txBody>
          <a:bodyPr wrap="none" anchor="ctr"/>
          <a:lstStyle/>
          <a:p>
            <a:pPr algn="ctr"/>
            <a:r>
              <a:rPr lang="sv-SE" sz="3600" dirty="0">
                <a:solidFill>
                  <a:srgbClr val="002060"/>
                </a:solidFill>
                <a:latin typeface="Arial"/>
              </a:rPr>
              <a:t>Brott</a:t>
            </a:r>
          </a:p>
        </p:txBody>
      </p:sp>
      <p:sp>
        <p:nvSpPr>
          <p:cNvPr id="9" name="Text Box 4"/>
          <p:cNvSpPr txBox="1">
            <a:spLocks noGrp="1" noChangeArrowheads="1"/>
          </p:cNvSpPr>
          <p:nvPr>
            <p:ph idx="1"/>
          </p:nvPr>
        </p:nvSpPr>
        <p:spPr bwMode="auto">
          <a:xfrm rot="3404230">
            <a:off x="5761143" y="2873116"/>
            <a:ext cx="1668014" cy="766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algn="ctr" eaLnBrk="0" fontAlgn="base" hangingPunct="0">
              <a:spcBef>
                <a:spcPct val="50000"/>
              </a:spcBef>
              <a:spcAft>
                <a:spcPct val="0"/>
              </a:spcAft>
              <a:defRPr sz="3200">
                <a:solidFill>
                  <a:schemeClr val="tx1"/>
                </a:solidFill>
                <a:latin typeface="Arial" charset="0"/>
              </a:defRPr>
            </a:lvl6pPr>
            <a:lvl7pPr marL="2971800" indent="-228600" algn="ctr" eaLnBrk="0" fontAlgn="base" hangingPunct="0">
              <a:spcBef>
                <a:spcPct val="50000"/>
              </a:spcBef>
              <a:spcAft>
                <a:spcPct val="0"/>
              </a:spcAft>
              <a:defRPr sz="3200">
                <a:solidFill>
                  <a:schemeClr val="tx1"/>
                </a:solidFill>
                <a:latin typeface="Arial" charset="0"/>
              </a:defRPr>
            </a:lvl7pPr>
            <a:lvl8pPr marL="3429000" indent="-228600" algn="ctr" eaLnBrk="0" fontAlgn="base" hangingPunct="0">
              <a:spcBef>
                <a:spcPct val="50000"/>
              </a:spcBef>
              <a:spcAft>
                <a:spcPct val="0"/>
              </a:spcAft>
              <a:defRPr sz="3200">
                <a:solidFill>
                  <a:schemeClr val="tx1"/>
                </a:solidFill>
                <a:latin typeface="Arial" charset="0"/>
              </a:defRPr>
            </a:lvl8pPr>
            <a:lvl9pPr marL="3886200" indent="-228600" algn="ctr" eaLnBrk="0" fontAlgn="base" hangingPunct="0">
              <a:spcBef>
                <a:spcPct val="50000"/>
              </a:spcBef>
              <a:spcAft>
                <a:spcPct val="0"/>
              </a:spcAft>
              <a:defRPr sz="3200">
                <a:solidFill>
                  <a:schemeClr val="tx1"/>
                </a:solidFill>
                <a:latin typeface="Arial" charset="0"/>
              </a:defRPr>
            </a:lvl9pPr>
          </a:lstStyle>
          <a:p>
            <a:pPr marL="0" indent="0" eaLnBrk="1" hangingPunct="1">
              <a:buNone/>
            </a:pPr>
            <a:r>
              <a:rPr lang="sv-SE" sz="2000" dirty="0">
                <a:solidFill>
                  <a:srgbClr val="002060"/>
                </a:solidFill>
                <a:latin typeface="Calibri" pitchFamily="34" charset="0"/>
              </a:rPr>
              <a:t>Lämpligt</a:t>
            </a:r>
          </a:p>
          <a:p>
            <a:pPr marL="0" indent="0" eaLnBrk="1" hangingPunct="1">
              <a:buNone/>
            </a:pPr>
            <a:r>
              <a:rPr lang="sv-SE" sz="2000" dirty="0">
                <a:solidFill>
                  <a:srgbClr val="002060"/>
                </a:solidFill>
                <a:latin typeface="Calibri" pitchFamily="34" charset="0"/>
              </a:rPr>
              <a:t> offer/objekt</a:t>
            </a:r>
          </a:p>
        </p:txBody>
      </p:sp>
      <p:sp>
        <p:nvSpPr>
          <p:cNvPr id="4" name="Likbent triangel 3"/>
          <p:cNvSpPr/>
          <p:nvPr/>
        </p:nvSpPr>
        <p:spPr bwMode="auto">
          <a:xfrm>
            <a:off x="3080792" y="2194384"/>
            <a:ext cx="3888432" cy="2890800"/>
          </a:xfrm>
          <a:prstGeom prst="triangle">
            <a:avLst/>
          </a:pr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sv-SE" dirty="0">
              <a:solidFill>
                <a:srgbClr val="000000"/>
              </a:solidFill>
            </a:endParaRPr>
          </a:p>
        </p:txBody>
      </p:sp>
    </p:spTree>
    <p:extLst>
      <p:ext uri="{BB962C8B-B14F-4D97-AF65-F5344CB8AC3E}">
        <p14:creationId xmlns:p14="http://schemas.microsoft.com/office/powerpoint/2010/main" val="775550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Rollen som trygghetsvandrare</a:t>
            </a:r>
          </a:p>
        </p:txBody>
      </p:sp>
      <p:sp>
        <p:nvSpPr>
          <p:cNvPr id="3" name="Platshållare för innehåll 2"/>
          <p:cNvSpPr>
            <a:spLocks noGrp="1"/>
          </p:cNvSpPr>
          <p:nvPr>
            <p:ph idx="1"/>
          </p:nvPr>
        </p:nvSpPr>
        <p:spPr/>
        <p:txBody>
          <a:bodyPr/>
          <a:lstStyle/>
          <a:p>
            <a:r>
              <a:rPr lang="sv-SE" dirty="0"/>
              <a:t>Ni agerar i en roll som vuxenvandrare</a:t>
            </a:r>
          </a:p>
          <a:p>
            <a:r>
              <a:rPr lang="sv-SE" dirty="0"/>
              <a:t>Tänk på hur ni kommunicerar med dom ni träffar</a:t>
            </a:r>
          </a:p>
          <a:p>
            <a:r>
              <a:rPr lang="sv-SE" dirty="0"/>
              <a:t>Agera professionellt och lägg ”privatpersonen” åt sidan.</a:t>
            </a:r>
          </a:p>
          <a:p>
            <a:endParaRPr lang="sv-SE" dirty="0"/>
          </a:p>
          <a:p>
            <a:r>
              <a:rPr lang="sv-SE" dirty="0"/>
              <a:t>Fulla ungdomar – hur ska man agera?</a:t>
            </a:r>
          </a:p>
          <a:p>
            <a:r>
              <a:rPr lang="sv-SE" dirty="0"/>
              <a:t>Ungdomar med alkohol som inte är märkbart berusade.</a:t>
            </a:r>
          </a:p>
          <a:p>
            <a:r>
              <a:rPr lang="sv-SE" dirty="0"/>
              <a:t>Ungdomar på väg till fest.</a:t>
            </a:r>
          </a:p>
        </p:txBody>
      </p:sp>
    </p:spTree>
    <p:extLst>
      <p:ext uri="{BB962C8B-B14F-4D97-AF65-F5344CB8AC3E}">
        <p14:creationId xmlns:p14="http://schemas.microsoft.com/office/powerpoint/2010/main" val="2587314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Aktivt lyssnande</a:t>
            </a:r>
          </a:p>
        </p:txBody>
      </p:sp>
      <p:sp>
        <p:nvSpPr>
          <p:cNvPr id="3" name="Platshållare för innehåll 2"/>
          <p:cNvSpPr>
            <a:spLocks noGrp="1"/>
          </p:cNvSpPr>
          <p:nvPr>
            <p:ph idx="1"/>
          </p:nvPr>
        </p:nvSpPr>
        <p:spPr>
          <a:xfrm>
            <a:off x="848544" y="1628800"/>
            <a:ext cx="8275638" cy="3810000"/>
          </a:xfrm>
        </p:spPr>
        <p:txBody>
          <a:bodyPr/>
          <a:lstStyle/>
          <a:p>
            <a:pPr marL="0" indent="0" algn="ctr">
              <a:buNone/>
            </a:pPr>
            <a:r>
              <a:rPr lang="sv-SE" sz="2200" dirty="0"/>
              <a:t> Nyckelordet till konflikthantering</a:t>
            </a:r>
          </a:p>
          <a:p>
            <a:pPr marL="0" indent="0">
              <a:buNone/>
            </a:pPr>
            <a:endParaRPr lang="sv-SE" sz="2200" dirty="0"/>
          </a:p>
          <a:p>
            <a:pPr>
              <a:buFontTx/>
              <a:buChar char="-"/>
            </a:pPr>
            <a:r>
              <a:rPr lang="sv-SE" sz="2200" dirty="0"/>
              <a:t>Ökar förmågan att utgöra ett stöd, och därmed kan motpartens benägenhet att lämna tex vittnesuppgifter öka.</a:t>
            </a:r>
            <a:br>
              <a:rPr lang="sv-SE" sz="2200" dirty="0"/>
            </a:br>
            <a:r>
              <a:rPr lang="sv-SE" sz="2200" dirty="0"/>
              <a:t> </a:t>
            </a:r>
          </a:p>
          <a:p>
            <a:pPr>
              <a:buFontTx/>
              <a:buChar char="-"/>
            </a:pPr>
            <a:r>
              <a:rPr lang="sv-SE" sz="2200" dirty="0"/>
              <a:t>Varje individ behöver känna och uppleva att han/hon är </a:t>
            </a:r>
            <a:r>
              <a:rPr lang="sv-SE" sz="2200" b="1" dirty="0"/>
              <a:t>sedd, hörd och bekräftad. </a:t>
            </a:r>
          </a:p>
          <a:p>
            <a:pPr marL="0" indent="0">
              <a:buNone/>
            </a:pPr>
            <a:endParaRPr lang="sv-SE" sz="2200" dirty="0"/>
          </a:p>
          <a:p>
            <a:pPr>
              <a:buFontTx/>
              <a:buChar char="-"/>
            </a:pPr>
            <a:r>
              <a:rPr lang="sv-SE" sz="2200" dirty="0"/>
              <a:t>I en upphetsad eller stressad situation är det svårt för parterna att lyssna, Man kan vara blockerad av tankar och känslor, eller upprörd och arg.</a:t>
            </a:r>
          </a:p>
        </p:txBody>
      </p:sp>
    </p:spTree>
    <p:extLst>
      <p:ext uri="{BB962C8B-B14F-4D97-AF65-F5344CB8AC3E}">
        <p14:creationId xmlns:p14="http://schemas.microsoft.com/office/powerpoint/2010/main" val="11331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sv-SE" dirty="0">
                <a:solidFill>
                  <a:srgbClr val="1862A8"/>
                </a:solidFill>
              </a:rPr>
              <a:t>Program för kvällen</a:t>
            </a:r>
          </a:p>
        </p:txBody>
      </p:sp>
      <p:sp>
        <p:nvSpPr>
          <p:cNvPr id="34819" name="Rectangle 3"/>
          <p:cNvSpPr>
            <a:spLocks noGrp="1" noChangeArrowheads="1"/>
          </p:cNvSpPr>
          <p:nvPr>
            <p:ph type="body" idx="1"/>
          </p:nvPr>
        </p:nvSpPr>
        <p:spPr/>
        <p:txBody>
          <a:bodyPr/>
          <a:lstStyle/>
          <a:p>
            <a:r>
              <a:rPr lang="sv-SE" sz="3200" dirty="0"/>
              <a:t>Polisens organisation</a:t>
            </a:r>
          </a:p>
          <a:p>
            <a:r>
              <a:rPr lang="sv-SE" sz="3200" dirty="0"/>
              <a:t>Lag och rätt</a:t>
            </a:r>
          </a:p>
          <a:p>
            <a:r>
              <a:rPr lang="sv-SE" sz="3200" dirty="0"/>
              <a:t>Brottförebyggande arbete</a:t>
            </a:r>
          </a:p>
          <a:p>
            <a:r>
              <a:rPr lang="sv-SE" sz="3200" dirty="0"/>
              <a:t>Rollen som trygghetsvandrare</a:t>
            </a:r>
          </a:p>
          <a:p>
            <a:r>
              <a:rPr lang="sv-SE" sz="3200" dirty="0"/>
              <a:t>Vittnesteknik</a:t>
            </a:r>
          </a:p>
          <a:p>
            <a:endParaRPr lang="sv-S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ctr"/>
            <a:r>
              <a:rPr lang="sv-SE" dirty="0"/>
              <a:t>Att vara vittne till händelse</a:t>
            </a:r>
          </a:p>
        </p:txBody>
      </p:sp>
      <p:sp>
        <p:nvSpPr>
          <p:cNvPr id="34819" name="Rectangle 3"/>
          <p:cNvSpPr>
            <a:spLocks noGrp="1" noChangeArrowheads="1"/>
          </p:cNvSpPr>
          <p:nvPr>
            <p:ph type="body" idx="1"/>
          </p:nvPr>
        </p:nvSpPr>
        <p:spPr>
          <a:xfrm>
            <a:off x="776536" y="1412776"/>
            <a:ext cx="8275638" cy="4598640"/>
          </a:xfrm>
        </p:spPr>
        <p:txBody>
          <a:bodyPr/>
          <a:lstStyle/>
          <a:p>
            <a:pPr marL="0" indent="0">
              <a:buNone/>
            </a:pPr>
            <a:r>
              <a:rPr lang="sv-SE" dirty="0"/>
              <a:t>Om du som vittne befinner dig på en plats där något händer ska du i första hand kontakta en polispatrull, dvs du behöver inte ingripa på egen hand. </a:t>
            </a:r>
          </a:p>
          <a:p>
            <a:pPr marL="0" indent="0">
              <a:buNone/>
            </a:pPr>
            <a:endParaRPr lang="sv-SE" dirty="0"/>
          </a:p>
          <a:p>
            <a:pPr marL="0" indent="0">
              <a:buNone/>
            </a:pPr>
            <a:r>
              <a:rPr lang="sv-SE" dirty="0"/>
              <a:t>Du blir polisens ögon och öron och kan lämna viktiga vittnesuppgifter om de stannar kvar på platsen och observerar händelseförloppet tills polispatrullen anländer.</a:t>
            </a:r>
          </a:p>
          <a:p>
            <a:pPr marL="0" indent="0">
              <a:buNone/>
            </a:pPr>
            <a:endParaRPr lang="sv-SE" dirty="0"/>
          </a:p>
          <a:p>
            <a:pPr marL="0" indent="0">
              <a:buNone/>
            </a:pPr>
            <a:r>
              <a:rPr lang="sv-SE" dirty="0"/>
              <a:t>Det är viktigt att vara konkret vid lämnande av vittnesuppgifter – inga antaganden utan vad som faktiskt har hänt.</a:t>
            </a:r>
          </a:p>
        </p:txBody>
      </p:sp>
    </p:spTree>
    <p:extLst>
      <p:ext uri="{BB962C8B-B14F-4D97-AF65-F5344CB8AC3E}">
        <p14:creationId xmlns:p14="http://schemas.microsoft.com/office/powerpoint/2010/main" val="33215568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Vittnen är viktiga!</a:t>
            </a:r>
          </a:p>
        </p:txBody>
      </p:sp>
      <p:sp>
        <p:nvSpPr>
          <p:cNvPr id="3" name="Platshållare för innehåll 2"/>
          <p:cNvSpPr>
            <a:spLocks noGrp="1"/>
          </p:cNvSpPr>
          <p:nvPr>
            <p:ph idx="1"/>
          </p:nvPr>
        </p:nvSpPr>
        <p:spPr>
          <a:xfrm>
            <a:off x="776536" y="1700808"/>
            <a:ext cx="8275638" cy="3810000"/>
          </a:xfrm>
        </p:spPr>
        <p:txBody>
          <a:bodyPr/>
          <a:lstStyle/>
          <a:p>
            <a:r>
              <a:rPr lang="sv-SE" dirty="0"/>
              <a:t>Vittnen behövs för att upprätthålla lag och ordning, öka den sociala kontrollen.</a:t>
            </a:r>
            <a:br>
              <a:rPr lang="sv-SE" dirty="0"/>
            </a:br>
            <a:endParaRPr lang="sv-SE" dirty="0"/>
          </a:p>
          <a:p>
            <a:r>
              <a:rPr lang="sv-SE" dirty="0"/>
              <a:t>Vittnen behövs för att polisen ska kunna fullfölja sitt uppdrag:</a:t>
            </a:r>
          </a:p>
          <a:p>
            <a:pPr lvl="1"/>
            <a:r>
              <a:rPr lang="sv-SE" dirty="0"/>
              <a:t> förebygga brott</a:t>
            </a:r>
          </a:p>
          <a:p>
            <a:pPr lvl="1"/>
            <a:r>
              <a:rPr lang="sv-SE" dirty="0"/>
              <a:t> övervaka allmän ordning och säkerhet</a:t>
            </a:r>
          </a:p>
          <a:p>
            <a:pPr lvl="1"/>
            <a:r>
              <a:rPr lang="sv-SE" dirty="0"/>
              <a:t> bedriva spaning</a:t>
            </a:r>
          </a:p>
          <a:p>
            <a:pPr lvl="1"/>
            <a:r>
              <a:rPr lang="sv-SE" dirty="0"/>
              <a:t> göra brottsutredningar</a:t>
            </a:r>
          </a:p>
        </p:txBody>
      </p:sp>
    </p:spTree>
    <p:extLst>
      <p:ext uri="{BB962C8B-B14F-4D97-AF65-F5344CB8AC3E}">
        <p14:creationId xmlns:p14="http://schemas.microsoft.com/office/powerpoint/2010/main" val="101722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76536" y="332656"/>
            <a:ext cx="8329614" cy="1143000"/>
          </a:xfrm>
        </p:spPr>
        <p:txBody>
          <a:bodyPr/>
          <a:lstStyle/>
          <a:p>
            <a:pPr algn="ctr"/>
            <a:r>
              <a:rPr lang="sv-SE" dirty="0"/>
              <a:t>Iaktta följande:</a:t>
            </a:r>
          </a:p>
        </p:txBody>
      </p:sp>
      <p:sp>
        <p:nvSpPr>
          <p:cNvPr id="3" name="textruta 2"/>
          <p:cNvSpPr txBox="1"/>
          <p:nvPr/>
        </p:nvSpPr>
        <p:spPr>
          <a:xfrm>
            <a:off x="1064572" y="1556792"/>
            <a:ext cx="7920881" cy="3785652"/>
          </a:xfrm>
          <a:prstGeom prst="rect">
            <a:avLst/>
          </a:prstGeom>
          <a:noFill/>
        </p:spPr>
        <p:txBody>
          <a:bodyPr wrap="square" rtlCol="0">
            <a:spAutoFit/>
          </a:bodyPr>
          <a:lstStyle/>
          <a:p>
            <a:pPr marL="342900" indent="-342900">
              <a:buFontTx/>
              <a:buChar char="-"/>
            </a:pPr>
            <a:r>
              <a:rPr lang="sv-SE" sz="2000" dirty="0">
                <a:solidFill>
                  <a:srgbClr val="000000"/>
                </a:solidFill>
              </a:rPr>
              <a:t>Hur många personer fanns på platsen?</a:t>
            </a:r>
          </a:p>
          <a:p>
            <a:endParaRPr lang="sv-SE" sz="2000" dirty="0">
              <a:solidFill>
                <a:srgbClr val="000000"/>
              </a:solidFill>
            </a:endParaRPr>
          </a:p>
          <a:p>
            <a:pPr marL="342900" indent="-342900">
              <a:buFontTx/>
              <a:buChar char="-"/>
            </a:pPr>
            <a:r>
              <a:rPr lang="sv-SE" sz="2000" dirty="0">
                <a:solidFill>
                  <a:srgbClr val="000000"/>
                </a:solidFill>
              </a:rPr>
              <a:t>Vem har gjort vad? (notera signalement om möjligt)</a:t>
            </a:r>
          </a:p>
          <a:p>
            <a:endParaRPr lang="sv-SE" sz="2000" dirty="0">
              <a:solidFill>
                <a:srgbClr val="000000"/>
              </a:solidFill>
            </a:endParaRPr>
          </a:p>
          <a:p>
            <a:pPr marL="342900" indent="-342900">
              <a:buFontTx/>
              <a:buChar char="-"/>
            </a:pPr>
            <a:r>
              <a:rPr lang="sv-SE" sz="2000" dirty="0">
                <a:solidFill>
                  <a:srgbClr val="000000"/>
                </a:solidFill>
              </a:rPr>
              <a:t>Tidpunkter – när inträffade olika skeenden i händelseförloppet?</a:t>
            </a:r>
          </a:p>
          <a:p>
            <a:endParaRPr lang="sv-SE" sz="2000" dirty="0">
              <a:solidFill>
                <a:srgbClr val="000000"/>
              </a:solidFill>
            </a:endParaRPr>
          </a:p>
          <a:p>
            <a:pPr marL="342900" indent="-342900">
              <a:buFontTx/>
              <a:buChar char="-"/>
            </a:pPr>
            <a:r>
              <a:rPr lang="sv-SE" sz="2000" dirty="0">
                <a:solidFill>
                  <a:srgbClr val="000000"/>
                </a:solidFill>
              </a:rPr>
              <a:t>Brottsplatsen – hur ser det ut, var inträffade det?</a:t>
            </a:r>
          </a:p>
          <a:p>
            <a:endParaRPr lang="sv-SE" sz="2000" dirty="0">
              <a:solidFill>
                <a:srgbClr val="000000"/>
              </a:solidFill>
            </a:endParaRPr>
          </a:p>
          <a:p>
            <a:pPr marL="342900" indent="-342900">
              <a:buFontTx/>
              <a:buChar char="-"/>
            </a:pPr>
            <a:r>
              <a:rPr lang="sv-SE" sz="2000" dirty="0">
                <a:solidFill>
                  <a:srgbClr val="000000"/>
                </a:solidFill>
              </a:rPr>
              <a:t>Riktning – om gärningsman försvann; åt vilket håll, med vilket färdmedel?</a:t>
            </a:r>
          </a:p>
          <a:p>
            <a:pPr marL="342900" indent="-342900">
              <a:buFontTx/>
              <a:buChar char="-"/>
            </a:pPr>
            <a:endParaRPr lang="sv-SE" sz="2000" dirty="0">
              <a:solidFill>
                <a:srgbClr val="000000"/>
              </a:solidFill>
            </a:endParaRPr>
          </a:p>
          <a:p>
            <a:pPr marL="342900" indent="-342900">
              <a:buFontTx/>
              <a:buChar char="-"/>
            </a:pPr>
            <a:r>
              <a:rPr lang="sv-SE" sz="2000" dirty="0">
                <a:solidFill>
                  <a:srgbClr val="000000"/>
                </a:solidFill>
              </a:rPr>
              <a:t>Förekom vapen eller andra tillhyggen?</a:t>
            </a:r>
          </a:p>
        </p:txBody>
      </p:sp>
    </p:spTree>
    <p:extLst>
      <p:ext uri="{BB962C8B-B14F-4D97-AF65-F5344CB8AC3E}">
        <p14:creationId xmlns:p14="http://schemas.microsoft.com/office/powerpoint/2010/main" val="3789521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B6D0D95-04EE-4052-8895-357C4187CFB8}"/>
              </a:ext>
            </a:extLst>
          </p:cNvPr>
          <p:cNvSpPr>
            <a:spLocks noGrp="1"/>
          </p:cNvSpPr>
          <p:nvPr>
            <p:ph type="title"/>
          </p:nvPr>
        </p:nvSpPr>
        <p:spPr/>
        <p:txBody>
          <a:bodyPr/>
          <a:lstStyle/>
          <a:p>
            <a:pPr algn="ctr"/>
            <a:r>
              <a:rPr lang="sv-SE" dirty="0">
                <a:solidFill>
                  <a:srgbClr val="3275BE"/>
                </a:solidFill>
              </a:rPr>
              <a:t>Signalement</a:t>
            </a:r>
            <a:endParaRPr lang="sv-SE" dirty="0"/>
          </a:p>
        </p:txBody>
      </p:sp>
      <p:sp>
        <p:nvSpPr>
          <p:cNvPr id="3" name="Platshållare för innehåll 2">
            <a:extLst>
              <a:ext uri="{FF2B5EF4-FFF2-40B4-BE49-F238E27FC236}">
                <a16:creationId xmlns:a16="http://schemas.microsoft.com/office/drawing/2014/main" id="{1FCE9ADD-E28B-4726-B8ED-25CC93AB0999}"/>
              </a:ext>
            </a:extLst>
          </p:cNvPr>
          <p:cNvSpPr>
            <a:spLocks noGrp="1"/>
          </p:cNvSpPr>
          <p:nvPr>
            <p:ph idx="1"/>
          </p:nvPr>
        </p:nvSpPr>
        <p:spPr/>
        <p:txBody>
          <a:bodyPr/>
          <a:lstStyle/>
          <a:p>
            <a:pPr marL="0" indent="0" algn="ctr">
              <a:buNone/>
            </a:pPr>
            <a:r>
              <a:rPr lang="sv-SE" dirty="0">
                <a:solidFill>
                  <a:srgbClr val="3272BE"/>
                </a:solidFill>
              </a:rPr>
              <a:t>Kön</a:t>
            </a:r>
            <a:br>
              <a:rPr lang="sv-SE" dirty="0">
                <a:solidFill>
                  <a:srgbClr val="3272BE"/>
                </a:solidFill>
              </a:rPr>
            </a:br>
            <a:r>
              <a:rPr lang="sv-SE" dirty="0">
                <a:solidFill>
                  <a:srgbClr val="3272BE"/>
                </a:solidFill>
              </a:rPr>
              <a:t>Ålder</a:t>
            </a:r>
            <a:br>
              <a:rPr lang="sv-SE" dirty="0">
                <a:solidFill>
                  <a:srgbClr val="3272BE"/>
                </a:solidFill>
              </a:rPr>
            </a:br>
            <a:r>
              <a:rPr lang="sv-SE" dirty="0">
                <a:solidFill>
                  <a:srgbClr val="3272BE"/>
                </a:solidFill>
              </a:rPr>
              <a:t>Längd</a:t>
            </a:r>
            <a:br>
              <a:rPr lang="sv-SE" dirty="0">
                <a:solidFill>
                  <a:srgbClr val="3272BE"/>
                </a:solidFill>
              </a:rPr>
            </a:br>
            <a:r>
              <a:rPr lang="sv-SE" dirty="0">
                <a:solidFill>
                  <a:srgbClr val="3272BE"/>
                </a:solidFill>
              </a:rPr>
              <a:t>Kroppsbyggnad</a:t>
            </a:r>
            <a:br>
              <a:rPr lang="sv-SE" dirty="0">
                <a:solidFill>
                  <a:srgbClr val="3272BE"/>
                </a:solidFill>
              </a:rPr>
            </a:br>
            <a:r>
              <a:rPr lang="sv-SE" dirty="0">
                <a:solidFill>
                  <a:srgbClr val="3272BE"/>
                </a:solidFill>
              </a:rPr>
              <a:t>Hår/skägg</a:t>
            </a:r>
            <a:br>
              <a:rPr lang="sv-SE" dirty="0">
                <a:solidFill>
                  <a:srgbClr val="3272BE"/>
                </a:solidFill>
              </a:rPr>
            </a:br>
            <a:r>
              <a:rPr lang="sv-SE" dirty="0">
                <a:solidFill>
                  <a:srgbClr val="3272BE"/>
                </a:solidFill>
              </a:rPr>
              <a:t>Ögon</a:t>
            </a:r>
            <a:br>
              <a:rPr lang="sv-SE" dirty="0">
                <a:solidFill>
                  <a:srgbClr val="3272BE"/>
                </a:solidFill>
              </a:rPr>
            </a:br>
            <a:r>
              <a:rPr lang="sv-SE" dirty="0">
                <a:solidFill>
                  <a:srgbClr val="3272BE"/>
                </a:solidFill>
              </a:rPr>
              <a:t>Språk</a:t>
            </a:r>
            <a:br>
              <a:rPr lang="sv-SE" dirty="0">
                <a:solidFill>
                  <a:srgbClr val="3272BE"/>
                </a:solidFill>
              </a:rPr>
            </a:br>
            <a:r>
              <a:rPr lang="sv-SE" dirty="0">
                <a:solidFill>
                  <a:srgbClr val="3272BE"/>
                </a:solidFill>
              </a:rPr>
              <a:t>Klädsel</a:t>
            </a:r>
            <a:br>
              <a:rPr lang="sv-SE" dirty="0">
                <a:solidFill>
                  <a:srgbClr val="3272BE"/>
                </a:solidFill>
              </a:rPr>
            </a:br>
            <a:r>
              <a:rPr lang="sv-SE" dirty="0">
                <a:solidFill>
                  <a:srgbClr val="3272BE"/>
                </a:solidFill>
              </a:rPr>
              <a:t>Smycken</a:t>
            </a:r>
            <a:br>
              <a:rPr lang="sv-SE" dirty="0">
                <a:solidFill>
                  <a:srgbClr val="3272BE"/>
                </a:solidFill>
              </a:rPr>
            </a:br>
            <a:r>
              <a:rPr lang="sv-SE" dirty="0">
                <a:solidFill>
                  <a:srgbClr val="3272BE"/>
                </a:solidFill>
              </a:rPr>
              <a:t>Tatueringar, ärr, gångstil</a:t>
            </a:r>
            <a:br>
              <a:rPr lang="sv-SE" dirty="0">
                <a:solidFill>
                  <a:srgbClr val="3272BE"/>
                </a:solidFill>
              </a:rPr>
            </a:br>
            <a:endParaRPr lang="sv-SE" dirty="0"/>
          </a:p>
        </p:txBody>
      </p:sp>
    </p:spTree>
    <p:extLst>
      <p:ext uri="{BB962C8B-B14F-4D97-AF65-F5344CB8AC3E}">
        <p14:creationId xmlns:p14="http://schemas.microsoft.com/office/powerpoint/2010/main" val="11241127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052513" y="2133601"/>
            <a:ext cx="7957477" cy="15872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ea typeface="SimSun" charset="0"/>
                <a:cs typeface="SimSun"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ea typeface="SimSun" charset="0"/>
                <a:cs typeface="SimSun"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ea typeface="SimSun" charset="0"/>
                <a:cs typeface="SimSun"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ea typeface="SimSun" charset="0"/>
                <a:cs typeface="SimSun"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ea typeface="SimSun" charset="0"/>
                <a:cs typeface="SimSun"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ea typeface="SimSun" charset="0"/>
                <a:cs typeface="SimSun"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ea typeface="SimSun" charset="0"/>
                <a:cs typeface="SimSun"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ea typeface="SimSun" charset="0"/>
                <a:cs typeface="SimSun"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ea typeface="SimSun" charset="0"/>
                <a:cs typeface="SimSun" charset="0"/>
              </a:defRPr>
            </a:lvl9pPr>
          </a:lstStyle>
          <a:p>
            <a:pPr>
              <a:spcBef>
                <a:spcPts val="1500"/>
              </a:spcBef>
              <a:buFont typeface="Arial" charset="0"/>
              <a:buChar char="•"/>
            </a:pPr>
            <a:r>
              <a:rPr lang="sv-SE" dirty="0">
                <a:latin typeface="Arial" charset="0"/>
              </a:rPr>
              <a:t>Var konkret</a:t>
            </a:r>
          </a:p>
          <a:p>
            <a:pPr>
              <a:spcBef>
                <a:spcPts val="1500"/>
              </a:spcBef>
              <a:buFont typeface="Arial" charset="0"/>
              <a:buChar char="•"/>
            </a:pPr>
            <a:r>
              <a:rPr lang="sv-SE" dirty="0">
                <a:latin typeface="Arial" charset="0"/>
              </a:rPr>
              <a:t>Försök att beskriva händelsen så objektivt som möjligt</a:t>
            </a:r>
          </a:p>
          <a:p>
            <a:pPr>
              <a:spcBef>
                <a:spcPts val="1500"/>
              </a:spcBef>
              <a:buFont typeface="Arial" charset="0"/>
              <a:buChar char="•"/>
            </a:pPr>
            <a:r>
              <a:rPr lang="sv-SE" dirty="0">
                <a:latin typeface="Arial" charset="0"/>
              </a:rPr>
              <a:t>Försök aldrig skapa minnen</a:t>
            </a:r>
          </a:p>
        </p:txBody>
      </p:sp>
      <p:sp>
        <p:nvSpPr>
          <p:cNvPr id="4" name="Rubrik 1"/>
          <p:cNvSpPr txBox="1">
            <a:spLocks/>
          </p:cNvSpPr>
          <p:nvPr/>
        </p:nvSpPr>
        <p:spPr>
          <a:xfrm>
            <a:off x="745740" y="692696"/>
            <a:ext cx="8329614" cy="1143000"/>
          </a:xfrm>
          <a:prstGeom prst="rect">
            <a:avLst/>
          </a:prstGeom>
        </p:spPr>
        <p:txBody>
          <a:bodyPr/>
          <a:lstStyle>
            <a:lvl1pPr algn="l" rtl="0" eaLnBrk="0" fontAlgn="base" hangingPunct="0">
              <a:spcBef>
                <a:spcPct val="0"/>
              </a:spcBef>
              <a:spcAft>
                <a:spcPct val="0"/>
              </a:spcAft>
              <a:defRPr sz="3200" b="1">
                <a:solidFill>
                  <a:srgbClr val="1862AB"/>
                </a:solidFill>
                <a:latin typeface="+mj-lt"/>
                <a:ea typeface="+mj-ea"/>
                <a:cs typeface="+mj-cs"/>
              </a:defRPr>
            </a:lvl1pPr>
            <a:lvl2pPr algn="l" rtl="0" eaLnBrk="0" fontAlgn="base" hangingPunct="0">
              <a:spcBef>
                <a:spcPct val="0"/>
              </a:spcBef>
              <a:spcAft>
                <a:spcPct val="0"/>
              </a:spcAft>
              <a:defRPr sz="3200" b="1">
                <a:solidFill>
                  <a:srgbClr val="1862A8"/>
                </a:solidFill>
                <a:latin typeface="Arial" charset="0"/>
              </a:defRPr>
            </a:lvl2pPr>
            <a:lvl3pPr algn="l" rtl="0" eaLnBrk="0" fontAlgn="base" hangingPunct="0">
              <a:spcBef>
                <a:spcPct val="0"/>
              </a:spcBef>
              <a:spcAft>
                <a:spcPct val="0"/>
              </a:spcAft>
              <a:defRPr sz="3200" b="1">
                <a:solidFill>
                  <a:srgbClr val="1862A8"/>
                </a:solidFill>
                <a:latin typeface="Arial" charset="0"/>
              </a:defRPr>
            </a:lvl3pPr>
            <a:lvl4pPr algn="l" rtl="0" eaLnBrk="0" fontAlgn="base" hangingPunct="0">
              <a:spcBef>
                <a:spcPct val="0"/>
              </a:spcBef>
              <a:spcAft>
                <a:spcPct val="0"/>
              </a:spcAft>
              <a:defRPr sz="3200" b="1">
                <a:solidFill>
                  <a:srgbClr val="1862A8"/>
                </a:solidFill>
                <a:latin typeface="Arial" charset="0"/>
              </a:defRPr>
            </a:lvl4pPr>
            <a:lvl5pPr algn="l" rtl="0" eaLnBrk="0" fontAlgn="base" hangingPunct="0">
              <a:spcBef>
                <a:spcPct val="0"/>
              </a:spcBef>
              <a:spcAft>
                <a:spcPct val="0"/>
              </a:spcAft>
              <a:defRPr sz="3200" b="1">
                <a:solidFill>
                  <a:srgbClr val="1862A8"/>
                </a:solidFill>
                <a:latin typeface="Arial" charset="0"/>
              </a:defRPr>
            </a:lvl5pPr>
            <a:lvl6pPr marL="457200" algn="l" rtl="0" eaLnBrk="0" fontAlgn="base" hangingPunct="0">
              <a:spcBef>
                <a:spcPct val="0"/>
              </a:spcBef>
              <a:spcAft>
                <a:spcPct val="0"/>
              </a:spcAft>
              <a:defRPr sz="3200" b="1">
                <a:solidFill>
                  <a:srgbClr val="1862A8"/>
                </a:solidFill>
                <a:latin typeface="Arial" charset="0"/>
              </a:defRPr>
            </a:lvl6pPr>
            <a:lvl7pPr marL="914400" algn="l" rtl="0" eaLnBrk="0" fontAlgn="base" hangingPunct="0">
              <a:spcBef>
                <a:spcPct val="0"/>
              </a:spcBef>
              <a:spcAft>
                <a:spcPct val="0"/>
              </a:spcAft>
              <a:defRPr sz="3200" b="1">
                <a:solidFill>
                  <a:srgbClr val="1862A8"/>
                </a:solidFill>
                <a:latin typeface="Arial" charset="0"/>
              </a:defRPr>
            </a:lvl7pPr>
            <a:lvl8pPr marL="1371600" algn="l" rtl="0" eaLnBrk="0" fontAlgn="base" hangingPunct="0">
              <a:spcBef>
                <a:spcPct val="0"/>
              </a:spcBef>
              <a:spcAft>
                <a:spcPct val="0"/>
              </a:spcAft>
              <a:defRPr sz="3200" b="1">
                <a:solidFill>
                  <a:srgbClr val="1862A8"/>
                </a:solidFill>
                <a:latin typeface="Arial" charset="0"/>
              </a:defRPr>
            </a:lvl8pPr>
            <a:lvl9pPr marL="1828800" algn="l" rtl="0" eaLnBrk="0" fontAlgn="base" hangingPunct="0">
              <a:spcBef>
                <a:spcPct val="0"/>
              </a:spcBef>
              <a:spcAft>
                <a:spcPct val="0"/>
              </a:spcAft>
              <a:defRPr sz="3200" b="1">
                <a:solidFill>
                  <a:srgbClr val="1862A8"/>
                </a:solidFill>
                <a:latin typeface="Arial" charset="0"/>
              </a:defRPr>
            </a:lvl9pPr>
          </a:lstStyle>
          <a:p>
            <a:pPr algn="ctr"/>
            <a:r>
              <a:rPr lang="sv-SE" kern="0" dirty="0"/>
              <a:t>Att tänka på</a:t>
            </a:r>
          </a:p>
        </p:txBody>
      </p:sp>
    </p:spTree>
    <p:extLst>
      <p:ext uri="{BB962C8B-B14F-4D97-AF65-F5344CB8AC3E}">
        <p14:creationId xmlns:p14="http://schemas.microsoft.com/office/powerpoint/2010/main" val="275452033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38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38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Telefonnummer till polisen</a:t>
            </a:r>
          </a:p>
        </p:txBody>
      </p:sp>
      <p:sp>
        <p:nvSpPr>
          <p:cNvPr id="3" name="Platshållare för innehåll 2"/>
          <p:cNvSpPr>
            <a:spLocks noGrp="1"/>
          </p:cNvSpPr>
          <p:nvPr>
            <p:ph idx="1"/>
          </p:nvPr>
        </p:nvSpPr>
        <p:spPr/>
        <p:txBody>
          <a:bodyPr/>
          <a:lstStyle/>
          <a:p>
            <a:r>
              <a:rPr lang="sv-SE" dirty="0"/>
              <a:t>Akut, pågående brott: ALLTID 112</a:t>
            </a:r>
            <a:br>
              <a:rPr lang="sv-SE" dirty="0"/>
            </a:br>
            <a:r>
              <a:rPr lang="sv-SE" dirty="0"/>
              <a:t>Var tydlig med att säga att det handlar om pågående brottslighet och att man ringer som vuxenvandrare i Enköping. </a:t>
            </a:r>
            <a:br>
              <a:rPr lang="sv-SE" dirty="0"/>
            </a:br>
            <a:endParaRPr lang="sv-SE" dirty="0"/>
          </a:p>
          <a:p>
            <a:r>
              <a:rPr lang="sv-SE" dirty="0"/>
              <a:t>RLC (Regionledningscentral): 010-56 919 67</a:t>
            </a:r>
            <a:br>
              <a:rPr lang="sv-SE" dirty="0"/>
            </a:br>
            <a:r>
              <a:rPr lang="sv-SE" dirty="0"/>
              <a:t>Var tydlig med att presentera sig som vuxenvandrare i Enköping</a:t>
            </a:r>
            <a:br>
              <a:rPr lang="sv-SE" dirty="0"/>
            </a:br>
            <a:endParaRPr lang="sv-SE" dirty="0"/>
          </a:p>
          <a:p>
            <a:r>
              <a:rPr lang="sv-SE" dirty="0"/>
              <a:t>Tips: 11414 </a:t>
            </a:r>
          </a:p>
        </p:txBody>
      </p:sp>
    </p:spTree>
    <p:extLst>
      <p:ext uri="{BB962C8B-B14F-4D97-AF65-F5344CB8AC3E}">
        <p14:creationId xmlns:p14="http://schemas.microsoft.com/office/powerpoint/2010/main" val="15697872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62000" y="325916"/>
            <a:ext cx="8329613" cy="1143000"/>
          </a:xfrm>
        </p:spPr>
        <p:txBody>
          <a:bodyPr/>
          <a:lstStyle/>
          <a:p>
            <a:r>
              <a:rPr lang="sv-SE" dirty="0"/>
              <a:t>Kontaktuppgifter</a:t>
            </a:r>
          </a:p>
        </p:txBody>
      </p:sp>
      <p:sp>
        <p:nvSpPr>
          <p:cNvPr id="3" name="Platshållare för innehåll 2"/>
          <p:cNvSpPr>
            <a:spLocks noGrp="1"/>
          </p:cNvSpPr>
          <p:nvPr>
            <p:ph idx="1"/>
          </p:nvPr>
        </p:nvSpPr>
        <p:spPr>
          <a:xfrm>
            <a:off x="762000" y="1412776"/>
            <a:ext cx="8275638" cy="4454624"/>
          </a:xfrm>
        </p:spPr>
        <p:txBody>
          <a:bodyPr/>
          <a:lstStyle/>
          <a:p>
            <a:r>
              <a:rPr lang="sv-SE" sz="2800" dirty="0"/>
              <a:t>Anna Schaffer</a:t>
            </a:r>
          </a:p>
          <a:p>
            <a:pPr marL="0" indent="0">
              <a:buNone/>
            </a:pPr>
            <a:r>
              <a:rPr lang="sv-SE" sz="2800" dirty="0"/>
              <a:t>  </a:t>
            </a:r>
            <a:r>
              <a:rPr lang="sv-SE" sz="2800" dirty="0">
                <a:hlinkClick r:id="rId3"/>
              </a:rPr>
              <a:t>anna.schaffer@polisen.se</a:t>
            </a:r>
            <a:endParaRPr lang="sv-SE" sz="2800" dirty="0"/>
          </a:p>
          <a:p>
            <a:pPr marL="0" indent="0">
              <a:buNone/>
            </a:pPr>
            <a:r>
              <a:rPr lang="sv-SE" sz="2800" dirty="0"/>
              <a:t>  070-210 1718</a:t>
            </a:r>
          </a:p>
        </p:txBody>
      </p:sp>
      <p:pic>
        <p:nvPicPr>
          <p:cNvPr id="4" name="Platshållare för innehåll 5">
            <a:extLst>
              <a:ext uri="{FF2B5EF4-FFF2-40B4-BE49-F238E27FC236}">
                <a16:creationId xmlns:a16="http://schemas.microsoft.com/office/drawing/2014/main" id="{4FF6E721-5142-4576-BD28-420A9AE897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4160912" y="2456761"/>
            <a:ext cx="3744416" cy="3924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778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tshållare för innehåll 5">
            <a:extLst>
              <a:ext uri="{FF2B5EF4-FFF2-40B4-BE49-F238E27FC236}">
                <a16:creationId xmlns:a16="http://schemas.microsoft.com/office/drawing/2014/main" id="{B2EFD537-48A6-4B2C-88D1-88C2940C80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072680" y="1219679"/>
            <a:ext cx="5040560" cy="50178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4080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sv-SE" dirty="0">
                <a:solidFill>
                  <a:srgbClr val="1862A8"/>
                </a:solidFill>
              </a:rPr>
              <a:t>Polisens organisation</a:t>
            </a:r>
          </a:p>
        </p:txBody>
      </p:sp>
      <p:sp>
        <p:nvSpPr>
          <p:cNvPr id="34819" name="Rectangle 3"/>
          <p:cNvSpPr>
            <a:spLocks noGrp="1" noChangeArrowheads="1"/>
          </p:cNvSpPr>
          <p:nvPr>
            <p:ph type="body" idx="1"/>
          </p:nvPr>
        </p:nvSpPr>
        <p:spPr/>
        <p:txBody>
          <a:bodyPr/>
          <a:lstStyle/>
          <a:p>
            <a:r>
              <a:rPr lang="sv-SE" sz="1400" dirty="0"/>
              <a:t>Polismyndigheten består av: </a:t>
            </a:r>
          </a:p>
          <a:p>
            <a:r>
              <a:rPr lang="sv-SE" sz="1400" dirty="0"/>
              <a:t>99 lokalpolisområden</a:t>
            </a:r>
          </a:p>
          <a:p>
            <a:r>
              <a:rPr lang="sv-SE" sz="1400" dirty="0"/>
              <a:t>27 polisområden</a:t>
            </a:r>
          </a:p>
          <a:p>
            <a:r>
              <a:rPr lang="sv-SE" sz="1400" dirty="0"/>
              <a:t>7 regioner</a:t>
            </a:r>
          </a:p>
          <a:p>
            <a:r>
              <a:rPr lang="sv-SE" sz="1400" dirty="0"/>
              <a:t>Nationella operativa avdelningen</a:t>
            </a:r>
          </a:p>
          <a:p>
            <a:r>
              <a:rPr lang="sv-SE" sz="1400" dirty="0"/>
              <a:t>5 gemensamma avdelningar:</a:t>
            </a:r>
          </a:p>
          <a:p>
            <a:endParaRPr lang="sv-SE" sz="1400" dirty="0"/>
          </a:p>
          <a:p>
            <a:r>
              <a:rPr lang="sv-SE" sz="1400" dirty="0"/>
              <a:t>HR-avdelningen, IT-avdelningen, Ekonomiavdelningen, </a:t>
            </a:r>
            <a:br>
              <a:rPr lang="sv-SE" sz="1400" dirty="0"/>
            </a:br>
            <a:r>
              <a:rPr lang="sv-SE" sz="1400" dirty="0"/>
              <a:t>Kommunikationsavdelningen, Rättsavdelningen.</a:t>
            </a:r>
          </a:p>
          <a:p>
            <a:r>
              <a:rPr lang="sv-SE" sz="1400" dirty="0"/>
              <a:t>Rikspolischefens kansli</a:t>
            </a:r>
          </a:p>
          <a:p>
            <a:r>
              <a:rPr lang="sv-SE" sz="1400" dirty="0"/>
              <a:t>Internrevisionen</a:t>
            </a:r>
          </a:p>
          <a:p>
            <a:r>
              <a:rPr lang="sv-SE" sz="1400" dirty="0"/>
              <a:t>Särskilda utredningar </a:t>
            </a:r>
          </a:p>
          <a:p>
            <a:r>
              <a:rPr lang="sv-SE" sz="1400" dirty="0"/>
              <a:t>Nationellt forensiskt centrum</a:t>
            </a:r>
          </a:p>
          <a:p>
            <a:endParaRPr lang="sv-SE" sz="1400" dirty="0"/>
          </a:p>
        </p:txBody>
      </p:sp>
      <p:pic>
        <p:nvPicPr>
          <p:cNvPr id="2" name="Bildobjekt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064" y="188640"/>
            <a:ext cx="2623298" cy="6091598"/>
          </a:xfrm>
          <a:prstGeom prst="rect">
            <a:avLst/>
          </a:prstGeom>
        </p:spPr>
      </p:pic>
      <p:cxnSp>
        <p:nvCxnSpPr>
          <p:cNvPr id="6" name="Rak pil 5"/>
          <p:cNvCxnSpPr/>
          <p:nvPr/>
        </p:nvCxnSpPr>
        <p:spPr bwMode="auto">
          <a:xfrm flipH="1">
            <a:off x="6897216" y="3356992"/>
            <a:ext cx="864096" cy="936104"/>
          </a:xfrm>
          <a:prstGeom prst="straightConnector1">
            <a:avLst/>
          </a:prstGeom>
          <a:solidFill>
            <a:schemeClr val="accent1"/>
          </a:solidFill>
          <a:ln w="12699"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ruta 6"/>
          <p:cNvSpPr txBox="1"/>
          <p:nvPr/>
        </p:nvSpPr>
        <p:spPr>
          <a:xfrm>
            <a:off x="7017938" y="2870081"/>
            <a:ext cx="2831606" cy="707886"/>
          </a:xfrm>
          <a:prstGeom prst="rect">
            <a:avLst/>
          </a:prstGeom>
          <a:noFill/>
        </p:spPr>
        <p:txBody>
          <a:bodyPr wrap="square" rtlCol="0">
            <a:spAutoFit/>
          </a:bodyPr>
          <a:lstStyle/>
          <a:p>
            <a:pPr marL="171450" indent="-171450">
              <a:buFont typeface="Arial" panose="020B0604020202020204" pitchFamily="34" charset="0"/>
              <a:buChar char="•"/>
            </a:pPr>
            <a:r>
              <a:rPr lang="sv-SE" sz="800" b="1" dirty="0">
                <a:solidFill>
                  <a:srgbClr val="000000"/>
                </a:solidFill>
              </a:rPr>
              <a:t>Region Mitt</a:t>
            </a:r>
          </a:p>
          <a:p>
            <a:pPr marL="628650" lvl="1" indent="-171450">
              <a:buFont typeface="Arial" panose="020B0604020202020204" pitchFamily="34" charset="0"/>
              <a:buChar char="•"/>
            </a:pPr>
            <a:r>
              <a:rPr lang="sv-SE" sz="800" b="1" dirty="0">
                <a:solidFill>
                  <a:srgbClr val="000000"/>
                </a:solidFill>
              </a:rPr>
              <a:t>Polisområde Uppsala</a:t>
            </a:r>
          </a:p>
          <a:p>
            <a:pPr marL="1085850" lvl="2" indent="-171450">
              <a:buFont typeface="Arial" panose="020B0604020202020204" pitchFamily="34" charset="0"/>
              <a:buChar char="•"/>
            </a:pPr>
            <a:r>
              <a:rPr lang="sv-SE" sz="800" b="1" dirty="0">
                <a:solidFill>
                  <a:srgbClr val="000000"/>
                </a:solidFill>
              </a:rPr>
              <a:t>LPO Enköping/Håbo</a:t>
            </a:r>
          </a:p>
          <a:p>
            <a:pPr marL="1543050" lvl="3" indent="-171450">
              <a:buFont typeface="Arial" panose="020B0604020202020204" pitchFamily="34" charset="0"/>
              <a:buChar char="•"/>
            </a:pPr>
            <a:r>
              <a:rPr lang="sv-SE" sz="800" b="1" dirty="0">
                <a:solidFill>
                  <a:srgbClr val="000000"/>
                </a:solidFill>
              </a:rPr>
              <a:t>Polisstation Enköping</a:t>
            </a:r>
          </a:p>
          <a:p>
            <a:pPr marL="1543050" lvl="3" indent="-171450">
              <a:buFont typeface="Arial" panose="020B0604020202020204" pitchFamily="34" charset="0"/>
              <a:buChar char="•"/>
            </a:pPr>
            <a:r>
              <a:rPr lang="sv-SE" sz="800" b="1" dirty="0">
                <a:solidFill>
                  <a:srgbClr val="000000"/>
                </a:solidFill>
              </a:rPr>
              <a:t>Polisstation Bålsta</a:t>
            </a:r>
          </a:p>
        </p:txBody>
      </p:sp>
    </p:spTree>
    <p:extLst>
      <p:ext uri="{BB962C8B-B14F-4D97-AF65-F5344CB8AC3E}">
        <p14:creationId xmlns:p14="http://schemas.microsoft.com/office/powerpoint/2010/main" val="1401376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ur POLISLAGEN</a:t>
            </a:r>
          </a:p>
        </p:txBody>
      </p:sp>
      <p:sp>
        <p:nvSpPr>
          <p:cNvPr id="3" name="Platshållare för innehåll 2"/>
          <p:cNvSpPr>
            <a:spLocks noGrp="1"/>
          </p:cNvSpPr>
          <p:nvPr>
            <p:ph idx="1"/>
          </p:nvPr>
        </p:nvSpPr>
        <p:spPr/>
        <p:txBody>
          <a:bodyPr/>
          <a:lstStyle/>
          <a:p>
            <a:pPr marL="0" indent="0">
              <a:buNone/>
            </a:pPr>
            <a:r>
              <a:rPr lang="sv-SE" dirty="0"/>
              <a:t>- Främja rättvisa och trygghet</a:t>
            </a:r>
          </a:p>
          <a:p>
            <a:pPr marL="0" indent="0">
              <a:buNone/>
            </a:pPr>
            <a:r>
              <a:rPr lang="sv-SE" dirty="0"/>
              <a:t>- Upprätthålla ordning och säkerhet</a:t>
            </a:r>
          </a:p>
          <a:p>
            <a:pPr marL="0" indent="0">
              <a:buNone/>
            </a:pPr>
            <a:r>
              <a:rPr lang="sv-SE" dirty="0"/>
              <a:t>- Tillförsäkra allmänheten skydd och annan hjälp</a:t>
            </a:r>
          </a:p>
        </p:txBody>
      </p:sp>
    </p:spTree>
    <p:extLst>
      <p:ext uri="{BB962C8B-B14F-4D97-AF65-F5344CB8AC3E}">
        <p14:creationId xmlns:p14="http://schemas.microsoft.com/office/powerpoint/2010/main" val="967585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POLISLAGEN</a:t>
            </a:r>
          </a:p>
        </p:txBody>
      </p:sp>
      <p:sp>
        <p:nvSpPr>
          <p:cNvPr id="3" name="Platshållare för innehåll 2"/>
          <p:cNvSpPr>
            <a:spLocks noGrp="1"/>
          </p:cNvSpPr>
          <p:nvPr>
            <p:ph idx="1"/>
          </p:nvPr>
        </p:nvSpPr>
        <p:spPr>
          <a:xfrm>
            <a:off x="848544" y="1628800"/>
            <a:ext cx="8275638" cy="3810000"/>
          </a:xfrm>
        </p:spPr>
        <p:txBody>
          <a:bodyPr/>
          <a:lstStyle/>
          <a:p>
            <a:pPr marL="0" indent="0" algn="ctr">
              <a:buNone/>
            </a:pPr>
            <a:r>
              <a:rPr lang="sv-SE" dirty="0"/>
              <a:t>§2</a:t>
            </a:r>
          </a:p>
          <a:p>
            <a:pPr marL="0" indent="0" algn="ctr">
              <a:buNone/>
            </a:pPr>
            <a:r>
              <a:rPr lang="sv-SE" dirty="0"/>
              <a:t>Till polisens uppgifter tillhör:</a:t>
            </a:r>
          </a:p>
          <a:p>
            <a:pPr marL="0" indent="0" algn="ctr">
              <a:buNone/>
            </a:pPr>
            <a:endParaRPr lang="sv-SE" dirty="0"/>
          </a:p>
          <a:p>
            <a:pPr marL="457200" indent="-457200">
              <a:buAutoNum type="arabicPeriod"/>
            </a:pPr>
            <a:r>
              <a:rPr lang="sv-SE" dirty="0"/>
              <a:t>Förebygga brott</a:t>
            </a:r>
          </a:p>
          <a:p>
            <a:pPr marL="457200" indent="-457200">
              <a:buAutoNum type="arabicPeriod"/>
            </a:pPr>
            <a:r>
              <a:rPr lang="sv-SE" dirty="0"/>
              <a:t>Övervaka den allmänna ordningen</a:t>
            </a:r>
          </a:p>
          <a:p>
            <a:pPr marL="457200" indent="-457200">
              <a:buAutoNum type="arabicPeriod"/>
            </a:pPr>
            <a:r>
              <a:rPr lang="sv-SE" dirty="0"/>
              <a:t>Bedriva spaning och utredning</a:t>
            </a:r>
          </a:p>
          <a:p>
            <a:pPr marL="457200" indent="-457200">
              <a:buAutoNum type="arabicPeriod"/>
            </a:pPr>
            <a:r>
              <a:rPr lang="sv-SE" dirty="0"/>
              <a:t>Lämna allmänheten skydd, upplysningar och annan hjälp</a:t>
            </a:r>
          </a:p>
          <a:p>
            <a:pPr marL="457200" indent="-457200">
              <a:buAutoNum type="arabicPeriod"/>
            </a:pPr>
            <a:r>
              <a:rPr lang="sv-SE" dirty="0"/>
              <a:t>Fullgöra den verksamhet som ankommer på polisen</a:t>
            </a:r>
          </a:p>
        </p:txBody>
      </p:sp>
    </p:spTree>
    <p:extLst>
      <p:ext uri="{BB962C8B-B14F-4D97-AF65-F5344CB8AC3E}">
        <p14:creationId xmlns:p14="http://schemas.microsoft.com/office/powerpoint/2010/main" val="4264441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Polislagen</a:t>
            </a:r>
          </a:p>
        </p:txBody>
      </p:sp>
      <p:sp>
        <p:nvSpPr>
          <p:cNvPr id="3" name="Platshållare för innehåll 2"/>
          <p:cNvSpPr>
            <a:spLocks noGrp="1"/>
          </p:cNvSpPr>
          <p:nvPr>
            <p:ph idx="1"/>
          </p:nvPr>
        </p:nvSpPr>
        <p:spPr/>
        <p:txBody>
          <a:bodyPr/>
          <a:lstStyle/>
          <a:p>
            <a:pPr marL="0" indent="0" algn="ctr">
              <a:buNone/>
            </a:pPr>
            <a:r>
              <a:rPr lang="sv-SE" dirty="0"/>
              <a:t>VIKTIGA PRINCIPER</a:t>
            </a:r>
          </a:p>
          <a:p>
            <a:pPr algn="ctr"/>
            <a:endParaRPr lang="sv-SE" dirty="0"/>
          </a:p>
          <a:p>
            <a:pPr marL="0" indent="0" algn="ctr">
              <a:buNone/>
            </a:pPr>
            <a:r>
              <a:rPr lang="sv-SE" dirty="0"/>
              <a:t>Legalitetsprincipen</a:t>
            </a:r>
          </a:p>
          <a:p>
            <a:pPr marL="0" indent="0" algn="ctr">
              <a:buNone/>
            </a:pPr>
            <a:r>
              <a:rPr lang="sv-SE" dirty="0"/>
              <a:t>(</a:t>
            </a:r>
            <a:r>
              <a:rPr lang="sv-SE" sz="1600" dirty="0"/>
              <a:t>gör inte vad vi känner för</a:t>
            </a:r>
            <a:r>
              <a:rPr lang="sv-SE" dirty="0"/>
              <a:t>)</a:t>
            </a:r>
          </a:p>
          <a:p>
            <a:pPr marL="0" indent="0" algn="ctr">
              <a:buNone/>
            </a:pPr>
            <a:r>
              <a:rPr lang="sv-SE" dirty="0"/>
              <a:t>Proportionalitetsprincipen</a:t>
            </a:r>
          </a:p>
          <a:p>
            <a:pPr marL="0" indent="0" algn="ctr">
              <a:buNone/>
            </a:pPr>
            <a:r>
              <a:rPr lang="sv-SE" sz="1400" dirty="0"/>
              <a:t>(gör inte mer än nödvändigt)</a:t>
            </a:r>
          </a:p>
          <a:p>
            <a:pPr marL="0" indent="0" algn="ctr">
              <a:buNone/>
            </a:pPr>
            <a:r>
              <a:rPr lang="sv-SE" dirty="0"/>
              <a:t>Behovsprincipen</a:t>
            </a:r>
          </a:p>
          <a:p>
            <a:pPr marL="0" indent="0" algn="ctr">
              <a:buNone/>
            </a:pPr>
            <a:r>
              <a:rPr lang="sv-SE" sz="1400" dirty="0"/>
              <a:t>(Om det inte behövs, gör det inte)</a:t>
            </a:r>
            <a:endParaRPr lang="sv-SE" dirty="0"/>
          </a:p>
        </p:txBody>
      </p:sp>
    </p:spTree>
    <p:extLst>
      <p:ext uri="{BB962C8B-B14F-4D97-AF65-F5344CB8AC3E}">
        <p14:creationId xmlns:p14="http://schemas.microsoft.com/office/powerpoint/2010/main" val="4135614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B1E68058-2D8B-4C7D-BBE5-0A3522417682}"/>
              </a:ext>
            </a:extLst>
          </p:cNvPr>
          <p:cNvSpPr>
            <a:spLocks noGrp="1"/>
          </p:cNvSpPr>
          <p:nvPr>
            <p:ph type="title"/>
          </p:nvPr>
        </p:nvSpPr>
        <p:spPr>
          <a:xfrm>
            <a:off x="762000" y="381000"/>
            <a:ext cx="8329613" cy="743744"/>
          </a:xfrm>
        </p:spPr>
        <p:txBody>
          <a:bodyPr/>
          <a:lstStyle/>
          <a:p>
            <a:pPr algn="ctr"/>
            <a:r>
              <a:rPr lang="sv-SE" altLang="sv-SE" dirty="0">
                <a:latin typeface="Helvetica Neue"/>
                <a:hlinkClick r:id="rId2" tooltip="Permalänk till detta stycke">
                  <a:extLst>
                    <a:ext uri="{A12FA001-AC4F-418D-AE19-62706E023703}">
                      <ahyp:hlinkClr xmlns:ahyp="http://schemas.microsoft.com/office/drawing/2018/hyperlinkcolor" val="tx"/>
                    </a:ext>
                  </a:extLst>
                </a:hlinkClick>
              </a:rPr>
              <a:t>PL 13 §</a:t>
            </a:r>
            <a:endParaRPr lang="sv-SE" dirty="0"/>
          </a:p>
        </p:txBody>
      </p:sp>
      <p:sp>
        <p:nvSpPr>
          <p:cNvPr id="7" name="Platshållare för innehåll 6">
            <a:extLst>
              <a:ext uri="{FF2B5EF4-FFF2-40B4-BE49-F238E27FC236}">
                <a16:creationId xmlns:a16="http://schemas.microsoft.com/office/drawing/2014/main" id="{0695A993-1474-459B-929F-F336006F90EC}"/>
              </a:ext>
            </a:extLst>
          </p:cNvPr>
          <p:cNvSpPr>
            <a:spLocks noGrp="1"/>
          </p:cNvSpPr>
          <p:nvPr>
            <p:ph idx="1"/>
          </p:nvPr>
        </p:nvSpPr>
        <p:spPr>
          <a:xfrm>
            <a:off x="708024" y="836712"/>
            <a:ext cx="8329613" cy="5030688"/>
          </a:xfrm>
        </p:spPr>
        <p:txBody>
          <a:bodyPr/>
          <a:lstStyle/>
          <a:p>
            <a:pPr marL="0" lvl="0" indent="0">
              <a:spcBef>
                <a:spcPct val="0"/>
              </a:spcBef>
              <a:buSzTx/>
              <a:buNone/>
            </a:pPr>
            <a:r>
              <a:rPr lang="sv-SE" altLang="sv-SE" dirty="0">
                <a:latin typeface="Helvetica Neue"/>
              </a:rPr>
              <a:t>  </a:t>
            </a:r>
          </a:p>
          <a:p>
            <a:pPr marL="0" lvl="0" indent="0">
              <a:spcBef>
                <a:spcPct val="0"/>
              </a:spcBef>
              <a:buSzTx/>
              <a:buNone/>
            </a:pPr>
            <a:r>
              <a:rPr lang="sv-SE" altLang="sv-SE" dirty="0">
                <a:latin typeface="Helvetica Neue"/>
              </a:rPr>
              <a:t>Om någon genom sitt uppträdande stör den allmänna ordningen eller utgör en omedelbar fara för denna, </a:t>
            </a:r>
          </a:p>
          <a:p>
            <a:pPr marL="0" lvl="0" indent="0">
              <a:spcBef>
                <a:spcPct val="0"/>
              </a:spcBef>
              <a:buSzTx/>
              <a:buNone/>
            </a:pPr>
            <a:endParaRPr lang="sv-SE" altLang="sv-SE" dirty="0">
              <a:latin typeface="Helvetica Neue"/>
            </a:endParaRPr>
          </a:p>
          <a:p>
            <a:pPr marL="0" lvl="0" indent="0">
              <a:spcBef>
                <a:spcPct val="0"/>
              </a:spcBef>
              <a:buSzTx/>
              <a:buNone/>
            </a:pPr>
            <a:r>
              <a:rPr lang="sv-SE" altLang="sv-SE" dirty="0">
                <a:latin typeface="Helvetica Neue"/>
              </a:rPr>
              <a:t>får en polisman, när det är nödvändigt för att ordningen skall kunna upprätthållas, avvisa eller avlägsna honom från visst område eller utrymme. </a:t>
            </a:r>
          </a:p>
          <a:p>
            <a:pPr marL="0" lvl="0" indent="0">
              <a:spcBef>
                <a:spcPct val="0"/>
              </a:spcBef>
              <a:buSzTx/>
              <a:buNone/>
            </a:pPr>
            <a:endParaRPr lang="sv-SE" altLang="sv-SE" dirty="0">
              <a:latin typeface="Helvetica Neue"/>
            </a:endParaRPr>
          </a:p>
          <a:p>
            <a:pPr marL="0" lvl="0" indent="0">
              <a:spcBef>
                <a:spcPct val="0"/>
              </a:spcBef>
              <a:buSzTx/>
              <a:buNone/>
            </a:pPr>
            <a:r>
              <a:rPr lang="sv-SE" altLang="sv-SE" dirty="0">
                <a:latin typeface="Helvetica Neue"/>
              </a:rPr>
              <a:t>Detsamma gäller om en sådan åtgärd behövs för att en straffbelagd handling skall kunna avvärjas.</a:t>
            </a:r>
          </a:p>
          <a:p>
            <a:pPr marL="0" lvl="0" indent="0">
              <a:spcBef>
                <a:spcPct val="0"/>
              </a:spcBef>
              <a:buSzTx/>
              <a:buNone/>
            </a:pPr>
            <a:endParaRPr lang="sv-SE" altLang="sv-SE" sz="2000" dirty="0"/>
          </a:p>
          <a:p>
            <a:pPr marL="0" lvl="0" indent="0">
              <a:spcBef>
                <a:spcPct val="0"/>
              </a:spcBef>
              <a:buSzTx/>
              <a:buNone/>
            </a:pPr>
            <a:r>
              <a:rPr lang="sv-SE" altLang="sv-SE" dirty="0">
                <a:latin typeface="Helvetica Neue"/>
              </a:rPr>
              <a:t> Är en åtgärd som avses i </a:t>
            </a:r>
            <a:r>
              <a:rPr lang="sv-SE" altLang="sv-SE" dirty="0">
                <a:latin typeface="Helvetica Neue"/>
                <a:hlinkClick r:id="rId2">
                  <a:extLst>
                    <a:ext uri="{A12FA001-AC4F-418D-AE19-62706E023703}">
                      <ahyp:hlinkClr xmlns:ahyp="http://schemas.microsoft.com/office/drawing/2018/hyperlinkcolor" val="tx"/>
                    </a:ext>
                  </a:extLst>
                </a:hlinkClick>
              </a:rPr>
              <a:t>första stycket</a:t>
            </a:r>
            <a:r>
              <a:rPr lang="sv-SE" altLang="sv-SE" dirty="0">
                <a:latin typeface="Helvetica Neue"/>
              </a:rPr>
              <a:t> otillräcklig för att det avsedda resultatet skall uppnås, får personen tillfälligt </a:t>
            </a:r>
            <a:r>
              <a:rPr lang="sv-SE" altLang="sv-SE" dirty="0">
                <a:highlight>
                  <a:srgbClr val="FFFF00"/>
                </a:highlight>
                <a:latin typeface="Helvetica Neue"/>
              </a:rPr>
              <a:t>omhändertas</a:t>
            </a:r>
            <a:r>
              <a:rPr lang="sv-SE" altLang="sv-SE" dirty="0">
                <a:solidFill>
                  <a:srgbClr val="333333"/>
                </a:solidFill>
                <a:highlight>
                  <a:srgbClr val="FFFF00"/>
                </a:highlight>
                <a:latin typeface="Helvetica Neue"/>
              </a:rPr>
              <a:t>.</a:t>
            </a:r>
            <a:endParaRPr lang="sv-SE" altLang="sv-SE" dirty="0">
              <a:solidFill>
                <a:srgbClr val="337AB7"/>
              </a:solidFill>
              <a:highlight>
                <a:srgbClr val="FFFF00"/>
              </a:highlight>
              <a:latin typeface="Helvetica Neue"/>
            </a:endParaRPr>
          </a:p>
          <a:p>
            <a:endParaRPr lang="sv-SE" dirty="0"/>
          </a:p>
        </p:txBody>
      </p:sp>
    </p:spTree>
    <p:extLst>
      <p:ext uri="{BB962C8B-B14F-4D97-AF65-F5344CB8AC3E}">
        <p14:creationId xmlns:p14="http://schemas.microsoft.com/office/powerpoint/2010/main" val="2712232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BROTTSBALKEN</a:t>
            </a:r>
          </a:p>
        </p:txBody>
      </p:sp>
      <p:sp>
        <p:nvSpPr>
          <p:cNvPr id="3" name="Platshållare för innehåll 2"/>
          <p:cNvSpPr>
            <a:spLocks noGrp="1"/>
          </p:cNvSpPr>
          <p:nvPr>
            <p:ph idx="1"/>
          </p:nvPr>
        </p:nvSpPr>
        <p:spPr/>
        <p:txBody>
          <a:bodyPr/>
          <a:lstStyle/>
          <a:p>
            <a:pPr marL="0" indent="0">
              <a:buNone/>
            </a:pPr>
            <a:endParaRPr lang="sv-SE" dirty="0"/>
          </a:p>
          <a:p>
            <a:pPr marL="0" indent="0">
              <a:buNone/>
            </a:pPr>
            <a:r>
              <a:rPr lang="sv-SE" dirty="0"/>
              <a:t>Brott är en gärning som är beskriven i denna balk eller i annan lag eller författning och för vilket straff som sägs nedan är föreskrivet.</a:t>
            </a:r>
          </a:p>
          <a:p>
            <a:pPr marL="0" indent="0">
              <a:buNone/>
            </a:pPr>
            <a:endParaRPr lang="sv-SE" dirty="0"/>
          </a:p>
        </p:txBody>
      </p:sp>
    </p:spTree>
    <p:extLst>
      <p:ext uri="{BB962C8B-B14F-4D97-AF65-F5344CB8AC3E}">
        <p14:creationId xmlns:p14="http://schemas.microsoft.com/office/powerpoint/2010/main" val="1220750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6D82340-C729-46A2-845E-10D97384429E}"/>
              </a:ext>
            </a:extLst>
          </p:cNvPr>
          <p:cNvSpPr>
            <a:spLocks noGrp="1"/>
          </p:cNvSpPr>
          <p:nvPr>
            <p:ph type="title"/>
          </p:nvPr>
        </p:nvSpPr>
        <p:spPr/>
        <p:txBody>
          <a:bodyPr/>
          <a:lstStyle/>
          <a:p>
            <a:pPr algn="ctr"/>
            <a:r>
              <a:rPr lang="sv-SE" dirty="0"/>
              <a:t>LOB </a:t>
            </a:r>
          </a:p>
        </p:txBody>
      </p:sp>
      <p:sp>
        <p:nvSpPr>
          <p:cNvPr id="3" name="Platshållare för innehåll 2">
            <a:extLst>
              <a:ext uri="{FF2B5EF4-FFF2-40B4-BE49-F238E27FC236}">
                <a16:creationId xmlns:a16="http://schemas.microsoft.com/office/drawing/2014/main" id="{8A19A536-F0B3-457D-BC1A-49F03D43E8B6}"/>
              </a:ext>
            </a:extLst>
          </p:cNvPr>
          <p:cNvSpPr>
            <a:spLocks noGrp="1"/>
          </p:cNvSpPr>
          <p:nvPr>
            <p:ph idx="1"/>
          </p:nvPr>
        </p:nvSpPr>
        <p:spPr/>
        <p:txBody>
          <a:bodyPr/>
          <a:lstStyle/>
          <a:p>
            <a:r>
              <a:rPr lang="sv-SE" b="1" dirty="0"/>
              <a:t>Lag (1976:511) om omhändertagande av berusade personer </a:t>
            </a:r>
            <a:r>
              <a:rPr lang="sv-SE" b="1" dirty="0" err="1"/>
              <a:t>m.m</a:t>
            </a:r>
            <a:endParaRPr lang="sv-SE" b="1" dirty="0"/>
          </a:p>
          <a:p>
            <a:r>
              <a:rPr lang="sv-SE" b="1" dirty="0"/>
              <a:t>1 §</a:t>
            </a:r>
            <a:r>
              <a:rPr lang="sv-SE" dirty="0"/>
              <a:t>   Den som anträffas så berusad av alkoholdrycker eller annat berusningsmedel att han inte kan ta hand om sig själv eller annars utgör en fara för sig själv eller för någon annan får omhändertas av en polisman.</a:t>
            </a:r>
          </a:p>
          <a:p>
            <a:pPr>
              <a:buFont typeface="Arial" panose="020B0604020202020204" pitchFamily="34" charset="0"/>
              <a:buChar char="•"/>
            </a:pPr>
            <a:r>
              <a:rPr lang="sv-SE" dirty="0"/>
              <a:t>Anträffas någon där han eller någon annan har sin bostad, får han inte omhändertas enligt första stycket. </a:t>
            </a:r>
            <a:r>
              <a:rPr lang="sv-SE" i="1" dirty="0"/>
              <a:t>Lag (1984:391)</a:t>
            </a:r>
            <a:r>
              <a:rPr lang="sv-SE" dirty="0"/>
              <a:t>.</a:t>
            </a:r>
          </a:p>
          <a:p>
            <a:endParaRPr lang="sv-SE" dirty="0"/>
          </a:p>
        </p:txBody>
      </p:sp>
    </p:spTree>
    <p:extLst>
      <p:ext uri="{BB962C8B-B14F-4D97-AF65-F5344CB8AC3E}">
        <p14:creationId xmlns:p14="http://schemas.microsoft.com/office/powerpoint/2010/main" val="2902178730"/>
      </p:ext>
    </p:extLst>
  </p:cSld>
  <p:clrMapOvr>
    <a:masterClrMapping/>
  </p:clrMapOvr>
</p:sld>
</file>

<file path=ppt/theme/theme1.xml><?xml version="1.0" encoding="utf-8"?>
<a:theme xmlns:a="http://schemas.openxmlformats.org/drawingml/2006/main" name="Office-tema">
  <a:themeElements>
    <a:clrScheme name="Polisen">
      <a:dk1>
        <a:srgbClr val="000000"/>
      </a:dk1>
      <a:lt1>
        <a:srgbClr val="FFFFFF"/>
      </a:lt1>
      <a:dk2>
        <a:srgbClr val="000000"/>
      </a:dk2>
      <a:lt2>
        <a:srgbClr val="9B9B9B"/>
      </a:lt2>
      <a:accent1>
        <a:srgbClr val="FFCC33"/>
      </a:accent1>
      <a:accent2>
        <a:srgbClr val="1862A8"/>
      </a:accent2>
      <a:accent3>
        <a:srgbClr val="BB2F20"/>
      </a:accent3>
      <a:accent4>
        <a:srgbClr val="009DE0"/>
      </a:accent4>
      <a:accent5>
        <a:srgbClr val="033A5F"/>
      </a:accent5>
      <a:accent6>
        <a:srgbClr val="A2C037"/>
      </a:accent6>
      <a:hlink>
        <a:srgbClr val="289548"/>
      </a:hlink>
      <a:folHlink>
        <a:srgbClr val="009DE0"/>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ol_presentation_l_2015.potx" id="{697023CE-07E8-418A-9F81-180C44BA5FDF}" vid="{BAB08F3E-2C1F-46A6-883C-F81E1539069C}"/>
    </a:ext>
  </a:extLst>
</a:theme>
</file>

<file path=ppt/theme/theme10.xml><?xml version="1.0" encoding="utf-8"?>
<a:theme xmlns:a="http://schemas.openxmlformats.org/drawingml/2006/main" name="10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1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3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5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7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8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20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21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22_Office-tema">
  <a:themeElements>
    <a:clrScheme name="Polisen">
      <a:dk1>
        <a:srgbClr val="000000"/>
      </a:dk1>
      <a:lt1>
        <a:srgbClr val="FFFFFF"/>
      </a:lt1>
      <a:dk2>
        <a:srgbClr val="000000"/>
      </a:dk2>
      <a:lt2>
        <a:srgbClr val="9B9B9B"/>
      </a:lt2>
      <a:accent1>
        <a:srgbClr val="FFCC33"/>
      </a:accent1>
      <a:accent2>
        <a:srgbClr val="1862A8"/>
      </a:accent2>
      <a:accent3>
        <a:srgbClr val="BB2F20"/>
      </a:accent3>
      <a:accent4>
        <a:srgbClr val="009DE0"/>
      </a:accent4>
      <a:accent5>
        <a:srgbClr val="033A5F"/>
      </a:accent5>
      <a:accent6>
        <a:srgbClr val="A2C037"/>
      </a:accent6>
      <a:hlink>
        <a:srgbClr val="289548"/>
      </a:hlink>
      <a:folHlink>
        <a:srgbClr val="009DE0"/>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ol_presentation_l_2015.potx" id="{697023CE-07E8-418A-9F81-180C44BA5FDF}" vid="{BAB08F3E-2C1F-46A6-883C-F81E1539069C}"/>
    </a:ext>
  </a:extLst>
</a:theme>
</file>

<file path=ppt/theme/theme19.xml><?xml version="1.0" encoding="utf-8"?>
<a:theme xmlns:a="http://schemas.openxmlformats.org/drawingml/2006/main" name="23_Office-tema">
  <a:themeElements>
    <a:clrScheme name="Polisen">
      <a:dk1>
        <a:srgbClr val="000000"/>
      </a:dk1>
      <a:lt1>
        <a:srgbClr val="FFFFFF"/>
      </a:lt1>
      <a:dk2>
        <a:srgbClr val="000000"/>
      </a:dk2>
      <a:lt2>
        <a:srgbClr val="9B9B9B"/>
      </a:lt2>
      <a:accent1>
        <a:srgbClr val="FFCC33"/>
      </a:accent1>
      <a:accent2>
        <a:srgbClr val="1862A8"/>
      </a:accent2>
      <a:accent3>
        <a:srgbClr val="BB2F20"/>
      </a:accent3>
      <a:accent4>
        <a:srgbClr val="009DE0"/>
      </a:accent4>
      <a:accent5>
        <a:srgbClr val="033A5F"/>
      </a:accent5>
      <a:accent6>
        <a:srgbClr val="A2C037"/>
      </a:accent6>
      <a:hlink>
        <a:srgbClr val="289548"/>
      </a:hlink>
      <a:folHlink>
        <a:srgbClr val="009DE0"/>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ol_presentation_l_2015.potx" id="{697023CE-07E8-418A-9F81-180C44BA5FDF}" vid="{BAB08F3E-2C1F-46A6-883C-F81E1539069C}"/>
    </a:ext>
  </a:extLst>
</a:theme>
</file>

<file path=ppt/theme/theme2.xml><?xml version="1.0" encoding="utf-8"?>
<a:theme xmlns:a="http://schemas.openxmlformats.org/drawingml/2006/main" name="1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28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21.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2.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7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8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9_Office-tema">
  <a:themeElements>
    <a:clrScheme name="">
      <a:dk1>
        <a:srgbClr val="000000"/>
      </a:dk1>
      <a:lt1>
        <a:srgbClr val="FFFFFF"/>
      </a:lt1>
      <a:dk2>
        <a:srgbClr val="000000"/>
      </a:dk2>
      <a:lt2>
        <a:srgbClr val="808080"/>
      </a:lt2>
      <a:accent1>
        <a:srgbClr val="FFCC33"/>
      </a:accent1>
      <a:accent2>
        <a:srgbClr val="1862A8"/>
      </a:accent2>
      <a:accent3>
        <a:srgbClr val="FFFFFF"/>
      </a:accent3>
      <a:accent4>
        <a:srgbClr val="000000"/>
      </a:accent4>
      <a:accent5>
        <a:srgbClr val="FFE2AD"/>
      </a:accent5>
      <a:accent6>
        <a:srgbClr val="155898"/>
      </a:accent6>
      <a:hlink>
        <a:srgbClr val="CC0033"/>
      </a:hlink>
      <a:folHlink>
        <a:srgbClr val="AED2F8"/>
      </a:folHlink>
    </a:clrScheme>
    <a:fontScheme name="Office-te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tema 8">
        <a:dk1>
          <a:srgbClr val="000000"/>
        </a:dk1>
        <a:lt1>
          <a:srgbClr val="FFFFFF"/>
        </a:lt1>
        <a:dk2>
          <a:srgbClr val="000000"/>
        </a:dk2>
        <a:lt2>
          <a:srgbClr val="808080"/>
        </a:lt2>
        <a:accent1>
          <a:srgbClr val="FFCC66"/>
        </a:accent1>
        <a:accent2>
          <a:srgbClr val="4BA4F5"/>
        </a:accent2>
        <a:accent3>
          <a:srgbClr val="FFFFFF"/>
        </a:accent3>
        <a:accent4>
          <a:srgbClr val="000000"/>
        </a:accent4>
        <a:accent5>
          <a:srgbClr val="FFE2B8"/>
        </a:accent5>
        <a:accent6>
          <a:srgbClr val="4394DE"/>
        </a:accent6>
        <a:hlink>
          <a:srgbClr val="FF7E27"/>
        </a:hlink>
        <a:folHlink>
          <a:srgbClr val="DDDDDD"/>
        </a:folHlink>
      </a:clrScheme>
      <a:clrMap bg1="lt1" tx1="dk1" bg2="lt2" tx2="dk2" accent1="accent1" accent2="accent2" accent3="accent3" accent4="accent4" accent5="accent5" accent6="accent6" hlink="hlink" folHlink="folHlink"/>
    </a:extraClrScheme>
    <a:extraClrScheme>
      <a:clrScheme name="Office-tema 9">
        <a:dk1>
          <a:srgbClr val="000000"/>
        </a:dk1>
        <a:lt1>
          <a:srgbClr val="FFFFFF"/>
        </a:lt1>
        <a:dk2>
          <a:srgbClr val="000000"/>
        </a:dk2>
        <a:lt2>
          <a:srgbClr val="808080"/>
        </a:lt2>
        <a:accent1>
          <a:srgbClr val="FFCC33"/>
        </a:accent1>
        <a:accent2>
          <a:srgbClr val="326ABE"/>
        </a:accent2>
        <a:accent3>
          <a:srgbClr val="FFFFFF"/>
        </a:accent3>
        <a:accent4>
          <a:srgbClr val="000000"/>
        </a:accent4>
        <a:accent5>
          <a:srgbClr val="FFE2AD"/>
        </a:accent5>
        <a:accent6>
          <a:srgbClr val="2C5FAC"/>
        </a:accent6>
        <a:hlink>
          <a:srgbClr val="FF0033"/>
        </a:hlink>
        <a:folHlink>
          <a:srgbClr val="CCCCF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3166</Words>
  <Application>Microsoft Office PowerPoint</Application>
  <PresentationFormat>A4 (210 x 297 mm)</PresentationFormat>
  <Paragraphs>298</Paragraphs>
  <Slides>27</Slides>
  <Notes>23</Notes>
  <HiddenSlides>0</HiddenSlides>
  <MMClips>0</MMClips>
  <ScaleCrop>false</ScaleCrop>
  <HeadingPairs>
    <vt:vector size="6" baseType="variant">
      <vt:variant>
        <vt:lpstr>Använt teckensnitt</vt:lpstr>
      </vt:variant>
      <vt:variant>
        <vt:i4>4</vt:i4>
      </vt:variant>
      <vt:variant>
        <vt:lpstr>Tema</vt:lpstr>
      </vt:variant>
      <vt:variant>
        <vt:i4>20</vt:i4>
      </vt:variant>
      <vt:variant>
        <vt:lpstr>Bildrubriker</vt:lpstr>
      </vt:variant>
      <vt:variant>
        <vt:i4>27</vt:i4>
      </vt:variant>
    </vt:vector>
  </HeadingPairs>
  <TitlesOfParts>
    <vt:vector size="51" baseType="lpstr">
      <vt:lpstr>Arial</vt:lpstr>
      <vt:lpstr>Calibri</vt:lpstr>
      <vt:lpstr>Helvetica Neue</vt:lpstr>
      <vt:lpstr>Times New Roman</vt:lpstr>
      <vt:lpstr>Office-tema</vt:lpstr>
      <vt:lpstr>1_Office-tema</vt:lpstr>
      <vt:lpstr>2_Office-tema</vt:lpstr>
      <vt:lpstr>4_Office-tema</vt:lpstr>
      <vt:lpstr>5_Office-tema</vt:lpstr>
      <vt:lpstr>6_Office-tema</vt:lpstr>
      <vt:lpstr>7_Office-tema</vt:lpstr>
      <vt:lpstr>8_Office-tema</vt:lpstr>
      <vt:lpstr>9_Office-tema</vt:lpstr>
      <vt:lpstr>10_Office-tema</vt:lpstr>
      <vt:lpstr>11_Office-tema</vt:lpstr>
      <vt:lpstr>13_Office-tema</vt:lpstr>
      <vt:lpstr>15_Office-tema</vt:lpstr>
      <vt:lpstr>17_Office-tema</vt:lpstr>
      <vt:lpstr>18_Office-tema</vt:lpstr>
      <vt:lpstr>20_Office-tema</vt:lpstr>
      <vt:lpstr>21_Office-tema</vt:lpstr>
      <vt:lpstr>22_Office-tema</vt:lpstr>
      <vt:lpstr>23_Office-tema</vt:lpstr>
      <vt:lpstr>28_Office-tema</vt:lpstr>
      <vt:lpstr>PowerPoint-presentation</vt:lpstr>
      <vt:lpstr>Program för kvällen</vt:lpstr>
      <vt:lpstr>Polisens organisation</vt:lpstr>
      <vt:lpstr>ur POLISLAGEN</vt:lpstr>
      <vt:lpstr>POLISLAGEN</vt:lpstr>
      <vt:lpstr>Polislagen</vt:lpstr>
      <vt:lpstr>PL 13 §</vt:lpstr>
      <vt:lpstr>BROTTSBALKEN</vt:lpstr>
      <vt:lpstr>LOB </vt:lpstr>
      <vt:lpstr>RÄTTSKEDJAN, den del av rättsväsendet </vt:lpstr>
      <vt:lpstr>STRAFF</vt:lpstr>
      <vt:lpstr>NÖDVÄRN</vt:lpstr>
      <vt:lpstr>NÖDVÄRN</vt:lpstr>
      <vt:lpstr>ENVARSINGRIPANDE</vt:lpstr>
      <vt:lpstr>ENVARSINGRIPANDE</vt:lpstr>
      <vt:lpstr>Rutinaktivitetsteorin</vt:lpstr>
      <vt:lpstr>Brottstriangeln</vt:lpstr>
      <vt:lpstr>Rollen som trygghetsvandrare</vt:lpstr>
      <vt:lpstr>Aktivt lyssnande</vt:lpstr>
      <vt:lpstr>Att vara vittne till händelse</vt:lpstr>
      <vt:lpstr>Vittnen är viktiga!</vt:lpstr>
      <vt:lpstr>Iaktta följande:</vt:lpstr>
      <vt:lpstr>Signalement</vt:lpstr>
      <vt:lpstr>PowerPoint-presentation</vt:lpstr>
      <vt:lpstr>Telefonnummer till polisen</vt:lpstr>
      <vt:lpstr>Kontaktuppgifter</vt:lpstr>
      <vt:lpstr>PowerPoint-presentation</vt:lpstr>
    </vt:vector>
  </TitlesOfParts>
  <Company>Polisen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Polisen - presentationsmall, liggande</dc:title>
  <dc:creator>Maria Arosenius</dc:creator>
  <cp:lastModifiedBy>Angelina Persson</cp:lastModifiedBy>
  <cp:revision>209</cp:revision>
  <cp:lastPrinted>2014-10-01T07:36:37Z</cp:lastPrinted>
  <dcterms:created xsi:type="dcterms:W3CDTF">2000-05-10T13:40:47Z</dcterms:created>
  <dcterms:modified xsi:type="dcterms:W3CDTF">2022-09-21T09:10:02Z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RP_presentationsmall">
    <vt:lpwstr>officiell2</vt:lpwstr>
  </property>
  <property fmtid="{D5CDD505-2E9C-101B-9397-08002B2CF9AE}" pid="3" name="RP_organisation">
    <vt:lpwstr>Polisregion Mitt</vt:lpwstr>
  </property>
  <property fmtid="{D5CDD505-2E9C-101B-9397-08002B2CF9AE}" pid="4" name="RP_ver">
    <vt:lpwstr>3</vt:lpwstr>
  </property>
  <property fmtid="{D5CDD505-2E9C-101B-9397-08002B2CF9AE}" pid="5" name="RP_orientering">
    <vt:lpwstr>liggande</vt:lpwstr>
  </property>
  <property fmtid="{D5CDD505-2E9C-101B-9397-08002B2CF9AE}" pid="6" name="RP_polisenlogo">
    <vt:lpwstr>ja</vt:lpwstr>
  </property>
  <property fmtid="{D5CDD505-2E9C-101B-9397-08002B2CF9AE}" pid="7" name="Pol_2015">
    <vt:lpwstr>ja</vt:lpwstr>
  </property>
  <property fmtid="{D5CDD505-2E9C-101B-9397-08002B2CF9AE}" pid="8" name="RP_Arbetsbok">
    <vt:lpwstr>RP_Presentation</vt:lpwstr>
  </property>
  <property fmtid="{D5CDD505-2E9C-101B-9397-08002B2CF9AE}" pid="9" name="EK_Datum_Visible">
    <vt:lpwstr>nej</vt:lpwstr>
  </property>
  <property fmtid="{D5CDD505-2E9C-101B-9397-08002B2CF9AE}" pid="10" name="EK_Namn_Visible">
    <vt:lpwstr>nej</vt:lpwstr>
  </property>
  <property fmtid="{D5CDD505-2E9C-101B-9397-08002B2CF9AE}" pid="11" name="EK_Division_Visible">
    <vt:lpwstr>nej</vt:lpwstr>
  </property>
  <property fmtid="{D5CDD505-2E9C-101B-9397-08002B2CF9AE}" pid="12" name="EK_Myndighet_Visible">
    <vt:lpwstr>nej</vt:lpwstr>
  </property>
  <property fmtid="{D5CDD505-2E9C-101B-9397-08002B2CF9AE}" pid="13" name="EK_Namn_H_Visible">
    <vt:lpwstr>ja</vt:lpwstr>
  </property>
  <property fmtid="{D5CDD505-2E9C-101B-9397-08002B2CF9AE}" pid="14" name="EK_Division_H_Visible">
    <vt:lpwstr>nej</vt:lpwstr>
  </property>
  <property fmtid="{D5CDD505-2E9C-101B-9397-08002B2CF9AE}" pid="15" name="EK_Arbenhet_under_logo">
    <vt:lpwstr>nej</vt:lpwstr>
  </property>
  <property fmtid="{D5CDD505-2E9C-101B-9397-08002B2CF9AE}" pid="16" name="EK_Org_under_logo">
    <vt:lpwstr>nej</vt:lpwstr>
  </property>
  <property fmtid="{D5CDD505-2E9C-101B-9397-08002B2CF9AE}" pid="17" name="RP_Stödrubrik">
    <vt:lpwstr/>
  </property>
  <property fmtid="{D5CDD505-2E9C-101B-9397-08002B2CF9AE}" pid="18" name="RP_InkluderaRubrikSida">
    <vt:lpwstr>nej</vt:lpwstr>
  </property>
  <property fmtid="{D5CDD505-2E9C-101B-9397-08002B2CF9AE}" pid="19" name="RP_Språk">
    <vt:lpwstr>3</vt:lpwstr>
  </property>
  <property fmtid="{D5CDD505-2E9C-101B-9397-08002B2CF9AE}" pid="20" name="RP_Datum">
    <vt:lpwstr>2017-04-19</vt:lpwstr>
  </property>
  <property fmtid="{D5CDD505-2E9C-101B-9397-08002B2CF9AE}" pid="21" name="RP_Arbetsenhet">
    <vt:lpwstr/>
  </property>
  <property fmtid="{D5CDD505-2E9C-101B-9397-08002B2CF9AE}" pid="22" name="RP_Underenhet">
    <vt:lpwstr>Lpo Enköping/Håbo</vt:lpwstr>
  </property>
  <property fmtid="{D5CDD505-2E9C-101B-9397-08002B2CF9AE}" pid="23" name="RP_Namn">
    <vt:lpwstr>Maria Arosenius</vt:lpwstr>
  </property>
  <property fmtid="{D5CDD505-2E9C-101B-9397-08002B2CF9AE}" pid="24" name="RP_Myndighet">
    <vt:lpwstr>Polisregion Mitt</vt:lpwstr>
  </property>
  <property fmtid="{D5CDD505-2E9C-101B-9397-08002B2CF9AE}" pid="25" name="RP_Bokstav">
    <vt:lpwstr>PRM</vt:lpwstr>
  </property>
</Properties>
</file>