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4" r:id="rId4"/>
    <p:sldId id="273" r:id="rId5"/>
    <p:sldId id="258" r:id="rId6"/>
    <p:sldId id="259" r:id="rId7"/>
    <p:sldId id="260" r:id="rId8"/>
    <p:sldId id="275" r:id="rId9"/>
    <p:sldId id="262" r:id="rId10"/>
    <p:sldId id="261" r:id="rId11"/>
    <p:sldId id="263" r:id="rId12"/>
    <p:sldId id="264" r:id="rId13"/>
    <p:sldId id="265" r:id="rId14"/>
    <p:sldId id="266" r:id="rId15"/>
    <p:sldId id="267" r:id="rId16"/>
    <p:sldId id="269" r:id="rId17"/>
    <p:sldId id="270" r:id="rId18"/>
    <p:sldId id="277" r:id="rId19"/>
    <p:sldId id="278" r:id="rId20"/>
    <p:sldId id="279" r:id="rId21"/>
    <p:sldId id="272" r:id="rId22"/>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4158E2-204B-19FB-F865-3C99B160E22D}" v="2" dt="2026-03-07T19:07:56.770"/>
    <p1510:client id="{D8497318-BA3A-4D9A-8D29-554C8F4F1AA7}" v="1007" dt="2026-03-07T18:44:35.2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&#65279;<?xml version="1.0" encoding="utf-8"?><Relationships xmlns="http://schemas.openxmlformats.org/package/2006/relationships"><Relationship Type="http://schemas.openxmlformats.org/officeDocument/2006/relationships/slide" Target="slides/slide7.xml" Id="rId8" /><Relationship Type="http://schemas.openxmlformats.org/officeDocument/2006/relationships/slide" Target="slides/slide12.xml" Id="rId13" /><Relationship Type="http://schemas.openxmlformats.org/officeDocument/2006/relationships/slide" Target="slides/slide17.xml" Id="rId18" /><Relationship Type="http://schemas.openxmlformats.org/officeDocument/2006/relationships/tableStyles" Target="tableStyles.xml" Id="rId26" /><Relationship Type="http://schemas.openxmlformats.org/officeDocument/2006/relationships/slide" Target="slides/slide2.xml" Id="rId3" /><Relationship Type="http://schemas.openxmlformats.org/officeDocument/2006/relationships/slide" Target="slides/slide20.xml" Id="rId21" /><Relationship Type="http://schemas.openxmlformats.org/officeDocument/2006/relationships/slide" Target="slides/slide6.xml" Id="rId7" /><Relationship Type="http://schemas.openxmlformats.org/officeDocument/2006/relationships/slide" Target="slides/slide11.xml" Id="rId12" /><Relationship Type="http://schemas.openxmlformats.org/officeDocument/2006/relationships/slide" Target="slides/slide16.xml" Id="rId17" /><Relationship Type="http://schemas.openxmlformats.org/officeDocument/2006/relationships/theme" Target="theme/theme1.xml" Id="rId25" /><Relationship Type="http://schemas.openxmlformats.org/officeDocument/2006/relationships/slide" Target="slides/slide1.xml" Id="rId2" /><Relationship Type="http://schemas.openxmlformats.org/officeDocument/2006/relationships/slide" Target="slides/slide15.xml" Id="rId16" /><Relationship Type="http://schemas.openxmlformats.org/officeDocument/2006/relationships/slide" Target="slides/slide19.xml" Id="rId20" /><Relationship Type="http://schemas.openxmlformats.org/officeDocument/2006/relationships/slideMaster" Target="slideMasters/slideMaster1.xml" Id="rId1" /><Relationship Type="http://schemas.openxmlformats.org/officeDocument/2006/relationships/slide" Target="slides/slide5.xml" Id="rId6" /><Relationship Type="http://schemas.openxmlformats.org/officeDocument/2006/relationships/slide" Target="slides/slide10.xml" Id="rId11" /><Relationship Type="http://schemas.openxmlformats.org/officeDocument/2006/relationships/viewProps" Target="viewProps.xml" Id="rId24" /><Relationship Type="http://schemas.openxmlformats.org/officeDocument/2006/relationships/slide" Target="slides/slide4.xml" Id="rId5" /><Relationship Type="http://schemas.openxmlformats.org/officeDocument/2006/relationships/slide" Target="slides/slide14.xml" Id="rId15" /><Relationship Type="http://schemas.openxmlformats.org/officeDocument/2006/relationships/presProps" Target="presProps.xml" Id="rId23" /><Relationship Type="http://schemas.microsoft.com/office/2015/10/relationships/revisionInfo" Target="revisionInfo.xml" Id="rId28" /><Relationship Type="http://schemas.openxmlformats.org/officeDocument/2006/relationships/slide" Target="slides/slide9.xml" Id="rId10" /><Relationship Type="http://schemas.openxmlformats.org/officeDocument/2006/relationships/slide" Target="slides/slide18.xml" Id="rId19" /><Relationship Type="http://schemas.openxmlformats.org/officeDocument/2006/relationships/slide" Target="slides/slide3.xml" Id="rId4" /><Relationship Type="http://schemas.openxmlformats.org/officeDocument/2006/relationships/slide" Target="slides/slide8.xml" Id="rId9" /><Relationship Type="http://schemas.openxmlformats.org/officeDocument/2006/relationships/slide" Target="slides/slide13.xml" Id="rId14" /><Relationship Type="http://schemas.openxmlformats.org/officeDocument/2006/relationships/slide" Target="slides/slide21.xml" Id="rId22"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5DEB71C-6276-1F01-6FAA-7277DC59A600}"/>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5ACC5ACD-E70F-ED89-AE6D-2473819CA7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F372E1A4-1A15-4249-E252-CA4006ADEC6D}"/>
              </a:ext>
            </a:extLst>
          </p:cNvPr>
          <p:cNvSpPr>
            <a:spLocks noGrp="1"/>
          </p:cNvSpPr>
          <p:nvPr>
            <p:ph type="dt" sz="half" idx="10"/>
          </p:nvPr>
        </p:nvSpPr>
        <p:spPr/>
        <p:txBody>
          <a:bodyPr/>
          <a:lstStyle/>
          <a:p>
            <a:fld id="{C58A7CAE-6862-419D-B48E-DA61C85D7547}" type="datetimeFigureOut">
              <a:rPr lang="sv-SE" smtClean="0"/>
              <a:t>2026-03-07</a:t>
            </a:fld>
            <a:endParaRPr lang="sv-SE"/>
          </a:p>
        </p:txBody>
      </p:sp>
      <p:sp>
        <p:nvSpPr>
          <p:cNvPr id="5" name="Platshållare för sidfot 4">
            <a:extLst>
              <a:ext uri="{FF2B5EF4-FFF2-40B4-BE49-F238E27FC236}">
                <a16:creationId xmlns:a16="http://schemas.microsoft.com/office/drawing/2014/main" id="{F2CA3A49-9B0F-8ABA-088B-9A41A8FF4A6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98E4F90-4EA8-881F-B3B1-A874FF788A5E}"/>
              </a:ext>
            </a:extLst>
          </p:cNvPr>
          <p:cNvSpPr>
            <a:spLocks noGrp="1"/>
          </p:cNvSpPr>
          <p:nvPr>
            <p:ph type="sldNum" sz="quarter" idx="12"/>
          </p:nvPr>
        </p:nvSpPr>
        <p:spPr/>
        <p:txBody>
          <a:bodyPr/>
          <a:lstStyle/>
          <a:p>
            <a:fld id="{28BB90EC-270C-42EC-9BC2-4CD11EDE774D}" type="slidenum">
              <a:rPr lang="sv-SE" smtClean="0"/>
              <a:t>‹#›</a:t>
            </a:fld>
            <a:endParaRPr lang="sv-SE"/>
          </a:p>
        </p:txBody>
      </p:sp>
    </p:spTree>
    <p:extLst>
      <p:ext uri="{BB962C8B-B14F-4D97-AF65-F5344CB8AC3E}">
        <p14:creationId xmlns:p14="http://schemas.microsoft.com/office/powerpoint/2010/main" val="2360934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DFFC7DA-F081-2736-53AC-412872D6CE4F}"/>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849DCA57-6F95-3566-AE8C-27B39C156BF5}"/>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0C04875-9BB1-4D67-C378-AEF8F5F35825}"/>
              </a:ext>
            </a:extLst>
          </p:cNvPr>
          <p:cNvSpPr>
            <a:spLocks noGrp="1"/>
          </p:cNvSpPr>
          <p:nvPr>
            <p:ph type="dt" sz="half" idx="10"/>
          </p:nvPr>
        </p:nvSpPr>
        <p:spPr/>
        <p:txBody>
          <a:bodyPr/>
          <a:lstStyle/>
          <a:p>
            <a:fld id="{C58A7CAE-6862-419D-B48E-DA61C85D7547}" type="datetimeFigureOut">
              <a:rPr lang="sv-SE" smtClean="0"/>
              <a:t>2026-03-07</a:t>
            </a:fld>
            <a:endParaRPr lang="sv-SE"/>
          </a:p>
        </p:txBody>
      </p:sp>
      <p:sp>
        <p:nvSpPr>
          <p:cNvPr id="5" name="Platshållare för sidfot 4">
            <a:extLst>
              <a:ext uri="{FF2B5EF4-FFF2-40B4-BE49-F238E27FC236}">
                <a16:creationId xmlns:a16="http://schemas.microsoft.com/office/drawing/2014/main" id="{55BB40AC-0DBC-2295-2896-4A543A3A2C4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A664E53-4749-0460-C69B-66D22EF7A30D}"/>
              </a:ext>
            </a:extLst>
          </p:cNvPr>
          <p:cNvSpPr>
            <a:spLocks noGrp="1"/>
          </p:cNvSpPr>
          <p:nvPr>
            <p:ph type="sldNum" sz="quarter" idx="12"/>
          </p:nvPr>
        </p:nvSpPr>
        <p:spPr/>
        <p:txBody>
          <a:bodyPr/>
          <a:lstStyle/>
          <a:p>
            <a:fld id="{28BB90EC-270C-42EC-9BC2-4CD11EDE774D}" type="slidenum">
              <a:rPr lang="sv-SE" smtClean="0"/>
              <a:t>‹#›</a:t>
            </a:fld>
            <a:endParaRPr lang="sv-SE"/>
          </a:p>
        </p:txBody>
      </p:sp>
    </p:spTree>
    <p:extLst>
      <p:ext uri="{BB962C8B-B14F-4D97-AF65-F5344CB8AC3E}">
        <p14:creationId xmlns:p14="http://schemas.microsoft.com/office/powerpoint/2010/main" val="1165441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61314287-02E9-AF1C-925F-E91906B69260}"/>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BB6A3E43-9636-5120-B2AF-65AA30D4747B}"/>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28DCA63-38CE-C1DC-B9C2-299A8321B577}"/>
              </a:ext>
            </a:extLst>
          </p:cNvPr>
          <p:cNvSpPr>
            <a:spLocks noGrp="1"/>
          </p:cNvSpPr>
          <p:nvPr>
            <p:ph type="dt" sz="half" idx="10"/>
          </p:nvPr>
        </p:nvSpPr>
        <p:spPr/>
        <p:txBody>
          <a:bodyPr/>
          <a:lstStyle/>
          <a:p>
            <a:fld id="{C58A7CAE-6862-419D-B48E-DA61C85D7547}" type="datetimeFigureOut">
              <a:rPr lang="sv-SE" smtClean="0"/>
              <a:t>2026-03-07</a:t>
            </a:fld>
            <a:endParaRPr lang="sv-SE"/>
          </a:p>
        </p:txBody>
      </p:sp>
      <p:sp>
        <p:nvSpPr>
          <p:cNvPr id="5" name="Platshållare för sidfot 4">
            <a:extLst>
              <a:ext uri="{FF2B5EF4-FFF2-40B4-BE49-F238E27FC236}">
                <a16:creationId xmlns:a16="http://schemas.microsoft.com/office/drawing/2014/main" id="{6E8BE9C0-68E9-D2C4-BB7D-6E958F3C2C4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00A62EF-6B0E-EB7C-8E08-75DE5AFCF46B}"/>
              </a:ext>
            </a:extLst>
          </p:cNvPr>
          <p:cNvSpPr>
            <a:spLocks noGrp="1"/>
          </p:cNvSpPr>
          <p:nvPr>
            <p:ph type="sldNum" sz="quarter" idx="12"/>
          </p:nvPr>
        </p:nvSpPr>
        <p:spPr/>
        <p:txBody>
          <a:bodyPr/>
          <a:lstStyle/>
          <a:p>
            <a:fld id="{28BB90EC-270C-42EC-9BC2-4CD11EDE774D}" type="slidenum">
              <a:rPr lang="sv-SE" smtClean="0"/>
              <a:t>‹#›</a:t>
            </a:fld>
            <a:endParaRPr lang="sv-SE"/>
          </a:p>
        </p:txBody>
      </p:sp>
    </p:spTree>
    <p:extLst>
      <p:ext uri="{BB962C8B-B14F-4D97-AF65-F5344CB8AC3E}">
        <p14:creationId xmlns:p14="http://schemas.microsoft.com/office/powerpoint/2010/main" val="3072173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D33A610-4F7D-985E-0C40-30A4A5984974}"/>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B06054F-B7B4-6F03-48EE-FFD038D0B671}"/>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56F8B31C-1528-4325-D591-E01E19121D22}"/>
              </a:ext>
            </a:extLst>
          </p:cNvPr>
          <p:cNvSpPr>
            <a:spLocks noGrp="1"/>
          </p:cNvSpPr>
          <p:nvPr>
            <p:ph type="dt" sz="half" idx="10"/>
          </p:nvPr>
        </p:nvSpPr>
        <p:spPr/>
        <p:txBody>
          <a:bodyPr/>
          <a:lstStyle/>
          <a:p>
            <a:fld id="{C58A7CAE-6862-419D-B48E-DA61C85D7547}" type="datetimeFigureOut">
              <a:rPr lang="sv-SE" smtClean="0"/>
              <a:t>2026-03-07</a:t>
            </a:fld>
            <a:endParaRPr lang="sv-SE"/>
          </a:p>
        </p:txBody>
      </p:sp>
      <p:sp>
        <p:nvSpPr>
          <p:cNvPr id="5" name="Platshållare för sidfot 4">
            <a:extLst>
              <a:ext uri="{FF2B5EF4-FFF2-40B4-BE49-F238E27FC236}">
                <a16:creationId xmlns:a16="http://schemas.microsoft.com/office/drawing/2014/main" id="{C92ACD15-99F8-7F58-739D-D559D2632F7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3B32F62-2425-866C-73A0-997910871EEA}"/>
              </a:ext>
            </a:extLst>
          </p:cNvPr>
          <p:cNvSpPr>
            <a:spLocks noGrp="1"/>
          </p:cNvSpPr>
          <p:nvPr>
            <p:ph type="sldNum" sz="quarter" idx="12"/>
          </p:nvPr>
        </p:nvSpPr>
        <p:spPr/>
        <p:txBody>
          <a:bodyPr/>
          <a:lstStyle/>
          <a:p>
            <a:fld id="{28BB90EC-270C-42EC-9BC2-4CD11EDE774D}" type="slidenum">
              <a:rPr lang="sv-SE" smtClean="0"/>
              <a:t>‹#›</a:t>
            </a:fld>
            <a:endParaRPr lang="sv-SE"/>
          </a:p>
        </p:txBody>
      </p:sp>
    </p:spTree>
    <p:extLst>
      <p:ext uri="{BB962C8B-B14F-4D97-AF65-F5344CB8AC3E}">
        <p14:creationId xmlns:p14="http://schemas.microsoft.com/office/powerpoint/2010/main" val="1266930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740FDB7-2534-90B5-FC67-EFBEF74B4172}"/>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C0C32A19-920A-9CCD-2E02-D87E2D8F072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39E538FD-0D7F-609C-730C-A1E021D9D4E5}"/>
              </a:ext>
            </a:extLst>
          </p:cNvPr>
          <p:cNvSpPr>
            <a:spLocks noGrp="1"/>
          </p:cNvSpPr>
          <p:nvPr>
            <p:ph type="dt" sz="half" idx="10"/>
          </p:nvPr>
        </p:nvSpPr>
        <p:spPr/>
        <p:txBody>
          <a:bodyPr/>
          <a:lstStyle/>
          <a:p>
            <a:fld id="{C58A7CAE-6862-419D-B48E-DA61C85D7547}" type="datetimeFigureOut">
              <a:rPr lang="sv-SE" smtClean="0"/>
              <a:t>2026-03-07</a:t>
            </a:fld>
            <a:endParaRPr lang="sv-SE"/>
          </a:p>
        </p:txBody>
      </p:sp>
      <p:sp>
        <p:nvSpPr>
          <p:cNvPr id="5" name="Platshållare för sidfot 4">
            <a:extLst>
              <a:ext uri="{FF2B5EF4-FFF2-40B4-BE49-F238E27FC236}">
                <a16:creationId xmlns:a16="http://schemas.microsoft.com/office/drawing/2014/main" id="{46E0584C-4EE6-3735-68A1-65854C0D8CD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5002463-7A01-D7B0-1127-2E0BB1467C6F}"/>
              </a:ext>
            </a:extLst>
          </p:cNvPr>
          <p:cNvSpPr>
            <a:spLocks noGrp="1"/>
          </p:cNvSpPr>
          <p:nvPr>
            <p:ph type="sldNum" sz="quarter" idx="12"/>
          </p:nvPr>
        </p:nvSpPr>
        <p:spPr/>
        <p:txBody>
          <a:bodyPr/>
          <a:lstStyle/>
          <a:p>
            <a:fld id="{28BB90EC-270C-42EC-9BC2-4CD11EDE774D}" type="slidenum">
              <a:rPr lang="sv-SE" smtClean="0"/>
              <a:t>‹#›</a:t>
            </a:fld>
            <a:endParaRPr lang="sv-SE"/>
          </a:p>
        </p:txBody>
      </p:sp>
    </p:spTree>
    <p:extLst>
      <p:ext uri="{BB962C8B-B14F-4D97-AF65-F5344CB8AC3E}">
        <p14:creationId xmlns:p14="http://schemas.microsoft.com/office/powerpoint/2010/main" val="4102834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8912221-160B-EAF4-FA33-55FCB00F1A2F}"/>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32FC0846-D508-9F02-C704-5544FF0DCA23}"/>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6B063A3D-3A65-12B2-B5C4-1837A8E500F7}"/>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36AB04C9-5C25-9D6C-115B-4D5C2293F3B0}"/>
              </a:ext>
            </a:extLst>
          </p:cNvPr>
          <p:cNvSpPr>
            <a:spLocks noGrp="1"/>
          </p:cNvSpPr>
          <p:nvPr>
            <p:ph type="dt" sz="half" idx="10"/>
          </p:nvPr>
        </p:nvSpPr>
        <p:spPr/>
        <p:txBody>
          <a:bodyPr/>
          <a:lstStyle/>
          <a:p>
            <a:fld id="{C58A7CAE-6862-419D-B48E-DA61C85D7547}" type="datetimeFigureOut">
              <a:rPr lang="sv-SE" smtClean="0"/>
              <a:t>2026-03-07</a:t>
            </a:fld>
            <a:endParaRPr lang="sv-SE"/>
          </a:p>
        </p:txBody>
      </p:sp>
      <p:sp>
        <p:nvSpPr>
          <p:cNvPr id="6" name="Platshållare för sidfot 5">
            <a:extLst>
              <a:ext uri="{FF2B5EF4-FFF2-40B4-BE49-F238E27FC236}">
                <a16:creationId xmlns:a16="http://schemas.microsoft.com/office/drawing/2014/main" id="{22982DDC-ACEA-4FB5-901E-3C62D2995D6B}"/>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52213308-5E66-BCF6-5CEC-0B2429ACD222}"/>
              </a:ext>
            </a:extLst>
          </p:cNvPr>
          <p:cNvSpPr>
            <a:spLocks noGrp="1"/>
          </p:cNvSpPr>
          <p:nvPr>
            <p:ph type="sldNum" sz="quarter" idx="12"/>
          </p:nvPr>
        </p:nvSpPr>
        <p:spPr/>
        <p:txBody>
          <a:bodyPr/>
          <a:lstStyle/>
          <a:p>
            <a:fld id="{28BB90EC-270C-42EC-9BC2-4CD11EDE774D}" type="slidenum">
              <a:rPr lang="sv-SE" smtClean="0"/>
              <a:t>‹#›</a:t>
            </a:fld>
            <a:endParaRPr lang="sv-SE"/>
          </a:p>
        </p:txBody>
      </p:sp>
    </p:spTree>
    <p:extLst>
      <p:ext uri="{BB962C8B-B14F-4D97-AF65-F5344CB8AC3E}">
        <p14:creationId xmlns:p14="http://schemas.microsoft.com/office/powerpoint/2010/main" val="1525409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E913E59-9F70-026B-28CD-E2EF4F1E8AEA}"/>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1341C72B-4F31-F8DD-D36C-88165F868F7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6A18D4D0-26DD-41EA-3A5D-7C8B320DAEFD}"/>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B2E6E8A6-1D05-05FE-1CB8-7BEF1166CE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A48F941E-B379-2F0B-3777-8BDCC24698EA}"/>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5140529B-E97E-F83D-8F53-2B626B1D5CE9}"/>
              </a:ext>
            </a:extLst>
          </p:cNvPr>
          <p:cNvSpPr>
            <a:spLocks noGrp="1"/>
          </p:cNvSpPr>
          <p:nvPr>
            <p:ph type="dt" sz="half" idx="10"/>
          </p:nvPr>
        </p:nvSpPr>
        <p:spPr/>
        <p:txBody>
          <a:bodyPr/>
          <a:lstStyle/>
          <a:p>
            <a:fld id="{C58A7CAE-6862-419D-B48E-DA61C85D7547}" type="datetimeFigureOut">
              <a:rPr lang="sv-SE" smtClean="0"/>
              <a:t>2026-03-07</a:t>
            </a:fld>
            <a:endParaRPr lang="sv-SE"/>
          </a:p>
        </p:txBody>
      </p:sp>
      <p:sp>
        <p:nvSpPr>
          <p:cNvPr id="8" name="Platshållare för sidfot 7">
            <a:extLst>
              <a:ext uri="{FF2B5EF4-FFF2-40B4-BE49-F238E27FC236}">
                <a16:creationId xmlns:a16="http://schemas.microsoft.com/office/drawing/2014/main" id="{AE32921F-0C8E-9ABD-5431-4E725719FD0A}"/>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CAD8B060-08F8-7728-7824-33580359D84F}"/>
              </a:ext>
            </a:extLst>
          </p:cNvPr>
          <p:cNvSpPr>
            <a:spLocks noGrp="1"/>
          </p:cNvSpPr>
          <p:nvPr>
            <p:ph type="sldNum" sz="quarter" idx="12"/>
          </p:nvPr>
        </p:nvSpPr>
        <p:spPr/>
        <p:txBody>
          <a:bodyPr/>
          <a:lstStyle/>
          <a:p>
            <a:fld id="{28BB90EC-270C-42EC-9BC2-4CD11EDE774D}" type="slidenum">
              <a:rPr lang="sv-SE" smtClean="0"/>
              <a:t>‹#›</a:t>
            </a:fld>
            <a:endParaRPr lang="sv-SE"/>
          </a:p>
        </p:txBody>
      </p:sp>
    </p:spTree>
    <p:extLst>
      <p:ext uri="{BB962C8B-B14F-4D97-AF65-F5344CB8AC3E}">
        <p14:creationId xmlns:p14="http://schemas.microsoft.com/office/powerpoint/2010/main" val="1316786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0A4D60A-0920-2D7C-28E2-C8F3E00D6076}"/>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D1CBA0FD-1DF2-CEB8-C842-2B7DF41D5549}"/>
              </a:ext>
            </a:extLst>
          </p:cNvPr>
          <p:cNvSpPr>
            <a:spLocks noGrp="1"/>
          </p:cNvSpPr>
          <p:nvPr>
            <p:ph type="dt" sz="half" idx="10"/>
          </p:nvPr>
        </p:nvSpPr>
        <p:spPr/>
        <p:txBody>
          <a:bodyPr/>
          <a:lstStyle/>
          <a:p>
            <a:fld id="{C58A7CAE-6862-419D-B48E-DA61C85D7547}" type="datetimeFigureOut">
              <a:rPr lang="sv-SE" smtClean="0"/>
              <a:t>2026-03-07</a:t>
            </a:fld>
            <a:endParaRPr lang="sv-SE"/>
          </a:p>
        </p:txBody>
      </p:sp>
      <p:sp>
        <p:nvSpPr>
          <p:cNvPr id="4" name="Platshållare för sidfot 3">
            <a:extLst>
              <a:ext uri="{FF2B5EF4-FFF2-40B4-BE49-F238E27FC236}">
                <a16:creationId xmlns:a16="http://schemas.microsoft.com/office/drawing/2014/main" id="{2678E0AD-2E98-2A23-3CCA-F2D326E55EAC}"/>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6708C18C-5AEB-3462-BCBA-14DC9D7F590C}"/>
              </a:ext>
            </a:extLst>
          </p:cNvPr>
          <p:cNvSpPr>
            <a:spLocks noGrp="1"/>
          </p:cNvSpPr>
          <p:nvPr>
            <p:ph type="sldNum" sz="quarter" idx="12"/>
          </p:nvPr>
        </p:nvSpPr>
        <p:spPr/>
        <p:txBody>
          <a:bodyPr/>
          <a:lstStyle/>
          <a:p>
            <a:fld id="{28BB90EC-270C-42EC-9BC2-4CD11EDE774D}" type="slidenum">
              <a:rPr lang="sv-SE" smtClean="0"/>
              <a:t>‹#›</a:t>
            </a:fld>
            <a:endParaRPr lang="sv-SE"/>
          </a:p>
        </p:txBody>
      </p:sp>
    </p:spTree>
    <p:extLst>
      <p:ext uri="{BB962C8B-B14F-4D97-AF65-F5344CB8AC3E}">
        <p14:creationId xmlns:p14="http://schemas.microsoft.com/office/powerpoint/2010/main" val="1487483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923D1A58-FDAD-9FFC-23C4-9517E96F66EC}"/>
              </a:ext>
            </a:extLst>
          </p:cNvPr>
          <p:cNvSpPr>
            <a:spLocks noGrp="1"/>
          </p:cNvSpPr>
          <p:nvPr>
            <p:ph type="dt" sz="half" idx="10"/>
          </p:nvPr>
        </p:nvSpPr>
        <p:spPr/>
        <p:txBody>
          <a:bodyPr/>
          <a:lstStyle/>
          <a:p>
            <a:fld id="{C58A7CAE-6862-419D-B48E-DA61C85D7547}" type="datetimeFigureOut">
              <a:rPr lang="sv-SE" smtClean="0"/>
              <a:t>2026-03-07</a:t>
            </a:fld>
            <a:endParaRPr lang="sv-SE"/>
          </a:p>
        </p:txBody>
      </p:sp>
      <p:sp>
        <p:nvSpPr>
          <p:cNvPr id="3" name="Platshållare för sidfot 2">
            <a:extLst>
              <a:ext uri="{FF2B5EF4-FFF2-40B4-BE49-F238E27FC236}">
                <a16:creationId xmlns:a16="http://schemas.microsoft.com/office/drawing/2014/main" id="{E7E3E9A3-3AA7-C1E6-01E9-A2162DC8F543}"/>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5B89EEB8-8BDF-5157-61A2-529C1383B97C}"/>
              </a:ext>
            </a:extLst>
          </p:cNvPr>
          <p:cNvSpPr>
            <a:spLocks noGrp="1"/>
          </p:cNvSpPr>
          <p:nvPr>
            <p:ph type="sldNum" sz="quarter" idx="12"/>
          </p:nvPr>
        </p:nvSpPr>
        <p:spPr/>
        <p:txBody>
          <a:bodyPr/>
          <a:lstStyle/>
          <a:p>
            <a:fld id="{28BB90EC-270C-42EC-9BC2-4CD11EDE774D}" type="slidenum">
              <a:rPr lang="sv-SE" smtClean="0"/>
              <a:t>‹#›</a:t>
            </a:fld>
            <a:endParaRPr lang="sv-SE"/>
          </a:p>
        </p:txBody>
      </p:sp>
    </p:spTree>
    <p:extLst>
      <p:ext uri="{BB962C8B-B14F-4D97-AF65-F5344CB8AC3E}">
        <p14:creationId xmlns:p14="http://schemas.microsoft.com/office/powerpoint/2010/main" val="3463370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717FD44-B070-4ACB-4561-C2B7D2859034}"/>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F499C0E-B556-3272-A695-7918721663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7592B44D-3334-6232-BC09-CFA215993E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D50F217B-3C7C-4AD8-28EC-CEEE302EC42D}"/>
              </a:ext>
            </a:extLst>
          </p:cNvPr>
          <p:cNvSpPr>
            <a:spLocks noGrp="1"/>
          </p:cNvSpPr>
          <p:nvPr>
            <p:ph type="dt" sz="half" idx="10"/>
          </p:nvPr>
        </p:nvSpPr>
        <p:spPr/>
        <p:txBody>
          <a:bodyPr/>
          <a:lstStyle/>
          <a:p>
            <a:fld id="{C58A7CAE-6862-419D-B48E-DA61C85D7547}" type="datetimeFigureOut">
              <a:rPr lang="sv-SE" smtClean="0"/>
              <a:t>2026-03-07</a:t>
            </a:fld>
            <a:endParaRPr lang="sv-SE"/>
          </a:p>
        </p:txBody>
      </p:sp>
      <p:sp>
        <p:nvSpPr>
          <p:cNvPr id="6" name="Platshållare för sidfot 5">
            <a:extLst>
              <a:ext uri="{FF2B5EF4-FFF2-40B4-BE49-F238E27FC236}">
                <a16:creationId xmlns:a16="http://schemas.microsoft.com/office/drawing/2014/main" id="{18C46B5F-A1BF-88A9-068F-A0C0A0C3B31E}"/>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9DABC170-4B72-3EEB-4A8C-05BDBE7CA75F}"/>
              </a:ext>
            </a:extLst>
          </p:cNvPr>
          <p:cNvSpPr>
            <a:spLocks noGrp="1"/>
          </p:cNvSpPr>
          <p:nvPr>
            <p:ph type="sldNum" sz="quarter" idx="12"/>
          </p:nvPr>
        </p:nvSpPr>
        <p:spPr/>
        <p:txBody>
          <a:bodyPr/>
          <a:lstStyle/>
          <a:p>
            <a:fld id="{28BB90EC-270C-42EC-9BC2-4CD11EDE774D}" type="slidenum">
              <a:rPr lang="sv-SE" smtClean="0"/>
              <a:t>‹#›</a:t>
            </a:fld>
            <a:endParaRPr lang="sv-SE"/>
          </a:p>
        </p:txBody>
      </p:sp>
    </p:spTree>
    <p:extLst>
      <p:ext uri="{BB962C8B-B14F-4D97-AF65-F5344CB8AC3E}">
        <p14:creationId xmlns:p14="http://schemas.microsoft.com/office/powerpoint/2010/main" val="3722712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F8BA684-8997-FCA6-697F-FE1861310E47}"/>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F1BB90D5-849D-89A2-1C9F-853E3819AA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35E0A335-0862-4462-9F51-A20F759C34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53CA605C-2948-E3CA-B9FC-4301D40345AC}"/>
              </a:ext>
            </a:extLst>
          </p:cNvPr>
          <p:cNvSpPr>
            <a:spLocks noGrp="1"/>
          </p:cNvSpPr>
          <p:nvPr>
            <p:ph type="dt" sz="half" idx="10"/>
          </p:nvPr>
        </p:nvSpPr>
        <p:spPr/>
        <p:txBody>
          <a:bodyPr/>
          <a:lstStyle/>
          <a:p>
            <a:fld id="{C58A7CAE-6862-419D-B48E-DA61C85D7547}" type="datetimeFigureOut">
              <a:rPr lang="sv-SE" smtClean="0"/>
              <a:t>2026-03-07</a:t>
            </a:fld>
            <a:endParaRPr lang="sv-SE"/>
          </a:p>
        </p:txBody>
      </p:sp>
      <p:sp>
        <p:nvSpPr>
          <p:cNvPr id="6" name="Platshållare för sidfot 5">
            <a:extLst>
              <a:ext uri="{FF2B5EF4-FFF2-40B4-BE49-F238E27FC236}">
                <a16:creationId xmlns:a16="http://schemas.microsoft.com/office/drawing/2014/main" id="{486787E8-9FF2-289C-E56D-34A7A26D14B1}"/>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2526CF06-3832-BE16-2D9D-503F53318B98}"/>
              </a:ext>
            </a:extLst>
          </p:cNvPr>
          <p:cNvSpPr>
            <a:spLocks noGrp="1"/>
          </p:cNvSpPr>
          <p:nvPr>
            <p:ph type="sldNum" sz="quarter" idx="12"/>
          </p:nvPr>
        </p:nvSpPr>
        <p:spPr/>
        <p:txBody>
          <a:bodyPr/>
          <a:lstStyle/>
          <a:p>
            <a:fld id="{28BB90EC-270C-42EC-9BC2-4CD11EDE774D}" type="slidenum">
              <a:rPr lang="sv-SE" smtClean="0"/>
              <a:t>‹#›</a:t>
            </a:fld>
            <a:endParaRPr lang="sv-SE"/>
          </a:p>
        </p:txBody>
      </p:sp>
    </p:spTree>
    <p:extLst>
      <p:ext uri="{BB962C8B-B14F-4D97-AF65-F5344CB8AC3E}">
        <p14:creationId xmlns:p14="http://schemas.microsoft.com/office/powerpoint/2010/main" val="3912872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alpha val="63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A2B830A9-6D49-6927-ECDA-E210056776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13C7ED3-8DF8-1A84-C8C8-2EC04FDB40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E7D5D47A-12B0-0304-1124-FD031E72F8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8A7CAE-6862-419D-B48E-DA61C85D7547}" type="datetimeFigureOut">
              <a:rPr lang="sv-SE" smtClean="0"/>
              <a:t>2026-03-07</a:t>
            </a:fld>
            <a:endParaRPr lang="sv-SE"/>
          </a:p>
        </p:txBody>
      </p:sp>
      <p:sp>
        <p:nvSpPr>
          <p:cNvPr id="5" name="Platshållare för sidfot 4">
            <a:extLst>
              <a:ext uri="{FF2B5EF4-FFF2-40B4-BE49-F238E27FC236}">
                <a16:creationId xmlns:a16="http://schemas.microsoft.com/office/drawing/2014/main" id="{80441508-42F4-31ED-03A0-AE731CF012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EB1AABBB-F798-6D90-D00F-7E3F042E4B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BB90EC-270C-42EC-9BC2-4CD11EDE774D}" type="slidenum">
              <a:rPr lang="sv-SE" smtClean="0"/>
              <a:t>‹#›</a:t>
            </a:fld>
            <a:endParaRPr lang="sv-SE"/>
          </a:p>
        </p:txBody>
      </p:sp>
    </p:spTree>
    <p:extLst>
      <p:ext uri="{BB962C8B-B14F-4D97-AF65-F5344CB8AC3E}">
        <p14:creationId xmlns:p14="http://schemas.microsoft.com/office/powerpoint/2010/main" val="13781349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jonkoping-my.sharepoint.com/personal/rggli_jonkoping_se/Documents/TSK/Policy%20cuper%20tsk.docx" TargetMode="External"/><Relationship Id="rId2" Type="http://schemas.openxmlformats.org/officeDocument/2006/relationships/hyperlink" Target="https://jonkoping-my.sharepoint.com/personal/rggli_jonkoping_se/Documents/TSK/F&#246;reningspolicy%20Tabergs%20SK%202026.docx" TargetMode="Externa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hyperlink" Target="https://jonkoping-my.sharepoint.com/personal/rggli_jonkoping_se/Documents/TSK/Konsekvenstrappa.docx?web=1" TargetMode="External"/><Relationship Id="rId4" Type="http://schemas.openxmlformats.org/officeDocument/2006/relationships/hyperlink" Target="https://jonkoping-my.sharepoint.com/personal/rggli_jonkoping_se/Documents/TSK/Trygg%20idrott.docx"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jonkoping-my.sharepoint.com/personal/rggli_jonkoping_se/Documents/TSK/matchv&#228;rdar.docx"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s://jonkoping-my.sharepoint.com/personal/rggli_jonkoping_se/Documents/TSK/Tr&#228;ningstider%20mars%20april%20(1)%20kopia.xlsx"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BF2A7A75-E86E-443F-4699-57B93DEFF507}"/>
              </a:ext>
            </a:extLst>
          </p:cNvPr>
          <p:cNvSpPr>
            <a:spLocks noGrp="1"/>
          </p:cNvSpPr>
          <p:nvPr>
            <p:ph type="ctrTitle"/>
          </p:nvPr>
        </p:nvSpPr>
        <p:spPr>
          <a:xfrm>
            <a:off x="7380407" y="743447"/>
            <a:ext cx="4811593" cy="2556801"/>
          </a:xfrm>
          <a:noFill/>
        </p:spPr>
        <p:txBody>
          <a:bodyPr>
            <a:normAutofit/>
          </a:bodyPr>
          <a:lstStyle/>
          <a:p>
            <a:pPr algn="l"/>
            <a:r>
              <a:rPr lang="sv-SE" sz="7200"/>
              <a:t>VÄLKOMNA!</a:t>
            </a:r>
          </a:p>
        </p:txBody>
      </p:sp>
      <p:sp>
        <p:nvSpPr>
          <p:cNvPr id="3" name="Underrubrik 2">
            <a:extLst>
              <a:ext uri="{FF2B5EF4-FFF2-40B4-BE49-F238E27FC236}">
                <a16:creationId xmlns:a16="http://schemas.microsoft.com/office/drawing/2014/main" id="{ED7C6466-5FF3-B38F-FF9A-CDDF57A4058B}"/>
              </a:ext>
            </a:extLst>
          </p:cNvPr>
          <p:cNvSpPr>
            <a:spLocks noGrp="1"/>
          </p:cNvSpPr>
          <p:nvPr>
            <p:ph type="subTitle" idx="1"/>
          </p:nvPr>
        </p:nvSpPr>
        <p:spPr>
          <a:xfrm>
            <a:off x="7380408" y="4629234"/>
            <a:ext cx="3973386" cy="1485319"/>
          </a:xfrm>
          <a:noFill/>
        </p:spPr>
        <p:txBody>
          <a:bodyPr>
            <a:normAutofit/>
          </a:bodyPr>
          <a:lstStyle/>
          <a:p>
            <a:pPr algn="l"/>
            <a:endParaRPr lang="sv-SE"/>
          </a:p>
        </p:txBody>
      </p:sp>
      <p:pic>
        <p:nvPicPr>
          <p:cNvPr id="5" name="Bildobjekt 4" descr="En bild som visar gräs, utomhus, himmel, träd&#10;&#10;Automatiskt genererad beskrivning">
            <a:extLst>
              <a:ext uri="{FF2B5EF4-FFF2-40B4-BE49-F238E27FC236}">
                <a16:creationId xmlns:a16="http://schemas.microsoft.com/office/drawing/2014/main" id="{6F6EC653-BED7-A251-2825-0EF85D26D2BA}"/>
              </a:ext>
            </a:extLst>
          </p:cNvPr>
          <p:cNvPicPr>
            <a:picLocks noChangeAspect="1"/>
          </p:cNvPicPr>
          <p:nvPr/>
        </p:nvPicPr>
        <p:blipFill rotWithShape="1">
          <a:blip r:embed="rId2">
            <a:extLst>
              <a:ext uri="{28A0092B-C50C-407E-A947-70E740481C1C}">
                <a14:useLocalDpi xmlns:a14="http://schemas.microsoft.com/office/drawing/2010/main" val="0"/>
              </a:ext>
            </a:extLst>
          </a:blip>
          <a:srcRect t="26446" r="2" b="2"/>
          <a:stretch/>
        </p:blipFill>
        <p:spPr>
          <a:xfrm>
            <a:off x="20" y="10"/>
            <a:ext cx="6992881" cy="6857990"/>
          </a:xfrm>
          <a:prstGeom prst="rect">
            <a:avLst/>
          </a:prstGeom>
        </p:spPr>
      </p:pic>
    </p:spTree>
    <p:extLst>
      <p:ext uri="{BB962C8B-B14F-4D97-AF65-F5344CB8AC3E}">
        <p14:creationId xmlns:p14="http://schemas.microsoft.com/office/powerpoint/2010/main" val="1711495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BF2A7A75-E86E-443F-4699-57B93DEFF507}"/>
              </a:ext>
            </a:extLst>
          </p:cNvPr>
          <p:cNvSpPr>
            <a:spLocks noGrp="1"/>
          </p:cNvSpPr>
          <p:nvPr>
            <p:ph type="ctrTitle"/>
          </p:nvPr>
        </p:nvSpPr>
        <p:spPr>
          <a:xfrm>
            <a:off x="7442633" y="2689086"/>
            <a:ext cx="4296586" cy="3924299"/>
          </a:xfrm>
          <a:noFill/>
        </p:spPr>
        <p:txBody>
          <a:bodyPr>
            <a:normAutofit/>
          </a:bodyPr>
          <a:lstStyle/>
          <a:p>
            <a:pPr algn="l"/>
            <a:br>
              <a:rPr lang="sv-SE" sz="3100">
                <a:cs typeface="Calibri Light"/>
              </a:rPr>
            </a:br>
            <a:br>
              <a:rPr lang="sv-SE" sz="3100">
                <a:cs typeface="Calibri Light"/>
              </a:rPr>
            </a:br>
            <a:endParaRPr lang="sv-SE" sz="3100"/>
          </a:p>
        </p:txBody>
      </p:sp>
      <p:pic>
        <p:nvPicPr>
          <p:cNvPr id="5" name="Bildobjekt 4" descr="En bild som visar gräs, utomhus, himmel, träd&#10;&#10;Automatiskt genererad beskrivning">
            <a:extLst>
              <a:ext uri="{FF2B5EF4-FFF2-40B4-BE49-F238E27FC236}">
                <a16:creationId xmlns:a16="http://schemas.microsoft.com/office/drawing/2014/main" id="{6F6EC653-BED7-A251-2825-0EF85D26D2BA}"/>
              </a:ext>
            </a:extLst>
          </p:cNvPr>
          <p:cNvPicPr>
            <a:picLocks noChangeAspect="1"/>
          </p:cNvPicPr>
          <p:nvPr/>
        </p:nvPicPr>
        <p:blipFill rotWithShape="1">
          <a:blip r:embed="rId2">
            <a:extLst>
              <a:ext uri="{28A0092B-C50C-407E-A947-70E740481C1C}">
                <a14:useLocalDpi xmlns:a14="http://schemas.microsoft.com/office/drawing/2010/main" val="0"/>
              </a:ext>
            </a:extLst>
          </a:blip>
          <a:srcRect t="26446" r="2" b="2"/>
          <a:stretch/>
        </p:blipFill>
        <p:spPr>
          <a:xfrm>
            <a:off x="20" y="10"/>
            <a:ext cx="6992881" cy="6857990"/>
          </a:xfrm>
          <a:prstGeom prst="rect">
            <a:avLst/>
          </a:prstGeom>
        </p:spPr>
      </p:pic>
      <p:sp>
        <p:nvSpPr>
          <p:cNvPr id="3" name="textruta 2">
            <a:extLst>
              <a:ext uri="{FF2B5EF4-FFF2-40B4-BE49-F238E27FC236}">
                <a16:creationId xmlns:a16="http://schemas.microsoft.com/office/drawing/2014/main" id="{0E84004A-8EFB-76FC-CE46-235157EE32EC}"/>
              </a:ext>
            </a:extLst>
          </p:cNvPr>
          <p:cNvSpPr txBox="1"/>
          <p:nvPr/>
        </p:nvSpPr>
        <p:spPr>
          <a:xfrm>
            <a:off x="7575578" y="800100"/>
            <a:ext cx="4296585" cy="707886"/>
          </a:xfrm>
          <a:prstGeom prst="rect">
            <a:avLst/>
          </a:prstGeom>
          <a:noFill/>
        </p:spPr>
        <p:txBody>
          <a:bodyPr wrap="square" rtlCol="0">
            <a:spAutoFit/>
          </a:bodyPr>
          <a:lstStyle/>
          <a:p>
            <a:r>
              <a:rPr lang="sv-SE" sz="4000"/>
              <a:t>Träningstider gräs!</a:t>
            </a:r>
          </a:p>
        </p:txBody>
      </p:sp>
      <p:sp>
        <p:nvSpPr>
          <p:cNvPr id="4" name="Rubrik 1">
            <a:extLst>
              <a:ext uri="{FF2B5EF4-FFF2-40B4-BE49-F238E27FC236}">
                <a16:creationId xmlns:a16="http://schemas.microsoft.com/office/drawing/2014/main" id="{CE781E9E-1DC7-DD9D-55D8-A6E2A46A056C}"/>
              </a:ext>
            </a:extLst>
          </p:cNvPr>
          <p:cNvSpPr txBox="1">
            <a:spLocks/>
          </p:cNvSpPr>
          <p:nvPr/>
        </p:nvSpPr>
        <p:spPr>
          <a:xfrm>
            <a:off x="7575577" y="1693448"/>
            <a:ext cx="4296586" cy="2925461"/>
          </a:xfrm>
          <a:prstGeom prst="rect">
            <a:avLst/>
          </a:prstGeom>
          <a:noFill/>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br>
              <a:rPr lang="sv-SE" sz="3100">
                <a:cs typeface="Calibri Light"/>
              </a:rPr>
            </a:br>
            <a:br>
              <a:rPr lang="sv-SE" sz="3100">
                <a:cs typeface="Calibri Light"/>
              </a:rPr>
            </a:br>
            <a:endParaRPr lang="sv-SE" sz="3100">
              <a:ea typeface="Calibri Light"/>
              <a:cs typeface="Calibri Light"/>
            </a:endParaRPr>
          </a:p>
        </p:txBody>
      </p:sp>
      <p:pic>
        <p:nvPicPr>
          <p:cNvPr id="8" name="Bildobjekt 7">
            <a:extLst>
              <a:ext uri="{FF2B5EF4-FFF2-40B4-BE49-F238E27FC236}">
                <a16:creationId xmlns:a16="http://schemas.microsoft.com/office/drawing/2014/main" id="{011EFD3B-D751-619D-00B8-6FA17E4FDC9F}"/>
              </a:ext>
            </a:extLst>
          </p:cNvPr>
          <p:cNvPicPr>
            <a:picLocks noChangeAspect="1"/>
          </p:cNvPicPr>
          <p:nvPr/>
        </p:nvPicPr>
        <p:blipFill>
          <a:blip r:embed="rId3"/>
          <a:srcRect l="1756" t="34856" r="58114" b="17249"/>
          <a:stretch>
            <a:fillRect/>
          </a:stretch>
        </p:blipFill>
        <p:spPr>
          <a:xfrm>
            <a:off x="7144675" y="1738716"/>
            <a:ext cx="4892502" cy="306565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484084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4"/>
                                        </p:tgtEl>
                                        <p:attrNameLst>
                                          <p:attrName>style.visibility</p:attrName>
                                        </p:attrNameLst>
                                      </p:cBhvr>
                                      <p:to>
                                        <p:strVal val="visible"/>
                                      </p:to>
                                    </p:set>
                                    <p:animEffect transition="in" filter="fade">
                                      <p:cBhvr>
                                        <p:cTn id="10" dur="7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BF2A7A75-E86E-443F-4699-57B93DEFF507}"/>
              </a:ext>
            </a:extLst>
          </p:cNvPr>
          <p:cNvSpPr>
            <a:spLocks noGrp="1"/>
          </p:cNvSpPr>
          <p:nvPr>
            <p:ph type="ctrTitle"/>
          </p:nvPr>
        </p:nvSpPr>
        <p:spPr>
          <a:xfrm>
            <a:off x="7442633" y="2689086"/>
            <a:ext cx="4296586" cy="3924299"/>
          </a:xfrm>
          <a:noFill/>
        </p:spPr>
        <p:txBody>
          <a:bodyPr>
            <a:normAutofit/>
          </a:bodyPr>
          <a:lstStyle/>
          <a:p>
            <a:pPr algn="l"/>
            <a:br>
              <a:rPr lang="sv-SE" sz="3100">
                <a:cs typeface="Calibri Light"/>
              </a:rPr>
            </a:br>
            <a:br>
              <a:rPr lang="sv-SE" sz="3100">
                <a:cs typeface="Calibri Light"/>
              </a:rPr>
            </a:br>
            <a:endParaRPr lang="sv-SE" sz="3100"/>
          </a:p>
        </p:txBody>
      </p:sp>
      <p:pic>
        <p:nvPicPr>
          <p:cNvPr id="5" name="Bildobjekt 4" descr="En bild som visar gräs, utomhus, himmel, träd&#10;&#10;Automatiskt genererad beskrivning">
            <a:extLst>
              <a:ext uri="{FF2B5EF4-FFF2-40B4-BE49-F238E27FC236}">
                <a16:creationId xmlns:a16="http://schemas.microsoft.com/office/drawing/2014/main" id="{6F6EC653-BED7-A251-2825-0EF85D26D2BA}"/>
              </a:ext>
            </a:extLst>
          </p:cNvPr>
          <p:cNvPicPr>
            <a:picLocks noChangeAspect="1"/>
          </p:cNvPicPr>
          <p:nvPr/>
        </p:nvPicPr>
        <p:blipFill rotWithShape="1">
          <a:blip r:embed="rId2">
            <a:extLst>
              <a:ext uri="{28A0092B-C50C-407E-A947-70E740481C1C}">
                <a14:useLocalDpi xmlns:a14="http://schemas.microsoft.com/office/drawing/2010/main" val="0"/>
              </a:ext>
            </a:extLst>
          </a:blip>
          <a:srcRect t="26446" r="2" b="2"/>
          <a:stretch/>
        </p:blipFill>
        <p:spPr>
          <a:xfrm>
            <a:off x="20" y="10"/>
            <a:ext cx="6992881" cy="6857990"/>
          </a:xfrm>
          <a:prstGeom prst="rect">
            <a:avLst/>
          </a:prstGeom>
        </p:spPr>
      </p:pic>
      <p:sp>
        <p:nvSpPr>
          <p:cNvPr id="3" name="Rubrik 1">
            <a:extLst>
              <a:ext uri="{FF2B5EF4-FFF2-40B4-BE49-F238E27FC236}">
                <a16:creationId xmlns:a16="http://schemas.microsoft.com/office/drawing/2014/main" id="{184B8F8C-C08E-65E6-FB2F-9C47B5FA9E5E}"/>
              </a:ext>
            </a:extLst>
          </p:cNvPr>
          <p:cNvSpPr txBox="1">
            <a:spLocks/>
          </p:cNvSpPr>
          <p:nvPr/>
        </p:nvSpPr>
        <p:spPr>
          <a:xfrm>
            <a:off x="7296150" y="1746111"/>
            <a:ext cx="4576013" cy="4111764"/>
          </a:xfrm>
          <a:prstGeom prst="rect">
            <a:avLst/>
          </a:prstGeom>
          <a:noFill/>
        </p:spPr>
        <p:txBody>
          <a:bodyPr vert="horz" lIns="91440" tIns="45720" rIns="91440" bIns="45720" rtlCol="0" anchor="b">
            <a:normAutofit fontScale="4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sv-SE" sz="6200">
                <a:cs typeface="Calibri Light"/>
              </a:rPr>
              <a:t>TSK vill att samtliga tränare i föreningen genomgår SvFF D.</a:t>
            </a:r>
          </a:p>
          <a:p>
            <a:pPr algn="l"/>
            <a:endParaRPr lang="sv-SE" sz="6200">
              <a:cs typeface="Calibri Light"/>
            </a:endParaRPr>
          </a:p>
          <a:p>
            <a:pPr algn="l"/>
            <a:r>
              <a:rPr lang="sv-SE"/>
              <a:t>Från och med 2023 tillhör Svenska Fotbollförbundets tränarutbildningsprogram det nya europeiska konceptet UEFA Coaching Convention 2020. Det innebär att alla UEFA-kurser kommer ge deltagaren en UEFA-licens vid godkänt kursresultat.</a:t>
            </a:r>
            <a:br>
              <a:rPr lang="sv-SE" sz="3100">
                <a:cs typeface="Calibri Light"/>
              </a:rPr>
            </a:br>
            <a:br>
              <a:rPr lang="sv-SE" sz="3100">
                <a:cs typeface="Calibri Light"/>
              </a:rPr>
            </a:br>
            <a:endParaRPr lang="sv-SE" sz="3100"/>
          </a:p>
        </p:txBody>
      </p:sp>
      <p:sp>
        <p:nvSpPr>
          <p:cNvPr id="6" name="textruta 5">
            <a:extLst>
              <a:ext uri="{FF2B5EF4-FFF2-40B4-BE49-F238E27FC236}">
                <a16:creationId xmlns:a16="http://schemas.microsoft.com/office/drawing/2014/main" id="{33750B97-7F1A-06D9-81DF-3DA6AB0471DB}"/>
              </a:ext>
            </a:extLst>
          </p:cNvPr>
          <p:cNvSpPr txBox="1"/>
          <p:nvPr/>
        </p:nvSpPr>
        <p:spPr>
          <a:xfrm>
            <a:off x="7575578" y="800100"/>
            <a:ext cx="4296585" cy="707886"/>
          </a:xfrm>
          <a:prstGeom prst="rect">
            <a:avLst/>
          </a:prstGeom>
          <a:noFill/>
        </p:spPr>
        <p:txBody>
          <a:bodyPr wrap="square" rtlCol="0">
            <a:spAutoFit/>
          </a:bodyPr>
          <a:lstStyle/>
          <a:p>
            <a:r>
              <a:rPr lang="sv-SE" sz="4000"/>
              <a:t>Utbildning!</a:t>
            </a:r>
          </a:p>
        </p:txBody>
      </p:sp>
    </p:spTree>
    <p:extLst>
      <p:ext uri="{BB962C8B-B14F-4D97-AF65-F5344CB8AC3E}">
        <p14:creationId xmlns:p14="http://schemas.microsoft.com/office/powerpoint/2010/main" val="2018595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gtEl>
                                        <p:attrNameLst>
                                          <p:attrName>style.visibility</p:attrName>
                                        </p:attrNameLst>
                                      </p:cBhvr>
                                      <p:to>
                                        <p:strVal val="visible"/>
                                      </p:to>
                                    </p:set>
                                    <p:animEffect transition="in" filter="fade">
                                      <p:cBhvr>
                                        <p:cTn id="10" dur="7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BF2A7A75-E86E-443F-4699-57B93DEFF507}"/>
              </a:ext>
            </a:extLst>
          </p:cNvPr>
          <p:cNvSpPr>
            <a:spLocks noGrp="1"/>
          </p:cNvSpPr>
          <p:nvPr>
            <p:ph type="ctrTitle"/>
          </p:nvPr>
        </p:nvSpPr>
        <p:spPr>
          <a:xfrm>
            <a:off x="7442633" y="2689086"/>
            <a:ext cx="4296586" cy="3924299"/>
          </a:xfrm>
          <a:noFill/>
        </p:spPr>
        <p:txBody>
          <a:bodyPr>
            <a:normAutofit/>
          </a:bodyPr>
          <a:lstStyle/>
          <a:p>
            <a:pPr algn="l"/>
            <a:br>
              <a:rPr lang="sv-SE" sz="3100">
                <a:cs typeface="Calibri Light"/>
              </a:rPr>
            </a:br>
            <a:br>
              <a:rPr lang="sv-SE" sz="3100">
                <a:cs typeface="Calibri Light"/>
              </a:rPr>
            </a:br>
            <a:endParaRPr lang="sv-SE" sz="3100"/>
          </a:p>
        </p:txBody>
      </p:sp>
      <p:pic>
        <p:nvPicPr>
          <p:cNvPr id="5" name="Bildobjekt 4" descr="En bild som visar gräs, utomhus, himmel, träd&#10;&#10;Automatiskt genererad beskrivning">
            <a:extLst>
              <a:ext uri="{FF2B5EF4-FFF2-40B4-BE49-F238E27FC236}">
                <a16:creationId xmlns:a16="http://schemas.microsoft.com/office/drawing/2014/main" id="{6F6EC653-BED7-A251-2825-0EF85D26D2BA}"/>
              </a:ext>
            </a:extLst>
          </p:cNvPr>
          <p:cNvPicPr>
            <a:picLocks noChangeAspect="1"/>
          </p:cNvPicPr>
          <p:nvPr/>
        </p:nvPicPr>
        <p:blipFill rotWithShape="1">
          <a:blip r:embed="rId2">
            <a:extLst>
              <a:ext uri="{28A0092B-C50C-407E-A947-70E740481C1C}">
                <a14:useLocalDpi xmlns:a14="http://schemas.microsoft.com/office/drawing/2010/main" val="0"/>
              </a:ext>
            </a:extLst>
          </a:blip>
          <a:srcRect t="26446" r="2" b="2"/>
          <a:stretch/>
        </p:blipFill>
        <p:spPr>
          <a:xfrm>
            <a:off x="20" y="10"/>
            <a:ext cx="6992881" cy="6857990"/>
          </a:xfrm>
          <a:prstGeom prst="rect">
            <a:avLst/>
          </a:prstGeom>
        </p:spPr>
      </p:pic>
      <p:sp>
        <p:nvSpPr>
          <p:cNvPr id="3" name="Rubrik 1">
            <a:extLst>
              <a:ext uri="{FF2B5EF4-FFF2-40B4-BE49-F238E27FC236}">
                <a16:creationId xmlns:a16="http://schemas.microsoft.com/office/drawing/2014/main" id="{184B8F8C-C08E-65E6-FB2F-9C47B5FA9E5E}"/>
              </a:ext>
            </a:extLst>
          </p:cNvPr>
          <p:cNvSpPr txBox="1">
            <a:spLocks/>
          </p:cNvSpPr>
          <p:nvPr/>
        </p:nvSpPr>
        <p:spPr>
          <a:xfrm>
            <a:off x="7296150" y="1154043"/>
            <a:ext cx="4576013" cy="4111764"/>
          </a:xfrm>
          <a:prstGeom prst="rect">
            <a:avLst/>
          </a:prstGeom>
          <a:noFill/>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br>
              <a:rPr lang="sv-SE" sz="3100">
                <a:cs typeface="Calibri Light"/>
              </a:rPr>
            </a:br>
            <a:br>
              <a:rPr lang="sv-SE" sz="3100">
                <a:cs typeface="Calibri Light"/>
              </a:rPr>
            </a:br>
            <a:r>
              <a:rPr lang="sv-SE" sz="3100">
                <a:cs typeface="Calibri Light"/>
              </a:rPr>
              <a:t>Viktigt att alla lag lägger in alla spelare på laget.se. Inför varje träning skickas kallelse ut till samtliga. För att kunna skicka ut en kallelse krävs att det finns en aktivitet inlagd. </a:t>
            </a:r>
            <a:r>
              <a:rPr lang="sv-SE" sz="3100" err="1">
                <a:cs typeface="Calibri Light"/>
              </a:rPr>
              <a:t>Närvarorapportera</a:t>
            </a:r>
            <a:r>
              <a:rPr lang="sv-SE" sz="3100">
                <a:cs typeface="Calibri Light"/>
              </a:rPr>
              <a:t> innan träningen startar och innan matchen börjar. </a:t>
            </a:r>
            <a:endParaRPr lang="sv-SE" sz="3100"/>
          </a:p>
        </p:txBody>
      </p:sp>
      <p:sp>
        <p:nvSpPr>
          <p:cNvPr id="6" name="textruta 5">
            <a:extLst>
              <a:ext uri="{FF2B5EF4-FFF2-40B4-BE49-F238E27FC236}">
                <a16:creationId xmlns:a16="http://schemas.microsoft.com/office/drawing/2014/main" id="{33750B97-7F1A-06D9-81DF-3DA6AB0471DB}"/>
              </a:ext>
            </a:extLst>
          </p:cNvPr>
          <p:cNvSpPr txBox="1"/>
          <p:nvPr/>
        </p:nvSpPr>
        <p:spPr>
          <a:xfrm>
            <a:off x="7296150" y="800100"/>
            <a:ext cx="4714875" cy="707886"/>
          </a:xfrm>
          <a:prstGeom prst="rect">
            <a:avLst/>
          </a:prstGeom>
          <a:noFill/>
        </p:spPr>
        <p:txBody>
          <a:bodyPr wrap="square" rtlCol="0">
            <a:spAutoFit/>
          </a:bodyPr>
          <a:lstStyle/>
          <a:p>
            <a:r>
              <a:rPr lang="sv-SE" sz="4000"/>
              <a:t>Närvarorapportering!</a:t>
            </a:r>
          </a:p>
        </p:txBody>
      </p:sp>
    </p:spTree>
    <p:extLst>
      <p:ext uri="{BB962C8B-B14F-4D97-AF65-F5344CB8AC3E}">
        <p14:creationId xmlns:p14="http://schemas.microsoft.com/office/powerpoint/2010/main" val="3748750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gtEl>
                                        <p:attrNameLst>
                                          <p:attrName>style.visibility</p:attrName>
                                        </p:attrNameLst>
                                      </p:cBhvr>
                                      <p:to>
                                        <p:strVal val="visible"/>
                                      </p:to>
                                    </p:set>
                                    <p:animEffect transition="in" filter="fade">
                                      <p:cBhvr>
                                        <p:cTn id="10" dur="7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BF2A7A75-E86E-443F-4699-57B93DEFF507}"/>
              </a:ext>
            </a:extLst>
          </p:cNvPr>
          <p:cNvSpPr>
            <a:spLocks noGrp="1"/>
          </p:cNvSpPr>
          <p:nvPr>
            <p:ph type="ctrTitle"/>
          </p:nvPr>
        </p:nvSpPr>
        <p:spPr>
          <a:xfrm>
            <a:off x="7442633" y="3324226"/>
            <a:ext cx="4296586" cy="3048000"/>
          </a:xfrm>
          <a:noFill/>
        </p:spPr>
        <p:txBody>
          <a:bodyPr>
            <a:normAutofit fontScale="90000"/>
          </a:bodyPr>
          <a:lstStyle/>
          <a:p>
            <a:pPr algn="l"/>
            <a:br>
              <a:rPr lang="sv-SE" sz="3100">
                <a:cs typeface="Calibri Light"/>
              </a:rPr>
            </a:br>
            <a:br>
              <a:rPr lang="sv-SE" sz="3100">
                <a:cs typeface="Calibri Light"/>
              </a:rPr>
            </a:br>
            <a:br>
              <a:rPr lang="sv-SE" sz="3100">
                <a:cs typeface="Calibri Light"/>
              </a:rPr>
            </a:br>
            <a:br>
              <a:rPr lang="sv-SE" sz="3100">
                <a:cs typeface="Calibri Light"/>
              </a:rPr>
            </a:br>
            <a:br>
              <a:rPr lang="sv-SE" sz="3100">
                <a:cs typeface="Calibri Light"/>
              </a:rPr>
            </a:br>
            <a:br>
              <a:rPr lang="sv-SE" sz="3100">
                <a:cs typeface="Calibri Light"/>
              </a:rPr>
            </a:br>
            <a:br>
              <a:rPr lang="sv-SE" sz="3100">
                <a:cs typeface="Calibri Light"/>
              </a:rPr>
            </a:br>
            <a:br>
              <a:rPr lang="sv-SE" sz="3100">
                <a:cs typeface="Calibri Light"/>
              </a:rPr>
            </a:br>
            <a:br>
              <a:rPr lang="sv-SE" sz="3100">
                <a:cs typeface="Calibri Light"/>
              </a:rPr>
            </a:br>
            <a:br>
              <a:rPr lang="sv-SE" sz="3100">
                <a:cs typeface="Calibri Light"/>
              </a:rPr>
            </a:br>
            <a:br>
              <a:rPr lang="sv-SE" sz="3100">
                <a:cs typeface="Calibri Light"/>
              </a:rPr>
            </a:br>
            <a:br>
              <a:rPr lang="sv-SE" sz="3100">
                <a:cs typeface="Calibri Light"/>
              </a:rPr>
            </a:br>
            <a:r>
              <a:rPr lang="sv-SE" sz="3100">
                <a:cs typeface="Calibri Light"/>
              </a:rPr>
              <a:t>Kommer att ges ut till samtliga lag innan säsongen drar igång. </a:t>
            </a:r>
            <a:br>
              <a:rPr lang="sv-SE" sz="3100">
                <a:cs typeface="Calibri Light"/>
              </a:rPr>
            </a:br>
            <a:br>
              <a:rPr lang="sv-SE" sz="3100">
                <a:cs typeface="Calibri Light"/>
              </a:rPr>
            </a:br>
            <a:r>
              <a:rPr lang="sv-SE" sz="3100">
                <a:cs typeface="Calibri Light"/>
              </a:rPr>
              <a:t> </a:t>
            </a:r>
            <a:endParaRPr lang="sv-SE" sz="3100"/>
          </a:p>
        </p:txBody>
      </p:sp>
      <p:pic>
        <p:nvPicPr>
          <p:cNvPr id="5" name="Bildobjekt 4" descr="En bild som visar gräs, utomhus, himmel, träd&#10;&#10;Automatiskt genererad beskrivning">
            <a:extLst>
              <a:ext uri="{FF2B5EF4-FFF2-40B4-BE49-F238E27FC236}">
                <a16:creationId xmlns:a16="http://schemas.microsoft.com/office/drawing/2014/main" id="{6F6EC653-BED7-A251-2825-0EF85D26D2BA}"/>
              </a:ext>
            </a:extLst>
          </p:cNvPr>
          <p:cNvPicPr>
            <a:picLocks noChangeAspect="1"/>
          </p:cNvPicPr>
          <p:nvPr/>
        </p:nvPicPr>
        <p:blipFill rotWithShape="1">
          <a:blip r:embed="rId2">
            <a:extLst>
              <a:ext uri="{28A0092B-C50C-407E-A947-70E740481C1C}">
                <a14:useLocalDpi xmlns:a14="http://schemas.microsoft.com/office/drawing/2010/main" val="0"/>
              </a:ext>
            </a:extLst>
          </a:blip>
          <a:srcRect t="26446" r="2" b="2"/>
          <a:stretch/>
        </p:blipFill>
        <p:spPr>
          <a:xfrm>
            <a:off x="20" y="10"/>
            <a:ext cx="6992881" cy="6857990"/>
          </a:xfrm>
          <a:prstGeom prst="rect">
            <a:avLst/>
          </a:prstGeom>
        </p:spPr>
      </p:pic>
      <p:sp>
        <p:nvSpPr>
          <p:cNvPr id="3" name="Rubrik 1">
            <a:extLst>
              <a:ext uri="{FF2B5EF4-FFF2-40B4-BE49-F238E27FC236}">
                <a16:creationId xmlns:a16="http://schemas.microsoft.com/office/drawing/2014/main" id="{184B8F8C-C08E-65E6-FB2F-9C47B5FA9E5E}"/>
              </a:ext>
            </a:extLst>
          </p:cNvPr>
          <p:cNvSpPr txBox="1">
            <a:spLocks/>
          </p:cNvSpPr>
          <p:nvPr/>
        </p:nvSpPr>
        <p:spPr>
          <a:xfrm>
            <a:off x="7296150" y="1199182"/>
            <a:ext cx="4576013" cy="2217807"/>
          </a:xfrm>
          <a:prstGeom prst="rect">
            <a:avLst/>
          </a:prstGeom>
          <a:noFill/>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br>
              <a:rPr lang="sv-SE" sz="3100">
                <a:cs typeface="Calibri Light"/>
              </a:rPr>
            </a:br>
            <a:r>
              <a:rPr lang="sv-SE" sz="3100">
                <a:cs typeface="Calibri Light"/>
              </a:rPr>
              <a:t>Även denna säsong får alla föreningens tränare köpa något hos </a:t>
            </a:r>
            <a:r>
              <a:rPr lang="sv-SE" sz="3100" err="1">
                <a:cs typeface="Calibri Light"/>
              </a:rPr>
              <a:t>Enenda</a:t>
            </a:r>
            <a:r>
              <a:rPr lang="sv-SE" sz="3100">
                <a:cs typeface="Calibri Light"/>
              </a:rPr>
              <a:t> för 500kr. Skicka kvittot till vår kassör Conny.</a:t>
            </a:r>
            <a:endParaRPr lang="sv-SE" sz="3100"/>
          </a:p>
        </p:txBody>
      </p:sp>
      <p:sp>
        <p:nvSpPr>
          <p:cNvPr id="6" name="textruta 5">
            <a:extLst>
              <a:ext uri="{FF2B5EF4-FFF2-40B4-BE49-F238E27FC236}">
                <a16:creationId xmlns:a16="http://schemas.microsoft.com/office/drawing/2014/main" id="{33750B97-7F1A-06D9-81DF-3DA6AB0471DB}"/>
              </a:ext>
            </a:extLst>
          </p:cNvPr>
          <p:cNvSpPr txBox="1"/>
          <p:nvPr/>
        </p:nvSpPr>
        <p:spPr>
          <a:xfrm>
            <a:off x="7296150" y="800100"/>
            <a:ext cx="4714875" cy="707886"/>
          </a:xfrm>
          <a:prstGeom prst="rect">
            <a:avLst/>
          </a:prstGeom>
          <a:noFill/>
        </p:spPr>
        <p:txBody>
          <a:bodyPr wrap="square" rtlCol="0">
            <a:spAutoFit/>
          </a:bodyPr>
          <a:lstStyle/>
          <a:p>
            <a:r>
              <a:rPr lang="sv-SE" sz="4000"/>
              <a:t>Föreningskläder!</a:t>
            </a:r>
          </a:p>
        </p:txBody>
      </p:sp>
      <p:sp>
        <p:nvSpPr>
          <p:cNvPr id="4" name="textruta 3">
            <a:extLst>
              <a:ext uri="{FF2B5EF4-FFF2-40B4-BE49-F238E27FC236}">
                <a16:creationId xmlns:a16="http://schemas.microsoft.com/office/drawing/2014/main" id="{6F508F2D-1FC8-4FE8-F53D-F9EB52BE5A0D}"/>
              </a:ext>
            </a:extLst>
          </p:cNvPr>
          <p:cNvSpPr txBox="1"/>
          <p:nvPr/>
        </p:nvSpPr>
        <p:spPr>
          <a:xfrm>
            <a:off x="8210549" y="3705225"/>
            <a:ext cx="4714875" cy="707886"/>
          </a:xfrm>
          <a:prstGeom prst="rect">
            <a:avLst/>
          </a:prstGeom>
          <a:noFill/>
        </p:spPr>
        <p:txBody>
          <a:bodyPr wrap="square" rtlCol="0">
            <a:spAutoFit/>
          </a:bodyPr>
          <a:lstStyle/>
          <a:p>
            <a:r>
              <a:rPr lang="sv-SE" sz="4000"/>
              <a:t>Dräkter!</a:t>
            </a:r>
          </a:p>
        </p:txBody>
      </p:sp>
    </p:spTree>
    <p:extLst>
      <p:ext uri="{BB962C8B-B14F-4D97-AF65-F5344CB8AC3E}">
        <p14:creationId xmlns:p14="http://schemas.microsoft.com/office/powerpoint/2010/main" val="1505739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gtEl>
                                        <p:attrNameLst>
                                          <p:attrName>style.visibility</p:attrName>
                                        </p:attrNameLst>
                                      </p:cBhvr>
                                      <p:to>
                                        <p:strVal val="visible"/>
                                      </p:to>
                                    </p:set>
                                    <p:animEffect transition="in" filter="fade">
                                      <p:cBhvr>
                                        <p:cTn id="10" dur="7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Bildobjekt 4" descr="En bild som visar gräs, utomhus, himmel, träd&#10;&#10;Automatiskt genererad beskrivning">
            <a:extLst>
              <a:ext uri="{FF2B5EF4-FFF2-40B4-BE49-F238E27FC236}">
                <a16:creationId xmlns:a16="http://schemas.microsoft.com/office/drawing/2014/main" id="{6F6EC653-BED7-A251-2825-0EF85D26D2BA}"/>
              </a:ext>
            </a:extLst>
          </p:cNvPr>
          <p:cNvPicPr>
            <a:picLocks noChangeAspect="1"/>
          </p:cNvPicPr>
          <p:nvPr/>
        </p:nvPicPr>
        <p:blipFill rotWithShape="1">
          <a:blip r:embed="rId2">
            <a:extLst>
              <a:ext uri="{28A0092B-C50C-407E-A947-70E740481C1C}">
                <a14:useLocalDpi xmlns:a14="http://schemas.microsoft.com/office/drawing/2010/main" val="0"/>
              </a:ext>
            </a:extLst>
          </a:blip>
          <a:srcRect t="26446" r="2" b="2"/>
          <a:stretch/>
        </p:blipFill>
        <p:spPr>
          <a:xfrm>
            <a:off x="20" y="10"/>
            <a:ext cx="6992881" cy="6857990"/>
          </a:xfrm>
          <a:prstGeom prst="rect">
            <a:avLst/>
          </a:prstGeom>
        </p:spPr>
      </p:pic>
      <p:sp>
        <p:nvSpPr>
          <p:cNvPr id="3" name="Rubrik 1">
            <a:extLst>
              <a:ext uri="{FF2B5EF4-FFF2-40B4-BE49-F238E27FC236}">
                <a16:creationId xmlns:a16="http://schemas.microsoft.com/office/drawing/2014/main" id="{184B8F8C-C08E-65E6-FB2F-9C47B5FA9E5E}"/>
              </a:ext>
            </a:extLst>
          </p:cNvPr>
          <p:cNvSpPr txBox="1">
            <a:spLocks/>
          </p:cNvSpPr>
          <p:nvPr/>
        </p:nvSpPr>
        <p:spPr>
          <a:xfrm>
            <a:off x="7296150" y="1675432"/>
            <a:ext cx="4576013" cy="2972768"/>
          </a:xfrm>
          <a:prstGeom prst="rect">
            <a:avLst/>
          </a:prstGeom>
          <a:noFill/>
        </p:spPr>
        <p:txBody>
          <a:bodyPr vert="horz" lIns="91440" tIns="45720" rIns="91440" bIns="45720" rtlCol="0" anchor="b">
            <a:normAutofit fontScale="8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br>
              <a:rPr lang="sv-SE" sz="3100">
                <a:cs typeface="Calibri Light"/>
              </a:rPr>
            </a:br>
            <a:r>
              <a:rPr lang="sv-SE" sz="3400">
                <a:cs typeface="Calibri Light"/>
              </a:rPr>
              <a:t>Även denna säsong kommer lite av vårt sjukvårdsmaterial att ligga framme. Martin och </a:t>
            </a:r>
            <a:r>
              <a:rPr lang="sv-SE" sz="3400" err="1">
                <a:cs typeface="Calibri Light"/>
              </a:rPr>
              <a:t>Emanuél</a:t>
            </a:r>
            <a:r>
              <a:rPr lang="sv-SE" sz="3400">
                <a:cs typeface="Calibri Light"/>
              </a:rPr>
              <a:t> ansvarar för att alla lag som behöver får en väska med tillhörande material.</a:t>
            </a:r>
          </a:p>
          <a:p>
            <a:pPr algn="l"/>
            <a:r>
              <a:rPr lang="sv-SE" sz="3400">
                <a:cs typeface="Calibri Light"/>
              </a:rPr>
              <a:t>Tar man det sista meddelas det till någon av ovanstående.</a:t>
            </a:r>
            <a:endParaRPr lang="sv-SE" sz="3400"/>
          </a:p>
        </p:txBody>
      </p:sp>
      <p:sp>
        <p:nvSpPr>
          <p:cNvPr id="6" name="textruta 5">
            <a:extLst>
              <a:ext uri="{FF2B5EF4-FFF2-40B4-BE49-F238E27FC236}">
                <a16:creationId xmlns:a16="http://schemas.microsoft.com/office/drawing/2014/main" id="{33750B97-7F1A-06D9-81DF-3DA6AB0471DB}"/>
              </a:ext>
            </a:extLst>
          </p:cNvPr>
          <p:cNvSpPr txBox="1"/>
          <p:nvPr/>
        </p:nvSpPr>
        <p:spPr>
          <a:xfrm>
            <a:off x="7296150" y="800100"/>
            <a:ext cx="4714875" cy="707886"/>
          </a:xfrm>
          <a:prstGeom prst="rect">
            <a:avLst/>
          </a:prstGeom>
          <a:noFill/>
        </p:spPr>
        <p:txBody>
          <a:bodyPr wrap="square" rtlCol="0">
            <a:spAutoFit/>
          </a:bodyPr>
          <a:lstStyle/>
          <a:p>
            <a:r>
              <a:rPr lang="sv-SE" sz="4000"/>
              <a:t>Material sjukvård!</a:t>
            </a:r>
          </a:p>
        </p:txBody>
      </p:sp>
    </p:spTree>
    <p:extLst>
      <p:ext uri="{BB962C8B-B14F-4D97-AF65-F5344CB8AC3E}">
        <p14:creationId xmlns:p14="http://schemas.microsoft.com/office/powerpoint/2010/main" val="1428173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3"/>
                                        </p:tgtEl>
                                        <p:attrNameLst>
                                          <p:attrName>style.visibility</p:attrName>
                                        </p:attrNameLst>
                                      </p:cBhvr>
                                      <p:to>
                                        <p:strVal val="visible"/>
                                      </p:to>
                                    </p:set>
                                    <p:animEffect transition="in" filter="fade">
                                      <p:cBhvr>
                                        <p:cTn id="7" dur="7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Bildobjekt 4" descr="En bild som visar gräs, utomhus, himmel, träd&#10;&#10;Automatiskt genererad beskrivning">
            <a:extLst>
              <a:ext uri="{FF2B5EF4-FFF2-40B4-BE49-F238E27FC236}">
                <a16:creationId xmlns:a16="http://schemas.microsoft.com/office/drawing/2014/main" id="{6F6EC653-BED7-A251-2825-0EF85D26D2BA}"/>
              </a:ext>
            </a:extLst>
          </p:cNvPr>
          <p:cNvPicPr>
            <a:picLocks noChangeAspect="1"/>
          </p:cNvPicPr>
          <p:nvPr/>
        </p:nvPicPr>
        <p:blipFill rotWithShape="1">
          <a:blip r:embed="rId2">
            <a:extLst>
              <a:ext uri="{28A0092B-C50C-407E-A947-70E740481C1C}">
                <a14:useLocalDpi xmlns:a14="http://schemas.microsoft.com/office/drawing/2010/main" val="0"/>
              </a:ext>
            </a:extLst>
          </a:blip>
          <a:srcRect t="26446" r="2" b="2"/>
          <a:stretch/>
        </p:blipFill>
        <p:spPr>
          <a:xfrm>
            <a:off x="20" y="10"/>
            <a:ext cx="6992881" cy="6857990"/>
          </a:xfrm>
          <a:prstGeom prst="rect">
            <a:avLst/>
          </a:prstGeom>
        </p:spPr>
      </p:pic>
      <p:sp>
        <p:nvSpPr>
          <p:cNvPr id="6" name="textruta 5">
            <a:extLst>
              <a:ext uri="{FF2B5EF4-FFF2-40B4-BE49-F238E27FC236}">
                <a16:creationId xmlns:a16="http://schemas.microsoft.com/office/drawing/2014/main" id="{33750B97-7F1A-06D9-81DF-3DA6AB0471DB}"/>
              </a:ext>
            </a:extLst>
          </p:cNvPr>
          <p:cNvSpPr txBox="1"/>
          <p:nvPr/>
        </p:nvSpPr>
        <p:spPr>
          <a:xfrm>
            <a:off x="7867650" y="773043"/>
            <a:ext cx="4714875" cy="707886"/>
          </a:xfrm>
          <a:prstGeom prst="rect">
            <a:avLst/>
          </a:prstGeom>
          <a:noFill/>
        </p:spPr>
        <p:txBody>
          <a:bodyPr wrap="square" rtlCol="0">
            <a:spAutoFit/>
          </a:bodyPr>
          <a:lstStyle/>
          <a:p>
            <a:r>
              <a:rPr lang="sv-SE" sz="4000"/>
              <a:t>Åtagande 2026</a:t>
            </a:r>
          </a:p>
        </p:txBody>
      </p:sp>
      <p:pic>
        <p:nvPicPr>
          <p:cNvPr id="3" name="Bildobjekt 2">
            <a:extLst>
              <a:ext uri="{FF2B5EF4-FFF2-40B4-BE49-F238E27FC236}">
                <a16:creationId xmlns:a16="http://schemas.microsoft.com/office/drawing/2014/main" id="{AAD69DA3-2ACA-8B81-620D-CAC2826080D9}"/>
              </a:ext>
            </a:extLst>
          </p:cNvPr>
          <p:cNvPicPr>
            <a:picLocks noChangeAspect="1"/>
          </p:cNvPicPr>
          <p:nvPr/>
        </p:nvPicPr>
        <p:blipFill>
          <a:blip r:embed="rId3"/>
          <a:srcRect l="34500" t="33119" r="34417" b="4911"/>
          <a:stretch>
            <a:fillRect/>
          </a:stretch>
        </p:blipFill>
        <p:spPr>
          <a:xfrm>
            <a:off x="7535436" y="1604397"/>
            <a:ext cx="4274294" cy="448056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6774237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Bildobjekt 4" descr="En bild som visar gräs, utomhus, himmel, träd&#10;&#10;Automatiskt genererad beskrivning">
            <a:extLst>
              <a:ext uri="{FF2B5EF4-FFF2-40B4-BE49-F238E27FC236}">
                <a16:creationId xmlns:a16="http://schemas.microsoft.com/office/drawing/2014/main" id="{6F6EC653-BED7-A251-2825-0EF85D26D2BA}"/>
              </a:ext>
            </a:extLst>
          </p:cNvPr>
          <p:cNvPicPr>
            <a:picLocks noChangeAspect="1"/>
          </p:cNvPicPr>
          <p:nvPr/>
        </p:nvPicPr>
        <p:blipFill rotWithShape="1">
          <a:blip r:embed="rId2">
            <a:extLst>
              <a:ext uri="{28A0092B-C50C-407E-A947-70E740481C1C}">
                <a14:useLocalDpi xmlns:a14="http://schemas.microsoft.com/office/drawing/2010/main" val="0"/>
              </a:ext>
            </a:extLst>
          </a:blip>
          <a:srcRect t="26446" r="2" b="2"/>
          <a:stretch/>
        </p:blipFill>
        <p:spPr>
          <a:xfrm>
            <a:off x="20" y="10"/>
            <a:ext cx="6992881" cy="6857990"/>
          </a:xfrm>
          <a:prstGeom prst="rect">
            <a:avLst/>
          </a:prstGeom>
        </p:spPr>
      </p:pic>
      <p:sp>
        <p:nvSpPr>
          <p:cNvPr id="6" name="textruta 5">
            <a:extLst>
              <a:ext uri="{FF2B5EF4-FFF2-40B4-BE49-F238E27FC236}">
                <a16:creationId xmlns:a16="http://schemas.microsoft.com/office/drawing/2014/main" id="{33750B97-7F1A-06D9-81DF-3DA6AB0471DB}"/>
              </a:ext>
            </a:extLst>
          </p:cNvPr>
          <p:cNvSpPr txBox="1"/>
          <p:nvPr/>
        </p:nvSpPr>
        <p:spPr>
          <a:xfrm>
            <a:off x="6905185" y="761032"/>
            <a:ext cx="5438775" cy="1077218"/>
          </a:xfrm>
          <a:prstGeom prst="rect">
            <a:avLst/>
          </a:prstGeom>
          <a:noFill/>
        </p:spPr>
        <p:txBody>
          <a:bodyPr wrap="square" rtlCol="0">
            <a:spAutoFit/>
          </a:bodyPr>
          <a:lstStyle/>
          <a:p>
            <a:pPr algn="ctr"/>
            <a:r>
              <a:rPr lang="sv-SE" sz="3200"/>
              <a:t>Medlems och träningsavgifter för 2026!</a:t>
            </a:r>
          </a:p>
        </p:txBody>
      </p:sp>
      <p:sp>
        <p:nvSpPr>
          <p:cNvPr id="2" name="Rubrik 1">
            <a:extLst>
              <a:ext uri="{FF2B5EF4-FFF2-40B4-BE49-F238E27FC236}">
                <a16:creationId xmlns:a16="http://schemas.microsoft.com/office/drawing/2014/main" id="{05EB94BC-84EE-ACA3-B7B3-E4F910E75320}"/>
              </a:ext>
            </a:extLst>
          </p:cNvPr>
          <p:cNvSpPr txBox="1">
            <a:spLocks/>
          </p:cNvSpPr>
          <p:nvPr/>
        </p:nvSpPr>
        <p:spPr>
          <a:xfrm>
            <a:off x="7336565" y="2504440"/>
            <a:ext cx="4576013" cy="1077218"/>
          </a:xfrm>
          <a:prstGeom prst="rect">
            <a:avLst/>
          </a:prstGeom>
          <a:noFill/>
        </p:spPr>
        <p:txBody>
          <a:bodyPr vert="horz" lIns="91440" tIns="45720" rIns="91440" bIns="45720" rtlCol="0" anchor="b">
            <a:normAutofit fontScale="9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br>
              <a:rPr lang="sv-SE" sz="3100">
                <a:cs typeface="Calibri Light"/>
              </a:rPr>
            </a:br>
            <a:r>
              <a:rPr lang="sv-SE" sz="3100">
                <a:cs typeface="Calibri Light"/>
              </a:rPr>
              <a:t>Beslut om årets avgifter tas på styrelsemötet på tisdag.</a:t>
            </a:r>
            <a:endParaRPr lang="sv-SE" sz="3400"/>
          </a:p>
        </p:txBody>
      </p:sp>
    </p:spTree>
    <p:extLst>
      <p:ext uri="{BB962C8B-B14F-4D97-AF65-F5344CB8AC3E}">
        <p14:creationId xmlns:p14="http://schemas.microsoft.com/office/powerpoint/2010/main" val="332678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Bildobjekt 4" descr="En bild som visar gräs, utomhus, himmel, träd&#10;&#10;Automatiskt genererad beskrivning">
            <a:extLst>
              <a:ext uri="{FF2B5EF4-FFF2-40B4-BE49-F238E27FC236}">
                <a16:creationId xmlns:a16="http://schemas.microsoft.com/office/drawing/2014/main" id="{6F6EC653-BED7-A251-2825-0EF85D26D2BA}"/>
              </a:ext>
            </a:extLst>
          </p:cNvPr>
          <p:cNvPicPr>
            <a:picLocks noChangeAspect="1"/>
          </p:cNvPicPr>
          <p:nvPr/>
        </p:nvPicPr>
        <p:blipFill rotWithShape="1">
          <a:blip r:embed="rId2">
            <a:extLst>
              <a:ext uri="{28A0092B-C50C-407E-A947-70E740481C1C}">
                <a14:useLocalDpi xmlns:a14="http://schemas.microsoft.com/office/drawing/2010/main" val="0"/>
              </a:ext>
            </a:extLst>
          </a:blip>
          <a:srcRect t="26446" r="2" b="2"/>
          <a:stretch/>
        </p:blipFill>
        <p:spPr>
          <a:xfrm>
            <a:off x="20" y="10"/>
            <a:ext cx="6992881" cy="6857990"/>
          </a:xfrm>
          <a:prstGeom prst="rect">
            <a:avLst/>
          </a:prstGeom>
        </p:spPr>
      </p:pic>
      <p:sp>
        <p:nvSpPr>
          <p:cNvPr id="6" name="textruta 5">
            <a:extLst>
              <a:ext uri="{FF2B5EF4-FFF2-40B4-BE49-F238E27FC236}">
                <a16:creationId xmlns:a16="http://schemas.microsoft.com/office/drawing/2014/main" id="{33750B97-7F1A-06D9-81DF-3DA6AB0471DB}"/>
              </a:ext>
            </a:extLst>
          </p:cNvPr>
          <p:cNvSpPr txBox="1"/>
          <p:nvPr/>
        </p:nvSpPr>
        <p:spPr>
          <a:xfrm>
            <a:off x="6905185" y="761032"/>
            <a:ext cx="5438775" cy="707886"/>
          </a:xfrm>
          <a:prstGeom prst="rect">
            <a:avLst/>
          </a:prstGeom>
          <a:noFill/>
        </p:spPr>
        <p:txBody>
          <a:bodyPr wrap="square" rtlCol="0">
            <a:spAutoFit/>
          </a:bodyPr>
          <a:lstStyle/>
          <a:p>
            <a:pPr algn="ctr"/>
            <a:r>
              <a:rPr lang="sv-SE" sz="4000"/>
              <a:t>Fotbollsskola!</a:t>
            </a:r>
          </a:p>
        </p:txBody>
      </p:sp>
      <p:sp>
        <p:nvSpPr>
          <p:cNvPr id="2" name="Rubrik 1">
            <a:extLst>
              <a:ext uri="{FF2B5EF4-FFF2-40B4-BE49-F238E27FC236}">
                <a16:creationId xmlns:a16="http://schemas.microsoft.com/office/drawing/2014/main" id="{ACE54217-17DB-7119-83B8-FBD44C938577}"/>
              </a:ext>
            </a:extLst>
          </p:cNvPr>
          <p:cNvSpPr txBox="1">
            <a:spLocks/>
          </p:cNvSpPr>
          <p:nvPr/>
        </p:nvSpPr>
        <p:spPr>
          <a:xfrm>
            <a:off x="7302919" y="2323132"/>
            <a:ext cx="4576013" cy="2972768"/>
          </a:xfrm>
          <a:prstGeom prst="rect">
            <a:avLst/>
          </a:prstGeom>
          <a:noFill/>
        </p:spPr>
        <p:txBody>
          <a:bodyPr vert="horz" lIns="91440" tIns="45720" rIns="91440" bIns="45720" rtlCol="0" anchor="b">
            <a:normAutofit fontScale="97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sv-SE" sz="3400">
                <a:cs typeface="Calibri Light"/>
              </a:rPr>
              <a:t>Förra året arrangerade vi landslagets fotbollsskola. Den går av stapeln v 25, mån-tors 9.30-13.</a:t>
            </a:r>
          </a:p>
          <a:p>
            <a:pPr algn="l"/>
            <a:r>
              <a:rPr lang="sv-SE" sz="3400">
                <a:cs typeface="Calibri Light"/>
              </a:rPr>
              <a:t>Någon som känner sig manad eller känner någon som kan tänkas ställa upp.</a:t>
            </a:r>
          </a:p>
          <a:p>
            <a:pPr algn="l"/>
            <a:endParaRPr lang="sv-SE" sz="3400">
              <a:cs typeface="Calibri Light"/>
            </a:endParaRPr>
          </a:p>
        </p:txBody>
      </p:sp>
    </p:spTree>
    <p:extLst>
      <p:ext uri="{BB962C8B-B14F-4D97-AF65-F5344CB8AC3E}">
        <p14:creationId xmlns:p14="http://schemas.microsoft.com/office/powerpoint/2010/main" val="4024197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B8AB3D5-09A4-3902-F011-48AB19C3DC66}"/>
            </a:ext>
          </a:extLst>
        </p:cNvPr>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C03204D7-8105-9FB3-A4DF-E9691F6E69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Bildobjekt 4" descr="En bild som visar gräs, utomhus, himmel, träd&#10;&#10;Automatiskt genererad beskrivning">
            <a:extLst>
              <a:ext uri="{FF2B5EF4-FFF2-40B4-BE49-F238E27FC236}">
                <a16:creationId xmlns:a16="http://schemas.microsoft.com/office/drawing/2014/main" id="{7D204C13-EE2F-7149-19D3-AD7B11A93F5E}"/>
              </a:ext>
            </a:extLst>
          </p:cNvPr>
          <p:cNvPicPr>
            <a:picLocks noChangeAspect="1"/>
          </p:cNvPicPr>
          <p:nvPr/>
        </p:nvPicPr>
        <p:blipFill rotWithShape="1">
          <a:blip r:embed="rId2">
            <a:extLst>
              <a:ext uri="{28A0092B-C50C-407E-A947-70E740481C1C}">
                <a14:useLocalDpi xmlns:a14="http://schemas.microsoft.com/office/drawing/2010/main" val="0"/>
              </a:ext>
            </a:extLst>
          </a:blip>
          <a:srcRect t="26446" r="2" b="2"/>
          <a:stretch/>
        </p:blipFill>
        <p:spPr>
          <a:xfrm>
            <a:off x="20" y="10"/>
            <a:ext cx="6992881" cy="6857990"/>
          </a:xfrm>
          <a:prstGeom prst="rect">
            <a:avLst/>
          </a:prstGeom>
        </p:spPr>
      </p:pic>
      <p:sp>
        <p:nvSpPr>
          <p:cNvPr id="6" name="textruta 5">
            <a:extLst>
              <a:ext uri="{FF2B5EF4-FFF2-40B4-BE49-F238E27FC236}">
                <a16:creationId xmlns:a16="http://schemas.microsoft.com/office/drawing/2014/main" id="{2797EFCD-1C6E-D0C9-24BB-4EBA20A5BC79}"/>
              </a:ext>
            </a:extLst>
          </p:cNvPr>
          <p:cNvSpPr txBox="1"/>
          <p:nvPr/>
        </p:nvSpPr>
        <p:spPr>
          <a:xfrm>
            <a:off x="6905185" y="761032"/>
            <a:ext cx="5438775" cy="707886"/>
          </a:xfrm>
          <a:prstGeom prst="rect">
            <a:avLst/>
          </a:prstGeom>
          <a:noFill/>
        </p:spPr>
        <p:txBody>
          <a:bodyPr wrap="square" rtlCol="0">
            <a:spAutoFit/>
          </a:bodyPr>
          <a:lstStyle/>
          <a:p>
            <a:pPr algn="ctr"/>
            <a:r>
              <a:rPr lang="sv-SE" sz="4000"/>
              <a:t>Fotbollsutvecklare!</a:t>
            </a:r>
          </a:p>
        </p:txBody>
      </p:sp>
      <p:sp>
        <p:nvSpPr>
          <p:cNvPr id="2" name="Rubrik 1">
            <a:extLst>
              <a:ext uri="{FF2B5EF4-FFF2-40B4-BE49-F238E27FC236}">
                <a16:creationId xmlns:a16="http://schemas.microsoft.com/office/drawing/2014/main" id="{B3D2C362-193E-D1DA-7B56-C84117DDF241}"/>
              </a:ext>
            </a:extLst>
          </p:cNvPr>
          <p:cNvSpPr txBox="1">
            <a:spLocks/>
          </p:cNvSpPr>
          <p:nvPr/>
        </p:nvSpPr>
        <p:spPr>
          <a:xfrm>
            <a:off x="7336565" y="1733852"/>
            <a:ext cx="4576013" cy="2972768"/>
          </a:xfrm>
          <a:prstGeom prst="rect">
            <a:avLst/>
          </a:prstGeom>
          <a:noFill/>
        </p:spPr>
        <p:txBody>
          <a:bodyPr vert="horz" lIns="91440" tIns="45720" rIns="91440" bIns="45720" rtlCol="0" anchor="b">
            <a:normAutofit fontScale="8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sv-SE" sz="3400">
                <a:cs typeface="Calibri Light"/>
              </a:rPr>
              <a:t>I enkäten som skickades ut i höstas va det många av er som efterfrågade en fotbollsutvecklare i klubben.</a:t>
            </a:r>
          </a:p>
          <a:p>
            <a:pPr algn="l"/>
            <a:r>
              <a:rPr lang="sv-SE" sz="3400">
                <a:cs typeface="Calibri Light"/>
              </a:rPr>
              <a:t>Vi lyssnade och agerade:</a:t>
            </a:r>
          </a:p>
          <a:p>
            <a:pPr algn="l"/>
            <a:r>
              <a:rPr lang="sv-SE" sz="3400">
                <a:cs typeface="Calibri Light"/>
              </a:rPr>
              <a:t>Mikael ”Snake” Pettersson!</a:t>
            </a:r>
          </a:p>
          <a:p>
            <a:pPr algn="l"/>
            <a:endParaRPr lang="sv-SE" sz="3400">
              <a:cs typeface="Calibri Light"/>
            </a:endParaRPr>
          </a:p>
          <a:p>
            <a:pPr algn="l"/>
            <a:r>
              <a:rPr lang="sv-SE" sz="3400">
                <a:cs typeface="Calibri Light"/>
              </a:rPr>
              <a:t>Han kommer att gå en utbildning hos SvFF.</a:t>
            </a:r>
          </a:p>
        </p:txBody>
      </p:sp>
    </p:spTree>
    <p:extLst>
      <p:ext uri="{BB962C8B-B14F-4D97-AF65-F5344CB8AC3E}">
        <p14:creationId xmlns:p14="http://schemas.microsoft.com/office/powerpoint/2010/main" val="3780481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1A54E78-1B23-2026-E350-6CC9E0328E08}"/>
            </a:ext>
          </a:extLst>
        </p:cNvPr>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E3F67871-1399-2C09-C705-28F88F15DF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Bildobjekt 4" descr="En bild som visar gräs, utomhus, himmel, träd&#10;&#10;Automatiskt genererad beskrivning">
            <a:extLst>
              <a:ext uri="{FF2B5EF4-FFF2-40B4-BE49-F238E27FC236}">
                <a16:creationId xmlns:a16="http://schemas.microsoft.com/office/drawing/2014/main" id="{B039A7B2-BFCD-693A-0D27-5B2733E05A6F}"/>
              </a:ext>
            </a:extLst>
          </p:cNvPr>
          <p:cNvPicPr>
            <a:picLocks noChangeAspect="1"/>
          </p:cNvPicPr>
          <p:nvPr/>
        </p:nvPicPr>
        <p:blipFill rotWithShape="1">
          <a:blip r:embed="rId2">
            <a:extLst>
              <a:ext uri="{28A0092B-C50C-407E-A947-70E740481C1C}">
                <a14:useLocalDpi xmlns:a14="http://schemas.microsoft.com/office/drawing/2010/main" val="0"/>
              </a:ext>
            </a:extLst>
          </a:blip>
          <a:srcRect t="26446" r="2" b="2"/>
          <a:stretch/>
        </p:blipFill>
        <p:spPr>
          <a:xfrm>
            <a:off x="20" y="10"/>
            <a:ext cx="6992881" cy="6857990"/>
          </a:xfrm>
          <a:prstGeom prst="rect">
            <a:avLst/>
          </a:prstGeom>
        </p:spPr>
      </p:pic>
      <p:sp>
        <p:nvSpPr>
          <p:cNvPr id="6" name="textruta 5">
            <a:extLst>
              <a:ext uri="{FF2B5EF4-FFF2-40B4-BE49-F238E27FC236}">
                <a16:creationId xmlns:a16="http://schemas.microsoft.com/office/drawing/2014/main" id="{259206B4-3E16-4DB8-520D-52F47269D3B2}"/>
              </a:ext>
            </a:extLst>
          </p:cNvPr>
          <p:cNvSpPr txBox="1"/>
          <p:nvPr/>
        </p:nvSpPr>
        <p:spPr>
          <a:xfrm>
            <a:off x="6905185" y="761032"/>
            <a:ext cx="5438775" cy="707886"/>
          </a:xfrm>
          <a:prstGeom prst="rect">
            <a:avLst/>
          </a:prstGeom>
          <a:noFill/>
        </p:spPr>
        <p:txBody>
          <a:bodyPr wrap="square" rtlCol="0">
            <a:spAutoFit/>
          </a:bodyPr>
          <a:lstStyle/>
          <a:p>
            <a:pPr algn="ctr"/>
            <a:r>
              <a:rPr lang="sv-SE" sz="4000"/>
              <a:t>Pantinsamlingen 2026</a:t>
            </a:r>
          </a:p>
        </p:txBody>
      </p:sp>
      <p:sp>
        <p:nvSpPr>
          <p:cNvPr id="2" name="Rubrik 1">
            <a:extLst>
              <a:ext uri="{FF2B5EF4-FFF2-40B4-BE49-F238E27FC236}">
                <a16:creationId xmlns:a16="http://schemas.microsoft.com/office/drawing/2014/main" id="{510EBA8F-10A6-1045-2AFF-9D66D1783949}"/>
              </a:ext>
            </a:extLst>
          </p:cNvPr>
          <p:cNvSpPr txBox="1">
            <a:spLocks/>
          </p:cNvSpPr>
          <p:nvPr/>
        </p:nvSpPr>
        <p:spPr>
          <a:xfrm>
            <a:off x="7336565" y="1733852"/>
            <a:ext cx="4576013" cy="2972768"/>
          </a:xfrm>
          <a:prstGeom prst="rect">
            <a:avLst/>
          </a:prstGeom>
          <a:noFill/>
        </p:spPr>
        <p:txBody>
          <a:bodyPr vert="horz" lIns="91440" tIns="45720" rIns="91440" bIns="45720" rtlCol="0" anchor="b">
            <a:normAutofit fontScale="97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sv-SE" sz="3400">
                <a:cs typeface="Calibri Light"/>
              </a:rPr>
              <a:t>Insamling: </a:t>
            </a:r>
            <a:r>
              <a:rPr lang="sv-SE" sz="3400" b="1" err="1">
                <a:cs typeface="Calibri Light"/>
              </a:rPr>
              <a:t>Tis</a:t>
            </a:r>
            <a:r>
              <a:rPr lang="sv-SE" sz="3400" b="1">
                <a:cs typeface="Calibri Light"/>
              </a:rPr>
              <a:t> 23/6 </a:t>
            </a:r>
          </a:p>
          <a:p>
            <a:pPr algn="l"/>
            <a:r>
              <a:rPr lang="sv-SE" sz="3400">
                <a:cs typeface="Calibri Light"/>
              </a:rPr>
              <a:t>Dela ut flygblad: </a:t>
            </a:r>
            <a:r>
              <a:rPr lang="sv-SE" sz="3400" b="1">
                <a:cs typeface="Calibri Light"/>
              </a:rPr>
              <a:t>17-18/6</a:t>
            </a:r>
          </a:p>
          <a:p>
            <a:pPr algn="l"/>
            <a:r>
              <a:rPr lang="sv-SE" sz="3400">
                <a:cs typeface="Calibri Light"/>
              </a:rPr>
              <a:t>Sortering: </a:t>
            </a:r>
            <a:r>
              <a:rPr lang="sv-SE" sz="3400" b="1">
                <a:cs typeface="Calibri Light"/>
              </a:rPr>
              <a:t>24-25/6</a:t>
            </a:r>
          </a:p>
          <a:p>
            <a:pPr algn="l"/>
            <a:endParaRPr lang="sv-SE" sz="3400">
              <a:cs typeface="Calibri Light"/>
            </a:endParaRPr>
          </a:p>
          <a:p>
            <a:pPr algn="l"/>
            <a:r>
              <a:rPr lang="sv-SE" sz="3400">
                <a:cs typeface="Calibri Light"/>
              </a:rPr>
              <a:t>Insamling: </a:t>
            </a:r>
            <a:r>
              <a:rPr lang="sv-SE" sz="3400" b="1">
                <a:cs typeface="Calibri Light"/>
              </a:rPr>
              <a:t>Mån 21/9</a:t>
            </a:r>
          </a:p>
          <a:p>
            <a:pPr algn="l"/>
            <a:r>
              <a:rPr lang="sv-SE" sz="3400">
                <a:cs typeface="Calibri Light"/>
              </a:rPr>
              <a:t>Dela ut flygblad: </a:t>
            </a:r>
            <a:r>
              <a:rPr lang="sv-SE" sz="3400" b="1">
                <a:cs typeface="Calibri Light"/>
              </a:rPr>
              <a:t>16-17/9</a:t>
            </a:r>
          </a:p>
          <a:p>
            <a:pPr algn="l"/>
            <a:r>
              <a:rPr lang="sv-SE" sz="3400">
                <a:cs typeface="Calibri Light"/>
              </a:rPr>
              <a:t>Sortering: </a:t>
            </a:r>
            <a:r>
              <a:rPr lang="sv-SE" sz="3400" b="1">
                <a:cs typeface="Calibri Light"/>
              </a:rPr>
              <a:t>22-23/9</a:t>
            </a:r>
          </a:p>
        </p:txBody>
      </p:sp>
    </p:spTree>
    <p:extLst>
      <p:ext uri="{BB962C8B-B14F-4D97-AF65-F5344CB8AC3E}">
        <p14:creationId xmlns:p14="http://schemas.microsoft.com/office/powerpoint/2010/main" val="3947303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BF2A7A75-E86E-443F-4699-57B93DEFF507}"/>
              </a:ext>
            </a:extLst>
          </p:cNvPr>
          <p:cNvSpPr>
            <a:spLocks noGrp="1"/>
          </p:cNvSpPr>
          <p:nvPr>
            <p:ph type="ctrTitle"/>
          </p:nvPr>
        </p:nvSpPr>
        <p:spPr>
          <a:xfrm>
            <a:off x="7442633" y="442668"/>
            <a:ext cx="4296586" cy="5972663"/>
          </a:xfrm>
          <a:noFill/>
        </p:spPr>
        <p:txBody>
          <a:bodyPr>
            <a:normAutofit fontScale="90000"/>
          </a:bodyPr>
          <a:lstStyle/>
          <a:p>
            <a:pPr algn="l"/>
            <a:r>
              <a:rPr lang="sv-SE" sz="4000"/>
              <a:t>Ledarpresentation:</a:t>
            </a:r>
            <a:br>
              <a:rPr lang="sv-SE" sz="3100"/>
            </a:br>
            <a:r>
              <a:rPr lang="sv-SE" sz="3100"/>
              <a:t>F12/13*</a:t>
            </a:r>
            <a:br>
              <a:rPr lang="sv-SE" sz="3100"/>
            </a:br>
            <a:r>
              <a:rPr lang="sv-SE" sz="3100"/>
              <a:t>F14/15*</a:t>
            </a:r>
            <a:br>
              <a:rPr lang="sv-SE" sz="3100"/>
            </a:br>
            <a:r>
              <a:rPr lang="sv-SE" sz="3100"/>
              <a:t>F16/17 </a:t>
            </a:r>
            <a:br>
              <a:rPr lang="sv-SE" sz="3100"/>
            </a:br>
            <a:r>
              <a:rPr lang="sv-SE" sz="3100"/>
              <a:t>F18/19*</a:t>
            </a:r>
            <a:br>
              <a:rPr lang="sv-SE" sz="3100"/>
            </a:br>
            <a:r>
              <a:rPr lang="sv-SE" sz="3100"/>
              <a:t>J18*</a:t>
            </a:r>
            <a:br>
              <a:rPr lang="sv-SE" sz="3100"/>
            </a:br>
            <a:r>
              <a:rPr lang="sv-SE" sz="3100"/>
              <a:t>P11*</a:t>
            </a:r>
            <a:br>
              <a:rPr lang="sv-SE" sz="3100"/>
            </a:br>
            <a:r>
              <a:rPr lang="sv-SE" sz="3100"/>
              <a:t>P13*</a:t>
            </a:r>
            <a:br>
              <a:rPr lang="sv-SE" sz="3100"/>
            </a:br>
            <a:r>
              <a:rPr lang="sv-SE" sz="3100"/>
              <a:t>P14*</a:t>
            </a:r>
            <a:br>
              <a:rPr lang="sv-SE" sz="3100"/>
            </a:br>
            <a:r>
              <a:rPr lang="sv-SE" sz="3100"/>
              <a:t>P15*</a:t>
            </a:r>
            <a:br>
              <a:rPr lang="sv-SE" sz="3100"/>
            </a:br>
            <a:r>
              <a:rPr lang="sv-SE" sz="3100"/>
              <a:t>P16*</a:t>
            </a:r>
            <a:br>
              <a:rPr lang="sv-SE" sz="3100"/>
            </a:br>
            <a:r>
              <a:rPr lang="sv-SE" sz="3100"/>
              <a:t>P17 </a:t>
            </a:r>
            <a:br>
              <a:rPr lang="sv-SE" sz="3100"/>
            </a:br>
            <a:r>
              <a:rPr lang="sv-SE" sz="3100"/>
              <a:t>P18*</a:t>
            </a:r>
            <a:br>
              <a:rPr lang="sv-SE" sz="3100"/>
            </a:br>
            <a:r>
              <a:rPr lang="sv-SE" sz="3100"/>
              <a:t>P19*</a:t>
            </a:r>
            <a:br>
              <a:rPr lang="sv-SE" sz="3100">
                <a:ea typeface="Calibri Light"/>
                <a:cs typeface="Calibri Light"/>
              </a:rPr>
            </a:br>
            <a:r>
              <a:rPr lang="sv-SE" sz="3100"/>
              <a:t>FP20/21</a:t>
            </a:r>
            <a:endParaRPr lang="sv-SE" sz="3100">
              <a:ea typeface="Calibri Light"/>
              <a:cs typeface="Calibri Light"/>
            </a:endParaRPr>
          </a:p>
        </p:txBody>
      </p:sp>
      <p:pic>
        <p:nvPicPr>
          <p:cNvPr id="5" name="Bildobjekt 4" descr="En bild som visar gräs, utomhus, himmel, träd&#10;&#10;Automatiskt genererad beskrivning">
            <a:extLst>
              <a:ext uri="{FF2B5EF4-FFF2-40B4-BE49-F238E27FC236}">
                <a16:creationId xmlns:a16="http://schemas.microsoft.com/office/drawing/2014/main" id="{6F6EC653-BED7-A251-2825-0EF85D26D2BA}"/>
              </a:ext>
            </a:extLst>
          </p:cNvPr>
          <p:cNvPicPr>
            <a:picLocks noChangeAspect="1"/>
          </p:cNvPicPr>
          <p:nvPr/>
        </p:nvPicPr>
        <p:blipFill rotWithShape="1">
          <a:blip r:embed="rId2">
            <a:extLst>
              <a:ext uri="{28A0092B-C50C-407E-A947-70E740481C1C}">
                <a14:useLocalDpi xmlns:a14="http://schemas.microsoft.com/office/drawing/2010/main" val="0"/>
              </a:ext>
            </a:extLst>
          </a:blip>
          <a:srcRect t="26446" r="2" b="2"/>
          <a:stretch/>
        </p:blipFill>
        <p:spPr>
          <a:xfrm>
            <a:off x="20" y="10"/>
            <a:ext cx="6992881" cy="6857990"/>
          </a:xfrm>
          <a:prstGeom prst="rect">
            <a:avLst/>
          </a:prstGeom>
        </p:spPr>
      </p:pic>
    </p:spTree>
    <p:extLst>
      <p:ext uri="{BB962C8B-B14F-4D97-AF65-F5344CB8AC3E}">
        <p14:creationId xmlns:p14="http://schemas.microsoft.com/office/powerpoint/2010/main" val="3722295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9F0A398-8DC0-6B36-B5DB-7059FB6B1402}"/>
            </a:ext>
          </a:extLst>
        </p:cNvPr>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ED36C1AB-784D-A0FC-0847-2927CBE4CB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Bildobjekt 4" descr="En bild som visar gräs, utomhus, himmel, träd&#10;&#10;Automatiskt genererad beskrivning">
            <a:extLst>
              <a:ext uri="{FF2B5EF4-FFF2-40B4-BE49-F238E27FC236}">
                <a16:creationId xmlns:a16="http://schemas.microsoft.com/office/drawing/2014/main" id="{288F5388-EEED-6BCB-B523-5F4ECDA1F52A}"/>
              </a:ext>
            </a:extLst>
          </p:cNvPr>
          <p:cNvPicPr>
            <a:picLocks noChangeAspect="1"/>
          </p:cNvPicPr>
          <p:nvPr/>
        </p:nvPicPr>
        <p:blipFill rotWithShape="1">
          <a:blip r:embed="rId2">
            <a:extLst>
              <a:ext uri="{28A0092B-C50C-407E-A947-70E740481C1C}">
                <a14:useLocalDpi xmlns:a14="http://schemas.microsoft.com/office/drawing/2010/main" val="0"/>
              </a:ext>
            </a:extLst>
          </a:blip>
          <a:srcRect t="26446" r="2" b="2"/>
          <a:stretch/>
        </p:blipFill>
        <p:spPr>
          <a:xfrm>
            <a:off x="20" y="10"/>
            <a:ext cx="6992881" cy="6857990"/>
          </a:xfrm>
          <a:prstGeom prst="rect">
            <a:avLst/>
          </a:prstGeom>
        </p:spPr>
      </p:pic>
      <p:sp>
        <p:nvSpPr>
          <p:cNvPr id="6" name="textruta 5">
            <a:extLst>
              <a:ext uri="{FF2B5EF4-FFF2-40B4-BE49-F238E27FC236}">
                <a16:creationId xmlns:a16="http://schemas.microsoft.com/office/drawing/2014/main" id="{28E3396E-DFD1-C34E-4813-296E7276350E}"/>
              </a:ext>
            </a:extLst>
          </p:cNvPr>
          <p:cNvSpPr txBox="1"/>
          <p:nvPr/>
        </p:nvSpPr>
        <p:spPr>
          <a:xfrm>
            <a:off x="6905185" y="761032"/>
            <a:ext cx="5438775" cy="707886"/>
          </a:xfrm>
          <a:prstGeom prst="rect">
            <a:avLst/>
          </a:prstGeom>
          <a:noFill/>
        </p:spPr>
        <p:txBody>
          <a:bodyPr wrap="square" rtlCol="0">
            <a:spAutoFit/>
          </a:bodyPr>
          <a:lstStyle/>
          <a:p>
            <a:pPr algn="ctr"/>
            <a:r>
              <a:rPr lang="sv-SE" sz="4000"/>
              <a:t>Fritidskortet!</a:t>
            </a:r>
          </a:p>
        </p:txBody>
      </p:sp>
      <p:sp>
        <p:nvSpPr>
          <p:cNvPr id="2" name="Rubrik 1">
            <a:extLst>
              <a:ext uri="{FF2B5EF4-FFF2-40B4-BE49-F238E27FC236}">
                <a16:creationId xmlns:a16="http://schemas.microsoft.com/office/drawing/2014/main" id="{141F21DC-B74D-43D6-4B72-CB336C1B28AD}"/>
              </a:ext>
            </a:extLst>
          </p:cNvPr>
          <p:cNvSpPr txBox="1">
            <a:spLocks/>
          </p:cNvSpPr>
          <p:nvPr/>
        </p:nvSpPr>
        <p:spPr>
          <a:xfrm>
            <a:off x="7336565" y="1733852"/>
            <a:ext cx="4576013" cy="2972768"/>
          </a:xfrm>
          <a:prstGeom prst="rect">
            <a:avLst/>
          </a:prstGeom>
          <a:noFill/>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sv-SE" sz="3400" b="1">
                <a:cs typeface="Calibri Light"/>
              </a:rPr>
              <a:t>Conny ska få information om fritidskortet i slutet på Mars men som det ser ut nu så kommer det nog att fungera att använda det redan i år. </a:t>
            </a:r>
          </a:p>
        </p:txBody>
      </p:sp>
    </p:spTree>
    <p:extLst>
      <p:ext uri="{BB962C8B-B14F-4D97-AF65-F5344CB8AC3E}">
        <p14:creationId xmlns:p14="http://schemas.microsoft.com/office/powerpoint/2010/main" val="1833056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Bildobjekt 4" descr="En bild som visar gräs, utomhus, himmel, träd&#10;&#10;Automatiskt genererad beskrivning">
            <a:extLst>
              <a:ext uri="{FF2B5EF4-FFF2-40B4-BE49-F238E27FC236}">
                <a16:creationId xmlns:a16="http://schemas.microsoft.com/office/drawing/2014/main" id="{6F6EC653-BED7-A251-2825-0EF85D26D2BA}"/>
              </a:ext>
            </a:extLst>
          </p:cNvPr>
          <p:cNvPicPr>
            <a:picLocks noChangeAspect="1"/>
          </p:cNvPicPr>
          <p:nvPr/>
        </p:nvPicPr>
        <p:blipFill rotWithShape="1">
          <a:blip r:embed="rId2">
            <a:extLst>
              <a:ext uri="{28A0092B-C50C-407E-A947-70E740481C1C}">
                <a14:useLocalDpi xmlns:a14="http://schemas.microsoft.com/office/drawing/2010/main" val="0"/>
              </a:ext>
            </a:extLst>
          </a:blip>
          <a:srcRect t="26446" r="2" b="2"/>
          <a:stretch/>
        </p:blipFill>
        <p:spPr>
          <a:xfrm>
            <a:off x="20" y="10"/>
            <a:ext cx="6992881" cy="6857990"/>
          </a:xfrm>
          <a:prstGeom prst="rect">
            <a:avLst/>
          </a:prstGeom>
        </p:spPr>
      </p:pic>
      <p:sp>
        <p:nvSpPr>
          <p:cNvPr id="6" name="textruta 5">
            <a:extLst>
              <a:ext uri="{FF2B5EF4-FFF2-40B4-BE49-F238E27FC236}">
                <a16:creationId xmlns:a16="http://schemas.microsoft.com/office/drawing/2014/main" id="{33750B97-7F1A-06D9-81DF-3DA6AB0471DB}"/>
              </a:ext>
            </a:extLst>
          </p:cNvPr>
          <p:cNvSpPr txBox="1"/>
          <p:nvPr/>
        </p:nvSpPr>
        <p:spPr>
          <a:xfrm>
            <a:off x="6905185" y="761032"/>
            <a:ext cx="5438775" cy="707886"/>
          </a:xfrm>
          <a:prstGeom prst="rect">
            <a:avLst/>
          </a:prstGeom>
          <a:noFill/>
        </p:spPr>
        <p:txBody>
          <a:bodyPr wrap="square" rtlCol="0">
            <a:spAutoFit/>
          </a:bodyPr>
          <a:lstStyle/>
          <a:p>
            <a:pPr algn="ctr"/>
            <a:r>
              <a:rPr lang="sv-SE" sz="4000"/>
              <a:t>Övriga frågor!</a:t>
            </a:r>
          </a:p>
        </p:txBody>
      </p:sp>
      <p:sp>
        <p:nvSpPr>
          <p:cNvPr id="2" name="Rubrik 1">
            <a:extLst>
              <a:ext uri="{FF2B5EF4-FFF2-40B4-BE49-F238E27FC236}">
                <a16:creationId xmlns:a16="http://schemas.microsoft.com/office/drawing/2014/main" id="{ACE54217-17DB-7119-83B8-FBD44C938577}"/>
              </a:ext>
            </a:extLst>
          </p:cNvPr>
          <p:cNvSpPr txBox="1">
            <a:spLocks/>
          </p:cNvSpPr>
          <p:nvPr/>
        </p:nvSpPr>
        <p:spPr>
          <a:xfrm>
            <a:off x="7336565" y="1468918"/>
            <a:ext cx="4576013" cy="2972768"/>
          </a:xfrm>
          <a:prstGeom prst="rect">
            <a:avLst/>
          </a:prstGeom>
          <a:noFill/>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endParaRPr lang="sv-SE" sz="3400">
              <a:cs typeface="Calibri Light"/>
            </a:endParaRPr>
          </a:p>
        </p:txBody>
      </p:sp>
    </p:spTree>
    <p:extLst>
      <p:ext uri="{BB962C8B-B14F-4D97-AF65-F5344CB8AC3E}">
        <p14:creationId xmlns:p14="http://schemas.microsoft.com/office/powerpoint/2010/main" val="2233688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nodePh="1">
                                  <p:stCondLst>
                                    <p:cond delay="1000"/>
                                  </p:stCondLst>
                                  <p:endCondLst>
                                    <p:cond evt="begin" delay="0">
                                      <p:tn val="5"/>
                                    </p:cond>
                                  </p:end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BF2A7A75-E86E-443F-4699-57B93DEFF507}"/>
              </a:ext>
            </a:extLst>
          </p:cNvPr>
          <p:cNvSpPr>
            <a:spLocks noGrp="1"/>
          </p:cNvSpPr>
          <p:nvPr>
            <p:ph type="ctrTitle"/>
          </p:nvPr>
        </p:nvSpPr>
        <p:spPr>
          <a:xfrm>
            <a:off x="7534834" y="480769"/>
            <a:ext cx="4654117" cy="2691056"/>
          </a:xfrm>
          <a:noFill/>
        </p:spPr>
        <p:txBody>
          <a:bodyPr>
            <a:normAutofit fontScale="90000"/>
          </a:bodyPr>
          <a:lstStyle/>
          <a:p>
            <a:pPr algn="l"/>
            <a:br>
              <a:rPr lang="sv-SE" sz="4000">
                <a:latin typeface="Calibri" panose="020F0502020204030204" pitchFamily="34" charset="0"/>
                <a:ea typeface="Calibri Light"/>
                <a:cs typeface="Calibri" panose="020F0502020204030204" pitchFamily="34" charset="0"/>
              </a:rPr>
            </a:br>
            <a:br>
              <a:rPr lang="sv-SE" sz="4000">
                <a:latin typeface="Calibri" panose="020F0502020204030204" pitchFamily="34" charset="0"/>
                <a:ea typeface="Calibri Light"/>
                <a:cs typeface="Calibri" panose="020F0502020204030204" pitchFamily="34" charset="0"/>
              </a:rPr>
            </a:br>
            <a:r>
              <a:rPr lang="sv-SE" sz="3100">
                <a:ea typeface="Calibri Light"/>
                <a:cs typeface="Calibri Light"/>
              </a:rPr>
              <a:t>Martin Ståhlgren P11</a:t>
            </a:r>
            <a:br>
              <a:rPr lang="sv-SE" sz="3100">
                <a:ea typeface="Calibri Light"/>
                <a:cs typeface="Calibri Light"/>
              </a:rPr>
            </a:br>
            <a:r>
              <a:rPr lang="sv-SE" sz="3100">
                <a:ea typeface="Calibri Light"/>
                <a:cs typeface="Calibri Light"/>
              </a:rPr>
              <a:t>0709121441</a:t>
            </a:r>
            <a:br>
              <a:rPr lang="sv-SE" sz="3100">
                <a:ea typeface="Calibri Light"/>
                <a:cs typeface="Calibri Light"/>
              </a:rPr>
            </a:br>
            <a:r>
              <a:rPr lang="sv-SE" sz="3100">
                <a:ea typeface="Calibri Light"/>
                <a:cs typeface="Calibri Light"/>
              </a:rPr>
              <a:t>Emanuel Fuentes P17 0704007895</a:t>
            </a:r>
          </a:p>
        </p:txBody>
      </p:sp>
      <p:pic>
        <p:nvPicPr>
          <p:cNvPr id="5" name="Bildobjekt 4" descr="En bild som visar gräs, utomhus, himmel, träd&#10;&#10;Automatiskt genererad beskrivning">
            <a:extLst>
              <a:ext uri="{FF2B5EF4-FFF2-40B4-BE49-F238E27FC236}">
                <a16:creationId xmlns:a16="http://schemas.microsoft.com/office/drawing/2014/main" id="{6F6EC653-BED7-A251-2825-0EF85D26D2BA}"/>
              </a:ext>
            </a:extLst>
          </p:cNvPr>
          <p:cNvPicPr>
            <a:picLocks noChangeAspect="1"/>
          </p:cNvPicPr>
          <p:nvPr/>
        </p:nvPicPr>
        <p:blipFill rotWithShape="1">
          <a:blip r:embed="rId2">
            <a:extLst>
              <a:ext uri="{28A0092B-C50C-407E-A947-70E740481C1C}">
                <a14:useLocalDpi xmlns:a14="http://schemas.microsoft.com/office/drawing/2010/main" val="0"/>
              </a:ext>
            </a:extLst>
          </a:blip>
          <a:srcRect t="26446" r="2" b="2"/>
          <a:stretch/>
        </p:blipFill>
        <p:spPr>
          <a:xfrm>
            <a:off x="20" y="10"/>
            <a:ext cx="6992881" cy="6857990"/>
          </a:xfrm>
          <a:prstGeom prst="rect">
            <a:avLst/>
          </a:prstGeom>
        </p:spPr>
      </p:pic>
      <p:sp>
        <p:nvSpPr>
          <p:cNvPr id="3" name="textruta 2">
            <a:extLst>
              <a:ext uri="{FF2B5EF4-FFF2-40B4-BE49-F238E27FC236}">
                <a16:creationId xmlns:a16="http://schemas.microsoft.com/office/drawing/2014/main" id="{EA4C2033-69AB-AABD-A454-AA2178BFB871}"/>
              </a:ext>
            </a:extLst>
          </p:cNvPr>
          <p:cNvSpPr txBox="1"/>
          <p:nvPr/>
        </p:nvSpPr>
        <p:spPr>
          <a:xfrm>
            <a:off x="7015625" y="503289"/>
            <a:ext cx="5512823" cy="707886"/>
          </a:xfrm>
          <a:prstGeom prst="rect">
            <a:avLst/>
          </a:prstGeom>
          <a:noFill/>
        </p:spPr>
        <p:txBody>
          <a:bodyPr wrap="square" lIns="91440" tIns="45720" rIns="91440" bIns="45720" rtlCol="0" anchor="t">
            <a:spAutoFit/>
          </a:bodyPr>
          <a:lstStyle/>
          <a:p>
            <a:r>
              <a:rPr lang="sv-SE" sz="4000"/>
              <a:t>Ungdomsansvariga 2026</a:t>
            </a:r>
          </a:p>
        </p:txBody>
      </p:sp>
    </p:spTree>
    <p:extLst>
      <p:ext uri="{BB962C8B-B14F-4D97-AF65-F5344CB8AC3E}">
        <p14:creationId xmlns:p14="http://schemas.microsoft.com/office/powerpoint/2010/main" val="3048890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BF2A7A75-E86E-443F-4699-57B93DEFF507}"/>
              </a:ext>
            </a:extLst>
          </p:cNvPr>
          <p:cNvSpPr>
            <a:spLocks noGrp="1"/>
          </p:cNvSpPr>
          <p:nvPr>
            <p:ph type="ctrTitle"/>
          </p:nvPr>
        </p:nvSpPr>
        <p:spPr>
          <a:xfrm>
            <a:off x="7442633" y="3007360"/>
            <a:ext cx="4296586" cy="3332479"/>
          </a:xfrm>
          <a:noFill/>
        </p:spPr>
        <p:txBody>
          <a:bodyPr>
            <a:normAutofit fontScale="90000"/>
          </a:bodyPr>
          <a:lstStyle/>
          <a:p>
            <a:pPr algn="l"/>
            <a:r>
              <a:rPr lang="sv-SE" sz="1400">
                <a:hlinkClick r:id="rId2"/>
              </a:rPr>
              <a:t>https://jonkoping-my.sharepoint.com/personal/rggli_jonkoping_se/Documents/TSK/Föreningspolicy%20Tabergs%20SK%202026.docx</a:t>
            </a:r>
            <a:br>
              <a:rPr lang="sv-SE" sz="1400"/>
            </a:br>
            <a:br>
              <a:rPr lang="sv-SE" sz="1400"/>
            </a:br>
            <a:br>
              <a:rPr lang="sv-SE" sz="1400"/>
            </a:br>
            <a:r>
              <a:rPr lang="sv-SE" sz="1400">
                <a:hlinkClick r:id="rId3"/>
              </a:rPr>
              <a:t>https://jonkoping-my.sharepoint.com/personal/rggli_jonkoping_se/Documents/TSK/Policy%20cuper%20tsk.docx</a:t>
            </a:r>
            <a:br>
              <a:rPr lang="sv-SE" sz="1400"/>
            </a:br>
            <a:br>
              <a:rPr lang="sv-SE" sz="1400"/>
            </a:br>
            <a:br>
              <a:rPr lang="sv-SE" sz="1400"/>
            </a:br>
            <a:r>
              <a:rPr lang="sv-SE" sz="1400">
                <a:hlinkClick r:id="rId4"/>
              </a:rPr>
              <a:t>https://jonkoping-my.sharepoint.com/personal/rggli_jonkoping_se/Documents/TSK/Trygg%20idrott.docx</a:t>
            </a:r>
            <a:br>
              <a:rPr lang="sv-SE" sz="1400"/>
            </a:br>
            <a:br>
              <a:rPr lang="sv-SE" sz="1400"/>
            </a:br>
            <a:r>
              <a:rPr lang="sv-SE" sz="1400">
                <a:hlinkClick r:id="rId5"/>
              </a:rPr>
              <a:t>Konsekvenstrappa</a:t>
            </a:r>
            <a:br>
              <a:rPr lang="sv-SE" sz="1400"/>
            </a:br>
            <a:br>
              <a:rPr lang="sv-SE" sz="1400"/>
            </a:br>
            <a:br>
              <a:rPr lang="sv-SE" sz="1400"/>
            </a:br>
            <a:endParaRPr lang="sv-SE" sz="1400"/>
          </a:p>
        </p:txBody>
      </p:sp>
      <p:pic>
        <p:nvPicPr>
          <p:cNvPr id="5" name="Bildobjekt 4" descr="En bild som visar gräs, utomhus, himmel, träd&#10;&#10;Automatiskt genererad beskrivning">
            <a:extLst>
              <a:ext uri="{FF2B5EF4-FFF2-40B4-BE49-F238E27FC236}">
                <a16:creationId xmlns:a16="http://schemas.microsoft.com/office/drawing/2014/main" id="{6F6EC653-BED7-A251-2825-0EF85D26D2BA}"/>
              </a:ext>
            </a:extLst>
          </p:cNvPr>
          <p:cNvPicPr>
            <a:picLocks noChangeAspect="1"/>
          </p:cNvPicPr>
          <p:nvPr/>
        </p:nvPicPr>
        <p:blipFill rotWithShape="1">
          <a:blip r:embed="rId6">
            <a:extLst>
              <a:ext uri="{28A0092B-C50C-407E-A947-70E740481C1C}">
                <a14:useLocalDpi xmlns:a14="http://schemas.microsoft.com/office/drawing/2010/main" val="0"/>
              </a:ext>
            </a:extLst>
          </a:blip>
          <a:srcRect t="26446" r="2" b="2"/>
          <a:stretch/>
        </p:blipFill>
        <p:spPr>
          <a:xfrm>
            <a:off x="20" y="10"/>
            <a:ext cx="6992881" cy="6857990"/>
          </a:xfrm>
          <a:prstGeom prst="rect">
            <a:avLst/>
          </a:prstGeom>
        </p:spPr>
      </p:pic>
      <p:sp>
        <p:nvSpPr>
          <p:cNvPr id="3" name="textruta 2">
            <a:extLst>
              <a:ext uri="{FF2B5EF4-FFF2-40B4-BE49-F238E27FC236}">
                <a16:creationId xmlns:a16="http://schemas.microsoft.com/office/drawing/2014/main" id="{0744210E-F8FE-E181-193A-A1296D18E2A7}"/>
              </a:ext>
            </a:extLst>
          </p:cNvPr>
          <p:cNvSpPr txBox="1"/>
          <p:nvPr/>
        </p:nvSpPr>
        <p:spPr>
          <a:xfrm>
            <a:off x="7728788" y="809625"/>
            <a:ext cx="3724275" cy="1938992"/>
          </a:xfrm>
          <a:prstGeom prst="rect">
            <a:avLst/>
          </a:prstGeom>
          <a:noFill/>
        </p:spPr>
        <p:txBody>
          <a:bodyPr wrap="square" rtlCol="0">
            <a:spAutoFit/>
          </a:bodyPr>
          <a:lstStyle/>
          <a:p>
            <a:r>
              <a:rPr lang="sv-SE" sz="4000"/>
              <a:t>Föreningspolicy, cuper och trygg idrott!</a:t>
            </a:r>
          </a:p>
        </p:txBody>
      </p:sp>
    </p:spTree>
    <p:extLst>
      <p:ext uri="{BB962C8B-B14F-4D97-AF65-F5344CB8AC3E}">
        <p14:creationId xmlns:p14="http://schemas.microsoft.com/office/powerpoint/2010/main" val="1142102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BF2A7A75-E86E-443F-4699-57B93DEFF507}"/>
              </a:ext>
            </a:extLst>
          </p:cNvPr>
          <p:cNvSpPr>
            <a:spLocks noGrp="1"/>
          </p:cNvSpPr>
          <p:nvPr>
            <p:ph type="ctrTitle"/>
          </p:nvPr>
        </p:nvSpPr>
        <p:spPr>
          <a:xfrm>
            <a:off x="7442633" y="917436"/>
            <a:ext cx="4296586" cy="4342988"/>
          </a:xfrm>
          <a:noFill/>
        </p:spPr>
        <p:txBody>
          <a:bodyPr>
            <a:normAutofit fontScale="90000"/>
          </a:bodyPr>
          <a:lstStyle/>
          <a:p>
            <a:pPr algn="l"/>
            <a:r>
              <a:rPr lang="sv-SE" sz="3100">
                <a:cs typeface="Calibri Light"/>
              </a:rPr>
              <a:t>Alla tränare i Tabergs SK ska varje år visa upp ett utdrag ur </a:t>
            </a:r>
            <a:r>
              <a:rPr lang="sv-SE" sz="3100" err="1">
                <a:cs typeface="Calibri Light"/>
              </a:rPr>
              <a:t>belastingsregistret</a:t>
            </a:r>
            <a:r>
              <a:rPr lang="sv-SE" sz="3100">
                <a:cs typeface="Calibri Light"/>
              </a:rPr>
              <a:t>. Lämna till Martin eller Emanuel, tänk på att kuvertet ska vara oöppnat när det lämnas in.</a:t>
            </a:r>
            <a:br>
              <a:rPr lang="sv-SE" sz="3100">
                <a:cs typeface="Calibri Light"/>
              </a:rPr>
            </a:br>
            <a:br>
              <a:rPr lang="sv-SE" sz="3100">
                <a:cs typeface="Calibri Light"/>
              </a:rPr>
            </a:br>
            <a:endParaRPr lang="sv-SE" sz="3100"/>
          </a:p>
        </p:txBody>
      </p:sp>
      <p:pic>
        <p:nvPicPr>
          <p:cNvPr id="5" name="Bildobjekt 4" descr="En bild som visar gräs, utomhus, himmel, träd&#10;&#10;Automatiskt genererad beskrivning">
            <a:extLst>
              <a:ext uri="{FF2B5EF4-FFF2-40B4-BE49-F238E27FC236}">
                <a16:creationId xmlns:a16="http://schemas.microsoft.com/office/drawing/2014/main" id="{6F6EC653-BED7-A251-2825-0EF85D26D2BA}"/>
              </a:ext>
            </a:extLst>
          </p:cNvPr>
          <p:cNvPicPr>
            <a:picLocks noChangeAspect="1"/>
          </p:cNvPicPr>
          <p:nvPr/>
        </p:nvPicPr>
        <p:blipFill rotWithShape="1">
          <a:blip r:embed="rId2">
            <a:extLst>
              <a:ext uri="{28A0092B-C50C-407E-A947-70E740481C1C}">
                <a14:useLocalDpi xmlns:a14="http://schemas.microsoft.com/office/drawing/2010/main" val="0"/>
              </a:ext>
            </a:extLst>
          </a:blip>
          <a:srcRect t="26446" r="2" b="2"/>
          <a:stretch/>
        </p:blipFill>
        <p:spPr>
          <a:xfrm>
            <a:off x="20" y="10"/>
            <a:ext cx="6992881" cy="6857990"/>
          </a:xfrm>
          <a:prstGeom prst="rect">
            <a:avLst/>
          </a:prstGeom>
        </p:spPr>
      </p:pic>
      <p:sp>
        <p:nvSpPr>
          <p:cNvPr id="3" name="textruta 2">
            <a:extLst>
              <a:ext uri="{FF2B5EF4-FFF2-40B4-BE49-F238E27FC236}">
                <a16:creationId xmlns:a16="http://schemas.microsoft.com/office/drawing/2014/main" id="{0E84004A-8EFB-76FC-CE46-235157EE32EC}"/>
              </a:ext>
            </a:extLst>
          </p:cNvPr>
          <p:cNvSpPr txBox="1"/>
          <p:nvPr/>
        </p:nvSpPr>
        <p:spPr>
          <a:xfrm>
            <a:off x="7728788" y="809625"/>
            <a:ext cx="3724275" cy="707886"/>
          </a:xfrm>
          <a:prstGeom prst="rect">
            <a:avLst/>
          </a:prstGeom>
          <a:noFill/>
        </p:spPr>
        <p:txBody>
          <a:bodyPr wrap="square" rtlCol="0">
            <a:spAutoFit/>
          </a:bodyPr>
          <a:lstStyle/>
          <a:p>
            <a:r>
              <a:rPr lang="sv-SE" sz="4000"/>
              <a:t>Registerutdrag!</a:t>
            </a:r>
          </a:p>
        </p:txBody>
      </p:sp>
    </p:spTree>
    <p:extLst>
      <p:ext uri="{BB962C8B-B14F-4D97-AF65-F5344CB8AC3E}">
        <p14:creationId xmlns:p14="http://schemas.microsoft.com/office/powerpoint/2010/main" val="1819588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BF2A7A75-E86E-443F-4699-57B93DEFF507}"/>
              </a:ext>
            </a:extLst>
          </p:cNvPr>
          <p:cNvSpPr>
            <a:spLocks noGrp="1"/>
          </p:cNvSpPr>
          <p:nvPr>
            <p:ph type="ctrTitle"/>
          </p:nvPr>
        </p:nvSpPr>
        <p:spPr>
          <a:xfrm>
            <a:off x="7366433" y="1600200"/>
            <a:ext cx="4296586" cy="2124075"/>
          </a:xfrm>
          <a:noFill/>
        </p:spPr>
        <p:txBody>
          <a:bodyPr>
            <a:normAutofit fontScale="90000"/>
          </a:bodyPr>
          <a:lstStyle/>
          <a:p>
            <a:pPr algn="l"/>
            <a:r>
              <a:rPr lang="sv-SE" sz="3100">
                <a:cs typeface="Calibri Light"/>
              </a:rPr>
              <a:t>I år har vi 8 seriespelande barn och ungdomslag. 5 pojklag och 3 flicklag.</a:t>
            </a:r>
            <a:br>
              <a:rPr lang="sv-SE" sz="3100">
                <a:cs typeface="Calibri Light"/>
              </a:rPr>
            </a:br>
            <a:br>
              <a:rPr lang="sv-SE" sz="3100">
                <a:cs typeface="Calibri Light"/>
              </a:rPr>
            </a:br>
            <a:endParaRPr lang="sv-SE" sz="3100"/>
          </a:p>
        </p:txBody>
      </p:sp>
      <p:pic>
        <p:nvPicPr>
          <p:cNvPr id="5" name="Bildobjekt 4" descr="En bild som visar gräs, utomhus, himmel, träd&#10;&#10;Automatiskt genererad beskrivning">
            <a:extLst>
              <a:ext uri="{FF2B5EF4-FFF2-40B4-BE49-F238E27FC236}">
                <a16:creationId xmlns:a16="http://schemas.microsoft.com/office/drawing/2014/main" id="{6F6EC653-BED7-A251-2825-0EF85D26D2BA}"/>
              </a:ext>
            </a:extLst>
          </p:cNvPr>
          <p:cNvPicPr>
            <a:picLocks noChangeAspect="1"/>
          </p:cNvPicPr>
          <p:nvPr/>
        </p:nvPicPr>
        <p:blipFill rotWithShape="1">
          <a:blip r:embed="rId2">
            <a:extLst>
              <a:ext uri="{28A0092B-C50C-407E-A947-70E740481C1C}">
                <a14:useLocalDpi xmlns:a14="http://schemas.microsoft.com/office/drawing/2010/main" val="0"/>
              </a:ext>
            </a:extLst>
          </a:blip>
          <a:srcRect t="26446" r="2" b="2"/>
          <a:stretch/>
        </p:blipFill>
        <p:spPr>
          <a:xfrm>
            <a:off x="20" y="10"/>
            <a:ext cx="6992881" cy="6857990"/>
          </a:xfrm>
          <a:prstGeom prst="rect">
            <a:avLst/>
          </a:prstGeom>
        </p:spPr>
      </p:pic>
      <p:sp>
        <p:nvSpPr>
          <p:cNvPr id="3" name="textruta 2">
            <a:extLst>
              <a:ext uri="{FF2B5EF4-FFF2-40B4-BE49-F238E27FC236}">
                <a16:creationId xmlns:a16="http://schemas.microsoft.com/office/drawing/2014/main" id="{0E84004A-8EFB-76FC-CE46-235157EE32EC}"/>
              </a:ext>
            </a:extLst>
          </p:cNvPr>
          <p:cNvSpPr txBox="1"/>
          <p:nvPr/>
        </p:nvSpPr>
        <p:spPr>
          <a:xfrm>
            <a:off x="8147888" y="800100"/>
            <a:ext cx="3724275" cy="707886"/>
          </a:xfrm>
          <a:prstGeom prst="rect">
            <a:avLst/>
          </a:prstGeom>
          <a:noFill/>
        </p:spPr>
        <p:txBody>
          <a:bodyPr wrap="square" rtlCol="0">
            <a:spAutoFit/>
          </a:bodyPr>
          <a:lstStyle/>
          <a:p>
            <a:r>
              <a:rPr lang="sv-SE" sz="4000"/>
              <a:t>Seriespel!</a:t>
            </a:r>
          </a:p>
        </p:txBody>
      </p:sp>
      <p:sp>
        <p:nvSpPr>
          <p:cNvPr id="4" name="textruta 3">
            <a:extLst>
              <a:ext uri="{FF2B5EF4-FFF2-40B4-BE49-F238E27FC236}">
                <a16:creationId xmlns:a16="http://schemas.microsoft.com/office/drawing/2014/main" id="{2EA52F71-A02C-486B-78FD-317B575CB86E}"/>
              </a:ext>
            </a:extLst>
          </p:cNvPr>
          <p:cNvSpPr txBox="1"/>
          <p:nvPr/>
        </p:nvSpPr>
        <p:spPr>
          <a:xfrm>
            <a:off x="8201710" y="3429000"/>
            <a:ext cx="3724275" cy="707886"/>
          </a:xfrm>
          <a:prstGeom prst="rect">
            <a:avLst/>
          </a:prstGeom>
          <a:noFill/>
        </p:spPr>
        <p:txBody>
          <a:bodyPr wrap="square" rtlCol="0">
            <a:spAutoFit/>
          </a:bodyPr>
          <a:lstStyle/>
          <a:p>
            <a:r>
              <a:rPr lang="sv-SE" sz="4000"/>
              <a:t>Domare!</a:t>
            </a:r>
          </a:p>
        </p:txBody>
      </p:sp>
      <p:sp>
        <p:nvSpPr>
          <p:cNvPr id="6" name="Rubrik 1">
            <a:extLst>
              <a:ext uri="{FF2B5EF4-FFF2-40B4-BE49-F238E27FC236}">
                <a16:creationId xmlns:a16="http://schemas.microsoft.com/office/drawing/2014/main" id="{7ED0876E-489E-8E74-EBB1-7379D1050B58}"/>
              </a:ext>
            </a:extLst>
          </p:cNvPr>
          <p:cNvSpPr txBox="1">
            <a:spLocks/>
          </p:cNvSpPr>
          <p:nvPr/>
        </p:nvSpPr>
        <p:spPr>
          <a:xfrm>
            <a:off x="7442633" y="3987730"/>
            <a:ext cx="4296586" cy="2124075"/>
          </a:xfrm>
          <a:prstGeom prst="rect">
            <a:avLst/>
          </a:prstGeom>
          <a:noFill/>
        </p:spPr>
        <p:txBody>
          <a:bodyPr vert="horz" lIns="91440" tIns="45720" rIns="91440" bIns="45720" rtlCol="0" anchor="b">
            <a:normAutofit fontScale="97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sv-SE" sz="3100">
                <a:cs typeface="Calibri Light"/>
              </a:rPr>
              <a:t>Det är tränarnas ansvar att 5 dagar före match kontakta berörda domare. </a:t>
            </a:r>
            <a:br>
              <a:rPr lang="sv-SE" sz="3100">
                <a:cs typeface="Calibri Light"/>
              </a:rPr>
            </a:br>
            <a:br>
              <a:rPr lang="sv-SE" sz="3100">
                <a:cs typeface="Calibri Light"/>
              </a:rPr>
            </a:br>
            <a:endParaRPr lang="sv-SE" sz="3100"/>
          </a:p>
        </p:txBody>
      </p:sp>
    </p:spTree>
    <p:extLst>
      <p:ext uri="{BB962C8B-B14F-4D97-AF65-F5344CB8AC3E}">
        <p14:creationId xmlns:p14="http://schemas.microsoft.com/office/powerpoint/2010/main" val="3836378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6"/>
                                        </p:tgtEl>
                                        <p:attrNameLst>
                                          <p:attrName>style.visibility</p:attrName>
                                        </p:attrNameLst>
                                      </p:cBhvr>
                                      <p:to>
                                        <p:strVal val="visible"/>
                                      </p:to>
                                    </p:set>
                                    <p:animEffect transition="in" filter="fade">
                                      <p:cBhvr>
                                        <p:cTn id="10" dur="7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BF2A7A75-E86E-443F-4699-57B93DEFF507}"/>
              </a:ext>
            </a:extLst>
          </p:cNvPr>
          <p:cNvSpPr>
            <a:spLocks noGrp="1"/>
          </p:cNvSpPr>
          <p:nvPr>
            <p:ph type="ctrTitle"/>
          </p:nvPr>
        </p:nvSpPr>
        <p:spPr>
          <a:xfrm>
            <a:off x="7442633" y="2689086"/>
            <a:ext cx="4296586" cy="3924299"/>
          </a:xfrm>
          <a:noFill/>
        </p:spPr>
        <p:txBody>
          <a:bodyPr>
            <a:normAutofit fontScale="90000"/>
          </a:bodyPr>
          <a:lstStyle/>
          <a:p>
            <a:pPr algn="l"/>
            <a:r>
              <a:rPr lang="sv-SE" sz="3100">
                <a:cs typeface="Calibri Light"/>
              </a:rPr>
              <a:t>Alla seriespelande lag ska bemanna kiosken. Ungdom fixar ett schema och lägger det under dokument på vår hemsida. Tränarna ansvarar för att förmedla vem som ska bemanna kiosken i respektive lag.</a:t>
            </a:r>
            <a:br>
              <a:rPr lang="sv-SE" sz="3100">
                <a:cs typeface="Calibri Light"/>
              </a:rPr>
            </a:br>
            <a:r>
              <a:rPr lang="sv-SE" sz="3100">
                <a:cs typeface="Calibri Light"/>
              </a:rPr>
              <a:t>Är det ”bara” matcher på B-plan räcker det att öppna lilla kiosken.</a:t>
            </a:r>
            <a:br>
              <a:rPr lang="sv-SE" sz="3100">
                <a:cs typeface="Calibri Light"/>
              </a:rPr>
            </a:br>
            <a:br>
              <a:rPr lang="sv-SE" sz="3100">
                <a:cs typeface="Calibri Light"/>
              </a:rPr>
            </a:br>
            <a:endParaRPr lang="sv-SE" sz="3100"/>
          </a:p>
        </p:txBody>
      </p:sp>
      <p:pic>
        <p:nvPicPr>
          <p:cNvPr id="5" name="Bildobjekt 4" descr="En bild som visar gräs, utomhus, himmel, träd&#10;&#10;Automatiskt genererad beskrivning">
            <a:extLst>
              <a:ext uri="{FF2B5EF4-FFF2-40B4-BE49-F238E27FC236}">
                <a16:creationId xmlns:a16="http://schemas.microsoft.com/office/drawing/2014/main" id="{6F6EC653-BED7-A251-2825-0EF85D26D2BA}"/>
              </a:ext>
            </a:extLst>
          </p:cNvPr>
          <p:cNvPicPr>
            <a:picLocks noChangeAspect="1"/>
          </p:cNvPicPr>
          <p:nvPr/>
        </p:nvPicPr>
        <p:blipFill rotWithShape="1">
          <a:blip r:embed="rId2">
            <a:extLst>
              <a:ext uri="{28A0092B-C50C-407E-A947-70E740481C1C}">
                <a14:useLocalDpi xmlns:a14="http://schemas.microsoft.com/office/drawing/2010/main" val="0"/>
              </a:ext>
            </a:extLst>
          </a:blip>
          <a:srcRect t="26446" r="2" b="2"/>
          <a:stretch/>
        </p:blipFill>
        <p:spPr>
          <a:xfrm>
            <a:off x="20" y="10"/>
            <a:ext cx="6992881" cy="6857990"/>
          </a:xfrm>
          <a:prstGeom prst="rect">
            <a:avLst/>
          </a:prstGeom>
        </p:spPr>
      </p:pic>
      <p:sp>
        <p:nvSpPr>
          <p:cNvPr id="3" name="textruta 2">
            <a:extLst>
              <a:ext uri="{FF2B5EF4-FFF2-40B4-BE49-F238E27FC236}">
                <a16:creationId xmlns:a16="http://schemas.microsoft.com/office/drawing/2014/main" id="{0E84004A-8EFB-76FC-CE46-235157EE32EC}"/>
              </a:ext>
            </a:extLst>
          </p:cNvPr>
          <p:cNvSpPr txBox="1"/>
          <p:nvPr/>
        </p:nvSpPr>
        <p:spPr>
          <a:xfrm>
            <a:off x="8147888" y="800100"/>
            <a:ext cx="3724275" cy="707886"/>
          </a:xfrm>
          <a:prstGeom prst="rect">
            <a:avLst/>
          </a:prstGeom>
          <a:noFill/>
        </p:spPr>
        <p:txBody>
          <a:bodyPr wrap="square" rtlCol="0">
            <a:spAutoFit/>
          </a:bodyPr>
          <a:lstStyle/>
          <a:p>
            <a:r>
              <a:rPr lang="sv-SE" sz="4000"/>
              <a:t>Kiosken!</a:t>
            </a:r>
          </a:p>
        </p:txBody>
      </p:sp>
    </p:spTree>
    <p:extLst>
      <p:ext uri="{BB962C8B-B14F-4D97-AF65-F5344CB8AC3E}">
        <p14:creationId xmlns:p14="http://schemas.microsoft.com/office/powerpoint/2010/main" val="3335291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BF2A7A75-E86E-443F-4699-57B93DEFF507}"/>
              </a:ext>
            </a:extLst>
          </p:cNvPr>
          <p:cNvSpPr>
            <a:spLocks noGrp="1"/>
          </p:cNvSpPr>
          <p:nvPr>
            <p:ph type="ctrTitle"/>
          </p:nvPr>
        </p:nvSpPr>
        <p:spPr>
          <a:xfrm>
            <a:off x="7361353" y="1673721"/>
            <a:ext cx="4296586" cy="3924299"/>
          </a:xfrm>
          <a:noFill/>
        </p:spPr>
        <p:txBody>
          <a:bodyPr>
            <a:normAutofit fontScale="90000"/>
          </a:bodyPr>
          <a:lstStyle/>
          <a:p>
            <a:pPr algn="l"/>
            <a:r>
              <a:rPr lang="sv-SE" sz="3100">
                <a:cs typeface="Calibri Light"/>
              </a:rPr>
              <a:t>Styrelsen har beslutat att varje lag som spelar serie ska ha två matchvärdar på varje hemmamatch. </a:t>
            </a:r>
            <a:br>
              <a:rPr lang="sv-SE" sz="3100">
                <a:cs typeface="Calibri Light"/>
              </a:rPr>
            </a:br>
            <a:br>
              <a:rPr lang="sv-SE" sz="3100">
                <a:cs typeface="Calibri Light"/>
              </a:rPr>
            </a:br>
            <a:r>
              <a:rPr lang="sv-SE" sz="3100">
                <a:cs typeface="Calibri Light"/>
                <a:hlinkClick r:id="rId2"/>
              </a:rPr>
              <a:t>https://jonkoping-my.sharepoint.com/personal/rggli_jonkoping_se/Documents/TSK/matchvärdar.docx</a:t>
            </a:r>
            <a:br>
              <a:rPr lang="sv-SE" sz="3100">
                <a:cs typeface="Calibri Light"/>
              </a:rPr>
            </a:br>
            <a:endParaRPr lang="sv-SE" sz="3100"/>
          </a:p>
        </p:txBody>
      </p:sp>
      <p:pic>
        <p:nvPicPr>
          <p:cNvPr id="5" name="Bildobjekt 4" descr="En bild som visar gräs, utomhus, himmel, träd&#10;&#10;Automatiskt genererad beskrivning">
            <a:extLst>
              <a:ext uri="{FF2B5EF4-FFF2-40B4-BE49-F238E27FC236}">
                <a16:creationId xmlns:a16="http://schemas.microsoft.com/office/drawing/2014/main" id="{6F6EC653-BED7-A251-2825-0EF85D26D2BA}"/>
              </a:ext>
            </a:extLst>
          </p:cNvPr>
          <p:cNvPicPr>
            <a:picLocks noChangeAspect="1"/>
          </p:cNvPicPr>
          <p:nvPr/>
        </p:nvPicPr>
        <p:blipFill rotWithShape="1">
          <a:blip r:embed="rId3">
            <a:extLst>
              <a:ext uri="{28A0092B-C50C-407E-A947-70E740481C1C}">
                <a14:useLocalDpi xmlns:a14="http://schemas.microsoft.com/office/drawing/2010/main" val="0"/>
              </a:ext>
            </a:extLst>
          </a:blip>
          <a:srcRect t="26446" r="2" b="2"/>
          <a:stretch/>
        </p:blipFill>
        <p:spPr>
          <a:xfrm>
            <a:off x="20" y="10"/>
            <a:ext cx="6992881" cy="6857990"/>
          </a:xfrm>
          <a:prstGeom prst="rect">
            <a:avLst/>
          </a:prstGeom>
        </p:spPr>
      </p:pic>
      <p:sp>
        <p:nvSpPr>
          <p:cNvPr id="3" name="textruta 2">
            <a:extLst>
              <a:ext uri="{FF2B5EF4-FFF2-40B4-BE49-F238E27FC236}">
                <a16:creationId xmlns:a16="http://schemas.microsoft.com/office/drawing/2014/main" id="{0E84004A-8EFB-76FC-CE46-235157EE32EC}"/>
              </a:ext>
            </a:extLst>
          </p:cNvPr>
          <p:cNvSpPr txBox="1"/>
          <p:nvPr/>
        </p:nvSpPr>
        <p:spPr>
          <a:xfrm>
            <a:off x="8147888" y="800100"/>
            <a:ext cx="3724275" cy="707886"/>
          </a:xfrm>
          <a:prstGeom prst="rect">
            <a:avLst/>
          </a:prstGeom>
          <a:noFill/>
        </p:spPr>
        <p:txBody>
          <a:bodyPr wrap="square" rtlCol="0">
            <a:spAutoFit/>
          </a:bodyPr>
          <a:lstStyle/>
          <a:p>
            <a:r>
              <a:rPr lang="sv-SE" sz="4000"/>
              <a:t>Matchvärdar!</a:t>
            </a:r>
          </a:p>
        </p:txBody>
      </p:sp>
    </p:spTree>
    <p:extLst>
      <p:ext uri="{BB962C8B-B14F-4D97-AF65-F5344CB8AC3E}">
        <p14:creationId xmlns:p14="http://schemas.microsoft.com/office/powerpoint/2010/main" val="407174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BF2A7A75-E86E-443F-4699-57B93DEFF507}"/>
              </a:ext>
            </a:extLst>
          </p:cNvPr>
          <p:cNvSpPr>
            <a:spLocks noGrp="1"/>
          </p:cNvSpPr>
          <p:nvPr>
            <p:ph type="ctrTitle"/>
          </p:nvPr>
        </p:nvSpPr>
        <p:spPr>
          <a:xfrm>
            <a:off x="7442633" y="2689086"/>
            <a:ext cx="4296586" cy="3924299"/>
          </a:xfrm>
          <a:noFill/>
        </p:spPr>
        <p:txBody>
          <a:bodyPr>
            <a:normAutofit/>
          </a:bodyPr>
          <a:lstStyle/>
          <a:p>
            <a:pPr algn="l"/>
            <a:r>
              <a:rPr lang="sv-SE" sz="3100">
                <a:cs typeface="Calibri Light"/>
              </a:rPr>
              <a:t>.</a:t>
            </a:r>
            <a:br>
              <a:rPr lang="sv-SE" sz="3100">
                <a:cs typeface="Calibri Light"/>
              </a:rPr>
            </a:br>
            <a:br>
              <a:rPr lang="sv-SE" sz="3100">
                <a:cs typeface="Calibri Light"/>
              </a:rPr>
            </a:br>
            <a:endParaRPr lang="sv-SE" sz="3100"/>
          </a:p>
        </p:txBody>
      </p:sp>
      <p:pic>
        <p:nvPicPr>
          <p:cNvPr id="5" name="Bildobjekt 4" descr="En bild som visar gräs, utomhus, himmel, träd&#10;&#10;Automatiskt genererad beskrivning">
            <a:extLst>
              <a:ext uri="{FF2B5EF4-FFF2-40B4-BE49-F238E27FC236}">
                <a16:creationId xmlns:a16="http://schemas.microsoft.com/office/drawing/2014/main" id="{6F6EC653-BED7-A251-2825-0EF85D26D2BA}"/>
              </a:ext>
            </a:extLst>
          </p:cNvPr>
          <p:cNvPicPr>
            <a:picLocks noChangeAspect="1"/>
          </p:cNvPicPr>
          <p:nvPr/>
        </p:nvPicPr>
        <p:blipFill rotWithShape="1">
          <a:blip r:embed="rId2">
            <a:extLst>
              <a:ext uri="{28A0092B-C50C-407E-A947-70E740481C1C}">
                <a14:useLocalDpi xmlns:a14="http://schemas.microsoft.com/office/drawing/2010/main" val="0"/>
              </a:ext>
            </a:extLst>
          </a:blip>
          <a:srcRect t="26446" r="2" b="2"/>
          <a:stretch/>
        </p:blipFill>
        <p:spPr>
          <a:xfrm>
            <a:off x="20" y="10"/>
            <a:ext cx="6992881" cy="6857990"/>
          </a:xfrm>
          <a:prstGeom prst="rect">
            <a:avLst/>
          </a:prstGeom>
        </p:spPr>
      </p:pic>
      <p:sp>
        <p:nvSpPr>
          <p:cNvPr id="4" name="Rubrik 1">
            <a:hlinkClick r:id="rId3"/>
            <a:extLst>
              <a:ext uri="{FF2B5EF4-FFF2-40B4-BE49-F238E27FC236}">
                <a16:creationId xmlns:a16="http://schemas.microsoft.com/office/drawing/2014/main" id="{CE781E9E-1DC7-DD9D-55D8-A6E2A46A056C}"/>
              </a:ext>
            </a:extLst>
          </p:cNvPr>
          <p:cNvSpPr txBox="1">
            <a:spLocks/>
          </p:cNvSpPr>
          <p:nvPr/>
        </p:nvSpPr>
        <p:spPr>
          <a:xfrm>
            <a:off x="7575576" y="1516913"/>
            <a:ext cx="4548223" cy="4153498"/>
          </a:xfrm>
          <a:prstGeom prst="rect">
            <a:avLst/>
          </a:prstGeom>
          <a:noFill/>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br>
              <a:rPr lang="sv-SE" sz="3100">
                <a:cs typeface="Calibri Light"/>
              </a:rPr>
            </a:br>
            <a:br>
              <a:rPr lang="sv-SE" sz="3100">
                <a:cs typeface="Calibri Light"/>
              </a:rPr>
            </a:br>
            <a:endParaRPr lang="sv-SE" sz="3100"/>
          </a:p>
        </p:txBody>
      </p:sp>
      <p:sp>
        <p:nvSpPr>
          <p:cNvPr id="9" name="textruta 8">
            <a:extLst>
              <a:ext uri="{FF2B5EF4-FFF2-40B4-BE49-F238E27FC236}">
                <a16:creationId xmlns:a16="http://schemas.microsoft.com/office/drawing/2014/main" id="{04CB0683-15FE-782F-021C-5A6511CCDD71}"/>
              </a:ext>
            </a:extLst>
          </p:cNvPr>
          <p:cNvSpPr txBox="1"/>
          <p:nvPr/>
        </p:nvSpPr>
        <p:spPr>
          <a:xfrm>
            <a:off x="7058051" y="212795"/>
            <a:ext cx="5065749" cy="707886"/>
          </a:xfrm>
          <a:prstGeom prst="rect">
            <a:avLst/>
          </a:prstGeom>
          <a:noFill/>
        </p:spPr>
        <p:txBody>
          <a:bodyPr wrap="square" rtlCol="0">
            <a:spAutoFit/>
          </a:bodyPr>
          <a:lstStyle/>
          <a:p>
            <a:r>
              <a:rPr lang="sv-SE" sz="4000"/>
              <a:t>Träningstider konstgräs</a:t>
            </a:r>
          </a:p>
        </p:txBody>
      </p:sp>
      <p:pic>
        <p:nvPicPr>
          <p:cNvPr id="6" name="Bildobjekt 5">
            <a:extLst>
              <a:ext uri="{FF2B5EF4-FFF2-40B4-BE49-F238E27FC236}">
                <a16:creationId xmlns:a16="http://schemas.microsoft.com/office/drawing/2014/main" id="{41F07987-28A5-513D-F2A2-44D57C38BCDE}"/>
              </a:ext>
            </a:extLst>
          </p:cNvPr>
          <p:cNvPicPr>
            <a:picLocks noChangeAspect="1"/>
          </p:cNvPicPr>
          <p:nvPr/>
        </p:nvPicPr>
        <p:blipFill>
          <a:blip r:embed="rId4"/>
          <a:srcRect l="1294" t="33774" r="77791" b="12626"/>
          <a:stretch>
            <a:fillRect/>
          </a:stretch>
        </p:blipFill>
        <p:spPr>
          <a:xfrm>
            <a:off x="7688538" y="1329724"/>
            <a:ext cx="3804776" cy="511923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138829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4"/>
                                        </p:tgtEl>
                                        <p:attrNameLst>
                                          <p:attrName>style.visibility</p:attrName>
                                        </p:attrNameLst>
                                      </p:cBhvr>
                                      <p:to>
                                        <p:strVal val="visible"/>
                                      </p:to>
                                    </p:set>
                                    <p:animEffect transition="in" filter="fade">
                                      <p:cBhvr>
                                        <p:cTn id="10" dur="7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21</Slides>
  <Notes>0</Notes>
  <HiddenSlides>0</HiddenSlide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Office-tema</vt:lpstr>
      <vt:lpstr>VÄLKOMNA!</vt:lpstr>
      <vt:lpstr>Ledarpresentation: F12/13* F14/15* F16/17  F18/19* J18* P11* P13* P14* P15* P16* P17  P18* P19* FP20/21</vt:lpstr>
      <vt:lpstr>  Martin Ståhlgren P11 0709121441 Emanuel Fuentes P17 0704007895</vt:lpstr>
      <vt:lpstr>https://jonkoping-my.sharepoint.com/personal/rggli_jonkoping_se/Documents/TSK/Föreningspolicy%20Tabergs%20SK%202026.docx   https://jonkoping-my.sharepoint.com/personal/rggli_jonkoping_se/Documents/TSK/Policy%20cuper%20tsk.docx   https://jonkoping-my.sharepoint.com/personal/rggli_jonkoping_se/Documents/TSK/Trygg%20idrott.docx  Konsekvenstrappa   </vt:lpstr>
      <vt:lpstr>Alla tränare i Tabergs SK ska varje år visa upp ett utdrag ur belastingsregistret. Lämna till Martin eller Emanuel, tänk på att kuvertet ska vara oöppnat när det lämnas in.  </vt:lpstr>
      <vt:lpstr>I år har vi 8 seriespelande barn och ungdomslag. 5 pojklag och 3 flicklag.  </vt:lpstr>
      <vt:lpstr>Alla seriespelande lag ska bemanna kiosken. Ungdom fixar ett schema och lägger det under dokument på vår hemsida. Tränarna ansvarar för att förmedla vem som ska bemanna kiosken i respektive lag. Är det ”bara” matcher på B-plan räcker det att öppna lilla kiosken.  </vt:lpstr>
      <vt:lpstr>Styrelsen har beslutat att varje lag som spelar serie ska ha två matchvärdar på varje hemmamatch.   https://jonkoping-my.sharepoint.com/personal/rggli_jonkoping_se/Documents/TSK/matchvärdar.docx </vt:lpstr>
      <vt:lpstr>.  </vt:lpstr>
      <vt:lpstr>  </vt:lpstr>
      <vt:lpstr>  </vt:lpstr>
      <vt:lpstr>  </vt:lpstr>
      <vt:lpstr>            Kommer att ges ut till samtliga lag innan säsongen drar igång.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VÄLKOMNA!</dc:title>
  <dc:creator>Linda Berggren</dc:creator>
  <cp:revision>1</cp:revision>
  <dcterms:created xsi:type="dcterms:W3CDTF">2024-02-22T14:41:17Z</dcterms:created>
  <dcterms:modified xsi:type="dcterms:W3CDTF">2026-03-07T19:08:33Z</dcterms:modified>
</cp:coreProperties>
</file>