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9" d="100"/>
          <a:sy n="89" d="100"/>
        </p:scale>
        <p:origin x="-90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D9EDC-E58D-0049-920F-CABB46443FBE}" type="datetimeFigureOut">
              <a:rPr lang="sv-SE" smtClean="0"/>
              <a:t>10-03-08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86B8B-691A-7240-8A7C-59EC769402F6}" type="slidenum">
              <a:rPr lang="sv-SE" smtClean="0"/>
              <a:t>‹Nr.›</a:t>
            </a:fld>
            <a:endParaRPr lang="sv-S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3555"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23556" name="Platshållare för bildnummer 3"/>
          <p:cNvSpPr>
            <a:spLocks noGrp="1"/>
          </p:cNvSpPr>
          <p:nvPr>
            <p:ph type="sldNum" sz="quarter" idx="5"/>
          </p:nvPr>
        </p:nvSpPr>
        <p:spPr bwMode="auto">
          <a:noFill/>
          <a:ln>
            <a:miter lim="800000"/>
            <a:headEnd/>
            <a:tailEnd/>
          </a:ln>
        </p:spPr>
        <p:txBody>
          <a:bodyPr/>
          <a:lstStyle/>
          <a:p>
            <a:fld id="{AB7C4C95-F80F-A94B-99DC-507BF34510E0}" type="slidenum">
              <a:rPr lang="sv-SE"/>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9939"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39940" name="Platshållare för bildnummer 3"/>
          <p:cNvSpPr>
            <a:spLocks noGrp="1"/>
          </p:cNvSpPr>
          <p:nvPr>
            <p:ph type="sldNum" sz="quarter" idx="5"/>
          </p:nvPr>
        </p:nvSpPr>
        <p:spPr bwMode="auto">
          <a:ln>
            <a:miter lim="800000"/>
            <a:headEnd/>
            <a:tailEnd/>
          </a:ln>
        </p:spPr>
        <p:txBody>
          <a:bodyPr/>
          <a:lstStyle/>
          <a:p>
            <a:fld id="{A5998E42-432B-D647-8B33-63EC24C59414}" type="slidenum">
              <a:rPr lang="sv-SE"/>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63"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40964" name="Platshållare för bildnummer 3"/>
          <p:cNvSpPr>
            <a:spLocks noGrp="1"/>
          </p:cNvSpPr>
          <p:nvPr>
            <p:ph type="sldNum" sz="quarter" idx="5"/>
          </p:nvPr>
        </p:nvSpPr>
        <p:spPr bwMode="auto">
          <a:ln>
            <a:miter lim="800000"/>
            <a:headEnd/>
            <a:tailEnd/>
          </a:ln>
        </p:spPr>
        <p:txBody>
          <a:bodyPr/>
          <a:lstStyle/>
          <a:p>
            <a:fld id="{9826D16F-EF5A-744B-A3BC-DBFE2408A996}" type="slidenum">
              <a:rPr lang="sv-SE"/>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1987"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41988" name="Platshållare för bildnummer 3"/>
          <p:cNvSpPr>
            <a:spLocks noGrp="1"/>
          </p:cNvSpPr>
          <p:nvPr>
            <p:ph type="sldNum" sz="quarter" idx="5"/>
          </p:nvPr>
        </p:nvSpPr>
        <p:spPr bwMode="auto">
          <a:ln>
            <a:miter lim="800000"/>
            <a:headEnd/>
            <a:tailEnd/>
          </a:ln>
        </p:spPr>
        <p:txBody>
          <a:bodyPr/>
          <a:lstStyle/>
          <a:p>
            <a:fld id="{53FC2378-A2CC-6D41-8666-707AF58A4C6F}" type="slidenum">
              <a:rPr lang="sv-SE"/>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3011"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43012" name="Platshållare för bildnummer 3"/>
          <p:cNvSpPr>
            <a:spLocks noGrp="1"/>
          </p:cNvSpPr>
          <p:nvPr>
            <p:ph type="sldNum" sz="quarter" idx="5"/>
          </p:nvPr>
        </p:nvSpPr>
        <p:spPr bwMode="auto">
          <a:ln>
            <a:miter lim="800000"/>
            <a:headEnd/>
            <a:tailEnd/>
          </a:ln>
        </p:spPr>
        <p:txBody>
          <a:bodyPr/>
          <a:lstStyle/>
          <a:p>
            <a:fld id="{0DF91E98-59BF-0643-882F-830E652B30A7}" type="slidenum">
              <a:rPr lang="sv-SE"/>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4035"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44036" name="Platshållare för bildnummer 3"/>
          <p:cNvSpPr>
            <a:spLocks noGrp="1"/>
          </p:cNvSpPr>
          <p:nvPr>
            <p:ph type="sldNum" sz="quarter" idx="5"/>
          </p:nvPr>
        </p:nvSpPr>
        <p:spPr bwMode="auto">
          <a:ln>
            <a:miter lim="800000"/>
            <a:headEnd/>
            <a:tailEnd/>
          </a:ln>
        </p:spPr>
        <p:txBody>
          <a:bodyPr/>
          <a:lstStyle/>
          <a:p>
            <a:fld id="{73F220FC-7CC0-C745-960A-35AD35577FC2}" type="slidenum">
              <a:rPr lang="sv-SE"/>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5059"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45060" name="Platshållare för bildnummer 3"/>
          <p:cNvSpPr>
            <a:spLocks noGrp="1"/>
          </p:cNvSpPr>
          <p:nvPr>
            <p:ph type="sldNum" sz="quarter" idx="5"/>
          </p:nvPr>
        </p:nvSpPr>
        <p:spPr bwMode="auto">
          <a:ln>
            <a:miter lim="800000"/>
            <a:headEnd/>
            <a:tailEnd/>
          </a:ln>
        </p:spPr>
        <p:txBody>
          <a:bodyPr/>
          <a:lstStyle/>
          <a:p>
            <a:fld id="{03715F85-F278-934A-B757-0DB6F916780A}" type="slidenum">
              <a:rPr lang="sv-SE"/>
              <a:pPr/>
              <a:t>15</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5603"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25604" name="Platshållare för bildnummer 3"/>
          <p:cNvSpPr>
            <a:spLocks noGrp="1"/>
          </p:cNvSpPr>
          <p:nvPr>
            <p:ph type="sldNum" sz="quarter" idx="5"/>
          </p:nvPr>
        </p:nvSpPr>
        <p:spPr bwMode="auto">
          <a:noFill/>
          <a:ln>
            <a:miter lim="800000"/>
            <a:headEnd/>
            <a:tailEnd/>
          </a:ln>
        </p:spPr>
        <p:txBody>
          <a:bodyPr/>
          <a:lstStyle/>
          <a:p>
            <a:fld id="{1C580E08-0517-FA44-8F15-5EC74805485B}" type="slidenum">
              <a:rPr lang="sv-SE"/>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7651"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27652" name="Platshållare för bildnummer 3"/>
          <p:cNvSpPr>
            <a:spLocks noGrp="1"/>
          </p:cNvSpPr>
          <p:nvPr>
            <p:ph type="sldNum" sz="quarter" idx="5"/>
          </p:nvPr>
        </p:nvSpPr>
        <p:spPr bwMode="auto">
          <a:noFill/>
          <a:ln>
            <a:miter lim="800000"/>
            <a:headEnd/>
            <a:tailEnd/>
          </a:ln>
        </p:spPr>
        <p:txBody>
          <a:bodyPr/>
          <a:lstStyle/>
          <a:p>
            <a:fld id="{B4C0B4D6-FF30-984F-B46E-D8F01E6E8344}" type="slidenum">
              <a:rPr lang="sv-SE"/>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9699"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29700" name="Platshållare för bildnummer 3"/>
          <p:cNvSpPr>
            <a:spLocks noGrp="1"/>
          </p:cNvSpPr>
          <p:nvPr>
            <p:ph type="sldNum" sz="quarter" idx="5"/>
          </p:nvPr>
        </p:nvSpPr>
        <p:spPr bwMode="auto">
          <a:noFill/>
          <a:ln>
            <a:miter lim="800000"/>
            <a:headEnd/>
            <a:tailEnd/>
          </a:ln>
        </p:spPr>
        <p:txBody>
          <a:bodyPr/>
          <a:lstStyle/>
          <a:p>
            <a:fld id="{EA7EE346-303C-C04B-B821-F172CBA9C0A4}" type="slidenum">
              <a:rPr lang="sv-SE"/>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9"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34820" name="Platshållare för bildnummer 3"/>
          <p:cNvSpPr>
            <a:spLocks noGrp="1"/>
          </p:cNvSpPr>
          <p:nvPr>
            <p:ph type="sldNum" sz="quarter" idx="5"/>
          </p:nvPr>
        </p:nvSpPr>
        <p:spPr bwMode="auto">
          <a:ln>
            <a:miter lim="800000"/>
            <a:headEnd/>
            <a:tailEnd/>
          </a:ln>
        </p:spPr>
        <p:txBody>
          <a:bodyPr/>
          <a:lstStyle/>
          <a:p>
            <a:fld id="{6EED6B30-9BA3-E447-97B8-E6FDCA5815A5}" type="slidenum">
              <a:rPr lang="sv-SE"/>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5843"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35844" name="Platshållare för bildnummer 3"/>
          <p:cNvSpPr>
            <a:spLocks noGrp="1"/>
          </p:cNvSpPr>
          <p:nvPr>
            <p:ph type="sldNum" sz="quarter" idx="5"/>
          </p:nvPr>
        </p:nvSpPr>
        <p:spPr bwMode="auto">
          <a:ln>
            <a:miter lim="800000"/>
            <a:headEnd/>
            <a:tailEnd/>
          </a:ln>
        </p:spPr>
        <p:txBody>
          <a:bodyPr/>
          <a:lstStyle/>
          <a:p>
            <a:fld id="{820CD6F0-085D-7945-A851-E2BEE5E8B19C}" type="slidenum">
              <a:rPr lang="sv-SE"/>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6867"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36868" name="Platshållare för bildnummer 3"/>
          <p:cNvSpPr>
            <a:spLocks noGrp="1"/>
          </p:cNvSpPr>
          <p:nvPr>
            <p:ph type="sldNum" sz="quarter" idx="5"/>
          </p:nvPr>
        </p:nvSpPr>
        <p:spPr bwMode="auto">
          <a:ln>
            <a:miter lim="800000"/>
            <a:headEnd/>
            <a:tailEnd/>
          </a:ln>
        </p:spPr>
        <p:txBody>
          <a:bodyPr/>
          <a:lstStyle/>
          <a:p>
            <a:fld id="{CD574A2C-5FE5-6641-A566-0DF0630FB99F}" type="slidenum">
              <a:rPr lang="sv-SE"/>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7891"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37892" name="Platshållare för bildnummer 3"/>
          <p:cNvSpPr>
            <a:spLocks noGrp="1"/>
          </p:cNvSpPr>
          <p:nvPr>
            <p:ph type="sldNum" sz="quarter" idx="5"/>
          </p:nvPr>
        </p:nvSpPr>
        <p:spPr bwMode="auto">
          <a:ln>
            <a:miter lim="800000"/>
            <a:headEnd/>
            <a:tailEnd/>
          </a:ln>
        </p:spPr>
        <p:txBody>
          <a:bodyPr/>
          <a:lstStyle/>
          <a:p>
            <a:fld id="{FA09BEAF-4125-7641-A82C-A1C9E7DE18B4}" type="slidenum">
              <a:rPr lang="sv-SE"/>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8915" name="Platshållare för anteckningar 2"/>
          <p:cNvSpPr>
            <a:spLocks noGrp="1"/>
          </p:cNvSpPr>
          <p:nvPr>
            <p:ph type="body" idx="1"/>
          </p:nvPr>
        </p:nvSpPr>
        <p:spPr bwMode="auto">
          <a:noFill/>
        </p:spPr>
        <p:txBody>
          <a:bodyPr/>
          <a:lstStyle/>
          <a:p>
            <a:pPr eaLnBrk="1" hangingPunct="1">
              <a:spcBef>
                <a:spcPct val="0"/>
              </a:spcBef>
            </a:pPr>
            <a:endParaRPr lang="sv-SE"/>
          </a:p>
        </p:txBody>
      </p:sp>
      <p:sp>
        <p:nvSpPr>
          <p:cNvPr id="38916" name="Platshållare för bildnummer 3"/>
          <p:cNvSpPr>
            <a:spLocks noGrp="1"/>
          </p:cNvSpPr>
          <p:nvPr>
            <p:ph type="sldNum" sz="quarter" idx="5"/>
          </p:nvPr>
        </p:nvSpPr>
        <p:spPr bwMode="auto">
          <a:ln>
            <a:miter lim="800000"/>
            <a:headEnd/>
            <a:tailEnd/>
          </a:ln>
        </p:spPr>
        <p:txBody>
          <a:bodyPr/>
          <a:lstStyle/>
          <a:p>
            <a:fld id="{CE363B2F-751F-294A-8873-6CA65BF1F1F9}" type="slidenum">
              <a:rPr lang="sv-SE"/>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4D262E1-18DE-A349-BE9E-F3B3661D7E39}" type="datetimeFigureOut">
              <a:rPr lang="sv-SE" smtClean="0"/>
              <a:t>10-03-08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4D262E1-18DE-A349-BE9E-F3B3661D7E39}" type="datetimeFigureOut">
              <a:rPr lang="sv-SE" smtClean="0"/>
              <a:t>10-03-08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4D262E1-18DE-A349-BE9E-F3B3661D7E39}" type="datetimeFigureOut">
              <a:rPr lang="sv-SE" smtClean="0"/>
              <a:t>10-03-08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4D262E1-18DE-A349-BE9E-F3B3661D7E39}" type="datetimeFigureOut">
              <a:rPr lang="sv-SE" smtClean="0"/>
              <a:t>10-03-08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4D262E1-18DE-A349-BE9E-F3B3661D7E39}" type="datetimeFigureOut">
              <a:rPr lang="sv-SE" smtClean="0"/>
              <a:t>10-03-08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4D262E1-18DE-A349-BE9E-F3B3661D7E39}" type="datetimeFigureOut">
              <a:rPr lang="sv-SE" smtClean="0"/>
              <a:t>10-03-08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4D262E1-18DE-A349-BE9E-F3B3661D7E39}" type="datetimeFigureOut">
              <a:rPr lang="sv-SE" smtClean="0"/>
              <a:t>10-03-08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4D262E1-18DE-A349-BE9E-F3B3661D7E39}" type="datetimeFigureOut">
              <a:rPr lang="sv-SE" smtClean="0"/>
              <a:t>10-03-08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4D262E1-18DE-A349-BE9E-F3B3661D7E39}" type="datetimeFigureOut">
              <a:rPr lang="sv-SE" smtClean="0"/>
              <a:t>10-03-08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4D262E1-18DE-A349-BE9E-F3B3661D7E39}" type="datetimeFigureOut">
              <a:rPr lang="sv-SE" smtClean="0"/>
              <a:t>10-03-08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4D262E1-18DE-A349-BE9E-F3B3661D7E39}" type="datetimeFigureOut">
              <a:rPr lang="sv-SE" smtClean="0"/>
              <a:t>10-03-08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1476DF-CD83-6C47-BD68-DAAF3B6BE733}" type="slidenum">
              <a:rPr lang="sv-SE" smtClean="0"/>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262E1-18DE-A349-BE9E-F3B3661D7E39}" type="datetimeFigureOut">
              <a:rPr lang="sv-SE" smtClean="0"/>
              <a:t>10-03-08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476DF-CD83-6C47-BD68-DAAF3B6BE733}" type="slidenum">
              <a:rPr lang="sv-SE" smtClean="0"/>
              <a:t>‹Nr.›</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audio" Target="FIREHOUSE%2525252520-%2525252520YOU%2525252520ARE%2525252520MY%2525252520RELIGION.mp3" TargetMode="External"/><Relationship Id="rId2" Type="http://schemas.openxmlformats.org/officeDocument/2006/relationships/slideLayout" Target="../slideLayouts/slideLayout7.xml"/><Relationship Id="rId3" Type="http://schemas.openxmlformats.org/officeDocument/2006/relationships/notesSlide" Target="../notesSlides/notesSlide8.xml"/><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4" descr="http://www.coupfranc.fr/images/kimkallstrom-renne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ubrik 1"/>
          <p:cNvSpPr>
            <a:spLocks noGrp="1"/>
          </p:cNvSpPr>
          <p:nvPr>
            <p:ph type="title"/>
          </p:nvPr>
        </p:nvSpPr>
        <p:spPr>
          <a:xfrm>
            <a:off x="0" y="1071563"/>
            <a:ext cx="8229600" cy="1143000"/>
          </a:xfrm>
        </p:spPr>
        <p:txBody>
          <a:bodyPr/>
          <a:lstStyle/>
          <a:p>
            <a:pPr eaLnBrk="1" hangingPunct="1"/>
            <a:r>
              <a:rPr lang="sv-SE" sz="6000" b="1" i="1" u="sng">
                <a:solidFill>
                  <a:schemeClr val="bg1"/>
                </a:solidFill>
              </a:rPr>
              <a:t>Passningsspel</a:t>
            </a:r>
            <a:endParaRPr lang="sv-SE" sz="6000" u="sng">
              <a:solidFill>
                <a:schemeClr val="bg1"/>
              </a:solidFill>
            </a:endParaRPr>
          </a:p>
        </p:txBody>
      </p:sp>
      <p:sp>
        <p:nvSpPr>
          <p:cNvPr id="3" name="textruta 2"/>
          <p:cNvSpPr txBox="1">
            <a:spLocks noChangeArrowheads="1"/>
          </p:cNvSpPr>
          <p:nvPr/>
        </p:nvSpPr>
        <p:spPr bwMode="auto">
          <a:xfrm>
            <a:off x="0" y="3071813"/>
            <a:ext cx="2532063" cy="3940175"/>
          </a:xfrm>
          <a:prstGeom prst="rect">
            <a:avLst/>
          </a:prstGeom>
          <a:noFill/>
          <a:ln w="9525">
            <a:noFill/>
            <a:miter lim="800000"/>
            <a:headEnd/>
            <a:tailEnd/>
          </a:ln>
        </p:spPr>
        <p:txBody>
          <a:bodyPr wrap="none">
            <a:prstTxWarp prst="textNoShape">
              <a:avLst/>
            </a:prstTxWarp>
            <a:spAutoFit/>
          </a:bodyPr>
          <a:lstStyle/>
          <a:p>
            <a:r>
              <a:rPr lang="sv-SE" sz="2800" b="1" u="sng">
                <a:solidFill>
                  <a:srgbClr val="C00000"/>
                </a:solidFill>
                <a:latin typeface="Calibri" pitchFamily="-109" charset="0"/>
              </a:rPr>
              <a:t>Typ av pass</a:t>
            </a:r>
            <a:endParaRPr lang="sv-SE" sz="2800">
              <a:solidFill>
                <a:srgbClr val="C00000"/>
              </a:solidFill>
              <a:latin typeface="Calibri" pitchFamily="-109" charset="0"/>
            </a:endParaRPr>
          </a:p>
          <a:p>
            <a:pPr>
              <a:buFont typeface="Wingdings" pitchFamily="-109" charset="2"/>
              <a:buChar char="v"/>
            </a:pPr>
            <a:r>
              <a:rPr lang="sv-SE" sz="2400">
                <a:solidFill>
                  <a:srgbClr val="C00000"/>
                </a:solidFill>
                <a:latin typeface="Calibri" pitchFamily="-109" charset="0"/>
              </a:rPr>
              <a:t>Bredsida (insida)</a:t>
            </a:r>
          </a:p>
          <a:p>
            <a:pPr>
              <a:buFont typeface="Wingdings" pitchFamily="-109" charset="2"/>
              <a:buChar char="v"/>
            </a:pPr>
            <a:r>
              <a:rPr lang="sv-SE" sz="2400">
                <a:solidFill>
                  <a:srgbClr val="C00000"/>
                </a:solidFill>
                <a:latin typeface="Calibri" pitchFamily="-109" charset="0"/>
              </a:rPr>
              <a:t>Utsida</a:t>
            </a:r>
          </a:p>
          <a:p>
            <a:pPr>
              <a:buFont typeface="Wingdings" pitchFamily="-109" charset="2"/>
              <a:buChar char="v"/>
            </a:pPr>
            <a:r>
              <a:rPr lang="sv-SE" sz="2400">
                <a:solidFill>
                  <a:srgbClr val="C00000"/>
                </a:solidFill>
                <a:latin typeface="Calibri" pitchFamily="-109" charset="0"/>
              </a:rPr>
              <a:t>Vristen</a:t>
            </a:r>
          </a:p>
          <a:p>
            <a:pPr>
              <a:buFont typeface="Wingdings" pitchFamily="-109" charset="2"/>
              <a:buChar char="v"/>
            </a:pPr>
            <a:r>
              <a:rPr lang="sv-SE" sz="2400">
                <a:solidFill>
                  <a:srgbClr val="C00000"/>
                </a:solidFill>
                <a:latin typeface="Calibri" pitchFamily="-109" charset="0"/>
              </a:rPr>
              <a:t>Vristens insida</a:t>
            </a:r>
          </a:p>
          <a:p>
            <a:pPr>
              <a:buFont typeface="Wingdings" pitchFamily="-109" charset="2"/>
              <a:buChar char="v"/>
            </a:pPr>
            <a:r>
              <a:rPr lang="sv-SE" sz="2400">
                <a:solidFill>
                  <a:srgbClr val="C00000"/>
                </a:solidFill>
                <a:latin typeface="Calibri" pitchFamily="-109" charset="0"/>
              </a:rPr>
              <a:t>Hälen</a:t>
            </a:r>
          </a:p>
          <a:p>
            <a:pPr>
              <a:buFont typeface="Wingdings" pitchFamily="-109" charset="2"/>
              <a:buChar char="v"/>
            </a:pPr>
            <a:r>
              <a:rPr lang="sv-SE" sz="2400">
                <a:solidFill>
                  <a:srgbClr val="C00000"/>
                </a:solidFill>
                <a:latin typeface="Calibri" pitchFamily="-109" charset="0"/>
              </a:rPr>
              <a:t>Chippning</a:t>
            </a:r>
          </a:p>
          <a:p>
            <a:pPr>
              <a:buFont typeface="Wingdings" pitchFamily="-109" charset="2"/>
              <a:buChar char="v"/>
            </a:pPr>
            <a:r>
              <a:rPr lang="sv-SE" sz="2400">
                <a:solidFill>
                  <a:srgbClr val="C00000"/>
                </a:solidFill>
                <a:latin typeface="Calibri" pitchFamily="-109" charset="0"/>
              </a:rPr>
              <a:t>Tåspetsen</a:t>
            </a:r>
          </a:p>
          <a:p>
            <a:endParaRPr lang="sv-SE">
              <a:latin typeface="Calibri" pitchFamily="-109" charset="0"/>
            </a:endParaRPr>
          </a:p>
          <a:p>
            <a:endParaRPr lang="sv-SE">
              <a:latin typeface="Calibri" pitchFamily="-109" charset="0"/>
            </a:endParaRPr>
          </a:p>
          <a:p>
            <a:endParaRPr lang="sv-SE">
              <a:latin typeface="Calibri" pitchFamily="-109" charset="0"/>
            </a:endParaRPr>
          </a:p>
        </p:txBody>
      </p:sp>
      <p:sp>
        <p:nvSpPr>
          <p:cNvPr id="5" name="textruta 4"/>
          <p:cNvSpPr txBox="1">
            <a:spLocks noChangeArrowheads="1"/>
          </p:cNvSpPr>
          <p:nvPr/>
        </p:nvSpPr>
        <p:spPr bwMode="auto">
          <a:xfrm>
            <a:off x="5878513" y="3000375"/>
            <a:ext cx="3265487" cy="4954588"/>
          </a:xfrm>
          <a:prstGeom prst="rect">
            <a:avLst/>
          </a:prstGeom>
          <a:noFill/>
          <a:ln w="9525">
            <a:noFill/>
            <a:miter lim="800000"/>
            <a:headEnd/>
            <a:tailEnd/>
          </a:ln>
        </p:spPr>
        <p:txBody>
          <a:bodyPr wrap="none">
            <a:prstTxWarp prst="textNoShape">
              <a:avLst/>
            </a:prstTxWarp>
            <a:spAutoFit/>
          </a:bodyPr>
          <a:lstStyle/>
          <a:p>
            <a:r>
              <a:rPr lang="sv-SE" sz="2800" b="1" u="sng">
                <a:solidFill>
                  <a:srgbClr val="FF0000"/>
                </a:solidFill>
                <a:latin typeface="Calibri" pitchFamily="-109" charset="0"/>
              </a:rPr>
              <a:t>Avgörande faktorer </a:t>
            </a:r>
            <a:endParaRPr lang="sv-SE" sz="2800">
              <a:solidFill>
                <a:srgbClr val="FF0000"/>
              </a:solidFill>
              <a:latin typeface="Calibri" pitchFamily="-109" charset="0"/>
            </a:endParaRPr>
          </a:p>
          <a:p>
            <a:pPr>
              <a:buFont typeface="Wingdings" pitchFamily="-109" charset="2"/>
              <a:buChar char="v"/>
            </a:pPr>
            <a:r>
              <a:rPr lang="sv-SE" sz="2400">
                <a:solidFill>
                  <a:srgbClr val="FF0000"/>
                </a:solidFill>
                <a:latin typeface="Calibri" pitchFamily="-109" charset="0"/>
              </a:rPr>
              <a:t>Spelförståelse</a:t>
            </a:r>
          </a:p>
          <a:p>
            <a:pPr>
              <a:buFont typeface="Wingdings" pitchFamily="-109" charset="2"/>
              <a:buChar char="v"/>
            </a:pPr>
            <a:r>
              <a:rPr lang="sv-SE" sz="2400">
                <a:solidFill>
                  <a:srgbClr val="FF0000"/>
                </a:solidFill>
                <a:latin typeface="Calibri" pitchFamily="-109" charset="0"/>
              </a:rPr>
              <a:t>Speluppfattning</a:t>
            </a:r>
          </a:p>
          <a:p>
            <a:pPr>
              <a:buFont typeface="Wingdings" pitchFamily="-109" charset="2"/>
              <a:buChar char="v"/>
            </a:pPr>
            <a:r>
              <a:rPr lang="sv-SE" sz="2400">
                <a:solidFill>
                  <a:srgbClr val="FF0000"/>
                </a:solidFill>
                <a:latin typeface="Calibri" pitchFamily="-109" charset="0"/>
              </a:rPr>
              <a:t>Maskering av passning</a:t>
            </a:r>
          </a:p>
          <a:p>
            <a:pPr>
              <a:buFont typeface="Wingdings" pitchFamily="-109" charset="2"/>
              <a:buChar char="v"/>
            </a:pPr>
            <a:r>
              <a:rPr lang="sv-SE" sz="2400">
                <a:solidFill>
                  <a:srgbClr val="FF0000"/>
                </a:solidFill>
                <a:latin typeface="Calibri" pitchFamily="-109" charset="0"/>
              </a:rPr>
              <a:t>Hårdhet</a:t>
            </a:r>
          </a:p>
          <a:p>
            <a:pPr>
              <a:buFont typeface="Wingdings" pitchFamily="-109" charset="2"/>
              <a:buChar char="v"/>
            </a:pPr>
            <a:r>
              <a:rPr lang="sv-SE" sz="2400">
                <a:solidFill>
                  <a:srgbClr val="FF0000"/>
                </a:solidFill>
                <a:latin typeface="Calibri" pitchFamily="-109" charset="0"/>
              </a:rPr>
              <a:t>Precision</a:t>
            </a:r>
          </a:p>
          <a:p>
            <a:pPr>
              <a:buFont typeface="Wingdings" pitchFamily="-109" charset="2"/>
              <a:buChar char="v"/>
            </a:pPr>
            <a:r>
              <a:rPr lang="sv-SE" sz="2400">
                <a:solidFill>
                  <a:srgbClr val="FF0000"/>
                </a:solidFill>
                <a:latin typeface="Calibri" pitchFamily="-109" charset="0"/>
              </a:rPr>
              <a:t>Timing</a:t>
            </a:r>
          </a:p>
          <a:p>
            <a:pPr>
              <a:buFont typeface="Wingdings" pitchFamily="-109" charset="2"/>
              <a:buChar char="v"/>
            </a:pPr>
            <a:r>
              <a:rPr lang="sv-SE" sz="2400">
                <a:solidFill>
                  <a:srgbClr val="FF0000"/>
                </a:solidFill>
                <a:latin typeface="Calibri" pitchFamily="-109" charset="0"/>
              </a:rPr>
              <a:t>Val av passning</a:t>
            </a:r>
          </a:p>
          <a:p>
            <a:pPr>
              <a:buFont typeface="Wingdings" pitchFamily="-109" charset="2"/>
              <a:buChar char="v"/>
            </a:pPr>
            <a:r>
              <a:rPr lang="sv-SE" sz="2400">
                <a:solidFill>
                  <a:srgbClr val="FF0000"/>
                </a:solidFill>
                <a:latin typeface="Calibri" pitchFamily="-109" charset="0"/>
              </a:rPr>
              <a:t>Teknik i utförande</a:t>
            </a:r>
          </a:p>
          <a:p>
            <a:pPr>
              <a:buFont typeface="Wingdings" pitchFamily="-109" charset="2"/>
              <a:buChar char="v"/>
            </a:pPr>
            <a:r>
              <a:rPr lang="sv-SE" sz="2400">
                <a:solidFill>
                  <a:srgbClr val="FF0000"/>
                </a:solidFill>
                <a:latin typeface="Calibri" pitchFamily="-109" charset="0"/>
              </a:rPr>
              <a:t>Rörelse</a:t>
            </a:r>
          </a:p>
          <a:p>
            <a:endParaRPr lang="sv-SE">
              <a:latin typeface="Calibri" pitchFamily="-109" charset="0"/>
            </a:endParaRPr>
          </a:p>
          <a:p>
            <a:endParaRPr lang="sv-SE">
              <a:latin typeface="Calibri" pitchFamily="-109" charset="0"/>
            </a:endParaRPr>
          </a:p>
          <a:p>
            <a:endParaRPr lang="sv-SE">
              <a:latin typeface="Calibri" pitchFamily="-109" charset="0"/>
            </a:endParaRPr>
          </a:p>
          <a:p>
            <a:endParaRPr lang="sv-SE">
              <a:latin typeface="Calibri" pitchFamily="-109" charset="0"/>
            </a:endParaRPr>
          </a:p>
        </p:txBody>
      </p:sp>
      <p:sp>
        <p:nvSpPr>
          <p:cNvPr id="22534" name="Rectangle 3"/>
          <p:cNvSpPr>
            <a:spLocks noChangeArrowheads="1"/>
          </p:cNvSpPr>
          <p:nvPr/>
        </p:nvSpPr>
        <p:spPr bwMode="auto">
          <a:xfrm>
            <a:off x="0" y="0"/>
            <a:ext cx="9144000" cy="0"/>
          </a:xfrm>
          <a:prstGeom prst="rect">
            <a:avLst/>
          </a:prstGeom>
          <a:noFill/>
          <a:ln w="9525">
            <a:noFill/>
            <a:miter lim="800000"/>
            <a:headEnd/>
            <a:tailEnd/>
          </a:ln>
        </p:spPr>
        <p:txBody>
          <a:bodyPr anchor="ctr">
            <a:prstTxWarp prst="textNoShape">
              <a:avLst/>
            </a:prstTxWarp>
            <a:spAutoFit/>
          </a:bodyPr>
          <a:lstStyle/>
          <a:p>
            <a:endParaRPr lang="sv-SE"/>
          </a:p>
        </p:txBody>
      </p:sp>
      <p:sp>
        <p:nvSpPr>
          <p:cNvPr id="22535" name="Rectangle 4"/>
          <p:cNvSpPr>
            <a:spLocks noChangeArrowheads="1"/>
          </p:cNvSpPr>
          <p:nvPr/>
        </p:nvSpPr>
        <p:spPr bwMode="auto">
          <a:xfrm>
            <a:off x="0" y="0"/>
            <a:ext cx="9144000" cy="0"/>
          </a:xfrm>
          <a:prstGeom prst="rect">
            <a:avLst/>
          </a:prstGeom>
          <a:noFill/>
          <a:ln w="9525">
            <a:noFill/>
            <a:miter lim="800000"/>
            <a:headEnd/>
            <a:tailEnd/>
          </a:ln>
        </p:spPr>
        <p:txBody>
          <a:bodyPr anchor="ctr">
            <a:prstTxWarp prst="textNoShape">
              <a:avLst/>
            </a:prstTxWarp>
            <a:spAutoFit/>
          </a:bodyPr>
          <a:lstStyle/>
          <a:p>
            <a:endParaRPr lang="sv-SE"/>
          </a:p>
        </p:txBody>
      </p:sp>
    </p:spTree>
  </p:cSld>
  <p:clrMapOvr>
    <a:masterClrMapping/>
  </p:clrMapOvr>
  <p:transition advClick="0" advTm="60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10" presetClass="entr" presetSubtype="0" fill="hold" grpId="0" nodeType="after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5500"/>
                            </p:stCondLst>
                            <p:childTnLst>
                              <p:par>
                                <p:cTn id="14" presetID="10" presetClass="entr" presetSubtype="0" fill="hold" grpId="0" nodeType="afterEffect">
                                  <p:stCondLst>
                                    <p:cond delay="2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par>
                          <p:cTn id="17" fill="hold">
                            <p:stCondLst>
                              <p:cond delay="8500"/>
                            </p:stCondLst>
                            <p:childTnLst>
                              <p:par>
                                <p:cTn id="18" presetID="10" presetClass="entr" presetSubtype="0" fill="hold" grpId="0" nodeType="afterEffect">
                                  <p:stCondLst>
                                    <p:cond delay="2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par>
                          <p:cTn id="21" fill="hold">
                            <p:stCondLst>
                              <p:cond delay="11500"/>
                            </p:stCondLst>
                            <p:childTnLst>
                              <p:par>
                                <p:cTn id="22" presetID="10" presetClass="entr" presetSubtype="0" fill="hold" grpId="0" nodeType="afterEffect">
                                  <p:stCondLst>
                                    <p:cond delay="2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childTnLst>
                          </p:cTn>
                        </p:par>
                        <p:par>
                          <p:cTn id="25" fill="hold">
                            <p:stCondLst>
                              <p:cond delay="14500"/>
                            </p:stCondLst>
                            <p:childTnLst>
                              <p:par>
                                <p:cTn id="26" presetID="10" presetClass="entr" presetSubtype="0" fill="hold" grpId="0" nodeType="afterEffect">
                                  <p:stCondLst>
                                    <p:cond delay="20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par>
                          <p:cTn id="29" fill="hold">
                            <p:stCondLst>
                              <p:cond delay="17500"/>
                            </p:stCondLst>
                            <p:childTnLst>
                              <p:par>
                                <p:cTn id="30" presetID="10" presetClass="entr" presetSubtype="0" fill="hold" grpId="0" nodeType="afterEffect">
                                  <p:stCondLst>
                                    <p:cond delay="2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par>
                          <p:cTn id="33" fill="hold">
                            <p:stCondLst>
                              <p:cond delay="20500"/>
                            </p:stCondLst>
                            <p:childTnLst>
                              <p:par>
                                <p:cTn id="34" presetID="10" presetClass="entr" presetSubtype="0" fill="hold" grpId="0" nodeType="afterEffect">
                                  <p:stCondLst>
                                    <p:cond delay="2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childTnLst>
                          </p:cTn>
                        </p:par>
                        <p:par>
                          <p:cTn id="37" fill="hold">
                            <p:stCondLst>
                              <p:cond delay="23500"/>
                            </p:stCondLst>
                            <p:childTnLst>
                              <p:par>
                                <p:cTn id="38" presetID="10" presetClass="entr" presetSubtype="0" fill="hold" grpId="0" nodeType="afterEffect">
                                  <p:stCondLst>
                                    <p:cond delay="200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childTnLst>
                                </p:cTn>
                              </p:par>
                            </p:childTnLst>
                          </p:cTn>
                        </p:par>
                        <p:par>
                          <p:cTn id="41" fill="hold">
                            <p:stCondLst>
                              <p:cond delay="26500"/>
                            </p:stCondLst>
                            <p:childTnLst>
                              <p:par>
                                <p:cTn id="42" presetID="10" presetClass="entr" presetSubtype="0" fill="hold" grpId="0" nodeType="afterEffect">
                                  <p:stCondLst>
                                    <p:cond delay="200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childTnLst>
                                </p:cTn>
                              </p:par>
                            </p:childTnLst>
                          </p:cTn>
                        </p:par>
                        <p:par>
                          <p:cTn id="45" fill="hold">
                            <p:stCondLst>
                              <p:cond delay="29500"/>
                            </p:stCondLst>
                            <p:childTnLst>
                              <p:par>
                                <p:cTn id="46" presetID="10" presetClass="entr" presetSubtype="0" fill="hold" grpId="0" nodeType="afterEffect">
                                  <p:stCondLst>
                                    <p:cond delay="200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1000"/>
                                        <p:tgtEl>
                                          <p:spTgt spid="5">
                                            <p:txEl>
                                              <p:pRg st="1" end="1"/>
                                            </p:txEl>
                                          </p:spTgt>
                                        </p:tgtEl>
                                      </p:cBhvr>
                                    </p:animEffect>
                                  </p:childTnLst>
                                </p:cTn>
                              </p:par>
                            </p:childTnLst>
                          </p:cTn>
                        </p:par>
                        <p:par>
                          <p:cTn id="49" fill="hold">
                            <p:stCondLst>
                              <p:cond delay="32500"/>
                            </p:stCondLst>
                            <p:childTnLst>
                              <p:par>
                                <p:cTn id="50" presetID="10" presetClass="entr" presetSubtype="0" fill="hold" grpId="0" nodeType="afterEffect">
                                  <p:stCondLst>
                                    <p:cond delay="200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1000"/>
                                        <p:tgtEl>
                                          <p:spTgt spid="5">
                                            <p:txEl>
                                              <p:pRg st="2" end="2"/>
                                            </p:txEl>
                                          </p:spTgt>
                                        </p:tgtEl>
                                      </p:cBhvr>
                                    </p:animEffect>
                                  </p:childTnLst>
                                </p:cTn>
                              </p:par>
                            </p:childTnLst>
                          </p:cTn>
                        </p:par>
                        <p:par>
                          <p:cTn id="53" fill="hold">
                            <p:stCondLst>
                              <p:cond delay="35500"/>
                            </p:stCondLst>
                            <p:childTnLst>
                              <p:par>
                                <p:cTn id="54" presetID="10" presetClass="entr" presetSubtype="0" fill="hold" grpId="0" nodeType="afterEffect">
                                  <p:stCondLst>
                                    <p:cond delay="200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childTnLst>
                                </p:cTn>
                              </p:par>
                            </p:childTnLst>
                          </p:cTn>
                        </p:par>
                        <p:par>
                          <p:cTn id="57" fill="hold">
                            <p:stCondLst>
                              <p:cond delay="38500"/>
                            </p:stCondLst>
                            <p:childTnLst>
                              <p:par>
                                <p:cTn id="58" presetID="10" presetClass="entr" presetSubtype="0" fill="hold" grpId="0" nodeType="afterEffect">
                                  <p:stCondLst>
                                    <p:cond delay="200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fade">
                                      <p:cBhvr>
                                        <p:cTn id="60" dur="1000"/>
                                        <p:tgtEl>
                                          <p:spTgt spid="5">
                                            <p:txEl>
                                              <p:pRg st="4" end="4"/>
                                            </p:txEl>
                                          </p:spTgt>
                                        </p:tgtEl>
                                      </p:cBhvr>
                                    </p:animEffect>
                                  </p:childTnLst>
                                </p:cTn>
                              </p:par>
                            </p:childTnLst>
                          </p:cTn>
                        </p:par>
                        <p:par>
                          <p:cTn id="61" fill="hold">
                            <p:stCondLst>
                              <p:cond delay="41500"/>
                            </p:stCondLst>
                            <p:childTnLst>
                              <p:par>
                                <p:cTn id="62" presetID="10" presetClass="entr" presetSubtype="0" fill="hold" grpId="0" nodeType="afterEffect">
                                  <p:stCondLst>
                                    <p:cond delay="200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1000"/>
                                        <p:tgtEl>
                                          <p:spTgt spid="5">
                                            <p:txEl>
                                              <p:pRg st="5" end="5"/>
                                            </p:txEl>
                                          </p:spTgt>
                                        </p:tgtEl>
                                      </p:cBhvr>
                                    </p:animEffect>
                                  </p:childTnLst>
                                </p:cTn>
                              </p:par>
                            </p:childTnLst>
                          </p:cTn>
                        </p:par>
                        <p:par>
                          <p:cTn id="65" fill="hold">
                            <p:stCondLst>
                              <p:cond delay="44500"/>
                            </p:stCondLst>
                            <p:childTnLst>
                              <p:par>
                                <p:cTn id="66" presetID="10" presetClass="entr" presetSubtype="0" fill="hold" grpId="0" nodeType="afterEffect">
                                  <p:stCondLst>
                                    <p:cond delay="200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1000"/>
                                        <p:tgtEl>
                                          <p:spTgt spid="5">
                                            <p:txEl>
                                              <p:pRg st="6" end="6"/>
                                            </p:txEl>
                                          </p:spTgt>
                                        </p:tgtEl>
                                      </p:cBhvr>
                                    </p:animEffect>
                                  </p:childTnLst>
                                </p:cTn>
                              </p:par>
                            </p:childTnLst>
                          </p:cTn>
                        </p:par>
                        <p:par>
                          <p:cTn id="69" fill="hold">
                            <p:stCondLst>
                              <p:cond delay="47500"/>
                            </p:stCondLst>
                            <p:childTnLst>
                              <p:par>
                                <p:cTn id="70" presetID="10" presetClass="entr" presetSubtype="0" fill="hold" grpId="0" nodeType="afterEffect">
                                  <p:stCondLst>
                                    <p:cond delay="200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fade">
                                      <p:cBhvr>
                                        <p:cTn id="72" dur="1000"/>
                                        <p:tgtEl>
                                          <p:spTgt spid="5">
                                            <p:txEl>
                                              <p:pRg st="7" end="7"/>
                                            </p:txEl>
                                          </p:spTgt>
                                        </p:tgtEl>
                                      </p:cBhvr>
                                    </p:animEffect>
                                  </p:childTnLst>
                                </p:cTn>
                              </p:par>
                            </p:childTnLst>
                          </p:cTn>
                        </p:par>
                        <p:par>
                          <p:cTn id="73" fill="hold">
                            <p:stCondLst>
                              <p:cond delay="50500"/>
                            </p:stCondLst>
                            <p:childTnLst>
                              <p:par>
                                <p:cTn id="74" presetID="10" presetClass="entr" presetSubtype="0" fill="hold" grpId="0" nodeType="afterEffect">
                                  <p:stCondLst>
                                    <p:cond delay="2000"/>
                                  </p:stCondLst>
                                  <p:childTnLst>
                                    <p:set>
                                      <p:cBhvr>
                                        <p:cTn id="75" dur="1" fill="hold">
                                          <p:stCondLst>
                                            <p:cond delay="0"/>
                                          </p:stCondLst>
                                        </p:cTn>
                                        <p:tgtEl>
                                          <p:spTgt spid="5">
                                            <p:txEl>
                                              <p:pRg st="8" end="8"/>
                                            </p:txEl>
                                          </p:spTgt>
                                        </p:tgtEl>
                                        <p:attrNameLst>
                                          <p:attrName>style.visibility</p:attrName>
                                        </p:attrNameLst>
                                      </p:cBhvr>
                                      <p:to>
                                        <p:strVal val="visible"/>
                                      </p:to>
                                    </p:set>
                                    <p:animEffect transition="in" filter="fade">
                                      <p:cBhvr>
                                        <p:cTn id="76" dur="1000"/>
                                        <p:tgtEl>
                                          <p:spTgt spid="5">
                                            <p:txEl>
                                              <p:pRg st="8" end="8"/>
                                            </p:txEl>
                                          </p:spTgt>
                                        </p:tgtEl>
                                      </p:cBhvr>
                                    </p:animEffect>
                                  </p:childTnLst>
                                </p:cTn>
                              </p:par>
                            </p:childTnLst>
                          </p:cTn>
                        </p:par>
                        <p:par>
                          <p:cTn id="77" fill="hold">
                            <p:stCondLst>
                              <p:cond delay="53500"/>
                            </p:stCondLst>
                            <p:childTnLst>
                              <p:par>
                                <p:cTn id="78" presetID="10" presetClass="entr" presetSubtype="0" fill="hold" grpId="0" nodeType="afterEffect">
                                  <p:stCondLst>
                                    <p:cond delay="2000"/>
                                  </p:stCondLst>
                                  <p:childTnLst>
                                    <p:set>
                                      <p:cBhvr>
                                        <p:cTn id="79" dur="1" fill="hold">
                                          <p:stCondLst>
                                            <p:cond delay="0"/>
                                          </p:stCondLst>
                                        </p:cTn>
                                        <p:tgtEl>
                                          <p:spTgt spid="5">
                                            <p:txEl>
                                              <p:pRg st="9" end="9"/>
                                            </p:txEl>
                                          </p:spTgt>
                                        </p:tgtEl>
                                        <p:attrNameLst>
                                          <p:attrName>style.visibility</p:attrName>
                                        </p:attrNameLst>
                                      </p:cBhvr>
                                      <p:to>
                                        <p:strVal val="visible"/>
                                      </p:to>
                                    </p:set>
                                    <p:animEffect transition="in" filter="fade">
                                      <p:cBhvr>
                                        <p:cTn id="80"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ktangel 11"/>
          <p:cNvSpPr/>
          <p:nvPr/>
        </p:nvSpPr>
        <p:spPr>
          <a:xfrm>
            <a:off x="0" y="571500"/>
            <a:ext cx="9144000" cy="6032500"/>
          </a:xfrm>
          <a:prstGeom prst="rect">
            <a:avLst/>
          </a:prstGeom>
        </p:spPr>
        <p:txBody>
          <a:bodyPr>
            <a:prstTxWarp prst="textNoShape">
              <a:avLst/>
            </a:prstTxWarp>
            <a:spAutoFit/>
          </a:bodyPr>
          <a:lstStyle/>
          <a:p>
            <a:pPr eaLnBrk="0" hangingPunct="0"/>
            <a:r>
              <a:rPr lang="sv-SE" i="1">
                <a:solidFill>
                  <a:srgbClr val="000000"/>
                </a:solidFill>
                <a:latin typeface="Calibri" pitchFamily="-109" charset="0"/>
                <a:ea typeface="Calibri" pitchFamily="-109" charset="0"/>
                <a:cs typeface="Times New Roman" pitchFamily="-109" charset="0"/>
              </a:rPr>
              <a:t>Krymp ytorna på övningarna efter hand så att spelarna lär sig att det finns andra på planen också. Stora ytor =säkrare övningar. Mindre ytor = bättre spelförståelse och speluppfattning</a:t>
            </a:r>
            <a:endParaRPr lang="sv-SE" sz="1000" i="1">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Times New Roman" pitchFamily="-109" charset="0"/>
              </a:rPr>
              <a:t>Spelets grunder:</a:t>
            </a:r>
            <a:r>
              <a:rPr lang="sv-SE" sz="1400">
                <a:solidFill>
                  <a:srgbClr val="000000"/>
                </a:solidFill>
                <a:latin typeface="Calibri" pitchFamily="-109" charset="0"/>
                <a:ea typeface="Calibri" pitchFamily="-109" charset="0"/>
                <a:cs typeface="Times New Roman" pitchFamily="-109" charset="0"/>
              </a:rPr>
              <a:t> Motsatsförhållanden (förklara noga)</a:t>
            </a:r>
            <a:endParaRPr lang="sv-SE" sz="1000">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Calibri" pitchFamily="-109" charset="0"/>
              </a:rPr>
              <a:t>Passningsspel:</a:t>
            </a:r>
            <a:r>
              <a:rPr lang="sv-SE" sz="1400">
                <a:solidFill>
                  <a:srgbClr val="000000"/>
                </a:solidFill>
                <a:latin typeface="Calibri" pitchFamily="-109" charset="0"/>
                <a:ea typeface="Calibri" pitchFamily="-109" charset="0"/>
                <a:cs typeface="Calibri" pitchFamily="-109" charset="0"/>
              </a:rPr>
              <a:t> korta avstånd (max 5-10 meter) </a:t>
            </a:r>
            <a:r>
              <a:rPr lang="sv-SE" sz="1400" b="1" i="1">
                <a:solidFill>
                  <a:srgbClr val="000000"/>
                </a:solidFill>
                <a:latin typeface="Calibri" pitchFamily="-109" charset="0"/>
                <a:ea typeface="Calibri" pitchFamily="-109" charset="0"/>
                <a:cs typeface="Calibri" pitchFamily="-109" charset="0"/>
              </a:rPr>
              <a:t>pass med bägge fötterna </a:t>
            </a:r>
            <a:r>
              <a:rPr lang="sv-SE" sz="1400">
                <a:solidFill>
                  <a:srgbClr val="000000"/>
                </a:solidFill>
                <a:latin typeface="Calibri" pitchFamily="-109" charset="0"/>
                <a:ea typeface="Calibri" pitchFamily="-109" charset="0"/>
                <a:cs typeface="Calibri" pitchFamily="-109" charset="0"/>
              </a:rPr>
              <a:t>med krav på att huvuddelen av passen träffar rätt fot på medspelare. Träna lite </a:t>
            </a:r>
            <a:r>
              <a:rPr lang="sv-SE" sz="1400" b="1" i="1">
                <a:solidFill>
                  <a:srgbClr val="000000"/>
                </a:solidFill>
                <a:latin typeface="Calibri" pitchFamily="-109" charset="0"/>
                <a:ea typeface="Calibri" pitchFamily="-109" charset="0"/>
                <a:cs typeface="Calibri" pitchFamily="-109" charset="0"/>
              </a:rPr>
              <a:t>längre pass som ska lyftas på höjden </a:t>
            </a:r>
            <a:r>
              <a:rPr lang="sv-SE" sz="1400">
                <a:solidFill>
                  <a:srgbClr val="000000"/>
                </a:solidFill>
                <a:latin typeface="Calibri" pitchFamily="-109" charset="0"/>
                <a:ea typeface="Calibri" pitchFamily="-109" charset="0"/>
                <a:cs typeface="Calibri" pitchFamily="-109" charset="0"/>
              </a:rPr>
              <a:t>(max 20 meter)Visa skillnaden mellan skott o lyftningar med fot och kroppens hållning.</a:t>
            </a:r>
            <a:endParaRPr lang="sv-SE" sz="1000">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Calibri" pitchFamily="-109" charset="0"/>
              </a:rPr>
              <a:t>Mottagning:</a:t>
            </a:r>
            <a:r>
              <a:rPr lang="sv-SE" sz="1400">
                <a:solidFill>
                  <a:srgbClr val="000000"/>
                </a:solidFill>
                <a:latin typeface="Calibri" pitchFamily="-109" charset="0"/>
                <a:ea typeface="Calibri" pitchFamily="-109" charset="0"/>
                <a:cs typeface="Calibri" pitchFamily="-109" charset="0"/>
              </a:rPr>
              <a:t> Låt spelaren bli vän med bollen på enkla övningar och inte för långa avstånd med mottagningar, både på marken o i luften. Lägg stor tyngdpunkt på att bollen inte ska studsa iväg från spelaren, så spelaren känner att han/hon har kontroll över bollen. Börja med </a:t>
            </a:r>
            <a:r>
              <a:rPr lang="sv-SE" sz="1400" b="1" i="1">
                <a:solidFill>
                  <a:srgbClr val="000000"/>
                </a:solidFill>
                <a:latin typeface="Calibri" pitchFamily="-109" charset="0"/>
                <a:ea typeface="Calibri" pitchFamily="-109" charset="0"/>
                <a:cs typeface="Calibri" pitchFamily="-109" charset="0"/>
              </a:rPr>
              <a:t>mottagning med förflyttning</a:t>
            </a:r>
            <a:r>
              <a:rPr lang="sv-SE" sz="1400">
                <a:solidFill>
                  <a:srgbClr val="000000"/>
                </a:solidFill>
                <a:latin typeface="Calibri" pitchFamily="-109" charset="0"/>
                <a:ea typeface="Calibri" pitchFamily="-109" charset="0"/>
                <a:cs typeface="Calibri" pitchFamily="-109" charset="0"/>
              </a:rPr>
              <a:t>. Ställ upp koner på en meters håll åt sidan o tala om/visa hur spelaren ska ta med bollen till konen. Använd både insida och utsida vid mottagningen. Detta kommer inte att vara lätt i början men ju mer man jobbar med det desto bättre blir det i framtiden. </a:t>
            </a:r>
            <a:r>
              <a:rPr lang="sv-SE" sz="1400" b="1" i="1">
                <a:solidFill>
                  <a:srgbClr val="000000"/>
                </a:solidFill>
                <a:latin typeface="Calibri" pitchFamily="-109" charset="0"/>
                <a:ea typeface="Calibri" pitchFamily="-109" charset="0"/>
                <a:cs typeface="Calibri" pitchFamily="-109" charset="0"/>
              </a:rPr>
              <a:t>Mottagning är ett av de viktigaste tekniska momenten för att skapa ett högt passningstempo</a:t>
            </a:r>
            <a:endParaRPr lang="sv-SE" sz="1000" b="1">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Calibri" pitchFamily="-109" charset="0"/>
              </a:rPr>
              <a:t>Vändning:</a:t>
            </a:r>
            <a:r>
              <a:rPr lang="sv-SE" sz="1400">
                <a:solidFill>
                  <a:srgbClr val="000000"/>
                </a:solidFill>
                <a:latin typeface="Calibri" pitchFamily="-109" charset="0"/>
                <a:ea typeface="Calibri" pitchFamily="-109" charset="0"/>
                <a:cs typeface="Calibri" pitchFamily="-109" charset="0"/>
              </a:rPr>
              <a:t> Arbeta med vändningar med insidan av foten. Använd bägge fötterna men inte för svåra övningar o för långa avstånd. Bollen ska inte studsa iväg för långt utan spelaren ska känna att han/hon har kontroll på bollen. Börja använda vändning med utsidan av foten och sätt samma krav på bollkontroll.</a:t>
            </a:r>
            <a:endParaRPr lang="sv-SE" sz="1000">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Calibri" pitchFamily="-109" charset="0"/>
              </a:rPr>
              <a:t> Fint/dribbling:</a:t>
            </a:r>
            <a:r>
              <a:rPr lang="sv-SE" sz="1400">
                <a:solidFill>
                  <a:srgbClr val="000000"/>
                </a:solidFill>
                <a:latin typeface="Calibri" pitchFamily="-109" charset="0"/>
                <a:ea typeface="Calibri" pitchFamily="-109" charset="0"/>
                <a:cs typeface="Calibri" pitchFamily="-109" charset="0"/>
              </a:rPr>
              <a:t> Krymp avståndet mellan konerna efter skickligheten, använda båda fötterna och låt kvalliten vara viktigast inte tempot. </a:t>
            </a:r>
            <a:r>
              <a:rPr lang="sv-SE" sz="1400" b="1" i="1">
                <a:solidFill>
                  <a:srgbClr val="000000"/>
                </a:solidFill>
                <a:latin typeface="Calibri" pitchFamily="-109" charset="0"/>
                <a:ea typeface="Calibri" pitchFamily="-109" charset="0"/>
                <a:cs typeface="Calibri" pitchFamily="-109" charset="0"/>
              </a:rPr>
              <a:t>Lär ut enkla finter och låt dem överdriva momenten</a:t>
            </a:r>
            <a:r>
              <a:rPr lang="sv-SE" sz="1400">
                <a:solidFill>
                  <a:srgbClr val="000000"/>
                </a:solidFill>
                <a:latin typeface="Calibri" pitchFamily="-109" charset="0"/>
                <a:ea typeface="Calibri" pitchFamily="-109" charset="0"/>
                <a:cs typeface="Calibri" pitchFamily="-109" charset="0"/>
              </a:rPr>
              <a:t>. Viktigt att inte lära ut för många olika finter utan när dem kan den ordentligt gå vidare med en ny. Börja med att låta spelarna utmana varandra under korta tider ex. finta, förbi och skott eller finta, bryt och stopp.</a:t>
            </a:r>
            <a:endParaRPr lang="sv-SE" sz="1000">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Calibri" pitchFamily="-109" charset="0"/>
              </a:rPr>
              <a:t>Skott:</a:t>
            </a:r>
            <a:r>
              <a:rPr lang="sv-SE" sz="1400">
                <a:solidFill>
                  <a:srgbClr val="000000"/>
                </a:solidFill>
                <a:latin typeface="Calibri" pitchFamily="-109" charset="0"/>
                <a:ea typeface="Calibri" pitchFamily="-109" charset="0"/>
                <a:cs typeface="Calibri" pitchFamily="-109" charset="0"/>
              </a:rPr>
              <a:t> Viktigt att spelare får lära sig skjuta rätt direkt i unga år. Lägg stor tid på att förklara var stödfoten ska vara o hur kroppen ska lutas. Hårdheten i skottet har ingen betydelse i uppbyggnads träning på skott utan tillslaget ÄR ALLT. Skott på rullande boll bör tränas men viktigaste är att skotten träffar mål.</a:t>
            </a:r>
            <a:endParaRPr lang="sv-SE" sz="1000">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Calibri" pitchFamily="-109" charset="0"/>
              </a:rPr>
              <a:t>Nick:</a:t>
            </a:r>
            <a:r>
              <a:rPr lang="sv-SE" sz="1400">
                <a:solidFill>
                  <a:srgbClr val="000000"/>
                </a:solidFill>
                <a:latin typeface="Calibri" pitchFamily="-109" charset="0"/>
                <a:ea typeface="Calibri" pitchFamily="-109" charset="0"/>
                <a:cs typeface="Calibri" pitchFamily="-109" charset="0"/>
              </a:rPr>
              <a:t> Träna på att nicka till en medspelare på kort avstånd. Utveckla sedan till att </a:t>
            </a:r>
            <a:r>
              <a:rPr lang="sv-SE" sz="1400" b="1" i="1">
                <a:solidFill>
                  <a:srgbClr val="000000"/>
                </a:solidFill>
                <a:latin typeface="Calibri" pitchFamily="-109" charset="0"/>
                <a:ea typeface="Calibri" pitchFamily="-109" charset="0"/>
                <a:cs typeface="Calibri" pitchFamily="-109" charset="0"/>
              </a:rPr>
              <a:t>nicka framför eller bakom spelare </a:t>
            </a:r>
            <a:r>
              <a:rPr lang="sv-SE" sz="1400">
                <a:solidFill>
                  <a:srgbClr val="000000"/>
                </a:solidFill>
                <a:latin typeface="Calibri" pitchFamily="-109" charset="0"/>
                <a:ea typeface="Calibri" pitchFamily="-109" charset="0"/>
                <a:cs typeface="Calibri" pitchFamily="-109" charset="0"/>
              </a:rPr>
              <a:t>så han kan ta med den bort från situationen.</a:t>
            </a:r>
            <a:endParaRPr lang="sv-SE" sz="1000">
              <a:solidFill>
                <a:srgbClr val="000000"/>
              </a:solidFill>
            </a:endParaRPr>
          </a:p>
          <a:p>
            <a:pPr eaLnBrk="0" hangingPunct="0">
              <a:buFontTx/>
              <a:buChar char="•"/>
            </a:pPr>
            <a:r>
              <a:rPr lang="sv-SE" sz="1400" b="1" i="1">
                <a:solidFill>
                  <a:srgbClr val="000000"/>
                </a:solidFill>
                <a:latin typeface="Calibri" pitchFamily="-109" charset="0"/>
                <a:ea typeface="Calibri" pitchFamily="-109" charset="0"/>
                <a:cs typeface="Calibri" pitchFamily="-109" charset="0"/>
              </a:rPr>
              <a:t>Brytning:</a:t>
            </a:r>
            <a:r>
              <a:rPr lang="sv-SE" sz="1400">
                <a:solidFill>
                  <a:srgbClr val="000000"/>
                </a:solidFill>
                <a:latin typeface="Calibri" pitchFamily="-109" charset="0"/>
                <a:ea typeface="Calibri" pitchFamily="-109" charset="0"/>
                <a:cs typeface="Calibri" pitchFamily="-109" charset="0"/>
              </a:rPr>
              <a:t> Inget man börjar titta på i den här åldern utan det brukar räcka med smålags spel.</a:t>
            </a:r>
            <a:endParaRPr lang="sv-SE" sz="1400" b="1" i="1">
              <a:solidFill>
                <a:srgbClr val="000000"/>
              </a:solidFill>
              <a:ea typeface="Calibri" pitchFamily="-109" charset="0"/>
              <a:cs typeface="Calibri" pitchFamily="-109" charset="0"/>
            </a:endParaRPr>
          </a:p>
          <a:p>
            <a:pPr eaLnBrk="0" hangingPunct="0"/>
            <a:r>
              <a:rPr lang="sv-SE" sz="1400" b="1" i="1">
                <a:solidFill>
                  <a:srgbClr val="000000"/>
                </a:solidFill>
                <a:ea typeface="Calibri" pitchFamily="-109" charset="0"/>
                <a:cs typeface="Calibri" pitchFamily="-109" charset="0"/>
              </a:rPr>
              <a:t>Målvaktsteknik:</a:t>
            </a:r>
            <a:r>
              <a:rPr lang="sv-SE" sz="1400">
                <a:solidFill>
                  <a:srgbClr val="000000"/>
                </a:solidFill>
                <a:ea typeface="Calibri" pitchFamily="-109" charset="0"/>
                <a:cs typeface="Calibri" pitchFamily="-109" charset="0"/>
              </a:rPr>
              <a:t> </a:t>
            </a:r>
            <a:r>
              <a:rPr lang="sv-SE" sz="1400" b="1" i="1">
                <a:solidFill>
                  <a:srgbClr val="000000"/>
                </a:solidFill>
                <a:ea typeface="Calibri" pitchFamily="-109" charset="0"/>
                <a:cs typeface="Calibri" pitchFamily="-109" charset="0"/>
              </a:rPr>
              <a:t>Greppträning, fallträning</a:t>
            </a:r>
            <a:r>
              <a:rPr lang="sv-SE" sz="1400">
                <a:solidFill>
                  <a:srgbClr val="000000"/>
                </a:solidFill>
                <a:ea typeface="Calibri" pitchFamily="-109" charset="0"/>
                <a:cs typeface="Calibri" pitchFamily="-109" charset="0"/>
              </a:rPr>
              <a:t>. Lär målvakten se spelet så han kan stå rätt i olika situationer. Står målvakten rätt innebär det mindre spektakulära räddningar men en starkare tilltro från laget</a:t>
            </a:r>
            <a:endParaRPr lang="sv-SE" sz="2400">
              <a:latin typeface="Calibri" pitchFamily="-109" charset="0"/>
            </a:endParaRPr>
          </a:p>
        </p:txBody>
      </p:sp>
      <p:sp>
        <p:nvSpPr>
          <p:cNvPr id="5" name="textruta 4"/>
          <p:cNvSpPr txBox="1">
            <a:spLocks noChangeArrowheads="1"/>
          </p:cNvSpPr>
          <p:nvPr/>
        </p:nvSpPr>
        <p:spPr bwMode="auto">
          <a:xfrm>
            <a:off x="4071938" y="0"/>
            <a:ext cx="857250" cy="677863"/>
          </a:xfrm>
          <a:prstGeom prst="rect">
            <a:avLst/>
          </a:prstGeom>
          <a:noFill/>
          <a:ln w="9525">
            <a:noFill/>
            <a:miter lim="800000"/>
            <a:headEnd/>
            <a:tailEnd/>
          </a:ln>
        </p:spPr>
        <p:txBody>
          <a:bodyPr>
            <a:prstTxWarp prst="textNoShape">
              <a:avLst/>
            </a:prstTxWarp>
            <a:spAutoFit/>
          </a:bodyPr>
          <a:lstStyle/>
          <a:p>
            <a:r>
              <a:rPr lang="sv-SE" sz="2000" b="1">
                <a:solidFill>
                  <a:srgbClr val="000000"/>
                </a:solidFill>
                <a:latin typeface="Calibri" pitchFamily="-109" charset="0"/>
                <a:ea typeface="Calibri" pitchFamily="-109" charset="0"/>
                <a:cs typeface="Times New Roman" pitchFamily="-109" charset="0"/>
              </a:rPr>
              <a:t>11 år</a:t>
            </a:r>
            <a:endParaRPr lang="sv-SE" sz="1000" b="1">
              <a:solidFill>
                <a:srgbClr val="000000"/>
              </a:solidFill>
              <a:ea typeface="Calibri" pitchFamily="-109" charset="0"/>
              <a:cs typeface="Times New Roman" pitchFamily="-109" charset="0"/>
            </a:endParaRPr>
          </a:p>
          <a:p>
            <a:endParaRPr lang="sv-SE">
              <a:latin typeface="Calibri" pitchFamily="-109" charset="0"/>
              <a:ea typeface="Calibri" pitchFamily="-109" charset="0"/>
              <a:cs typeface="Times New Roman" pitchFamily="-109" charset="0"/>
            </a:endParaRPr>
          </a:p>
        </p:txBody>
      </p:sp>
    </p:spTree>
  </p:cSld>
  <p:clrMapOvr>
    <a:masterClrMapping/>
  </p:clrMapOvr>
  <p:transition advClick="0" advTm="18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ruta 1"/>
          <p:cNvSpPr txBox="1">
            <a:spLocks noChangeArrowheads="1"/>
          </p:cNvSpPr>
          <p:nvPr/>
        </p:nvSpPr>
        <p:spPr bwMode="auto">
          <a:xfrm>
            <a:off x="142875" y="395288"/>
            <a:ext cx="9001125" cy="6462712"/>
          </a:xfrm>
          <a:prstGeom prst="rect">
            <a:avLst/>
          </a:prstGeom>
          <a:noFill/>
          <a:ln w="9525">
            <a:noFill/>
            <a:miter lim="800000"/>
            <a:headEnd/>
            <a:tailEnd/>
          </a:ln>
        </p:spPr>
        <p:txBody>
          <a:bodyPr>
            <a:prstTxWarp prst="textNoShape">
              <a:avLst/>
            </a:prstTxWarp>
            <a:spAutoFit/>
          </a:bodyPr>
          <a:lstStyle/>
          <a:p>
            <a:r>
              <a:rPr lang="sv-SE" i="1">
                <a:latin typeface="Calibri" pitchFamily="-109" charset="0"/>
              </a:rPr>
              <a:t>För bättre teknik öka antalet spelare i samma yta. </a:t>
            </a:r>
          </a:p>
          <a:p>
            <a:r>
              <a:rPr lang="sv-SE" i="1">
                <a:latin typeface="Calibri" pitchFamily="-109" charset="0"/>
              </a:rPr>
              <a:t>Trång plan = snabbare tanke</a:t>
            </a:r>
          </a:p>
          <a:p>
            <a:r>
              <a:rPr lang="sv-SE" sz="1400" b="1" i="1">
                <a:latin typeface="Calibri" pitchFamily="-109" charset="0"/>
              </a:rPr>
              <a:t>Spelets grunder:</a:t>
            </a:r>
            <a:r>
              <a:rPr lang="sv-SE" sz="1400">
                <a:latin typeface="Calibri" pitchFamily="-109" charset="0"/>
              </a:rPr>
              <a:t> Motsatsförhållanden (förklara noga)Börja förklara anfalls spelets grunder.</a:t>
            </a:r>
          </a:p>
          <a:p>
            <a:r>
              <a:rPr lang="sv-SE" sz="1400" i="1">
                <a:latin typeface="Calibri" pitchFamily="-109" charset="0"/>
              </a:rPr>
              <a:t>Speldjup</a:t>
            </a:r>
          </a:p>
          <a:p>
            <a:r>
              <a:rPr lang="sv-SE" sz="1400" i="1">
                <a:latin typeface="Calibri" pitchFamily="-109" charset="0"/>
              </a:rPr>
              <a:t>Spelbredd</a:t>
            </a:r>
          </a:p>
          <a:p>
            <a:r>
              <a:rPr lang="sv-SE" sz="1400" i="1">
                <a:latin typeface="Calibri" pitchFamily="-109" charset="0"/>
              </a:rPr>
              <a:t>Spelavstånd</a:t>
            </a:r>
          </a:p>
          <a:p>
            <a:r>
              <a:rPr lang="sv-SE" sz="1400" b="1" i="1">
                <a:latin typeface="Calibri" pitchFamily="-109" charset="0"/>
              </a:rPr>
              <a:t>Passningsspel:</a:t>
            </a:r>
            <a:r>
              <a:rPr lang="sv-SE" sz="1400">
                <a:latin typeface="Calibri" pitchFamily="-109" charset="0"/>
              </a:rPr>
              <a:t> korta avstånd (max 5-10 meter) pass med bägge fötterna med krav på att huvuddelen av passen träffar rätt fot på medspelare. Träna lite längre pass som ska lyftas på höjden (max 20 meter)Visa skillnaden mellan skott o lyftningar med fot och kroppens hållning. </a:t>
            </a:r>
            <a:r>
              <a:rPr lang="sv-SE" sz="1400" b="1" i="1">
                <a:latin typeface="Calibri" pitchFamily="-109" charset="0"/>
              </a:rPr>
              <a:t>Minska hela planen, med flera spelare på samma yta krävs bättre speluppfattning och teknik.</a:t>
            </a:r>
          </a:p>
          <a:p>
            <a:r>
              <a:rPr lang="sv-SE" sz="1400" b="1" i="1">
                <a:latin typeface="Calibri" pitchFamily="-109" charset="0"/>
              </a:rPr>
              <a:t>Mottagning:</a:t>
            </a:r>
            <a:r>
              <a:rPr lang="sv-SE" sz="1400">
                <a:latin typeface="Calibri" pitchFamily="-109" charset="0"/>
              </a:rPr>
              <a:t> Vid denna ålder kan man börja ställa högre krav på spelaren. Vid mottagning </a:t>
            </a:r>
            <a:r>
              <a:rPr lang="sv-SE" sz="1400" b="1" i="1">
                <a:latin typeface="Calibri" pitchFamily="-109" charset="0"/>
              </a:rPr>
              <a:t>förflytta bollen och öka farten till en ledig yta(attackera bollen). </a:t>
            </a:r>
            <a:r>
              <a:rPr lang="sv-SE" sz="1400">
                <a:latin typeface="Calibri" pitchFamily="-109" charset="0"/>
              </a:rPr>
              <a:t>Tänk på att förklara att planen har </a:t>
            </a:r>
            <a:r>
              <a:rPr lang="sv-SE" sz="1400" b="1" i="1">
                <a:latin typeface="Calibri" pitchFamily="-109" charset="0"/>
              </a:rPr>
              <a:t>4 riktningar </a:t>
            </a:r>
            <a:r>
              <a:rPr lang="sv-SE" sz="1400">
                <a:latin typeface="Calibri" pitchFamily="-109" charset="0"/>
              </a:rPr>
              <a:t>så att spelaren inte låses fast åt ett håll. Efter hand påpeka att en </a:t>
            </a:r>
            <a:r>
              <a:rPr lang="sv-SE" sz="1400" b="1" i="1">
                <a:latin typeface="Calibri" pitchFamily="-109" charset="0"/>
              </a:rPr>
              <a:t>avledande fint </a:t>
            </a:r>
            <a:r>
              <a:rPr lang="sv-SE" sz="1400">
                <a:latin typeface="Calibri" pitchFamily="-109" charset="0"/>
              </a:rPr>
              <a:t>är bra maskering.</a:t>
            </a:r>
          </a:p>
          <a:p>
            <a:r>
              <a:rPr lang="sv-SE" sz="1400" b="1" i="1">
                <a:latin typeface="Calibri" pitchFamily="-109" charset="0"/>
              </a:rPr>
              <a:t>Vändning:</a:t>
            </a:r>
            <a:r>
              <a:rPr lang="sv-SE" sz="1400">
                <a:latin typeface="Calibri" pitchFamily="-109" charset="0"/>
              </a:rPr>
              <a:t> Vid denna ålder kan/bör man börja lyfta upp bollen i luften. Vrist, lår, och bröst bör tränas lika mycket. Nu kan vi börja öka intensiteten på övningar. Lägg in </a:t>
            </a:r>
            <a:r>
              <a:rPr lang="sv-SE" sz="1400" b="1" i="1">
                <a:latin typeface="Calibri" pitchFamily="-109" charset="0"/>
              </a:rPr>
              <a:t>en passiv försvarare </a:t>
            </a:r>
            <a:r>
              <a:rPr lang="sv-SE" sz="1400">
                <a:latin typeface="Calibri" pitchFamily="-109" charset="0"/>
              </a:rPr>
              <a:t>som vi ska vända ifrån. Förklara för spelare att alltid hålla </a:t>
            </a:r>
            <a:r>
              <a:rPr lang="sv-SE" sz="1400" b="1" i="1">
                <a:latin typeface="Calibri" pitchFamily="-109" charset="0"/>
              </a:rPr>
              <a:t>kroppen mellan bollen och motspelare</a:t>
            </a:r>
            <a:r>
              <a:rPr lang="sv-SE" sz="1400">
                <a:latin typeface="Calibri" pitchFamily="-109" charset="0"/>
              </a:rPr>
              <a:t>. Om spelare är mogen visa också hur man använder kroppen och armarna för att hålla bort motståndare i tajta situationer</a:t>
            </a:r>
          </a:p>
          <a:p>
            <a:r>
              <a:rPr lang="sv-SE" sz="1400" b="1" i="1">
                <a:latin typeface="Calibri" pitchFamily="-109" charset="0"/>
              </a:rPr>
              <a:t>Fint/dribbling: </a:t>
            </a:r>
            <a:r>
              <a:rPr lang="sv-SE" sz="1400">
                <a:latin typeface="Calibri" pitchFamily="-109" charset="0"/>
              </a:rPr>
              <a:t>Krymp avståndet mellan konerna efter skickligheten, använda båda fötterna. </a:t>
            </a:r>
            <a:r>
              <a:rPr lang="sv-SE" sz="1400" b="1" i="1">
                <a:latin typeface="Calibri" pitchFamily="-109" charset="0"/>
              </a:rPr>
              <a:t>Kvalliten är viktigast men tempot bör ökas efter hand.</a:t>
            </a:r>
            <a:r>
              <a:rPr lang="sv-SE" sz="1400">
                <a:latin typeface="Calibri" pitchFamily="-109" charset="0"/>
              </a:rPr>
              <a:t> Lär ut enkla finter och låt dem överdriva momenten. Börja med att låta spelarna utmana varandra i en yta med flera spelare i. Ex 8 spelare spelar 1 mot 1 i en yta på 15*15meter </a:t>
            </a:r>
          </a:p>
          <a:p>
            <a:r>
              <a:rPr lang="sv-SE" sz="1400" b="1" i="1">
                <a:latin typeface="Calibri" pitchFamily="-109" charset="0"/>
              </a:rPr>
              <a:t>Skott: </a:t>
            </a:r>
            <a:r>
              <a:rPr lang="sv-SE" sz="1400">
                <a:latin typeface="Calibri" pitchFamily="-109" charset="0"/>
              </a:rPr>
              <a:t>Om spelare har lärt sig skottets grunder</a:t>
            </a:r>
            <a:r>
              <a:rPr lang="sv-SE" sz="1400" i="1">
                <a:latin typeface="Calibri" pitchFamily="-109" charset="0"/>
              </a:rPr>
              <a:t> </a:t>
            </a:r>
            <a:r>
              <a:rPr lang="sv-SE" sz="1400">
                <a:latin typeface="Calibri" pitchFamily="-109" charset="0"/>
              </a:rPr>
              <a:t>ska man börja träna på </a:t>
            </a:r>
            <a:r>
              <a:rPr lang="sv-SE" sz="1400" b="1" i="1">
                <a:latin typeface="Calibri" pitchFamily="-109" charset="0"/>
              </a:rPr>
              <a:t>rullande boll</a:t>
            </a:r>
            <a:r>
              <a:rPr lang="sv-SE" sz="1400">
                <a:latin typeface="Calibri" pitchFamily="-109" charset="0"/>
              </a:rPr>
              <a:t> mer. Vissa spelare vill börja träna på frisparkar i denna ålder och det är bara bra men se till att undervisa dom RÄTT</a:t>
            </a:r>
          </a:p>
          <a:p>
            <a:r>
              <a:rPr lang="sv-SE" sz="1400" b="1" i="1">
                <a:latin typeface="Calibri" pitchFamily="-109" charset="0"/>
              </a:rPr>
              <a:t>Nick:</a:t>
            </a:r>
            <a:r>
              <a:rPr lang="sv-SE" sz="1400">
                <a:latin typeface="Calibri" pitchFamily="-109" charset="0"/>
              </a:rPr>
              <a:t> Träna på att nicka till en medspelare på kort avstånd. Utveckla sedan till att nicka framför eller bakom spelare så han kan ta med den bort från situationen. Nu börjar spelarna få upp bollen på hörnor och inlägg så träna också </a:t>
            </a:r>
            <a:r>
              <a:rPr lang="sv-SE" sz="1400" b="1" i="1">
                <a:latin typeface="Calibri" pitchFamily="-109" charset="0"/>
              </a:rPr>
              <a:t>på offensiva och defensiva nickar. </a:t>
            </a:r>
            <a:r>
              <a:rPr lang="sv-SE" sz="1400">
                <a:latin typeface="Calibri" pitchFamily="-109" charset="0"/>
              </a:rPr>
              <a:t>Tala om var bollen ska ta vägen. (ner i backen = off. Högt och långt = def.)</a:t>
            </a:r>
          </a:p>
          <a:p>
            <a:r>
              <a:rPr lang="sv-SE" sz="1400" b="1" i="1">
                <a:latin typeface="Calibri" pitchFamily="-109" charset="0"/>
              </a:rPr>
              <a:t>Brytning:</a:t>
            </a:r>
            <a:r>
              <a:rPr lang="sv-SE" sz="1400">
                <a:latin typeface="Calibri" pitchFamily="-109" charset="0"/>
              </a:rPr>
              <a:t> I denna ålder börjar man prata om grunderna i försvarsspel. Här lägger man mest tid på press och teckning. När man pressar motståndare ”styr” man åt ena hållet. Oftast utåt planen</a:t>
            </a:r>
          </a:p>
          <a:p>
            <a:r>
              <a:rPr lang="sv-SE" sz="1400" b="1" i="1">
                <a:latin typeface="Calibri" pitchFamily="-109" charset="0"/>
              </a:rPr>
              <a:t>Målvaktsteknik:</a:t>
            </a:r>
            <a:r>
              <a:rPr lang="sv-SE" sz="1400">
                <a:latin typeface="Calibri" pitchFamily="-109" charset="0"/>
              </a:rPr>
              <a:t> Greppträning, fallträning, inläggsträning. Lär målvakten se spelet så han kan stå rätt i olika situationer. Står målvakten rätt innebär det mindre spektakulära räddningar men en starkare tilltro från laget.</a:t>
            </a:r>
            <a:endParaRPr lang="sv-SE">
              <a:latin typeface="Calibri" pitchFamily="-109" charset="0"/>
            </a:endParaRPr>
          </a:p>
        </p:txBody>
      </p:sp>
      <p:sp>
        <p:nvSpPr>
          <p:cNvPr id="3" name="textruta 2"/>
          <p:cNvSpPr txBox="1">
            <a:spLocks noChangeArrowheads="1"/>
          </p:cNvSpPr>
          <p:nvPr/>
        </p:nvSpPr>
        <p:spPr bwMode="auto">
          <a:xfrm>
            <a:off x="3857625" y="0"/>
            <a:ext cx="928688" cy="677863"/>
          </a:xfrm>
          <a:prstGeom prst="rect">
            <a:avLst/>
          </a:prstGeom>
          <a:noFill/>
          <a:ln w="9525">
            <a:noFill/>
            <a:miter lim="800000"/>
            <a:headEnd/>
            <a:tailEnd/>
          </a:ln>
        </p:spPr>
        <p:txBody>
          <a:bodyPr>
            <a:prstTxWarp prst="textNoShape">
              <a:avLst/>
            </a:prstTxWarp>
            <a:spAutoFit/>
          </a:bodyPr>
          <a:lstStyle/>
          <a:p>
            <a:r>
              <a:rPr lang="sv-SE" sz="2000" b="1">
                <a:latin typeface="Calibri" pitchFamily="-109" charset="0"/>
              </a:rPr>
              <a:t>12 år</a:t>
            </a:r>
            <a:r>
              <a:rPr lang="sv-SE" sz="2000" b="1" i="1">
                <a:latin typeface="Calibri" pitchFamily="-109" charset="0"/>
              </a:rPr>
              <a:t> </a:t>
            </a:r>
            <a:endParaRPr lang="sv-SE" sz="2000" b="1">
              <a:latin typeface="Calibri" pitchFamily="-109" charset="0"/>
            </a:endParaRPr>
          </a:p>
          <a:p>
            <a:endParaRPr lang="sv-SE">
              <a:latin typeface="Calibri" pitchFamily="-109" charset="0"/>
            </a:endParaRPr>
          </a:p>
        </p:txBody>
      </p:sp>
    </p:spTree>
  </p:cSld>
  <p:clrMapOvr>
    <a:masterClrMapping/>
  </p:clrMapOvr>
  <p:transition advClick="0" advTm="18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3000"/>
                            </p:stCondLst>
                            <p:childTnLst>
                              <p:par>
                                <p:cTn id="9" presetID="9"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ruta 1"/>
          <p:cNvSpPr txBox="1"/>
          <p:nvPr/>
        </p:nvSpPr>
        <p:spPr>
          <a:xfrm>
            <a:off x="0" y="214313"/>
            <a:ext cx="9144000" cy="6678612"/>
          </a:xfrm>
          <a:prstGeom prst="rect">
            <a:avLst/>
          </a:prstGeom>
          <a:noFill/>
        </p:spPr>
        <p:txBody>
          <a:bodyPr>
            <a:prstTxWarp prst="textNoShape">
              <a:avLst/>
            </a:prstTxWarp>
            <a:spAutoFit/>
          </a:bodyPr>
          <a:lstStyle/>
          <a:p>
            <a:r>
              <a:rPr lang="sv-SE" b="1">
                <a:latin typeface="Calibri" pitchFamily="-109" charset="0"/>
              </a:rPr>
              <a:t> </a:t>
            </a:r>
          </a:p>
          <a:p>
            <a:r>
              <a:rPr lang="sv-SE" i="1">
                <a:latin typeface="Calibri" pitchFamily="-109" charset="0"/>
              </a:rPr>
              <a:t>Mer rörlighet ger fler passningsalternativ. Få tillslag ger snabbare spel</a:t>
            </a:r>
          </a:p>
          <a:p>
            <a:r>
              <a:rPr lang="sv-SE" sz="1400" b="1" i="1">
                <a:latin typeface="Calibri" pitchFamily="-109" charset="0"/>
              </a:rPr>
              <a:t>Spelets grunder:</a:t>
            </a:r>
            <a:r>
              <a:rPr lang="sv-SE" sz="1400">
                <a:latin typeface="Calibri" pitchFamily="-109" charset="0"/>
              </a:rPr>
              <a:t> Lär ut skillnaden mellan anfallsspel och försvarsspel</a:t>
            </a:r>
          </a:p>
          <a:p>
            <a:r>
              <a:rPr lang="sv-SE" sz="1400" i="1">
                <a:latin typeface="Calibri" pitchFamily="-109" charset="0"/>
              </a:rPr>
              <a:t>Krymp ytor – skapa ytor</a:t>
            </a:r>
          </a:p>
          <a:p>
            <a:r>
              <a:rPr lang="sv-SE" sz="1400" i="1">
                <a:latin typeface="Calibri" pitchFamily="-109" charset="0"/>
              </a:rPr>
              <a:t>Rätt sida bollen – vinn yta på misstag</a:t>
            </a:r>
          </a:p>
          <a:p>
            <a:r>
              <a:rPr lang="sv-SE" sz="1400" i="1">
                <a:latin typeface="Calibri" pitchFamily="-109" charset="0"/>
              </a:rPr>
              <a:t>Ha uppbackning – Skapa överläge</a:t>
            </a:r>
          </a:p>
          <a:p>
            <a:r>
              <a:rPr lang="sv-SE" sz="1400" b="1" i="1">
                <a:latin typeface="Calibri" pitchFamily="-109" charset="0"/>
              </a:rPr>
              <a:t>Passningsspel:</a:t>
            </a:r>
            <a:r>
              <a:rPr lang="sv-SE" sz="1400">
                <a:latin typeface="Calibri" pitchFamily="-109" charset="0"/>
              </a:rPr>
              <a:t> pass med bägge fötterna med krav på att huvuddelen av passen träffar rätt fot på medspelare. Träna lite längre pass som ska lyftas på höjden (max 40 meter) </a:t>
            </a:r>
            <a:r>
              <a:rPr lang="sv-SE" sz="1400" b="1" i="1">
                <a:latin typeface="Calibri" pitchFamily="-109" charset="0"/>
              </a:rPr>
              <a:t>kräv att pass ska gå i yta som bestäms</a:t>
            </a:r>
            <a:r>
              <a:rPr lang="sv-SE" sz="1400">
                <a:latin typeface="Calibri" pitchFamily="-109" charset="0"/>
              </a:rPr>
              <a:t>. Lär in i spelarna att bedöma långa pass med hastigheten på medspelare som springer. Minska hela planen, med flera spelare på samma yta krävs bättre speluppfattning och teknik. Minska antalet tillslag i spel och tilltala mer rörelse och fler alternativ för bollhållare</a:t>
            </a:r>
          </a:p>
          <a:p>
            <a:r>
              <a:rPr lang="sv-SE" sz="1400" b="1" i="1">
                <a:latin typeface="Calibri" pitchFamily="-109" charset="0"/>
              </a:rPr>
              <a:t>Mottagning:</a:t>
            </a:r>
            <a:r>
              <a:rPr lang="sv-SE" sz="1400">
                <a:latin typeface="Calibri" pitchFamily="-109" charset="0"/>
              </a:rPr>
              <a:t> Vid denna ålder kan man börja ställa högre krav på spelaren. Vid mottagning </a:t>
            </a:r>
            <a:r>
              <a:rPr lang="sv-SE" sz="1400" b="1" i="1">
                <a:latin typeface="Calibri" pitchFamily="-109" charset="0"/>
              </a:rPr>
              <a:t>förflytta bollen och öka farten</a:t>
            </a:r>
            <a:r>
              <a:rPr lang="sv-SE" sz="1400">
                <a:latin typeface="Calibri" pitchFamily="-109" charset="0"/>
              </a:rPr>
              <a:t> till en ledig yta(ATTACKERA BOLLEN). Tänk på att förklara att planen har 4 riktningar så att spelaren inte låses fast åt ett håll. Efter hand påpeka att en </a:t>
            </a:r>
            <a:r>
              <a:rPr lang="sv-SE" sz="1400" b="1" i="1">
                <a:latin typeface="Calibri" pitchFamily="-109" charset="0"/>
              </a:rPr>
              <a:t>avledande fint </a:t>
            </a:r>
            <a:r>
              <a:rPr lang="sv-SE" sz="1400">
                <a:latin typeface="Calibri" pitchFamily="-109" charset="0"/>
              </a:rPr>
              <a:t>är bra maskering. Lägg till en försvarare i varje övning efter kunnande i gruppen. Viktigt att inte gå efter de ”bästa” utan genomsnittet.</a:t>
            </a:r>
          </a:p>
          <a:p>
            <a:r>
              <a:rPr lang="sv-SE" sz="1400" b="1" i="1">
                <a:latin typeface="Calibri" pitchFamily="-109" charset="0"/>
              </a:rPr>
              <a:t>Vändning:</a:t>
            </a:r>
            <a:r>
              <a:rPr lang="sv-SE" sz="1400">
                <a:latin typeface="Calibri" pitchFamily="-109" charset="0"/>
              </a:rPr>
              <a:t> Vid denna ålder kan/bör man börja lyfta upp bollen i luften. </a:t>
            </a:r>
            <a:r>
              <a:rPr lang="sv-SE" sz="1400" b="1" i="1">
                <a:latin typeface="Calibri" pitchFamily="-109" charset="0"/>
              </a:rPr>
              <a:t>Vrist, lår, och bröst bör tränas lika mycket</a:t>
            </a:r>
            <a:r>
              <a:rPr lang="sv-SE" sz="1400">
                <a:latin typeface="Calibri" pitchFamily="-109" charset="0"/>
              </a:rPr>
              <a:t>. Nu kan vi börja öka intensiteten på övningar. Lägg in en </a:t>
            </a:r>
            <a:r>
              <a:rPr lang="sv-SE" sz="1400" b="1" i="1">
                <a:latin typeface="Calibri" pitchFamily="-109" charset="0"/>
              </a:rPr>
              <a:t>Aktiv försvarare </a:t>
            </a:r>
            <a:r>
              <a:rPr lang="sv-SE" sz="1400">
                <a:latin typeface="Calibri" pitchFamily="-109" charset="0"/>
              </a:rPr>
              <a:t>som vi ska vända ifrån. Förklara för spelare att alltid hålla kroppen mellan bollen och motspelare. Visa också hur man använder kroppen och armarna för att </a:t>
            </a:r>
            <a:r>
              <a:rPr lang="sv-SE" sz="1400" b="1" i="1">
                <a:latin typeface="Calibri" pitchFamily="-109" charset="0"/>
              </a:rPr>
              <a:t>hålla bort motståndare </a:t>
            </a:r>
            <a:r>
              <a:rPr lang="sv-SE" sz="1400">
                <a:latin typeface="Calibri" pitchFamily="-109" charset="0"/>
              </a:rPr>
              <a:t>i tajta situationer</a:t>
            </a:r>
          </a:p>
          <a:p>
            <a:r>
              <a:rPr lang="sv-SE" sz="1400" b="1" i="1">
                <a:latin typeface="Calibri" pitchFamily="-109" charset="0"/>
              </a:rPr>
              <a:t>Fint/dribbling: </a:t>
            </a:r>
            <a:r>
              <a:rPr lang="sv-SE" sz="1400">
                <a:latin typeface="Calibri" pitchFamily="-109" charset="0"/>
              </a:rPr>
              <a:t>Krymp avståndet mellan konerna efter skickligheten, använda båda fötterna. Kvalliten är viktigast men tempot bör ökas efter hand. Lär ut enkla finter och låt dem överdriva momenten. Börja med att låta spelarna utmana varandra i en yta med flera spelare i. Ex 8 spelare spelar 1 mot 1 i en yta på 15*15meter </a:t>
            </a:r>
          </a:p>
          <a:p>
            <a:r>
              <a:rPr lang="sv-SE" sz="1400" b="1" i="1">
                <a:latin typeface="Calibri" pitchFamily="-109" charset="0"/>
              </a:rPr>
              <a:t>Skott: </a:t>
            </a:r>
            <a:r>
              <a:rPr lang="sv-SE" sz="1400">
                <a:latin typeface="Calibri" pitchFamily="-109" charset="0"/>
              </a:rPr>
              <a:t>Om spelare har lärt sig skottets grunder</a:t>
            </a:r>
            <a:r>
              <a:rPr lang="sv-SE" sz="1400" i="1">
                <a:latin typeface="Calibri" pitchFamily="-109" charset="0"/>
              </a:rPr>
              <a:t> </a:t>
            </a:r>
            <a:r>
              <a:rPr lang="sv-SE" sz="1400">
                <a:latin typeface="Calibri" pitchFamily="-109" charset="0"/>
              </a:rPr>
              <a:t>ska man börja träna på rullande boll mer. </a:t>
            </a:r>
            <a:r>
              <a:rPr lang="sv-SE" sz="1400" b="1" i="1">
                <a:latin typeface="Calibri" pitchFamily="-109" charset="0"/>
              </a:rPr>
              <a:t>Träna skott i olika vinklar</a:t>
            </a:r>
            <a:r>
              <a:rPr lang="sv-SE" sz="1400">
                <a:latin typeface="Calibri" pitchFamily="-109" charset="0"/>
              </a:rPr>
              <a:t>. Frisparkar är en viktig del i modern fotboll så uppmuntra egen träning men lägg inte in i den ordinarie träningen.</a:t>
            </a:r>
          </a:p>
          <a:p>
            <a:r>
              <a:rPr lang="sv-SE" sz="1400" b="1" i="1">
                <a:latin typeface="Calibri" pitchFamily="-109" charset="0"/>
              </a:rPr>
              <a:t>Nick:</a:t>
            </a:r>
            <a:r>
              <a:rPr lang="sv-SE" sz="1400">
                <a:latin typeface="Calibri" pitchFamily="-109" charset="0"/>
              </a:rPr>
              <a:t> Träna på att nicka till en medspelare på olika avstånd. Utveckla sedan till att nicka framför eller bakom spelare så han kan ta med den bort från situationen. Nu börjar spelarna få upp bollen på hörnor och inlägg så träna också på offensiva och defensiva nickar. Tala om var bollen ska ta vägen. (ner i backen = off. Högt och långt = def.)</a:t>
            </a:r>
          </a:p>
          <a:p>
            <a:r>
              <a:rPr lang="sv-SE" sz="1400" b="1" i="1">
                <a:latin typeface="Calibri" pitchFamily="-109" charset="0"/>
              </a:rPr>
              <a:t>Brytning:</a:t>
            </a:r>
            <a:r>
              <a:rPr lang="sv-SE" sz="1400">
                <a:latin typeface="Calibri" pitchFamily="-109" charset="0"/>
              </a:rPr>
              <a:t> Utveckla </a:t>
            </a:r>
            <a:r>
              <a:rPr lang="sv-SE" sz="1400" b="1" i="1">
                <a:latin typeface="Calibri" pitchFamily="-109" charset="0"/>
              </a:rPr>
              <a:t>grunderna i försvarsspel</a:t>
            </a:r>
            <a:r>
              <a:rPr lang="sv-SE" sz="1400">
                <a:latin typeface="Calibri" pitchFamily="-109" charset="0"/>
              </a:rPr>
              <a:t>. Press, teckning, understöd och markering. När man pressar motståndare </a:t>
            </a:r>
            <a:r>
              <a:rPr lang="sv-SE" sz="1400" b="1">
                <a:latin typeface="Calibri" pitchFamily="-109" charset="0"/>
              </a:rPr>
              <a:t>”styr” </a:t>
            </a:r>
            <a:r>
              <a:rPr lang="sv-SE" sz="1400">
                <a:latin typeface="Calibri" pitchFamily="-109" charset="0"/>
              </a:rPr>
              <a:t>man åt ena hållet. Oftast utåt planen. Börja instruera i </a:t>
            </a:r>
            <a:r>
              <a:rPr lang="sv-SE" sz="1400" b="1" i="1">
                <a:latin typeface="Calibri" pitchFamily="-109" charset="0"/>
              </a:rPr>
              <a:t>överflytt av laget s.k. zonspel</a:t>
            </a:r>
          </a:p>
          <a:p>
            <a:r>
              <a:rPr lang="sv-SE" sz="1400" b="1" i="1">
                <a:latin typeface="Calibri" pitchFamily="-109" charset="0"/>
              </a:rPr>
              <a:t>Målvaktsteknik:</a:t>
            </a:r>
            <a:r>
              <a:rPr lang="sv-SE" sz="1400">
                <a:latin typeface="Calibri" pitchFamily="-109" charset="0"/>
              </a:rPr>
              <a:t> Greppträning, fallträning, inläggsträning. I denna ålder börjar målvakten få ”syn” på målvaktsspelet vilket gör att något hårdare träning kan börjas, med inriktning på </a:t>
            </a:r>
            <a:r>
              <a:rPr lang="sv-SE" sz="1400" b="1" i="1">
                <a:latin typeface="Calibri" pitchFamily="-109" charset="0"/>
              </a:rPr>
              <a:t>smidighet, spänst och styrka</a:t>
            </a:r>
          </a:p>
        </p:txBody>
      </p:sp>
      <p:sp>
        <p:nvSpPr>
          <p:cNvPr id="4" name="textruta 3"/>
          <p:cNvSpPr txBox="1">
            <a:spLocks noChangeArrowheads="1"/>
          </p:cNvSpPr>
          <p:nvPr/>
        </p:nvSpPr>
        <p:spPr bwMode="auto">
          <a:xfrm>
            <a:off x="4000500" y="142875"/>
            <a:ext cx="714375" cy="369888"/>
          </a:xfrm>
          <a:prstGeom prst="rect">
            <a:avLst/>
          </a:prstGeom>
          <a:noFill/>
          <a:ln w="9525">
            <a:noFill/>
            <a:miter lim="800000"/>
            <a:headEnd/>
            <a:tailEnd/>
          </a:ln>
        </p:spPr>
        <p:txBody>
          <a:bodyPr>
            <a:prstTxWarp prst="textNoShape">
              <a:avLst/>
            </a:prstTxWarp>
            <a:spAutoFit/>
          </a:bodyPr>
          <a:lstStyle/>
          <a:p>
            <a:r>
              <a:rPr lang="sv-SE" b="1">
                <a:latin typeface="Calibri" pitchFamily="-109" charset="0"/>
              </a:rPr>
              <a:t>13 år</a:t>
            </a:r>
            <a:endParaRPr lang="sv-SE">
              <a:latin typeface="Calibri" pitchFamily="-109" charset="0"/>
            </a:endParaRPr>
          </a:p>
        </p:txBody>
      </p:sp>
    </p:spTree>
  </p:cSld>
  <p:clrMapOvr>
    <a:masterClrMapping/>
  </p:clrMapOvr>
  <p:transition advClick="0" advTm="2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3000"/>
                            </p:stCondLst>
                            <p:childTnLst>
                              <p:par>
                                <p:cTn id="9" presetID="9"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ruta 1"/>
          <p:cNvSpPr txBox="1"/>
          <p:nvPr/>
        </p:nvSpPr>
        <p:spPr>
          <a:xfrm>
            <a:off x="0" y="703263"/>
            <a:ext cx="9144000" cy="6154737"/>
          </a:xfrm>
          <a:prstGeom prst="rect">
            <a:avLst/>
          </a:prstGeom>
          <a:noFill/>
        </p:spPr>
        <p:txBody>
          <a:bodyPr>
            <a:prstTxWarp prst="textNoShape">
              <a:avLst/>
            </a:prstTxWarp>
            <a:spAutoFit/>
          </a:bodyPr>
          <a:lstStyle/>
          <a:p>
            <a:r>
              <a:rPr lang="sv-SE" i="1">
                <a:latin typeface="Calibri" pitchFamily="-109" charset="0"/>
              </a:rPr>
              <a:t>Grunden till ett bra anfallsspel är ett bra Försvarsspel </a:t>
            </a:r>
          </a:p>
          <a:p>
            <a:r>
              <a:rPr lang="sv-SE" sz="1400" b="1" i="1">
                <a:latin typeface="Calibri" pitchFamily="-109" charset="0"/>
              </a:rPr>
              <a:t>Spelets grunder:</a:t>
            </a:r>
            <a:r>
              <a:rPr lang="sv-SE" sz="1400">
                <a:latin typeface="Calibri" pitchFamily="-109" charset="0"/>
              </a:rPr>
              <a:t> Gå in djupare på anfallsspel och försvarsspel</a:t>
            </a:r>
          </a:p>
          <a:p>
            <a:r>
              <a:rPr lang="sv-SE" sz="1400" i="1">
                <a:latin typeface="Calibri" pitchFamily="-109" charset="0"/>
              </a:rPr>
              <a:t>Omställningar offensivt</a:t>
            </a:r>
          </a:p>
          <a:p>
            <a:r>
              <a:rPr lang="sv-SE" sz="1400" i="1">
                <a:latin typeface="Calibri" pitchFamily="-109" charset="0"/>
              </a:rPr>
              <a:t>Omställningar defensivt</a:t>
            </a:r>
          </a:p>
          <a:p>
            <a:r>
              <a:rPr lang="sv-SE" sz="1400" i="1">
                <a:latin typeface="Calibri" pitchFamily="-109" charset="0"/>
              </a:rPr>
              <a:t>Munspelet på plan</a:t>
            </a:r>
          </a:p>
          <a:p>
            <a:r>
              <a:rPr lang="sv-SE" sz="1400" b="1" i="1">
                <a:latin typeface="Calibri" pitchFamily="-109" charset="0"/>
              </a:rPr>
              <a:t>Passningsspel:</a:t>
            </a:r>
            <a:r>
              <a:rPr lang="sv-SE" sz="1400">
                <a:latin typeface="Calibri" pitchFamily="-109" charset="0"/>
              </a:rPr>
              <a:t> pass med bägge fötterna med krav på att huvuddelen av passen träffar rätt fot på medspelare. Träna lite längre pass som ska lyftas på höjden (max 40 meter)kräv att pass ska gå i yta som bestäms. Övningar med </a:t>
            </a:r>
            <a:r>
              <a:rPr lang="sv-SE" sz="1400" b="1" i="1">
                <a:latin typeface="Calibri" pitchFamily="-109" charset="0"/>
              </a:rPr>
              <a:t>fler passnings alternativ </a:t>
            </a:r>
            <a:r>
              <a:rPr lang="sv-SE" sz="1400">
                <a:latin typeface="Calibri" pitchFamily="-109" charset="0"/>
              </a:rPr>
              <a:t>där spelaren får bedöma vem de spelar. Tänk på syftet i övningen och att spelare </a:t>
            </a:r>
            <a:r>
              <a:rPr lang="sv-SE" sz="1400" b="1" i="1">
                <a:latin typeface="Calibri" pitchFamily="-109" charset="0"/>
              </a:rPr>
              <a:t>tvingas till ny position </a:t>
            </a:r>
            <a:r>
              <a:rPr lang="sv-SE" sz="1400">
                <a:latin typeface="Calibri" pitchFamily="-109" charset="0"/>
              </a:rPr>
              <a:t>efter pass . </a:t>
            </a:r>
            <a:r>
              <a:rPr lang="sv-SE" sz="1400" b="1" i="1">
                <a:latin typeface="Calibri" pitchFamily="-109" charset="0"/>
              </a:rPr>
              <a:t>Minska antalet tillslag</a:t>
            </a:r>
            <a:r>
              <a:rPr lang="sv-SE" sz="1400">
                <a:latin typeface="Calibri" pitchFamily="-109" charset="0"/>
              </a:rPr>
              <a:t> i spel och tilltala mer rörelse och fler alternativ för bollhållare. Lägg en fri yta  på kanter för att främja bredd i spelet och klass på inlägg.</a:t>
            </a:r>
          </a:p>
          <a:p>
            <a:r>
              <a:rPr lang="sv-SE" sz="1400" b="1" i="1">
                <a:latin typeface="Calibri" pitchFamily="-109" charset="0"/>
              </a:rPr>
              <a:t>Mottagning:</a:t>
            </a:r>
            <a:r>
              <a:rPr lang="sv-SE" sz="1400">
                <a:latin typeface="Calibri" pitchFamily="-109" charset="0"/>
              </a:rPr>
              <a:t> Vid denna ålder kan man börja ställa högre krav på spelaren. Vid mottagning förflytta bollen och öka farten till en ledig yta(ATTACKERA BOLLEN). Lägg till en </a:t>
            </a:r>
            <a:r>
              <a:rPr lang="sv-SE" sz="1400" b="1" i="1">
                <a:latin typeface="Calibri" pitchFamily="-109" charset="0"/>
              </a:rPr>
              <a:t>försvarare i varje övning</a:t>
            </a:r>
            <a:r>
              <a:rPr lang="sv-SE" sz="1400">
                <a:latin typeface="Calibri" pitchFamily="-109" charset="0"/>
              </a:rPr>
              <a:t>. </a:t>
            </a:r>
          </a:p>
          <a:p>
            <a:r>
              <a:rPr lang="sv-SE" sz="1400" b="1" i="1">
                <a:latin typeface="Calibri" pitchFamily="-109" charset="0"/>
              </a:rPr>
              <a:t>Vändning:</a:t>
            </a:r>
            <a:r>
              <a:rPr lang="sv-SE" sz="1400">
                <a:latin typeface="Calibri" pitchFamily="-109" charset="0"/>
              </a:rPr>
              <a:t> Nu kan vi börja öka intensiteten på övningar. Lägg in en Aktiv försvarare som vi ska vända ifrån. Förklara för spelare att alltid hålla kroppen mellan bollen och motspelare. Visa också hur man använder kroppen och armarna för att hålla bort motståndare i tajta situationer. </a:t>
            </a:r>
            <a:r>
              <a:rPr lang="sv-SE" sz="1400" b="1">
                <a:latin typeface="Calibri" pitchFamily="-109" charset="0"/>
              </a:rPr>
              <a:t>EN VÄNDNING SKER ALLTID MED FÅ TILLSLAG OCH EN TEMPO ÖKNING</a:t>
            </a:r>
          </a:p>
          <a:p>
            <a:r>
              <a:rPr lang="sv-SE" sz="1400" b="1" i="1">
                <a:latin typeface="Calibri" pitchFamily="-109" charset="0"/>
              </a:rPr>
              <a:t>Fint/dribbling: </a:t>
            </a:r>
            <a:r>
              <a:rPr lang="sv-SE" sz="1400">
                <a:latin typeface="Calibri" pitchFamily="-109" charset="0"/>
              </a:rPr>
              <a:t>Krymp avståndet mellan konerna efter skickligheten, använda båda fötterna. Börja använda utsidan av foten också. Kvalliten är viktigast men tempot bör ökas efter hand. Lär ut enkla finter och låt dem överdriva momenten och påpeka tempoväxling. Utmana varandra i en yta med flera spelare i. Ex 8 spelare spelar 1 mot 1 i en yta på 15*15meter </a:t>
            </a:r>
          </a:p>
          <a:p>
            <a:r>
              <a:rPr lang="sv-SE" sz="1400" b="1" i="1">
                <a:latin typeface="Calibri" pitchFamily="-109" charset="0"/>
              </a:rPr>
              <a:t>Skott: </a:t>
            </a:r>
            <a:r>
              <a:rPr lang="sv-SE" sz="1400">
                <a:latin typeface="Calibri" pitchFamily="-109" charset="0"/>
              </a:rPr>
              <a:t>Om spelare har lärt sig skottets grunder</a:t>
            </a:r>
            <a:r>
              <a:rPr lang="sv-SE" sz="1400" i="1">
                <a:latin typeface="Calibri" pitchFamily="-109" charset="0"/>
              </a:rPr>
              <a:t> </a:t>
            </a:r>
            <a:r>
              <a:rPr lang="sv-SE" sz="1400">
                <a:latin typeface="Calibri" pitchFamily="-109" charset="0"/>
              </a:rPr>
              <a:t>ska man börja träna på rullande boll mer. Träna skott i olika vinklar. Frisparkar är en viktig del i modern fotboll så uppmuntra egen träning men lägg inte in i den ordinarie träningen.</a:t>
            </a:r>
          </a:p>
          <a:p>
            <a:r>
              <a:rPr lang="sv-SE" sz="1400" b="1" i="1">
                <a:latin typeface="Calibri" pitchFamily="-109" charset="0"/>
              </a:rPr>
              <a:t>Nick:</a:t>
            </a:r>
            <a:r>
              <a:rPr lang="sv-SE" sz="1400">
                <a:latin typeface="Calibri" pitchFamily="-109" charset="0"/>
              </a:rPr>
              <a:t> Träna på att nicka till en medspelare på olika avstånd. Utveckla sedan till att nicka framför eller bakom spelare så han kan ta med den bort från situationen. Nu börjar spelarna få upp bollen på hörnor och inlägg så träna också på offensiva och defensiva nickar. Tala om var bollen ska ta vägen. (ner i backen = off. Högt och långt = def.)Träna på omställningar under fasta situationer.</a:t>
            </a:r>
          </a:p>
          <a:p>
            <a:r>
              <a:rPr lang="sv-SE" sz="1400" b="1" i="1">
                <a:latin typeface="Calibri" pitchFamily="-109" charset="0"/>
              </a:rPr>
              <a:t>Brytning:</a:t>
            </a:r>
            <a:r>
              <a:rPr lang="sv-SE" sz="1400">
                <a:latin typeface="Calibri" pitchFamily="-109" charset="0"/>
              </a:rPr>
              <a:t> Utveckla grunderna i försvarsspel. Press, teckning, understöd och markering. När man pressar motståndare ”styr” man åt ena hållet. Oftast utåt planen. Instruera i överflytt av laget s.k. zonspel och </a:t>
            </a:r>
            <a:r>
              <a:rPr lang="sv-SE" sz="1400" b="1" i="1">
                <a:latin typeface="Calibri" pitchFamily="-109" charset="0"/>
              </a:rPr>
              <a:t>pussla ihop alla lagdelar i försvarsspelet</a:t>
            </a:r>
            <a:r>
              <a:rPr lang="sv-SE" sz="1400">
                <a:latin typeface="Calibri" pitchFamily="-109" charset="0"/>
              </a:rPr>
              <a:t>.</a:t>
            </a:r>
          </a:p>
          <a:p>
            <a:r>
              <a:rPr lang="sv-SE" sz="1400" b="1" i="1">
                <a:latin typeface="Calibri" pitchFamily="-109" charset="0"/>
              </a:rPr>
              <a:t>Målvaktsteknik:</a:t>
            </a:r>
            <a:r>
              <a:rPr lang="sv-SE" sz="1400">
                <a:latin typeface="Calibri" pitchFamily="-109" charset="0"/>
              </a:rPr>
              <a:t> Greppträning, fallträning, inläggsträning. I denna ålder börjar målvakten få ”syn” på målvaktsspelet vilket gör att något hårdare träning kan börjas, med inriktning på smidighet, spänst och styrka</a:t>
            </a:r>
          </a:p>
        </p:txBody>
      </p:sp>
      <p:sp>
        <p:nvSpPr>
          <p:cNvPr id="3" name="textruta 2"/>
          <p:cNvSpPr txBox="1">
            <a:spLocks noChangeArrowheads="1"/>
          </p:cNvSpPr>
          <p:nvPr/>
        </p:nvSpPr>
        <p:spPr bwMode="auto">
          <a:xfrm>
            <a:off x="4143375" y="0"/>
            <a:ext cx="785813" cy="677863"/>
          </a:xfrm>
          <a:prstGeom prst="rect">
            <a:avLst/>
          </a:prstGeom>
          <a:noFill/>
          <a:ln w="9525">
            <a:noFill/>
            <a:miter lim="800000"/>
            <a:headEnd/>
            <a:tailEnd/>
          </a:ln>
        </p:spPr>
        <p:txBody>
          <a:bodyPr>
            <a:prstTxWarp prst="textNoShape">
              <a:avLst/>
            </a:prstTxWarp>
            <a:spAutoFit/>
          </a:bodyPr>
          <a:lstStyle/>
          <a:p>
            <a:r>
              <a:rPr lang="sv-SE" sz="2000" b="1">
                <a:latin typeface="Calibri" pitchFamily="-109" charset="0"/>
              </a:rPr>
              <a:t>14 år </a:t>
            </a:r>
            <a:endParaRPr lang="sv-SE" sz="2000">
              <a:latin typeface="Calibri" pitchFamily="-109" charset="0"/>
            </a:endParaRPr>
          </a:p>
          <a:p>
            <a:endParaRPr lang="sv-SE">
              <a:latin typeface="Calibri" pitchFamily="-109" charset="0"/>
            </a:endParaRPr>
          </a:p>
        </p:txBody>
      </p:sp>
    </p:spTree>
  </p:cSld>
  <p:clrMapOvr>
    <a:masterClrMapping/>
  </p:clrMapOvr>
  <p:transition advClick="0" advTm="18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3000"/>
                            </p:stCondLst>
                            <p:childTnLst>
                              <p:par>
                                <p:cTn id="9" presetID="9"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ruta 2"/>
          <p:cNvSpPr txBox="1">
            <a:spLocks noChangeArrowheads="1"/>
          </p:cNvSpPr>
          <p:nvPr/>
        </p:nvSpPr>
        <p:spPr bwMode="auto">
          <a:xfrm>
            <a:off x="4071938" y="0"/>
            <a:ext cx="785812" cy="400050"/>
          </a:xfrm>
          <a:prstGeom prst="rect">
            <a:avLst/>
          </a:prstGeom>
          <a:noFill/>
          <a:ln w="9525">
            <a:noFill/>
            <a:miter lim="800000"/>
            <a:headEnd/>
            <a:tailEnd/>
          </a:ln>
        </p:spPr>
        <p:txBody>
          <a:bodyPr>
            <a:prstTxWarp prst="textNoShape">
              <a:avLst/>
            </a:prstTxWarp>
            <a:spAutoFit/>
          </a:bodyPr>
          <a:lstStyle/>
          <a:p>
            <a:r>
              <a:rPr lang="sv-SE" sz="2000" b="1">
                <a:latin typeface="Calibri" pitchFamily="-109" charset="0"/>
              </a:rPr>
              <a:t>15 år</a:t>
            </a:r>
            <a:endParaRPr lang="sv-SE" sz="2000">
              <a:latin typeface="Calibri" pitchFamily="-109" charset="0"/>
            </a:endParaRPr>
          </a:p>
        </p:txBody>
      </p:sp>
      <p:sp>
        <p:nvSpPr>
          <p:cNvPr id="4" name="textruta 3"/>
          <p:cNvSpPr txBox="1">
            <a:spLocks noChangeArrowheads="1"/>
          </p:cNvSpPr>
          <p:nvPr/>
        </p:nvSpPr>
        <p:spPr bwMode="auto">
          <a:xfrm>
            <a:off x="0" y="428625"/>
            <a:ext cx="9144000" cy="6648450"/>
          </a:xfrm>
          <a:prstGeom prst="rect">
            <a:avLst/>
          </a:prstGeom>
          <a:noFill/>
          <a:ln w="9525">
            <a:noFill/>
            <a:miter lim="800000"/>
            <a:headEnd/>
            <a:tailEnd/>
          </a:ln>
        </p:spPr>
        <p:txBody>
          <a:bodyPr>
            <a:prstTxWarp prst="textNoShape">
              <a:avLst/>
            </a:prstTxWarp>
            <a:spAutoFit/>
          </a:bodyPr>
          <a:lstStyle/>
          <a:p>
            <a:r>
              <a:rPr lang="sv-SE" sz="2000">
                <a:latin typeface="Calibri" pitchFamily="-109" charset="0"/>
              </a:rPr>
              <a:t>Mer rörlighet ger fler passningsalternativ. Få tillslag ger snabbare spel</a:t>
            </a:r>
          </a:p>
          <a:p>
            <a:r>
              <a:rPr lang="sv-SE" sz="1600" b="1" i="1">
                <a:latin typeface="Calibri" pitchFamily="-109" charset="0"/>
              </a:rPr>
              <a:t>Spelets grunder:</a:t>
            </a:r>
            <a:r>
              <a:rPr lang="sv-SE" sz="1600">
                <a:latin typeface="Calibri" pitchFamily="-109" charset="0"/>
              </a:rPr>
              <a:t> utveckla skillnaden mellan anfallsspel och försvarsspel</a:t>
            </a:r>
          </a:p>
          <a:p>
            <a:r>
              <a:rPr lang="sv-SE" sz="1600">
                <a:latin typeface="Calibri" pitchFamily="-109" charset="0"/>
              </a:rPr>
              <a:t>Fördröj – snabba omställningar</a:t>
            </a:r>
          </a:p>
          <a:p>
            <a:r>
              <a:rPr lang="sv-SE" sz="1600">
                <a:latin typeface="Calibri" pitchFamily="-109" charset="0"/>
              </a:rPr>
              <a:t>Rätt sida bollen – sök yta för pass</a:t>
            </a:r>
          </a:p>
          <a:p>
            <a:r>
              <a:rPr lang="sv-SE" sz="1600">
                <a:latin typeface="Calibri" pitchFamily="-109" charset="0"/>
              </a:rPr>
              <a:t>Hela laget överflytt– Bredda spel för att försvåra</a:t>
            </a:r>
          </a:p>
          <a:p>
            <a:r>
              <a:rPr lang="sv-SE" sz="1600" b="1" i="1">
                <a:latin typeface="Calibri" pitchFamily="-109" charset="0"/>
              </a:rPr>
              <a:t>Passningsspel:</a:t>
            </a:r>
            <a:r>
              <a:rPr lang="sv-SE" sz="1600">
                <a:latin typeface="Calibri" pitchFamily="-109" charset="0"/>
              </a:rPr>
              <a:t> Spelaren ska ha ett väl utvecklat passningsspel och kunna värdera vilken pass som ska användas. I detta läge gäller det att jobba mycket med tempo. </a:t>
            </a:r>
            <a:r>
              <a:rPr lang="sv-SE" sz="1600" b="1" i="1">
                <a:latin typeface="Calibri" pitchFamily="-109" charset="0"/>
              </a:rPr>
              <a:t>Poängtera att bollen inte alltid är bäst att spela framåt i banan.</a:t>
            </a:r>
          </a:p>
          <a:p>
            <a:r>
              <a:rPr lang="sv-SE" sz="1600" b="1" i="1">
                <a:latin typeface="Calibri" pitchFamily="-109" charset="0"/>
              </a:rPr>
              <a:t>Mottagning:</a:t>
            </a:r>
            <a:r>
              <a:rPr lang="sv-SE" sz="1600">
                <a:latin typeface="Calibri" pitchFamily="-109" charset="0"/>
              </a:rPr>
              <a:t> Spelaren har nu en god inblick i hur man tar i mot ett pass och det viktigaste att jobba med är att man </a:t>
            </a:r>
            <a:r>
              <a:rPr lang="sv-SE" sz="1600" b="1" i="1">
                <a:latin typeface="Calibri" pitchFamily="-109" charset="0"/>
              </a:rPr>
              <a:t>aldrig tar i mot bollen stillastående </a:t>
            </a:r>
            <a:r>
              <a:rPr lang="sv-SE" sz="1600">
                <a:latin typeface="Calibri" pitchFamily="-109" charset="0"/>
              </a:rPr>
              <a:t>utan man tar alltid med bollen i fart bort från situationen.</a:t>
            </a:r>
          </a:p>
          <a:p>
            <a:r>
              <a:rPr lang="sv-SE" sz="1600" b="1" i="1">
                <a:latin typeface="Calibri" pitchFamily="-109" charset="0"/>
              </a:rPr>
              <a:t>Vändning:</a:t>
            </a:r>
            <a:r>
              <a:rPr lang="sv-SE" sz="1600">
                <a:latin typeface="Calibri" pitchFamily="-109" charset="0"/>
              </a:rPr>
              <a:t> Vändningar är mycket användbara i senior fotboll om det utförs med teknik o fart. Övning och åter övning i </a:t>
            </a:r>
            <a:r>
              <a:rPr lang="sv-SE" sz="1600" b="1" i="1">
                <a:latin typeface="Calibri" pitchFamily="-109" charset="0"/>
              </a:rPr>
              <a:t>match liknande situationer.</a:t>
            </a:r>
          </a:p>
          <a:p>
            <a:r>
              <a:rPr lang="sv-SE" sz="1600" b="1" i="1">
                <a:latin typeface="Calibri" pitchFamily="-109" charset="0"/>
              </a:rPr>
              <a:t>Fint/dribbling: </a:t>
            </a:r>
            <a:r>
              <a:rPr lang="sv-SE" sz="1600">
                <a:latin typeface="Calibri" pitchFamily="-109" charset="0"/>
              </a:rPr>
              <a:t>Uppmuntra spelare att dribbla i rätt situationer. För att </a:t>
            </a:r>
            <a:r>
              <a:rPr lang="sv-SE" sz="1600" b="1" i="1">
                <a:latin typeface="Calibri" pitchFamily="-109" charset="0"/>
              </a:rPr>
              <a:t>bryta mönstret </a:t>
            </a:r>
            <a:r>
              <a:rPr lang="sv-SE" sz="1600">
                <a:latin typeface="Calibri" pitchFamily="-109" charset="0"/>
              </a:rPr>
              <a:t>i spelet och ska överläge för laget.  Dribbla för att </a:t>
            </a:r>
            <a:r>
              <a:rPr lang="sv-SE" sz="1600" b="1" i="1">
                <a:latin typeface="Calibri" pitchFamily="-109" charset="0"/>
              </a:rPr>
              <a:t>komma runt på kanterna </a:t>
            </a:r>
            <a:r>
              <a:rPr lang="sv-SE" sz="1600">
                <a:latin typeface="Calibri" pitchFamily="-109" charset="0"/>
              </a:rPr>
              <a:t>och slå inlägg. </a:t>
            </a:r>
            <a:r>
              <a:rPr lang="sv-SE" sz="1600" b="1" i="1">
                <a:latin typeface="Calibri" pitchFamily="-109" charset="0"/>
              </a:rPr>
              <a:t>Träna matchlikt.</a:t>
            </a:r>
          </a:p>
          <a:p>
            <a:r>
              <a:rPr lang="sv-SE" sz="1600" b="1" i="1">
                <a:latin typeface="Calibri" pitchFamily="-109" charset="0"/>
              </a:rPr>
              <a:t>Skott: </a:t>
            </a:r>
            <a:r>
              <a:rPr lang="sv-SE" sz="1600">
                <a:latin typeface="Calibri" pitchFamily="-109" charset="0"/>
              </a:rPr>
              <a:t>Det är aldrig fel att skjuta så här kan man aldrig träna för mycket. Uppmuntra spelare att efter träning nöta skott själva</a:t>
            </a:r>
          </a:p>
          <a:p>
            <a:r>
              <a:rPr lang="sv-SE" sz="1600" b="1" i="1">
                <a:latin typeface="Calibri" pitchFamily="-109" charset="0"/>
              </a:rPr>
              <a:t>Nick:</a:t>
            </a:r>
            <a:r>
              <a:rPr lang="sv-SE" sz="1600">
                <a:latin typeface="Calibri" pitchFamily="-109" charset="0"/>
              </a:rPr>
              <a:t> Fortlöpande träning på nickar är viktiga särskilt när </a:t>
            </a:r>
            <a:r>
              <a:rPr lang="sv-SE" sz="1600" b="1" i="1">
                <a:latin typeface="Calibri" pitchFamily="-109" charset="0"/>
              </a:rPr>
              <a:t>spelaren växer och längden gör en stor skillnad</a:t>
            </a:r>
            <a:r>
              <a:rPr lang="sv-SE" sz="1600">
                <a:latin typeface="Calibri" pitchFamily="-109" charset="0"/>
              </a:rPr>
              <a:t>. En </a:t>
            </a:r>
            <a:r>
              <a:rPr lang="sv-SE" sz="1600" b="1" i="1">
                <a:latin typeface="Calibri" pitchFamily="-109" charset="0"/>
              </a:rPr>
              <a:t>”nick specialist” är ett farligt vapen </a:t>
            </a:r>
            <a:r>
              <a:rPr lang="sv-SE" sz="1600">
                <a:latin typeface="Calibri" pitchFamily="-109" charset="0"/>
              </a:rPr>
              <a:t>på hörnor och frisparkar.</a:t>
            </a:r>
          </a:p>
          <a:p>
            <a:r>
              <a:rPr lang="sv-SE" sz="1600" b="1" i="1">
                <a:latin typeface="Calibri" pitchFamily="-109" charset="0"/>
              </a:rPr>
              <a:t>Brytning:</a:t>
            </a:r>
            <a:r>
              <a:rPr lang="sv-SE" sz="1600">
                <a:latin typeface="Calibri" pitchFamily="-109" charset="0"/>
              </a:rPr>
              <a:t> Försvarsspel tar en större del av träningen i denna ålder. Se till att </a:t>
            </a:r>
            <a:r>
              <a:rPr lang="sv-SE" sz="1600" b="1" i="1">
                <a:latin typeface="Calibri" pitchFamily="-109" charset="0"/>
              </a:rPr>
              <a:t>alla förstår </a:t>
            </a:r>
            <a:r>
              <a:rPr lang="sv-SE" sz="1600">
                <a:latin typeface="Calibri" pitchFamily="-109" charset="0"/>
              </a:rPr>
              <a:t>hur försvarsspelet tillämpas och att alla gör </a:t>
            </a:r>
            <a:r>
              <a:rPr lang="sv-SE" sz="1600" b="1" i="1">
                <a:latin typeface="Calibri" pitchFamily="-109" charset="0"/>
              </a:rPr>
              <a:t>samma saker i rätt ögonblick</a:t>
            </a:r>
            <a:r>
              <a:rPr lang="sv-SE" sz="1600">
                <a:latin typeface="Calibri" pitchFamily="-109" charset="0"/>
              </a:rPr>
              <a:t>. Det tar tid att öva in ett fungerande försvarsspel men det är mycket lönande för spelarna blir mycket </a:t>
            </a:r>
            <a:r>
              <a:rPr lang="sv-SE" sz="1600" b="1" i="1">
                <a:latin typeface="Calibri" pitchFamily="-109" charset="0"/>
              </a:rPr>
              <a:t>säkrare i det offensiva spelet </a:t>
            </a:r>
            <a:r>
              <a:rPr lang="sv-SE" sz="1600">
                <a:latin typeface="Calibri" pitchFamily="-109" charset="0"/>
              </a:rPr>
              <a:t>när man vet att försvaret fungerar. Viktigt att göra klart att </a:t>
            </a:r>
            <a:r>
              <a:rPr lang="sv-SE" sz="1600" b="1" i="1">
                <a:latin typeface="Calibri" pitchFamily="-109" charset="0"/>
              </a:rPr>
              <a:t>försvarsspelet börjar så fort laget tappar boll </a:t>
            </a:r>
            <a:r>
              <a:rPr lang="sv-SE" sz="1600">
                <a:latin typeface="Calibri" pitchFamily="-109" charset="0"/>
              </a:rPr>
              <a:t>och det gäller för alla </a:t>
            </a:r>
          </a:p>
          <a:p>
            <a:r>
              <a:rPr lang="sv-SE" sz="1600" b="1" i="1">
                <a:latin typeface="Calibri" pitchFamily="-109" charset="0"/>
              </a:rPr>
              <a:t>Målvaktsteknik:</a:t>
            </a:r>
            <a:r>
              <a:rPr lang="sv-SE" sz="1600">
                <a:latin typeface="Calibri" pitchFamily="-109" charset="0"/>
              </a:rPr>
              <a:t> Målvaktens roll i högre ålder är mer o mer viktig. Finns möjlighet att ha en speciell </a:t>
            </a:r>
            <a:r>
              <a:rPr lang="sv-SE" sz="1600" b="1" i="1">
                <a:latin typeface="Calibri" pitchFamily="-109" charset="0"/>
              </a:rPr>
              <a:t>målvaktstränare</a:t>
            </a:r>
            <a:r>
              <a:rPr lang="sv-SE" sz="1600">
                <a:latin typeface="Calibri" pitchFamily="-109" charset="0"/>
              </a:rPr>
              <a:t> är det jättebra. Målvakten ska också ha en bra utbildning i övrig teknik träning för att passa in i modern fotboll.</a:t>
            </a:r>
          </a:p>
          <a:p>
            <a:endParaRPr lang="sv-SE">
              <a:latin typeface="Calibri" pitchFamily="-109" charset="0"/>
            </a:endParaRPr>
          </a:p>
        </p:txBody>
      </p:sp>
    </p:spTree>
  </p:cSld>
  <p:clrMapOvr>
    <a:masterClrMapping/>
  </p:clrMapOvr>
  <p:transition advClick="0" advTm="18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3000"/>
                            </p:stCondLst>
                            <p:childTnLst>
                              <p:par>
                                <p:cTn id="9" presetID="9"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http://fotball.vol.no/multimedia/archive/00104/erik_hamren55_104749d.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ruta 2"/>
          <p:cNvSpPr txBox="1">
            <a:spLocks noChangeArrowheads="1"/>
          </p:cNvSpPr>
          <p:nvPr/>
        </p:nvSpPr>
        <p:spPr bwMode="auto">
          <a:xfrm>
            <a:off x="1928813" y="500063"/>
            <a:ext cx="5549900" cy="1077912"/>
          </a:xfrm>
          <a:prstGeom prst="rect">
            <a:avLst/>
          </a:prstGeom>
          <a:noFill/>
          <a:ln w="9525">
            <a:noFill/>
            <a:miter lim="800000"/>
            <a:headEnd/>
            <a:tailEnd/>
          </a:ln>
        </p:spPr>
        <p:txBody>
          <a:bodyPr wrap="none">
            <a:prstTxWarp prst="textNoShape">
              <a:avLst/>
            </a:prstTxWarp>
            <a:spAutoFit/>
          </a:bodyPr>
          <a:lstStyle/>
          <a:p>
            <a:r>
              <a:rPr lang="sv-SE" sz="3200">
                <a:solidFill>
                  <a:schemeClr val="bg1"/>
                </a:solidFill>
                <a:latin typeface="Calibri" pitchFamily="-109" charset="0"/>
              </a:rPr>
              <a:t>Alla spelare är precis lika viktiga </a:t>
            </a:r>
          </a:p>
          <a:p>
            <a:r>
              <a:rPr lang="sv-SE" sz="3200">
                <a:solidFill>
                  <a:schemeClr val="bg1"/>
                </a:solidFill>
                <a:latin typeface="Calibri" pitchFamily="-109" charset="0"/>
              </a:rPr>
              <a:t>oavsett  utvecklings kurva</a:t>
            </a:r>
          </a:p>
        </p:txBody>
      </p:sp>
      <p:sp>
        <p:nvSpPr>
          <p:cNvPr id="4" name="textruta 3"/>
          <p:cNvSpPr txBox="1">
            <a:spLocks noChangeArrowheads="1"/>
          </p:cNvSpPr>
          <p:nvPr/>
        </p:nvSpPr>
        <p:spPr bwMode="auto">
          <a:xfrm>
            <a:off x="1928813" y="1857375"/>
            <a:ext cx="4711700" cy="1077913"/>
          </a:xfrm>
          <a:prstGeom prst="rect">
            <a:avLst/>
          </a:prstGeom>
          <a:noFill/>
          <a:ln w="9525">
            <a:noFill/>
            <a:miter lim="800000"/>
            <a:headEnd/>
            <a:tailEnd/>
          </a:ln>
        </p:spPr>
        <p:txBody>
          <a:bodyPr wrap="none">
            <a:prstTxWarp prst="textNoShape">
              <a:avLst/>
            </a:prstTxWarp>
            <a:spAutoFit/>
          </a:bodyPr>
          <a:lstStyle/>
          <a:p>
            <a:r>
              <a:rPr lang="sv-SE" sz="3200">
                <a:solidFill>
                  <a:schemeClr val="bg1"/>
                </a:solidFill>
                <a:latin typeface="Calibri" pitchFamily="-109" charset="0"/>
              </a:rPr>
              <a:t>Tränaren ska aldrig försaka </a:t>
            </a:r>
          </a:p>
          <a:p>
            <a:r>
              <a:rPr lang="sv-SE" sz="3200">
                <a:solidFill>
                  <a:schemeClr val="bg1"/>
                </a:solidFill>
                <a:latin typeface="Calibri" pitchFamily="-109" charset="0"/>
              </a:rPr>
              <a:t>flera spelare för ett fåtal</a:t>
            </a:r>
          </a:p>
        </p:txBody>
      </p:sp>
      <p:sp>
        <p:nvSpPr>
          <p:cNvPr id="5" name="textruta 4"/>
          <p:cNvSpPr txBox="1">
            <a:spLocks noChangeArrowheads="1"/>
          </p:cNvSpPr>
          <p:nvPr/>
        </p:nvSpPr>
        <p:spPr bwMode="auto">
          <a:xfrm>
            <a:off x="1857375" y="3500438"/>
            <a:ext cx="7261225" cy="1077912"/>
          </a:xfrm>
          <a:prstGeom prst="rect">
            <a:avLst/>
          </a:prstGeom>
          <a:noFill/>
          <a:ln w="9525">
            <a:noFill/>
            <a:miter lim="800000"/>
            <a:headEnd/>
            <a:tailEnd/>
          </a:ln>
        </p:spPr>
        <p:txBody>
          <a:bodyPr wrap="none">
            <a:prstTxWarp prst="textNoShape">
              <a:avLst/>
            </a:prstTxWarp>
            <a:spAutoFit/>
          </a:bodyPr>
          <a:lstStyle/>
          <a:p>
            <a:r>
              <a:rPr lang="sv-SE" sz="3200">
                <a:solidFill>
                  <a:schemeClr val="bg1"/>
                </a:solidFill>
                <a:latin typeface="Calibri" pitchFamily="-109" charset="0"/>
              </a:rPr>
              <a:t>En ungdomstränares uppgift är att utbilda </a:t>
            </a:r>
          </a:p>
          <a:p>
            <a:r>
              <a:rPr lang="sv-SE" sz="3200">
                <a:solidFill>
                  <a:schemeClr val="bg1"/>
                </a:solidFill>
                <a:latin typeface="Calibri" pitchFamily="-109" charset="0"/>
              </a:rPr>
              <a:t>spelare till att en dag spela A-lags fotboll</a:t>
            </a:r>
          </a:p>
        </p:txBody>
      </p:sp>
      <p:sp>
        <p:nvSpPr>
          <p:cNvPr id="6" name="textruta 5"/>
          <p:cNvSpPr txBox="1">
            <a:spLocks noChangeArrowheads="1"/>
          </p:cNvSpPr>
          <p:nvPr/>
        </p:nvSpPr>
        <p:spPr bwMode="auto">
          <a:xfrm>
            <a:off x="214313" y="5143500"/>
            <a:ext cx="8604250" cy="584200"/>
          </a:xfrm>
          <a:prstGeom prst="rect">
            <a:avLst/>
          </a:prstGeom>
          <a:noFill/>
          <a:ln w="9525">
            <a:noFill/>
            <a:miter lim="800000"/>
            <a:headEnd/>
            <a:tailEnd/>
          </a:ln>
        </p:spPr>
        <p:txBody>
          <a:bodyPr wrap="none">
            <a:prstTxWarp prst="textNoShape">
              <a:avLst/>
            </a:prstTxWarp>
            <a:spAutoFit/>
          </a:bodyPr>
          <a:lstStyle/>
          <a:p>
            <a:r>
              <a:rPr lang="sv-SE" sz="3200">
                <a:solidFill>
                  <a:schemeClr val="bg1"/>
                </a:solidFill>
                <a:latin typeface="Calibri" pitchFamily="-109" charset="0"/>
              </a:rPr>
              <a:t>Ett lag är aldrig bättre än den sämsta länken i laget</a:t>
            </a:r>
          </a:p>
        </p:txBody>
      </p:sp>
    </p:spTree>
  </p:cSld>
  <p:clrMapOvr>
    <a:masterClrMapping/>
  </p:clrMapOvr>
  <p:transition advTm="8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800"/>
                            </p:stCondLst>
                            <p:childTnLst>
                              <p:par>
                                <p:cTn id="10" presetID="2" presetClass="entr" presetSubtype="2"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7200"/>
                            </p:stCondLst>
                            <p:childTnLst>
                              <p:par>
                                <p:cTn id="15" presetID="2" presetClass="entr" presetSubtype="2" fill="hold" grpId="0" nodeType="afterEffect">
                                  <p:stCondLst>
                                    <p:cond delay="400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1+#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32400"/>
                            </p:stCondLst>
                            <p:childTnLst>
                              <p:par>
                                <p:cTn id="20" presetID="2" presetClass="entr" presetSubtype="2" fill="hold" grpId="0" nodeType="afterEffect">
                                  <p:stCondLst>
                                    <p:cond delay="40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52800"/>
                            </p:stCondLst>
                            <p:childTnLst>
                              <p:par>
                                <p:cTn id="25" presetID="2" presetClass="entr" presetSubtype="2" fill="hold" grpId="0" nodeType="afterEffect">
                                  <p:stCondLst>
                                    <p:cond delay="400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1+#ppt_w/2"/>
                                          </p:val>
                                        </p:tav>
                                        <p:tav tm="100000">
                                          <p:val>
                                            <p:strVal val="#ppt_x"/>
                                          </p:val>
                                        </p:tav>
                                      </p:tavLst>
                                    </p:anim>
                                    <p:anim calcmode="lin" valueType="num">
                                      <p:cBhvr additive="base">
                                        <p:cTn id="2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13" descr="http://www.hitresim.com/upload/Cristiano%20Ronaldo-TFv.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ubrik 1"/>
          <p:cNvSpPr>
            <a:spLocks noGrp="1"/>
          </p:cNvSpPr>
          <p:nvPr>
            <p:ph type="title"/>
          </p:nvPr>
        </p:nvSpPr>
        <p:spPr>
          <a:xfrm>
            <a:off x="357188" y="0"/>
            <a:ext cx="8301037" cy="714375"/>
          </a:xfrm>
        </p:spPr>
        <p:txBody>
          <a:bodyPr/>
          <a:lstStyle/>
          <a:p>
            <a:pPr eaLnBrk="1" hangingPunct="1"/>
            <a:r>
              <a:rPr lang="sv-SE" sz="4000" b="1" i="1" u="sng">
                <a:solidFill>
                  <a:srgbClr val="FF0000"/>
                </a:solidFill>
              </a:rPr>
              <a:t>Mottagning</a:t>
            </a:r>
            <a:endParaRPr lang="sv-SE" sz="4000" b="1" u="sng">
              <a:solidFill>
                <a:srgbClr val="FF0000"/>
              </a:solidFill>
            </a:endParaRPr>
          </a:p>
        </p:txBody>
      </p:sp>
      <p:sp>
        <p:nvSpPr>
          <p:cNvPr id="3" name="textruta 2"/>
          <p:cNvSpPr txBox="1">
            <a:spLocks noChangeArrowheads="1"/>
          </p:cNvSpPr>
          <p:nvPr/>
        </p:nvSpPr>
        <p:spPr bwMode="auto">
          <a:xfrm>
            <a:off x="285750" y="3857625"/>
            <a:ext cx="1500188" cy="2308225"/>
          </a:xfrm>
          <a:prstGeom prst="rect">
            <a:avLst/>
          </a:prstGeom>
          <a:noFill/>
          <a:ln w="9525">
            <a:noFill/>
            <a:miter lim="800000"/>
            <a:headEnd/>
            <a:tailEnd/>
          </a:ln>
        </p:spPr>
        <p:txBody>
          <a:bodyPr>
            <a:prstTxWarp prst="textNoShape">
              <a:avLst/>
            </a:prstTxWarp>
            <a:spAutoFit/>
          </a:bodyPr>
          <a:lstStyle/>
          <a:p>
            <a:r>
              <a:rPr lang="sv-SE" b="1" i="1" u="sng">
                <a:latin typeface="Calibri" pitchFamily="-109" charset="0"/>
              </a:rPr>
              <a:t>Mottagning</a:t>
            </a:r>
            <a:r>
              <a:rPr lang="sv-SE" b="1" i="1">
                <a:latin typeface="Calibri" pitchFamily="-109" charset="0"/>
              </a:rPr>
              <a:t> </a:t>
            </a:r>
            <a:r>
              <a:rPr lang="sv-SE" b="1" i="1" u="sng">
                <a:latin typeface="Calibri" pitchFamily="-109" charset="0"/>
              </a:rPr>
              <a:t>sker med:</a:t>
            </a:r>
            <a:endParaRPr lang="sv-SE" b="1" u="sng">
              <a:latin typeface="Calibri" pitchFamily="-109" charset="0"/>
            </a:endParaRPr>
          </a:p>
          <a:p>
            <a:endParaRPr lang="sv-SE" b="1">
              <a:latin typeface="Calibri" pitchFamily="-109" charset="0"/>
            </a:endParaRPr>
          </a:p>
          <a:p>
            <a:pPr>
              <a:buFont typeface="Wingdings" pitchFamily="-109" charset="2"/>
              <a:buChar char="ü"/>
            </a:pPr>
            <a:r>
              <a:rPr lang="sv-SE" b="1">
                <a:latin typeface="Calibri" pitchFamily="-109" charset="0"/>
              </a:rPr>
              <a:t>Foten</a:t>
            </a:r>
          </a:p>
          <a:p>
            <a:pPr>
              <a:buFont typeface="Wingdings" pitchFamily="-109" charset="2"/>
              <a:buChar char="ü"/>
            </a:pPr>
            <a:r>
              <a:rPr lang="sv-SE" b="1">
                <a:latin typeface="Calibri" pitchFamily="-109" charset="0"/>
              </a:rPr>
              <a:t>Låret</a:t>
            </a:r>
          </a:p>
          <a:p>
            <a:pPr>
              <a:buFont typeface="Wingdings" pitchFamily="-109" charset="2"/>
              <a:buChar char="ü"/>
            </a:pPr>
            <a:r>
              <a:rPr lang="sv-SE" b="1">
                <a:latin typeface="Calibri" pitchFamily="-109" charset="0"/>
              </a:rPr>
              <a:t>Bröstet</a:t>
            </a:r>
          </a:p>
          <a:p>
            <a:pPr>
              <a:buFont typeface="Wingdings" pitchFamily="-109" charset="2"/>
              <a:buChar char="ü"/>
            </a:pPr>
            <a:r>
              <a:rPr lang="sv-SE" b="1">
                <a:latin typeface="Calibri" pitchFamily="-109" charset="0"/>
              </a:rPr>
              <a:t>Huvudet</a:t>
            </a:r>
          </a:p>
          <a:p>
            <a:endParaRPr lang="sv-SE">
              <a:latin typeface="Calibri" pitchFamily="-109" charset="0"/>
            </a:endParaRPr>
          </a:p>
        </p:txBody>
      </p:sp>
      <p:sp>
        <p:nvSpPr>
          <p:cNvPr id="5" name="textruta 4"/>
          <p:cNvSpPr txBox="1">
            <a:spLocks noChangeArrowheads="1"/>
          </p:cNvSpPr>
          <p:nvPr/>
        </p:nvSpPr>
        <p:spPr bwMode="auto">
          <a:xfrm>
            <a:off x="3571875" y="5000625"/>
            <a:ext cx="5286375" cy="1908175"/>
          </a:xfrm>
          <a:prstGeom prst="rect">
            <a:avLst/>
          </a:prstGeom>
          <a:noFill/>
          <a:ln w="9525">
            <a:noFill/>
            <a:miter lim="800000"/>
            <a:headEnd/>
            <a:tailEnd/>
          </a:ln>
        </p:spPr>
        <p:txBody>
          <a:bodyPr>
            <a:prstTxWarp prst="textNoShape">
              <a:avLst/>
            </a:prstTxWarp>
            <a:spAutoFit/>
          </a:bodyPr>
          <a:lstStyle/>
          <a:p>
            <a:r>
              <a:rPr lang="sv-SE" sz="2000" b="1" i="1" u="sng">
                <a:latin typeface="Calibri" pitchFamily="-109" charset="0"/>
              </a:rPr>
              <a:t>Mottagning sker då:</a:t>
            </a:r>
            <a:endParaRPr lang="sv-SE" sz="2000" b="1" u="sng">
              <a:latin typeface="Calibri" pitchFamily="-109" charset="0"/>
            </a:endParaRPr>
          </a:p>
          <a:p>
            <a:pPr>
              <a:buFont typeface="Wingdings" pitchFamily="-109" charset="2"/>
              <a:buChar char="ü"/>
            </a:pPr>
            <a:r>
              <a:rPr lang="sv-SE" sz="2000" b="1">
                <a:latin typeface="Calibri" pitchFamily="-109" charset="0"/>
              </a:rPr>
              <a:t>Bollen är på marken och spelaren är på marken  </a:t>
            </a:r>
          </a:p>
          <a:p>
            <a:pPr>
              <a:buFont typeface="Wingdings" pitchFamily="-109" charset="2"/>
              <a:buChar char="ü"/>
            </a:pPr>
            <a:r>
              <a:rPr lang="sv-SE" sz="2000" b="1">
                <a:latin typeface="Calibri" pitchFamily="-109" charset="0"/>
              </a:rPr>
              <a:t>Bollen är i luften och spelaren är på marken</a:t>
            </a:r>
          </a:p>
          <a:p>
            <a:pPr>
              <a:buFont typeface="Wingdings" pitchFamily="-109" charset="2"/>
              <a:buChar char="ü"/>
            </a:pPr>
            <a:r>
              <a:rPr lang="sv-SE" sz="2000" b="1">
                <a:latin typeface="Calibri" pitchFamily="-109" charset="0"/>
              </a:rPr>
              <a:t>Bollen är i luften och spelaren är i luften</a:t>
            </a:r>
          </a:p>
          <a:p>
            <a:endParaRPr lang="sv-SE">
              <a:latin typeface="Calibri" pitchFamily="-109" charset="0"/>
            </a:endParaRPr>
          </a:p>
        </p:txBody>
      </p:sp>
      <p:sp>
        <p:nvSpPr>
          <p:cNvPr id="24582" name="textruta 5"/>
          <p:cNvSpPr txBox="1">
            <a:spLocks noChangeArrowheads="1"/>
          </p:cNvSpPr>
          <p:nvPr/>
        </p:nvSpPr>
        <p:spPr bwMode="auto">
          <a:xfrm>
            <a:off x="2643188" y="2000250"/>
            <a:ext cx="1857375" cy="1200150"/>
          </a:xfrm>
          <a:prstGeom prst="rect">
            <a:avLst/>
          </a:prstGeom>
          <a:noFill/>
          <a:ln w="9525">
            <a:noFill/>
            <a:miter lim="800000"/>
            <a:headEnd/>
            <a:tailEnd/>
          </a:ln>
        </p:spPr>
        <p:txBody>
          <a:bodyPr>
            <a:prstTxWarp prst="textNoShape">
              <a:avLst/>
            </a:prstTxWarp>
            <a:spAutoFit/>
          </a:bodyPr>
          <a:lstStyle/>
          <a:p>
            <a:endParaRPr lang="sv-SE">
              <a:latin typeface="Calibri" pitchFamily="-109" charset="0"/>
            </a:endParaRPr>
          </a:p>
          <a:p>
            <a:endParaRPr lang="sv-SE">
              <a:latin typeface="Calibri" pitchFamily="-109" charset="0"/>
            </a:endParaRPr>
          </a:p>
          <a:p>
            <a:endParaRPr lang="sv-SE">
              <a:latin typeface="Calibri" pitchFamily="-109" charset="0"/>
            </a:endParaRPr>
          </a:p>
          <a:p>
            <a:endParaRPr lang="sv-SE">
              <a:latin typeface="Calibri" pitchFamily="-109" charset="0"/>
            </a:endParaRPr>
          </a:p>
        </p:txBody>
      </p:sp>
      <p:sp>
        <p:nvSpPr>
          <p:cNvPr id="20488" name="Rectangle 8"/>
          <p:cNvSpPr>
            <a:spLocks noChangeArrowheads="1"/>
          </p:cNvSpPr>
          <p:nvPr/>
        </p:nvSpPr>
        <p:spPr bwMode="auto">
          <a:xfrm>
            <a:off x="1857375" y="920750"/>
            <a:ext cx="5857875" cy="4124325"/>
          </a:xfrm>
          <a:prstGeom prst="rect">
            <a:avLst/>
          </a:prstGeom>
          <a:noFill/>
          <a:ln w="9525">
            <a:noFill/>
            <a:miter lim="800000"/>
            <a:headEnd/>
            <a:tailEnd/>
          </a:ln>
        </p:spPr>
        <p:txBody>
          <a:bodyPr anchor="ctr">
            <a:prstTxWarp prst="textNoShape">
              <a:avLst/>
            </a:prstTxWarp>
            <a:spAutoFit/>
          </a:bodyPr>
          <a:lstStyle/>
          <a:p>
            <a:r>
              <a:rPr lang="sv-SE" sz="2400" b="1" i="1">
                <a:solidFill>
                  <a:schemeClr val="bg1"/>
                </a:solidFill>
                <a:ea typeface="Times New Roman" pitchFamily="-109" charset="0"/>
                <a:cs typeface="Times New Roman" pitchFamily="-109" charset="0"/>
              </a:rPr>
              <a:t>Vid mottagning är det viktigt att:</a:t>
            </a:r>
          </a:p>
          <a:p>
            <a:pPr>
              <a:buFont typeface="Wingdings" pitchFamily="-109" charset="2"/>
              <a:buChar char="ü"/>
            </a:pPr>
            <a:r>
              <a:rPr lang="sv-SE" sz="2000" i="1">
                <a:solidFill>
                  <a:schemeClr val="bg1"/>
                </a:solidFill>
                <a:latin typeface="Calibri" pitchFamily="-109" charset="0"/>
                <a:ea typeface="Times New Roman" pitchFamily="-109" charset="0"/>
                <a:cs typeface="Times New Roman" pitchFamily="-109" charset="0"/>
              </a:rPr>
              <a:t>Skapa yta åt sig själv</a:t>
            </a:r>
          </a:p>
          <a:p>
            <a:pPr>
              <a:buFont typeface="Wingdings" pitchFamily="-109" charset="2"/>
              <a:buChar char="ü"/>
            </a:pPr>
            <a:r>
              <a:rPr lang="sv-SE" sz="2000" i="1">
                <a:solidFill>
                  <a:schemeClr val="bg1"/>
                </a:solidFill>
                <a:latin typeface="Calibri" pitchFamily="-109" charset="0"/>
                <a:ea typeface="Times New Roman" pitchFamily="-109" charset="0"/>
                <a:cs typeface="Times New Roman" pitchFamily="-109" charset="0"/>
              </a:rPr>
              <a:t>Titta upp innan så man vet vad man kan göra</a:t>
            </a:r>
          </a:p>
          <a:p>
            <a:pPr>
              <a:buFont typeface="Wingdings" pitchFamily="-109" charset="2"/>
              <a:buChar char="ü"/>
            </a:pPr>
            <a:r>
              <a:rPr lang="sv-SE" sz="2000" i="1">
                <a:solidFill>
                  <a:schemeClr val="bg1"/>
                </a:solidFill>
                <a:latin typeface="Calibri" pitchFamily="-109" charset="0"/>
                <a:ea typeface="Times New Roman" pitchFamily="-109" charset="0"/>
                <a:cs typeface="Times New Roman" pitchFamily="-109" charset="0"/>
              </a:rPr>
              <a:t>Bestäm vilken kroppsdel du ska ta emot bollen med</a:t>
            </a:r>
          </a:p>
          <a:p>
            <a:pPr>
              <a:buFont typeface="Wingdings" pitchFamily="-109" charset="2"/>
              <a:buChar char="ü"/>
            </a:pPr>
            <a:r>
              <a:rPr lang="sv-SE" sz="2000" i="1">
                <a:solidFill>
                  <a:schemeClr val="bg1"/>
                </a:solidFill>
                <a:latin typeface="Calibri" pitchFamily="-109" charset="0"/>
                <a:ea typeface="Times New Roman" pitchFamily="-109" charset="0"/>
                <a:cs typeface="Times New Roman" pitchFamily="-109" charset="0"/>
              </a:rPr>
              <a:t>Avgör om det är lämpligt att ta emot eller spela bollen direkt</a:t>
            </a:r>
          </a:p>
          <a:p>
            <a:pPr>
              <a:buFont typeface="Wingdings" pitchFamily="-109" charset="2"/>
              <a:buChar char="ü"/>
            </a:pPr>
            <a:r>
              <a:rPr lang="sv-SE" sz="2000" i="1">
                <a:solidFill>
                  <a:schemeClr val="bg1"/>
                </a:solidFill>
                <a:latin typeface="Calibri" pitchFamily="-109" charset="0"/>
                <a:ea typeface="Times New Roman" pitchFamily="-109" charset="0"/>
                <a:cs typeface="Times New Roman" pitchFamily="-109" charset="0"/>
              </a:rPr>
              <a:t>Vid mottag få kontroll på bollen med så få tillslag som möjligt</a:t>
            </a:r>
          </a:p>
          <a:p>
            <a:pPr>
              <a:buFont typeface="Wingdings" pitchFamily="-109" charset="2"/>
              <a:buChar char="ü"/>
            </a:pPr>
            <a:r>
              <a:rPr lang="sv-SE" sz="2000" i="1">
                <a:solidFill>
                  <a:schemeClr val="bg1"/>
                </a:solidFill>
                <a:latin typeface="Calibri" pitchFamily="-109" charset="0"/>
                <a:ea typeface="Times New Roman" pitchFamily="-109" charset="0"/>
                <a:cs typeface="Times New Roman" pitchFamily="-109" charset="0"/>
              </a:rPr>
              <a:t>Behålla eller öka hastighet i samband med mottagning</a:t>
            </a:r>
          </a:p>
          <a:p>
            <a:pPr>
              <a:buFont typeface="Wingdings" pitchFamily="-109" charset="2"/>
              <a:buChar char="ü"/>
            </a:pPr>
            <a:r>
              <a:rPr lang="sv-SE" sz="2000" i="1">
                <a:solidFill>
                  <a:schemeClr val="bg1"/>
                </a:solidFill>
                <a:latin typeface="Calibri" pitchFamily="-109" charset="0"/>
                <a:ea typeface="Times New Roman" pitchFamily="-109" charset="0"/>
                <a:cs typeface="Times New Roman" pitchFamily="-109" charset="0"/>
              </a:rPr>
              <a:t>Undvika att hoppa eller byta steg för att komma rätt till bollen i hög hastighet</a:t>
            </a:r>
            <a:endParaRPr lang="sv-SE" sz="2000" i="1">
              <a:solidFill>
                <a:schemeClr val="bg1"/>
              </a:solidFill>
              <a:ea typeface="Times New Roman" pitchFamily="-109" charset="0"/>
              <a:cs typeface="Times New Roman" pitchFamily="-109" charset="0"/>
            </a:endParaRPr>
          </a:p>
          <a:p>
            <a:endParaRPr lang="sv-SE">
              <a:ea typeface="Times New Roman" pitchFamily="-109" charset="0"/>
              <a:cs typeface="Times New Roman" pitchFamily="-109" charset="0"/>
            </a:endParaRPr>
          </a:p>
        </p:txBody>
      </p:sp>
    </p:spTree>
  </p:cSld>
  <p:clrMapOvr>
    <a:masterClrMapping/>
  </p:clrMapOvr>
  <p:transition advClick="0" advTm="8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4000"/>
                                  </p:stCondLst>
                                  <p:childTnLst>
                                    <p:set>
                                      <p:cBhvr>
                                        <p:cTn id="10" dur="1" fill="hold">
                                          <p:stCondLst>
                                            <p:cond delay="0"/>
                                          </p:stCondLst>
                                        </p:cTn>
                                        <p:tgtEl>
                                          <p:spTgt spid="20488">
                                            <p:txEl>
                                              <p:pRg st="0" end="0"/>
                                            </p:txEl>
                                          </p:spTgt>
                                        </p:tgtEl>
                                        <p:attrNameLst>
                                          <p:attrName>style.visibility</p:attrName>
                                        </p:attrNameLst>
                                      </p:cBhvr>
                                      <p:to>
                                        <p:strVal val="visible"/>
                                      </p:to>
                                    </p:set>
                                    <p:animEffect transition="in" filter="fade">
                                      <p:cBhvr>
                                        <p:cTn id="11" dur="2000"/>
                                        <p:tgtEl>
                                          <p:spTgt spid="20488">
                                            <p:txEl>
                                              <p:pRg st="0" end="0"/>
                                            </p:txEl>
                                          </p:spTgt>
                                        </p:tgtEl>
                                      </p:cBhvr>
                                    </p:animEffect>
                                  </p:childTnLst>
                                </p:cTn>
                              </p:par>
                            </p:childTnLst>
                          </p:cTn>
                        </p:par>
                        <p:par>
                          <p:cTn id="12" fill="hold">
                            <p:stCondLst>
                              <p:cond delay="8000"/>
                            </p:stCondLst>
                            <p:childTnLst>
                              <p:par>
                                <p:cTn id="13" presetID="10" presetClass="entr" presetSubtype="0" fill="hold" grpId="0" nodeType="afterEffect">
                                  <p:stCondLst>
                                    <p:cond delay="4000"/>
                                  </p:stCondLst>
                                  <p:childTnLst>
                                    <p:set>
                                      <p:cBhvr>
                                        <p:cTn id="14" dur="1" fill="hold">
                                          <p:stCondLst>
                                            <p:cond delay="0"/>
                                          </p:stCondLst>
                                        </p:cTn>
                                        <p:tgtEl>
                                          <p:spTgt spid="20488">
                                            <p:txEl>
                                              <p:pRg st="1" end="1"/>
                                            </p:txEl>
                                          </p:spTgt>
                                        </p:tgtEl>
                                        <p:attrNameLst>
                                          <p:attrName>style.visibility</p:attrName>
                                        </p:attrNameLst>
                                      </p:cBhvr>
                                      <p:to>
                                        <p:strVal val="visible"/>
                                      </p:to>
                                    </p:set>
                                    <p:animEffect transition="in" filter="fade">
                                      <p:cBhvr>
                                        <p:cTn id="15" dur="2000"/>
                                        <p:tgtEl>
                                          <p:spTgt spid="20488">
                                            <p:txEl>
                                              <p:pRg st="1" end="1"/>
                                            </p:txEl>
                                          </p:spTgt>
                                        </p:tgtEl>
                                      </p:cBhvr>
                                    </p:animEffect>
                                  </p:childTnLst>
                                </p:cTn>
                              </p:par>
                            </p:childTnLst>
                          </p:cTn>
                        </p:par>
                        <p:par>
                          <p:cTn id="16" fill="hold">
                            <p:stCondLst>
                              <p:cond delay="14000"/>
                            </p:stCondLst>
                            <p:childTnLst>
                              <p:par>
                                <p:cTn id="17" presetID="10" presetClass="entr" presetSubtype="0" fill="hold" grpId="0" nodeType="afterEffect">
                                  <p:stCondLst>
                                    <p:cond delay="4000"/>
                                  </p:stCondLst>
                                  <p:childTnLst>
                                    <p:set>
                                      <p:cBhvr>
                                        <p:cTn id="18" dur="1" fill="hold">
                                          <p:stCondLst>
                                            <p:cond delay="0"/>
                                          </p:stCondLst>
                                        </p:cTn>
                                        <p:tgtEl>
                                          <p:spTgt spid="20488">
                                            <p:txEl>
                                              <p:pRg st="2" end="2"/>
                                            </p:txEl>
                                          </p:spTgt>
                                        </p:tgtEl>
                                        <p:attrNameLst>
                                          <p:attrName>style.visibility</p:attrName>
                                        </p:attrNameLst>
                                      </p:cBhvr>
                                      <p:to>
                                        <p:strVal val="visible"/>
                                      </p:to>
                                    </p:set>
                                    <p:animEffect transition="in" filter="fade">
                                      <p:cBhvr>
                                        <p:cTn id="19" dur="2000"/>
                                        <p:tgtEl>
                                          <p:spTgt spid="20488">
                                            <p:txEl>
                                              <p:pRg st="2" end="2"/>
                                            </p:txEl>
                                          </p:spTgt>
                                        </p:tgtEl>
                                      </p:cBhvr>
                                    </p:animEffect>
                                  </p:childTnLst>
                                </p:cTn>
                              </p:par>
                            </p:childTnLst>
                          </p:cTn>
                        </p:par>
                        <p:par>
                          <p:cTn id="20" fill="hold">
                            <p:stCondLst>
                              <p:cond delay="20000"/>
                            </p:stCondLst>
                            <p:childTnLst>
                              <p:par>
                                <p:cTn id="21" presetID="10" presetClass="entr" presetSubtype="0" fill="hold" grpId="0" nodeType="afterEffect">
                                  <p:stCondLst>
                                    <p:cond delay="4000"/>
                                  </p:stCondLst>
                                  <p:childTnLst>
                                    <p:set>
                                      <p:cBhvr>
                                        <p:cTn id="22" dur="1" fill="hold">
                                          <p:stCondLst>
                                            <p:cond delay="0"/>
                                          </p:stCondLst>
                                        </p:cTn>
                                        <p:tgtEl>
                                          <p:spTgt spid="20488">
                                            <p:txEl>
                                              <p:pRg st="3" end="3"/>
                                            </p:txEl>
                                          </p:spTgt>
                                        </p:tgtEl>
                                        <p:attrNameLst>
                                          <p:attrName>style.visibility</p:attrName>
                                        </p:attrNameLst>
                                      </p:cBhvr>
                                      <p:to>
                                        <p:strVal val="visible"/>
                                      </p:to>
                                    </p:set>
                                    <p:animEffect transition="in" filter="fade">
                                      <p:cBhvr>
                                        <p:cTn id="23" dur="2000"/>
                                        <p:tgtEl>
                                          <p:spTgt spid="20488">
                                            <p:txEl>
                                              <p:pRg st="3" end="3"/>
                                            </p:txEl>
                                          </p:spTgt>
                                        </p:tgtEl>
                                      </p:cBhvr>
                                    </p:animEffect>
                                  </p:childTnLst>
                                </p:cTn>
                              </p:par>
                            </p:childTnLst>
                          </p:cTn>
                        </p:par>
                        <p:par>
                          <p:cTn id="24" fill="hold">
                            <p:stCondLst>
                              <p:cond delay="26000"/>
                            </p:stCondLst>
                            <p:childTnLst>
                              <p:par>
                                <p:cTn id="25" presetID="10" presetClass="entr" presetSubtype="0" fill="hold" grpId="0" nodeType="afterEffect">
                                  <p:stCondLst>
                                    <p:cond delay="4000"/>
                                  </p:stCondLst>
                                  <p:childTnLst>
                                    <p:set>
                                      <p:cBhvr>
                                        <p:cTn id="26" dur="1" fill="hold">
                                          <p:stCondLst>
                                            <p:cond delay="0"/>
                                          </p:stCondLst>
                                        </p:cTn>
                                        <p:tgtEl>
                                          <p:spTgt spid="20488">
                                            <p:txEl>
                                              <p:pRg st="4" end="4"/>
                                            </p:txEl>
                                          </p:spTgt>
                                        </p:tgtEl>
                                        <p:attrNameLst>
                                          <p:attrName>style.visibility</p:attrName>
                                        </p:attrNameLst>
                                      </p:cBhvr>
                                      <p:to>
                                        <p:strVal val="visible"/>
                                      </p:to>
                                    </p:set>
                                    <p:animEffect transition="in" filter="fade">
                                      <p:cBhvr>
                                        <p:cTn id="27" dur="2000"/>
                                        <p:tgtEl>
                                          <p:spTgt spid="20488">
                                            <p:txEl>
                                              <p:pRg st="4" end="4"/>
                                            </p:txEl>
                                          </p:spTgt>
                                        </p:tgtEl>
                                      </p:cBhvr>
                                    </p:animEffect>
                                  </p:childTnLst>
                                </p:cTn>
                              </p:par>
                            </p:childTnLst>
                          </p:cTn>
                        </p:par>
                        <p:par>
                          <p:cTn id="28" fill="hold">
                            <p:stCondLst>
                              <p:cond delay="32000"/>
                            </p:stCondLst>
                            <p:childTnLst>
                              <p:par>
                                <p:cTn id="29" presetID="10" presetClass="entr" presetSubtype="0" fill="hold" grpId="0" nodeType="afterEffect">
                                  <p:stCondLst>
                                    <p:cond delay="4000"/>
                                  </p:stCondLst>
                                  <p:childTnLst>
                                    <p:set>
                                      <p:cBhvr>
                                        <p:cTn id="30" dur="1" fill="hold">
                                          <p:stCondLst>
                                            <p:cond delay="0"/>
                                          </p:stCondLst>
                                        </p:cTn>
                                        <p:tgtEl>
                                          <p:spTgt spid="20488">
                                            <p:txEl>
                                              <p:pRg st="5" end="5"/>
                                            </p:txEl>
                                          </p:spTgt>
                                        </p:tgtEl>
                                        <p:attrNameLst>
                                          <p:attrName>style.visibility</p:attrName>
                                        </p:attrNameLst>
                                      </p:cBhvr>
                                      <p:to>
                                        <p:strVal val="visible"/>
                                      </p:to>
                                    </p:set>
                                    <p:animEffect transition="in" filter="fade">
                                      <p:cBhvr>
                                        <p:cTn id="31" dur="2000"/>
                                        <p:tgtEl>
                                          <p:spTgt spid="20488">
                                            <p:txEl>
                                              <p:pRg st="5" end="5"/>
                                            </p:txEl>
                                          </p:spTgt>
                                        </p:tgtEl>
                                      </p:cBhvr>
                                    </p:animEffect>
                                  </p:childTnLst>
                                </p:cTn>
                              </p:par>
                            </p:childTnLst>
                          </p:cTn>
                        </p:par>
                        <p:par>
                          <p:cTn id="32" fill="hold">
                            <p:stCondLst>
                              <p:cond delay="38000"/>
                            </p:stCondLst>
                            <p:childTnLst>
                              <p:par>
                                <p:cTn id="33" presetID="10" presetClass="entr" presetSubtype="0" fill="hold" grpId="0" nodeType="afterEffect">
                                  <p:stCondLst>
                                    <p:cond delay="4000"/>
                                  </p:stCondLst>
                                  <p:childTnLst>
                                    <p:set>
                                      <p:cBhvr>
                                        <p:cTn id="34" dur="1" fill="hold">
                                          <p:stCondLst>
                                            <p:cond delay="0"/>
                                          </p:stCondLst>
                                        </p:cTn>
                                        <p:tgtEl>
                                          <p:spTgt spid="20488">
                                            <p:txEl>
                                              <p:pRg st="6" end="6"/>
                                            </p:txEl>
                                          </p:spTgt>
                                        </p:tgtEl>
                                        <p:attrNameLst>
                                          <p:attrName>style.visibility</p:attrName>
                                        </p:attrNameLst>
                                      </p:cBhvr>
                                      <p:to>
                                        <p:strVal val="visible"/>
                                      </p:to>
                                    </p:set>
                                    <p:animEffect transition="in" filter="fade">
                                      <p:cBhvr>
                                        <p:cTn id="35" dur="2000"/>
                                        <p:tgtEl>
                                          <p:spTgt spid="20488">
                                            <p:txEl>
                                              <p:pRg st="6" end="6"/>
                                            </p:txEl>
                                          </p:spTgt>
                                        </p:tgtEl>
                                      </p:cBhvr>
                                    </p:animEffect>
                                  </p:childTnLst>
                                </p:cTn>
                              </p:par>
                            </p:childTnLst>
                          </p:cTn>
                        </p:par>
                        <p:par>
                          <p:cTn id="36" fill="hold">
                            <p:stCondLst>
                              <p:cond delay="44000"/>
                            </p:stCondLst>
                            <p:childTnLst>
                              <p:par>
                                <p:cTn id="37" presetID="10" presetClass="entr" presetSubtype="0" fill="hold" grpId="0" nodeType="afterEffect">
                                  <p:stCondLst>
                                    <p:cond delay="4000"/>
                                  </p:stCondLst>
                                  <p:childTnLst>
                                    <p:set>
                                      <p:cBhvr>
                                        <p:cTn id="38" dur="1" fill="hold">
                                          <p:stCondLst>
                                            <p:cond delay="0"/>
                                          </p:stCondLst>
                                        </p:cTn>
                                        <p:tgtEl>
                                          <p:spTgt spid="20488">
                                            <p:txEl>
                                              <p:pRg st="7" end="7"/>
                                            </p:txEl>
                                          </p:spTgt>
                                        </p:tgtEl>
                                        <p:attrNameLst>
                                          <p:attrName>style.visibility</p:attrName>
                                        </p:attrNameLst>
                                      </p:cBhvr>
                                      <p:to>
                                        <p:strVal val="visible"/>
                                      </p:to>
                                    </p:set>
                                    <p:animEffect transition="in" filter="fade">
                                      <p:cBhvr>
                                        <p:cTn id="39" dur="2000"/>
                                        <p:tgtEl>
                                          <p:spTgt spid="20488">
                                            <p:txEl>
                                              <p:pRg st="7" end="7"/>
                                            </p:txEl>
                                          </p:spTgt>
                                        </p:tgtEl>
                                      </p:cBhvr>
                                    </p:animEffect>
                                  </p:childTnLst>
                                </p:cTn>
                              </p:par>
                            </p:childTnLst>
                          </p:cTn>
                        </p:par>
                        <p:par>
                          <p:cTn id="40" fill="hold">
                            <p:stCondLst>
                              <p:cond delay="50000"/>
                            </p:stCondLst>
                            <p:childTnLst>
                              <p:par>
                                <p:cTn id="41" presetID="22" presetClass="entr" presetSubtype="4" fill="hold" grpId="0" nodeType="afterEffect">
                                  <p:stCondLst>
                                    <p:cond delay="200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1000"/>
                                        <p:tgtEl>
                                          <p:spTgt spid="3">
                                            <p:txEl>
                                              <p:pRg st="0" end="0"/>
                                            </p:txEl>
                                          </p:spTgt>
                                        </p:tgtEl>
                                      </p:cBhvr>
                                    </p:animEffect>
                                  </p:childTnLst>
                                </p:cTn>
                              </p:par>
                            </p:childTnLst>
                          </p:cTn>
                        </p:par>
                        <p:par>
                          <p:cTn id="44" fill="hold">
                            <p:stCondLst>
                              <p:cond delay="53000"/>
                            </p:stCondLst>
                            <p:childTnLst>
                              <p:par>
                                <p:cTn id="45" presetID="22" presetClass="entr" presetSubtype="4" fill="hold" grpId="0" nodeType="afterEffect">
                                  <p:stCondLst>
                                    <p:cond delay="200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1000"/>
                                        <p:tgtEl>
                                          <p:spTgt spid="3">
                                            <p:txEl>
                                              <p:pRg st="2" end="2"/>
                                            </p:txEl>
                                          </p:spTgt>
                                        </p:tgtEl>
                                      </p:cBhvr>
                                    </p:animEffect>
                                  </p:childTnLst>
                                </p:cTn>
                              </p:par>
                            </p:childTnLst>
                          </p:cTn>
                        </p:par>
                        <p:par>
                          <p:cTn id="48" fill="hold">
                            <p:stCondLst>
                              <p:cond delay="56000"/>
                            </p:stCondLst>
                            <p:childTnLst>
                              <p:par>
                                <p:cTn id="49" presetID="22" presetClass="entr" presetSubtype="4" fill="hold" grpId="0" nodeType="afterEffect">
                                  <p:stCondLst>
                                    <p:cond delay="200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down)">
                                      <p:cBhvr>
                                        <p:cTn id="51" dur="1000"/>
                                        <p:tgtEl>
                                          <p:spTgt spid="3">
                                            <p:txEl>
                                              <p:pRg st="3" end="3"/>
                                            </p:txEl>
                                          </p:spTgt>
                                        </p:tgtEl>
                                      </p:cBhvr>
                                    </p:animEffect>
                                  </p:childTnLst>
                                </p:cTn>
                              </p:par>
                            </p:childTnLst>
                          </p:cTn>
                        </p:par>
                        <p:par>
                          <p:cTn id="52" fill="hold">
                            <p:stCondLst>
                              <p:cond delay="59000"/>
                            </p:stCondLst>
                            <p:childTnLst>
                              <p:par>
                                <p:cTn id="53" presetID="22" presetClass="entr" presetSubtype="4" fill="hold" grpId="0" nodeType="afterEffect">
                                  <p:stCondLst>
                                    <p:cond delay="200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1000"/>
                                        <p:tgtEl>
                                          <p:spTgt spid="3">
                                            <p:txEl>
                                              <p:pRg st="4" end="4"/>
                                            </p:txEl>
                                          </p:spTgt>
                                        </p:tgtEl>
                                      </p:cBhvr>
                                    </p:animEffect>
                                  </p:childTnLst>
                                </p:cTn>
                              </p:par>
                            </p:childTnLst>
                          </p:cTn>
                        </p:par>
                        <p:par>
                          <p:cTn id="56" fill="hold">
                            <p:stCondLst>
                              <p:cond delay="62000"/>
                            </p:stCondLst>
                            <p:childTnLst>
                              <p:par>
                                <p:cTn id="57" presetID="22" presetClass="entr" presetSubtype="4" fill="hold" grpId="0" nodeType="afterEffect">
                                  <p:stCondLst>
                                    <p:cond delay="200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wipe(down)">
                                      <p:cBhvr>
                                        <p:cTn id="59" dur="1000"/>
                                        <p:tgtEl>
                                          <p:spTgt spid="3">
                                            <p:txEl>
                                              <p:pRg st="5" end="5"/>
                                            </p:txEl>
                                          </p:spTgt>
                                        </p:tgtEl>
                                      </p:cBhvr>
                                    </p:animEffect>
                                  </p:childTnLst>
                                </p:cTn>
                              </p:par>
                            </p:childTnLst>
                          </p:cTn>
                        </p:par>
                        <p:par>
                          <p:cTn id="60" fill="hold">
                            <p:stCondLst>
                              <p:cond delay="65000"/>
                            </p:stCondLst>
                            <p:childTnLst>
                              <p:par>
                                <p:cTn id="61" presetID="2" presetClass="entr" presetSubtype="4" fill="hold" grpId="0" nodeType="after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67000"/>
                            </p:stCondLst>
                            <p:childTnLst>
                              <p:par>
                                <p:cTn id="66" presetID="2" presetClass="entr" presetSubtype="4" fill="hold" grpId="0" nodeType="after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 calcmode="lin" valueType="num">
                                      <p:cBhvr additive="base">
                                        <p:cTn id="68"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9"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69000"/>
                            </p:stCondLst>
                            <p:childTnLst>
                              <p:par>
                                <p:cTn id="71" presetID="2" presetClass="entr" presetSubtype="4" fill="hold" grpId="0" nodeType="after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 calcmode="lin" valueType="num">
                                      <p:cBhvr additive="base">
                                        <p:cTn id="7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75" fill="hold">
                            <p:stCondLst>
                              <p:cond delay="71000"/>
                            </p:stCondLst>
                            <p:childTnLst>
                              <p:par>
                                <p:cTn id="76" presetID="2" presetClass="entr" presetSubtype="4" fill="hold" grpId="0" nodeType="afterEffect">
                                  <p:stCondLst>
                                    <p:cond delay="0"/>
                                  </p:stCondLst>
                                  <p:childTnLst>
                                    <p:set>
                                      <p:cBhvr>
                                        <p:cTn id="77" dur="1" fill="hold">
                                          <p:stCondLst>
                                            <p:cond delay="0"/>
                                          </p:stCondLst>
                                        </p:cTn>
                                        <p:tgtEl>
                                          <p:spTgt spid="5">
                                            <p:txEl>
                                              <p:pRg st="3" end="3"/>
                                            </p:txEl>
                                          </p:spTgt>
                                        </p:tgtEl>
                                        <p:attrNameLst>
                                          <p:attrName>style.visibility</p:attrName>
                                        </p:attrNameLst>
                                      </p:cBhvr>
                                      <p:to>
                                        <p:strVal val="visible"/>
                                      </p:to>
                                    </p:set>
                                    <p:anim calcmode="lin" valueType="num">
                                      <p:cBhvr additive="base">
                                        <p:cTn id="78"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9"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20488"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http://zerofilter.typepad.com/soc/images/2007/07/04/messi.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ubrik 1"/>
          <p:cNvSpPr>
            <a:spLocks noGrp="1"/>
          </p:cNvSpPr>
          <p:nvPr>
            <p:ph type="title"/>
          </p:nvPr>
        </p:nvSpPr>
        <p:spPr/>
        <p:txBody>
          <a:bodyPr>
            <a:normAutofit fontScale="90000"/>
          </a:bodyPr>
          <a:lstStyle/>
          <a:p>
            <a:pPr eaLnBrk="1" hangingPunct="1"/>
            <a:r>
              <a:rPr lang="sv-SE" sz="4800" b="1" i="1" u="sng">
                <a:solidFill>
                  <a:schemeClr val="bg1"/>
                </a:solidFill>
              </a:rPr>
              <a:t>Vändningar</a:t>
            </a:r>
            <a:r>
              <a:rPr lang="sv-SE" sz="4800" b="1" u="sng">
                <a:solidFill>
                  <a:schemeClr val="bg1"/>
                </a:solidFill>
              </a:rPr>
              <a:t/>
            </a:r>
            <a:br>
              <a:rPr lang="sv-SE" sz="4800" b="1" u="sng">
                <a:solidFill>
                  <a:schemeClr val="bg1"/>
                </a:solidFill>
              </a:rPr>
            </a:br>
            <a:endParaRPr lang="sv-SE" sz="4800" u="sng">
              <a:solidFill>
                <a:schemeClr val="bg1"/>
              </a:solidFill>
            </a:endParaRPr>
          </a:p>
        </p:txBody>
      </p:sp>
      <p:sp>
        <p:nvSpPr>
          <p:cNvPr id="4" name="textruta 3"/>
          <p:cNvSpPr txBox="1">
            <a:spLocks noChangeArrowheads="1"/>
          </p:cNvSpPr>
          <p:nvPr/>
        </p:nvSpPr>
        <p:spPr bwMode="auto">
          <a:xfrm>
            <a:off x="1000125" y="1500188"/>
            <a:ext cx="6858000" cy="5262562"/>
          </a:xfrm>
          <a:prstGeom prst="rect">
            <a:avLst/>
          </a:prstGeom>
          <a:noFill/>
          <a:ln w="9525">
            <a:noFill/>
            <a:miter lim="800000"/>
            <a:headEnd/>
            <a:tailEnd/>
          </a:ln>
        </p:spPr>
        <p:txBody>
          <a:bodyPr>
            <a:prstTxWarp prst="textNoShape">
              <a:avLst/>
            </a:prstTxWarp>
            <a:spAutoFit/>
          </a:bodyPr>
          <a:lstStyle/>
          <a:p>
            <a:pPr>
              <a:buFont typeface="Wingdings" pitchFamily="-109" charset="2"/>
              <a:buChar char="Ø"/>
            </a:pPr>
            <a:r>
              <a:rPr lang="sv-SE" sz="2400" b="1">
                <a:solidFill>
                  <a:srgbClr val="C00000"/>
                </a:solidFill>
                <a:latin typeface="Calibri" pitchFamily="-109" charset="0"/>
              </a:rPr>
              <a:t>Titta upp innan du får bollen så ser du vilken vändning du kan och ska använda</a:t>
            </a:r>
          </a:p>
          <a:p>
            <a:pPr>
              <a:buFont typeface="Wingdings" pitchFamily="-109" charset="2"/>
              <a:buChar char="Ø"/>
            </a:pPr>
            <a:r>
              <a:rPr lang="sv-SE" sz="2400" b="1">
                <a:solidFill>
                  <a:srgbClr val="C00000"/>
                </a:solidFill>
                <a:latin typeface="Calibri" pitchFamily="-109" charset="0"/>
              </a:rPr>
              <a:t>Om det finns motståndare nära, är det bra att finta före vändningen</a:t>
            </a:r>
          </a:p>
          <a:p>
            <a:pPr>
              <a:buFont typeface="Wingdings" pitchFamily="-109" charset="2"/>
              <a:buChar char="Ø"/>
            </a:pPr>
            <a:r>
              <a:rPr lang="sv-SE" sz="2400" b="1">
                <a:solidFill>
                  <a:srgbClr val="C00000"/>
                </a:solidFill>
                <a:latin typeface="Calibri" pitchFamily="-109" charset="0"/>
              </a:rPr>
              <a:t>Håll ut armarna vid vändning för att få bättre balans och för att på ett juste sätt hålla undan eventuell motståndare</a:t>
            </a:r>
          </a:p>
          <a:p>
            <a:pPr>
              <a:buFont typeface="Wingdings" pitchFamily="-109" charset="2"/>
              <a:buChar char="Ø"/>
            </a:pPr>
            <a:r>
              <a:rPr lang="sv-SE" sz="2400" b="1">
                <a:solidFill>
                  <a:srgbClr val="C00000"/>
                </a:solidFill>
                <a:latin typeface="Calibri" pitchFamily="-109" charset="0"/>
              </a:rPr>
              <a:t>Gör vändningen så snabbt som möjligt och med så få tillslag du kan</a:t>
            </a:r>
          </a:p>
          <a:p>
            <a:pPr>
              <a:buFont typeface="Wingdings" pitchFamily="-109" charset="2"/>
              <a:buChar char="Ø"/>
            </a:pPr>
            <a:r>
              <a:rPr lang="sv-SE" sz="2400" b="1">
                <a:solidFill>
                  <a:srgbClr val="C00000"/>
                </a:solidFill>
                <a:latin typeface="Calibri" pitchFamily="-109" charset="0"/>
              </a:rPr>
              <a:t>Täck bollen så mycket som möjligt</a:t>
            </a:r>
          </a:p>
          <a:p>
            <a:pPr>
              <a:buFont typeface="Wingdings" pitchFamily="-109" charset="2"/>
              <a:buChar char="Ø"/>
            </a:pPr>
            <a:r>
              <a:rPr lang="sv-SE" sz="2400" b="1">
                <a:solidFill>
                  <a:srgbClr val="C00000"/>
                </a:solidFill>
                <a:latin typeface="Calibri" pitchFamily="-109" charset="0"/>
              </a:rPr>
              <a:t>Lär dig värdera när du ska vända upp, om du tagit emot bollen felvänd och när du ska göra tillbakaspel</a:t>
            </a:r>
          </a:p>
          <a:p>
            <a:pPr>
              <a:buFont typeface="Wingdings" pitchFamily="-109" charset="2"/>
              <a:buChar char="Ø"/>
            </a:pPr>
            <a:r>
              <a:rPr lang="sv-SE" sz="2400" b="1">
                <a:solidFill>
                  <a:srgbClr val="C00000"/>
                </a:solidFill>
                <a:latin typeface="Calibri" pitchFamily="-109" charset="0"/>
              </a:rPr>
              <a:t>Vänd upp så att du står med kroppen rakt fram i banan, det gör möjligheter att spela åt alla håll.</a:t>
            </a:r>
          </a:p>
        </p:txBody>
      </p:sp>
    </p:spTree>
  </p:cSld>
  <p:clrMapOvr>
    <a:masterClrMapping/>
  </p:clrMapOvr>
  <p:transition advClick="0" advTm="6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800"/>
                            </p:stCondLst>
                            <p:childTnLst>
                              <p:par>
                                <p:cTn id="11" presetID="10" presetClass="entr" presetSubtype="0" fill="hold" grpId="0" nodeType="afterEffect">
                                  <p:stCondLst>
                                    <p:cond delay="5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childTnLst>
                                </p:cTn>
                              </p:par>
                            </p:childTnLst>
                          </p:cTn>
                        </p:par>
                        <p:par>
                          <p:cTn id="14" fill="hold">
                            <p:stCondLst>
                              <p:cond delay="9800"/>
                            </p:stCondLst>
                            <p:childTnLst>
                              <p:par>
                                <p:cTn id="15" presetID="10" presetClass="entr" presetSubtype="0" fill="hold" grpId="0" nodeType="afterEffect">
                                  <p:stCondLst>
                                    <p:cond delay="50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par>
                          <p:cTn id="18" fill="hold">
                            <p:stCondLst>
                              <p:cond delay="15800"/>
                            </p:stCondLst>
                            <p:childTnLst>
                              <p:par>
                                <p:cTn id="19" presetID="10" presetClass="entr" presetSubtype="0" fill="hold" grpId="0" nodeType="afterEffect">
                                  <p:stCondLst>
                                    <p:cond delay="5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childTnLst>
                          </p:cTn>
                        </p:par>
                        <p:par>
                          <p:cTn id="22" fill="hold">
                            <p:stCondLst>
                              <p:cond delay="21800"/>
                            </p:stCondLst>
                            <p:childTnLst>
                              <p:par>
                                <p:cTn id="23" presetID="10" presetClass="entr" presetSubtype="0" fill="hold" grpId="0" nodeType="afterEffect">
                                  <p:stCondLst>
                                    <p:cond delay="50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childTnLst>
                                </p:cTn>
                              </p:par>
                            </p:childTnLst>
                          </p:cTn>
                        </p:par>
                        <p:par>
                          <p:cTn id="26" fill="hold">
                            <p:stCondLst>
                              <p:cond delay="27800"/>
                            </p:stCondLst>
                            <p:childTnLst>
                              <p:par>
                                <p:cTn id="27" presetID="10" presetClass="entr" presetSubtype="0" fill="hold" grpId="0" nodeType="afterEffect">
                                  <p:stCondLst>
                                    <p:cond delay="500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childTnLst>
                                </p:cTn>
                              </p:par>
                            </p:childTnLst>
                          </p:cTn>
                        </p:par>
                        <p:par>
                          <p:cTn id="30" fill="hold">
                            <p:stCondLst>
                              <p:cond delay="33800"/>
                            </p:stCondLst>
                            <p:childTnLst>
                              <p:par>
                                <p:cTn id="31" presetID="10" presetClass="entr" presetSubtype="0" fill="hold" grpId="0" nodeType="afterEffect">
                                  <p:stCondLst>
                                    <p:cond delay="500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childTnLst>
                                </p:cTn>
                              </p:par>
                            </p:childTnLst>
                          </p:cTn>
                        </p:par>
                        <p:par>
                          <p:cTn id="34" fill="hold">
                            <p:stCondLst>
                              <p:cond delay="39800"/>
                            </p:stCondLst>
                            <p:childTnLst>
                              <p:par>
                                <p:cTn id="35" presetID="10" presetClass="entr" presetSubtype="0" fill="hold" grpId="0" nodeType="afterEffect">
                                  <p:stCondLst>
                                    <p:cond delay="500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http://img.dailymail.co.uk/i/pix/2008/04_04/Xavi2404_468x446.jpg"/>
          <p:cNvPicPr>
            <a:picLocks noChangeAspect="1" noChangeArrowheads="1"/>
          </p:cNvPicPr>
          <p:nvPr/>
        </p:nvPicPr>
        <p:blipFill>
          <a:blip r:embed="rId3"/>
          <a:srcRect/>
          <a:stretch>
            <a:fillRect/>
          </a:stretch>
        </p:blipFill>
        <p:spPr bwMode="auto">
          <a:xfrm>
            <a:off x="0" y="0"/>
            <a:ext cx="9144000" cy="6875463"/>
          </a:xfrm>
          <a:prstGeom prst="rect">
            <a:avLst/>
          </a:prstGeom>
          <a:noFill/>
          <a:ln w="9525">
            <a:noFill/>
            <a:miter lim="800000"/>
            <a:headEnd/>
            <a:tailEnd/>
          </a:ln>
        </p:spPr>
      </p:pic>
      <p:sp>
        <p:nvSpPr>
          <p:cNvPr id="2" name="Rubrik 1"/>
          <p:cNvSpPr>
            <a:spLocks noGrp="1"/>
          </p:cNvSpPr>
          <p:nvPr>
            <p:ph type="title"/>
          </p:nvPr>
        </p:nvSpPr>
        <p:spPr/>
        <p:txBody>
          <a:bodyPr>
            <a:normAutofit fontScale="90000"/>
          </a:bodyPr>
          <a:lstStyle/>
          <a:p>
            <a:pPr eaLnBrk="1" hangingPunct="1">
              <a:defRPr/>
            </a:pPr>
            <a:r>
              <a:rPr lang="sv-SE" sz="5400" b="1" i="1" u="sng">
                <a:solidFill>
                  <a:srgbClr val="FF0000"/>
                </a:solidFill>
                <a:ea typeface="+mj-ea"/>
                <a:cs typeface="+mj-cs"/>
              </a:rPr>
              <a:t>Fint – Dribbling</a:t>
            </a:r>
            <a:r>
              <a:rPr lang="sv-SE" sz="4000" b="1">
                <a:ea typeface="+mj-ea"/>
                <a:cs typeface="+mj-cs"/>
              </a:rPr>
              <a:t/>
            </a:r>
            <a:br>
              <a:rPr lang="sv-SE" sz="4000" b="1">
                <a:ea typeface="+mj-ea"/>
                <a:cs typeface="+mj-cs"/>
              </a:rPr>
            </a:br>
            <a:endParaRPr lang="sv-SE" sz="4000">
              <a:ea typeface="+mj-ea"/>
              <a:cs typeface="+mj-cs"/>
            </a:endParaRPr>
          </a:p>
        </p:txBody>
      </p:sp>
      <p:sp>
        <p:nvSpPr>
          <p:cNvPr id="3" name="textruta 2"/>
          <p:cNvSpPr txBox="1">
            <a:spLocks noChangeArrowheads="1"/>
          </p:cNvSpPr>
          <p:nvPr/>
        </p:nvSpPr>
        <p:spPr bwMode="auto">
          <a:xfrm>
            <a:off x="1214438" y="1643063"/>
            <a:ext cx="7143750" cy="4924425"/>
          </a:xfrm>
          <a:prstGeom prst="rect">
            <a:avLst/>
          </a:prstGeom>
          <a:noFill/>
          <a:ln w="9525">
            <a:noFill/>
            <a:miter lim="800000"/>
            <a:headEnd/>
            <a:tailEnd/>
          </a:ln>
        </p:spPr>
        <p:txBody>
          <a:bodyPr>
            <a:prstTxWarp prst="textNoShape">
              <a:avLst/>
            </a:prstTxWarp>
            <a:spAutoFit/>
          </a:bodyPr>
          <a:lstStyle/>
          <a:p>
            <a:pPr algn="ctr"/>
            <a:r>
              <a:rPr lang="sv-SE" sz="3200" b="1" u="sng">
                <a:solidFill>
                  <a:srgbClr val="FF0000"/>
                </a:solidFill>
                <a:latin typeface="Calibri" pitchFamily="-109" charset="0"/>
              </a:rPr>
              <a:t>Vid träning på att dribbla och finta</a:t>
            </a:r>
            <a:endParaRPr lang="sv-SE" sz="2800" b="1" u="sng">
              <a:solidFill>
                <a:srgbClr val="FF0000"/>
              </a:solidFill>
              <a:latin typeface="Calibri" pitchFamily="-109" charset="0"/>
            </a:endParaRPr>
          </a:p>
          <a:p>
            <a:pPr marL="800100" lvl="1" indent="-342900">
              <a:buFont typeface="Calibri" pitchFamily="-109" charset="0"/>
              <a:buAutoNum type="arabicPeriod"/>
            </a:pPr>
            <a:r>
              <a:rPr lang="sv-SE" sz="2400" b="1">
                <a:solidFill>
                  <a:srgbClr val="FFC000"/>
                </a:solidFill>
                <a:latin typeface="Calibri" pitchFamily="-109" charset="0"/>
              </a:rPr>
              <a:t>Lär dig en fint i taget genom att börja gående, överdriv rörelserna </a:t>
            </a:r>
            <a:endParaRPr lang="sv-SE" sz="2000" b="1">
              <a:solidFill>
                <a:srgbClr val="FFC000"/>
              </a:solidFill>
              <a:latin typeface="Calibri" pitchFamily="-109" charset="0"/>
            </a:endParaRPr>
          </a:p>
          <a:p>
            <a:pPr marL="800100" lvl="1" indent="-342900">
              <a:buFont typeface="Calibri" pitchFamily="-109" charset="0"/>
              <a:buAutoNum type="arabicPeriod"/>
            </a:pPr>
            <a:r>
              <a:rPr lang="sv-SE" sz="2400" b="1">
                <a:solidFill>
                  <a:srgbClr val="FFC000"/>
                </a:solidFill>
                <a:latin typeface="Calibri" pitchFamily="-109" charset="0"/>
              </a:rPr>
              <a:t>I Inlärningsfasen bör finterna övas åt bägge håll.</a:t>
            </a:r>
            <a:endParaRPr lang="sv-SE" sz="2000" b="1">
              <a:solidFill>
                <a:srgbClr val="FFC000"/>
              </a:solidFill>
              <a:latin typeface="Calibri" pitchFamily="-109" charset="0"/>
            </a:endParaRPr>
          </a:p>
          <a:p>
            <a:pPr marL="800100" lvl="1" indent="-342900">
              <a:buFont typeface="Calibri" pitchFamily="-109" charset="0"/>
              <a:buAutoNum type="arabicPeriod"/>
            </a:pPr>
            <a:r>
              <a:rPr lang="sv-SE" sz="2400" b="1">
                <a:solidFill>
                  <a:srgbClr val="FFC000"/>
                </a:solidFill>
                <a:latin typeface="Calibri" pitchFamily="-109" charset="0"/>
              </a:rPr>
              <a:t>Efter egen takt ökas hastigheten i övningen</a:t>
            </a:r>
            <a:endParaRPr lang="sv-SE" sz="2000" b="1">
              <a:solidFill>
                <a:srgbClr val="FFC000"/>
              </a:solidFill>
              <a:latin typeface="Calibri" pitchFamily="-109" charset="0"/>
            </a:endParaRPr>
          </a:p>
          <a:p>
            <a:pPr marL="800100" lvl="1" indent="-342900">
              <a:buFont typeface="Calibri" pitchFamily="-109" charset="0"/>
              <a:buAutoNum type="arabicPeriod"/>
            </a:pPr>
            <a:r>
              <a:rPr lang="sv-SE" sz="2400" b="1">
                <a:solidFill>
                  <a:srgbClr val="FFC000"/>
                </a:solidFill>
                <a:latin typeface="Calibri" pitchFamily="-109" charset="0"/>
              </a:rPr>
              <a:t>När det börjar kännas bra kan man lägga in en motståndare som börjar passivt och agerar efter hand</a:t>
            </a:r>
            <a:endParaRPr lang="sv-SE" sz="2000" b="1">
              <a:solidFill>
                <a:srgbClr val="FFC000"/>
              </a:solidFill>
              <a:latin typeface="Calibri" pitchFamily="-109" charset="0"/>
            </a:endParaRPr>
          </a:p>
          <a:p>
            <a:pPr marL="800100" lvl="1" indent="-342900">
              <a:buFont typeface="Calibri" pitchFamily="-109" charset="0"/>
              <a:buAutoNum type="arabicPeriod"/>
            </a:pPr>
            <a:r>
              <a:rPr lang="sv-SE" sz="2400" b="1">
                <a:solidFill>
                  <a:srgbClr val="FFC000"/>
                </a:solidFill>
                <a:latin typeface="Calibri" pitchFamily="-109" charset="0"/>
              </a:rPr>
              <a:t>Uppmana alltid dina spelare att finta, göra det oväntade</a:t>
            </a:r>
            <a:endParaRPr lang="sv-SE" sz="2000" b="1">
              <a:solidFill>
                <a:srgbClr val="FFC000"/>
              </a:solidFill>
              <a:latin typeface="Calibri" pitchFamily="-109" charset="0"/>
            </a:endParaRPr>
          </a:p>
          <a:p>
            <a:pPr marL="800100" lvl="1" indent="-342900">
              <a:buFont typeface="Calibri" pitchFamily="-109" charset="0"/>
              <a:buAutoNum type="arabicPeriod"/>
            </a:pPr>
            <a:r>
              <a:rPr lang="sv-SE" sz="2400" b="1">
                <a:solidFill>
                  <a:srgbClr val="FFC000"/>
                </a:solidFill>
                <a:latin typeface="Calibri" pitchFamily="-109" charset="0"/>
              </a:rPr>
              <a:t>Skäll inte vid eventuella missar utan uppmana spelarna att våga</a:t>
            </a:r>
            <a:endParaRPr lang="sv-SE" sz="2000" b="1">
              <a:solidFill>
                <a:srgbClr val="FFC000"/>
              </a:solidFill>
              <a:latin typeface="Calibri" pitchFamily="-109" charset="0"/>
            </a:endParaRPr>
          </a:p>
          <a:p>
            <a:endParaRPr lang="sv-SE">
              <a:latin typeface="Calibri" pitchFamily="-109" charset="0"/>
            </a:endParaRPr>
          </a:p>
        </p:txBody>
      </p:sp>
    </p:spTree>
  </p:cSld>
  <p:clrMapOvr>
    <a:masterClrMapping/>
  </p:clrMapOvr>
  <p:transition advClick="0" advTm="55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6600"/>
                            </p:stCondLst>
                            <p:childTnLst>
                              <p:par>
                                <p:cTn id="11" presetID="22" presetClass="entr" presetSubtype="8" fill="hold" grpId="0" nodeType="afterEffect">
                                  <p:stCondLst>
                                    <p:cond delay="4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2000"/>
                                        <p:tgtEl>
                                          <p:spTgt spid="3">
                                            <p:txEl>
                                              <p:pRg st="0" end="0"/>
                                            </p:txEl>
                                          </p:spTgt>
                                        </p:tgtEl>
                                      </p:cBhvr>
                                    </p:animEffect>
                                  </p:childTnLst>
                                </p:cTn>
                              </p:par>
                            </p:childTnLst>
                          </p:cTn>
                        </p:par>
                        <p:par>
                          <p:cTn id="14" fill="hold">
                            <p:stCondLst>
                              <p:cond delay="12600"/>
                            </p:stCondLst>
                            <p:childTnLst>
                              <p:par>
                                <p:cTn id="15" presetID="22" presetClass="entr" presetSubtype="8" fill="hold" grpId="0" nodeType="afterEffect">
                                  <p:stCondLst>
                                    <p:cond delay="4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2000"/>
                                        <p:tgtEl>
                                          <p:spTgt spid="3">
                                            <p:txEl>
                                              <p:pRg st="1" end="1"/>
                                            </p:txEl>
                                          </p:spTgt>
                                        </p:tgtEl>
                                      </p:cBhvr>
                                    </p:animEffect>
                                  </p:childTnLst>
                                </p:cTn>
                              </p:par>
                            </p:childTnLst>
                          </p:cTn>
                        </p:par>
                        <p:par>
                          <p:cTn id="18" fill="hold">
                            <p:stCondLst>
                              <p:cond delay="18600"/>
                            </p:stCondLst>
                            <p:childTnLst>
                              <p:par>
                                <p:cTn id="19" presetID="22" presetClass="entr" presetSubtype="8" fill="hold" grpId="0" nodeType="afterEffect">
                                  <p:stCondLst>
                                    <p:cond delay="4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par>
                          <p:cTn id="22" fill="hold">
                            <p:stCondLst>
                              <p:cond delay="24600"/>
                            </p:stCondLst>
                            <p:childTnLst>
                              <p:par>
                                <p:cTn id="23" presetID="22" presetClass="entr" presetSubtype="8" fill="hold" grpId="0" nodeType="afterEffect">
                                  <p:stCondLst>
                                    <p:cond delay="4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2000"/>
                                        <p:tgtEl>
                                          <p:spTgt spid="3">
                                            <p:txEl>
                                              <p:pRg st="3" end="3"/>
                                            </p:txEl>
                                          </p:spTgt>
                                        </p:tgtEl>
                                      </p:cBhvr>
                                    </p:animEffect>
                                  </p:childTnLst>
                                </p:cTn>
                              </p:par>
                            </p:childTnLst>
                          </p:cTn>
                        </p:par>
                        <p:par>
                          <p:cTn id="26" fill="hold">
                            <p:stCondLst>
                              <p:cond delay="30600"/>
                            </p:stCondLst>
                            <p:childTnLst>
                              <p:par>
                                <p:cTn id="27" presetID="22" presetClass="entr" presetSubtype="8" fill="hold" grpId="0" nodeType="afterEffect">
                                  <p:stCondLst>
                                    <p:cond delay="40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2000"/>
                                        <p:tgtEl>
                                          <p:spTgt spid="3">
                                            <p:txEl>
                                              <p:pRg st="4" end="4"/>
                                            </p:txEl>
                                          </p:spTgt>
                                        </p:tgtEl>
                                      </p:cBhvr>
                                    </p:animEffect>
                                  </p:childTnLst>
                                </p:cTn>
                              </p:par>
                            </p:childTnLst>
                          </p:cTn>
                        </p:par>
                        <p:par>
                          <p:cTn id="30" fill="hold">
                            <p:stCondLst>
                              <p:cond delay="36600"/>
                            </p:stCondLst>
                            <p:childTnLst>
                              <p:par>
                                <p:cTn id="31" presetID="22" presetClass="entr" presetSubtype="8" fill="hold" grpId="0" nodeType="afterEffect">
                                  <p:stCondLst>
                                    <p:cond delay="400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2000"/>
                                        <p:tgtEl>
                                          <p:spTgt spid="3">
                                            <p:txEl>
                                              <p:pRg st="5" end="5"/>
                                            </p:txEl>
                                          </p:spTgt>
                                        </p:tgtEl>
                                      </p:cBhvr>
                                    </p:animEffect>
                                  </p:childTnLst>
                                </p:cTn>
                              </p:par>
                            </p:childTnLst>
                          </p:cTn>
                        </p:par>
                        <p:par>
                          <p:cTn id="34" fill="hold">
                            <p:stCondLst>
                              <p:cond delay="42600"/>
                            </p:stCondLst>
                            <p:childTnLst>
                              <p:par>
                                <p:cTn id="35" presetID="22" presetClass="entr" presetSubtype="8" fill="hold" grpId="0" nodeType="afterEffect">
                                  <p:stCondLst>
                                    <p:cond delay="40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http://blog.enta-live.com/images/RobertoCarlos_00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ubrik 1"/>
          <p:cNvSpPr>
            <a:spLocks noGrp="1"/>
          </p:cNvSpPr>
          <p:nvPr>
            <p:ph type="title"/>
          </p:nvPr>
        </p:nvSpPr>
        <p:spPr>
          <a:xfrm>
            <a:off x="500063" y="0"/>
            <a:ext cx="8229600" cy="1143000"/>
          </a:xfrm>
        </p:spPr>
        <p:txBody>
          <a:bodyPr/>
          <a:lstStyle/>
          <a:p>
            <a:pPr eaLnBrk="1" hangingPunct="1"/>
            <a:r>
              <a:rPr lang="sv-SE" sz="6600" b="1" i="1" u="sng"/>
              <a:t>Skott</a:t>
            </a:r>
            <a:endParaRPr lang="sv-SE" sz="6600" u="sng"/>
          </a:p>
        </p:txBody>
      </p:sp>
      <p:sp>
        <p:nvSpPr>
          <p:cNvPr id="3" name="textruta 2"/>
          <p:cNvSpPr txBox="1"/>
          <p:nvPr/>
        </p:nvSpPr>
        <p:spPr>
          <a:xfrm>
            <a:off x="2500313" y="1428750"/>
            <a:ext cx="3929062" cy="6216650"/>
          </a:xfrm>
          <a:prstGeom prst="rect">
            <a:avLst/>
          </a:prstGeom>
          <a:noFill/>
        </p:spPr>
        <p:txBody>
          <a:bodyPr>
            <a:prstTxWarp prst="textNoShape">
              <a:avLst/>
            </a:prstTxWarp>
            <a:spAutoFit/>
          </a:bodyPr>
          <a:lstStyle/>
          <a:p>
            <a:pPr algn="ctr"/>
            <a:r>
              <a:rPr lang="sv-SE" sz="3200" b="1" i="1" u="sng">
                <a:latin typeface="Calibri" pitchFamily="-109" charset="0"/>
              </a:rPr>
              <a:t>Lära sig skjuta rätt</a:t>
            </a:r>
          </a:p>
          <a:p>
            <a:pPr algn="ctr"/>
            <a:endParaRPr lang="sv-SE" sz="3200" b="1" i="1" u="sng">
              <a:latin typeface="Calibri" pitchFamily="-109" charset="0"/>
            </a:endParaRPr>
          </a:p>
          <a:p>
            <a:pPr>
              <a:buFont typeface="Calibri" pitchFamily="-109" charset="0"/>
              <a:buAutoNum type="arabicPeriod"/>
            </a:pPr>
            <a:r>
              <a:rPr lang="sv-SE" sz="2800" b="1">
                <a:latin typeface="Calibri" pitchFamily="-109" charset="0"/>
              </a:rPr>
              <a:t>Stödfotens placering</a:t>
            </a:r>
          </a:p>
          <a:p>
            <a:pPr>
              <a:buFont typeface="Calibri" pitchFamily="-109" charset="0"/>
              <a:buAutoNum type="arabicPeriod"/>
            </a:pPr>
            <a:r>
              <a:rPr lang="sv-SE" sz="2800" b="1">
                <a:latin typeface="Calibri" pitchFamily="-109" charset="0"/>
              </a:rPr>
              <a:t>Kroppens lutning</a:t>
            </a:r>
          </a:p>
          <a:p>
            <a:endParaRPr lang="sv-SE" sz="2400" b="1" i="1">
              <a:latin typeface="Calibri" pitchFamily="-109" charset="0"/>
            </a:endParaRPr>
          </a:p>
          <a:p>
            <a:endParaRPr lang="sv-SE" sz="2400" b="1" i="1">
              <a:latin typeface="Calibri" pitchFamily="-109" charset="0"/>
            </a:endParaRPr>
          </a:p>
          <a:p>
            <a:r>
              <a:rPr lang="sv-SE" sz="2800" b="1" i="1">
                <a:latin typeface="Calibri" pitchFamily="-109" charset="0"/>
              </a:rPr>
              <a:t>Hårdheten i skottet har ingen betydelse i uppbyggnads träning på skott, utan tillslaget ÄR ALLT. </a:t>
            </a:r>
          </a:p>
          <a:p>
            <a:endParaRPr lang="sv-SE">
              <a:latin typeface="Calibri" pitchFamily="-109" charset="0"/>
            </a:endParaRPr>
          </a:p>
          <a:p>
            <a:endParaRPr lang="sv-SE">
              <a:latin typeface="Calibri" pitchFamily="-109" charset="0"/>
            </a:endParaRPr>
          </a:p>
          <a:p>
            <a:endParaRPr lang="sv-SE">
              <a:latin typeface="Calibri" pitchFamily="-109" charset="0"/>
            </a:endParaRPr>
          </a:p>
          <a:p>
            <a:endParaRPr lang="sv-SE">
              <a:latin typeface="Calibri" pitchFamily="-109" charset="0"/>
            </a:endParaRPr>
          </a:p>
          <a:p>
            <a:r>
              <a:rPr lang="sv-SE">
                <a:latin typeface="Calibri" pitchFamily="-109" charset="0"/>
              </a:rPr>
              <a:t> </a:t>
            </a:r>
          </a:p>
        </p:txBody>
      </p:sp>
    </p:spTree>
  </p:cSld>
  <p:clrMapOvr>
    <a:masterClrMapping/>
  </p:clrMapOvr>
  <p:transition advClick="0" advTm="27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3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3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3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par>
                          <p:cTn id="23" fill="hold">
                            <p:stCondLst>
                              <p:cond delay="5000"/>
                            </p:stCondLst>
                            <p:childTnLst>
                              <p:par>
                                <p:cTn id="24" presetID="53" presetClass="entr" presetSubtype="0" fill="hold" grpId="0" nodeType="afterEffect">
                                  <p:stCondLst>
                                    <p:cond delay="300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300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http://www.bbc.co.uk/coventry/content/images/2006/06/12/trinidad_sweden_gallery_06_470x35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ubrik 1"/>
          <p:cNvSpPr>
            <a:spLocks noGrp="1"/>
          </p:cNvSpPr>
          <p:nvPr>
            <p:ph type="title"/>
          </p:nvPr>
        </p:nvSpPr>
        <p:spPr>
          <a:xfrm rot="20571026">
            <a:off x="2486025" y="544513"/>
            <a:ext cx="8229600" cy="1143000"/>
          </a:xfrm>
        </p:spPr>
        <p:txBody>
          <a:bodyPr/>
          <a:lstStyle/>
          <a:p>
            <a:pPr eaLnBrk="1" hangingPunct="1"/>
            <a:r>
              <a:rPr lang="sv-SE" sz="6600" b="1" i="1"/>
              <a:t>Nick</a:t>
            </a:r>
            <a:endParaRPr lang="sv-SE" sz="6600"/>
          </a:p>
        </p:txBody>
      </p:sp>
      <p:sp>
        <p:nvSpPr>
          <p:cNvPr id="4" name="textruta 3"/>
          <p:cNvSpPr txBox="1"/>
          <p:nvPr/>
        </p:nvSpPr>
        <p:spPr>
          <a:xfrm>
            <a:off x="5286375" y="2000250"/>
            <a:ext cx="3857625" cy="3386138"/>
          </a:xfrm>
          <a:prstGeom prst="rect">
            <a:avLst/>
          </a:prstGeom>
          <a:noFill/>
        </p:spPr>
        <p:txBody>
          <a:bodyPr>
            <a:prstTxWarp prst="textNoShape">
              <a:avLst/>
            </a:prstTxWarp>
            <a:spAutoFit/>
          </a:bodyPr>
          <a:lstStyle/>
          <a:p>
            <a:r>
              <a:rPr lang="sv-SE" sz="2800" b="1">
                <a:solidFill>
                  <a:srgbClr val="FF0000"/>
                </a:solidFill>
                <a:latin typeface="Calibri" pitchFamily="-109" charset="0"/>
              </a:rPr>
              <a:t>Det gör inte ont att nicka om man nickar rätt</a:t>
            </a:r>
          </a:p>
          <a:p>
            <a:endParaRPr lang="sv-SE" sz="2800" b="1">
              <a:solidFill>
                <a:srgbClr val="FF0000"/>
              </a:solidFill>
              <a:latin typeface="Calibri" pitchFamily="-109" charset="0"/>
            </a:endParaRPr>
          </a:p>
          <a:p>
            <a:r>
              <a:rPr lang="sv-SE" sz="2800" b="1">
                <a:solidFill>
                  <a:srgbClr val="FF0000"/>
                </a:solidFill>
                <a:latin typeface="Calibri" pitchFamily="-109" charset="0"/>
              </a:rPr>
              <a:t>	Man nickar för att</a:t>
            </a:r>
          </a:p>
          <a:p>
            <a:pPr algn="ctr">
              <a:buFont typeface="Calibri" pitchFamily="-109" charset="0"/>
              <a:buAutoNum type="arabicPeriod"/>
            </a:pPr>
            <a:r>
              <a:rPr lang="sv-SE" sz="2800" b="1">
                <a:solidFill>
                  <a:srgbClr val="FF0000"/>
                </a:solidFill>
                <a:latin typeface="Calibri" pitchFamily="-109" charset="0"/>
              </a:rPr>
              <a:t>Förlänga boll</a:t>
            </a:r>
          </a:p>
          <a:p>
            <a:pPr algn="ctr">
              <a:buFont typeface="Calibri" pitchFamily="-109" charset="0"/>
              <a:buAutoNum type="arabicPeriod"/>
            </a:pPr>
            <a:r>
              <a:rPr lang="sv-SE" sz="2800" b="1">
                <a:solidFill>
                  <a:srgbClr val="FF0000"/>
                </a:solidFill>
                <a:latin typeface="Calibri" pitchFamily="-109" charset="0"/>
              </a:rPr>
              <a:t>Nicka mot mål</a:t>
            </a:r>
          </a:p>
          <a:p>
            <a:pPr algn="ctr">
              <a:buFont typeface="Calibri" pitchFamily="-109" charset="0"/>
              <a:buAutoNum type="arabicPeriod"/>
            </a:pPr>
            <a:r>
              <a:rPr lang="sv-SE" sz="2800" b="1">
                <a:solidFill>
                  <a:srgbClr val="FF0000"/>
                </a:solidFill>
                <a:latin typeface="Calibri" pitchFamily="-109" charset="0"/>
              </a:rPr>
              <a:t>Rensa höjdboll</a:t>
            </a:r>
          </a:p>
          <a:p>
            <a:endParaRPr lang="sv-SE">
              <a:latin typeface="Calibri" pitchFamily="-109" charset="0"/>
            </a:endParaRPr>
          </a:p>
        </p:txBody>
      </p:sp>
    </p:spTree>
  </p:cSld>
  <p:clrMapOvr>
    <a:masterClrMapping/>
  </p:clrMapOvr>
  <p:transition advClick="0" advTm="3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12" fill="hold" grpId="0" nodeType="afterEffect">
                                  <p:stCondLst>
                                    <p:cond delay="250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150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12" fill="hold" grpId="0" nodeType="afterEffect">
                                  <p:stCondLst>
                                    <p:cond delay="250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6000"/>
                            </p:stCondLst>
                            <p:childTnLst>
                              <p:par>
                                <p:cTn id="26" presetID="2" presetClass="entr" presetSubtype="12" fill="hold" grpId="0" nodeType="afterEffect">
                                  <p:stCondLst>
                                    <p:cond delay="250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9500"/>
                            </p:stCondLst>
                            <p:childTnLst>
                              <p:par>
                                <p:cTn id="31" presetID="2" presetClass="entr" presetSubtype="12" fill="hold" grpId="0" nodeType="afterEffect">
                                  <p:stCondLst>
                                    <p:cond delay="250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Bildobjekt 1" descr="IMG_1288.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ruta 2"/>
          <p:cNvSpPr txBox="1">
            <a:spLocks noChangeArrowheads="1"/>
          </p:cNvSpPr>
          <p:nvPr/>
        </p:nvSpPr>
        <p:spPr bwMode="auto">
          <a:xfrm>
            <a:off x="1071563" y="357188"/>
            <a:ext cx="7000875" cy="830262"/>
          </a:xfrm>
          <a:prstGeom prst="rect">
            <a:avLst/>
          </a:prstGeom>
          <a:noFill/>
          <a:ln w="9525">
            <a:noFill/>
            <a:miter lim="800000"/>
            <a:headEnd/>
            <a:tailEnd/>
          </a:ln>
        </p:spPr>
        <p:txBody>
          <a:bodyPr>
            <a:prstTxWarp prst="textNoShape">
              <a:avLst/>
            </a:prstTxWarp>
            <a:spAutoFit/>
          </a:bodyPr>
          <a:lstStyle/>
          <a:p>
            <a:pPr algn="ctr"/>
            <a:r>
              <a:rPr lang="sv-SE" sz="4800" b="1" i="1">
                <a:solidFill>
                  <a:schemeClr val="bg1"/>
                </a:solidFill>
                <a:latin typeface="Calibri" pitchFamily="-109" charset="0"/>
              </a:rPr>
              <a:t>Motsatsförhållande</a:t>
            </a:r>
            <a:endParaRPr lang="sv-SE" sz="2800" b="1" i="1">
              <a:solidFill>
                <a:schemeClr val="bg1"/>
              </a:solidFill>
              <a:latin typeface="Calibri" pitchFamily="-109" charset="0"/>
            </a:endParaRPr>
          </a:p>
        </p:txBody>
      </p:sp>
      <p:sp>
        <p:nvSpPr>
          <p:cNvPr id="5" name="textruta 4"/>
          <p:cNvSpPr txBox="1">
            <a:spLocks noChangeArrowheads="1"/>
          </p:cNvSpPr>
          <p:nvPr/>
        </p:nvSpPr>
        <p:spPr bwMode="auto">
          <a:xfrm>
            <a:off x="214313" y="4000500"/>
            <a:ext cx="2660650" cy="1754188"/>
          </a:xfrm>
          <a:prstGeom prst="rect">
            <a:avLst/>
          </a:prstGeom>
          <a:noFill/>
          <a:ln w="9525">
            <a:noFill/>
            <a:miter lim="800000"/>
            <a:headEnd/>
            <a:tailEnd/>
          </a:ln>
        </p:spPr>
        <p:txBody>
          <a:bodyPr wrap="none">
            <a:prstTxWarp prst="textNoShape">
              <a:avLst/>
            </a:prstTxWarp>
            <a:spAutoFit/>
          </a:bodyPr>
          <a:lstStyle/>
          <a:p>
            <a:r>
              <a:rPr lang="sv-SE" sz="3600" b="1">
                <a:latin typeface="Calibri" pitchFamily="-109" charset="0"/>
              </a:rPr>
              <a:t>Anfall</a:t>
            </a:r>
          </a:p>
          <a:p>
            <a:r>
              <a:rPr lang="sv-SE" sz="2400" b="1">
                <a:latin typeface="Calibri" pitchFamily="-109" charset="0"/>
              </a:rPr>
              <a:t>Hela laget offensivt</a:t>
            </a:r>
          </a:p>
          <a:p>
            <a:r>
              <a:rPr lang="sv-SE" sz="2400" b="1">
                <a:latin typeface="Calibri" pitchFamily="-109" charset="0"/>
              </a:rPr>
              <a:t>Skapa målchanser</a:t>
            </a:r>
          </a:p>
          <a:p>
            <a:r>
              <a:rPr lang="sv-SE" sz="2400" b="1">
                <a:latin typeface="Calibri" pitchFamily="-109" charset="0"/>
              </a:rPr>
              <a:t>Göra mål</a:t>
            </a:r>
          </a:p>
        </p:txBody>
      </p:sp>
      <p:sp>
        <p:nvSpPr>
          <p:cNvPr id="6" name="textruta 5"/>
          <p:cNvSpPr txBox="1">
            <a:spLocks noChangeArrowheads="1"/>
          </p:cNvSpPr>
          <p:nvPr/>
        </p:nvSpPr>
        <p:spPr bwMode="auto">
          <a:xfrm>
            <a:off x="4214813" y="3929063"/>
            <a:ext cx="4643437" cy="1754187"/>
          </a:xfrm>
          <a:prstGeom prst="rect">
            <a:avLst/>
          </a:prstGeom>
          <a:noFill/>
          <a:ln w="9525">
            <a:noFill/>
            <a:miter lim="800000"/>
            <a:headEnd/>
            <a:tailEnd/>
          </a:ln>
        </p:spPr>
        <p:txBody>
          <a:bodyPr>
            <a:prstTxWarp prst="textNoShape">
              <a:avLst/>
            </a:prstTxWarp>
            <a:spAutoFit/>
          </a:bodyPr>
          <a:lstStyle/>
          <a:p>
            <a:pPr algn="ctr"/>
            <a:r>
              <a:rPr lang="sv-SE" sz="3600" b="1">
                <a:latin typeface="Calibri" pitchFamily="-109" charset="0"/>
              </a:rPr>
              <a:t>Försvar</a:t>
            </a:r>
          </a:p>
          <a:p>
            <a:r>
              <a:rPr lang="sv-SE" sz="2400" b="1">
                <a:latin typeface="Calibri" pitchFamily="-109" charset="0"/>
              </a:rPr>
              <a:t>Hela laget defensivt</a:t>
            </a:r>
          </a:p>
          <a:p>
            <a:r>
              <a:rPr lang="sv-SE" sz="2400" b="1">
                <a:latin typeface="Calibri" pitchFamily="-109" charset="0"/>
              </a:rPr>
              <a:t>Hindra att målsituationer uppstår</a:t>
            </a:r>
          </a:p>
          <a:p>
            <a:r>
              <a:rPr lang="sv-SE" sz="2400" b="1">
                <a:latin typeface="Calibri" pitchFamily="-109" charset="0"/>
              </a:rPr>
              <a:t>Hindra att det blir mål</a:t>
            </a:r>
          </a:p>
        </p:txBody>
      </p:sp>
      <p:sp>
        <p:nvSpPr>
          <p:cNvPr id="7" name="textruta 6"/>
          <p:cNvSpPr txBox="1">
            <a:spLocks noChangeArrowheads="1"/>
          </p:cNvSpPr>
          <p:nvPr/>
        </p:nvSpPr>
        <p:spPr bwMode="auto">
          <a:xfrm>
            <a:off x="214313" y="6072188"/>
            <a:ext cx="8786812" cy="769937"/>
          </a:xfrm>
          <a:prstGeom prst="rect">
            <a:avLst/>
          </a:prstGeom>
          <a:noFill/>
          <a:ln w="9525">
            <a:noFill/>
            <a:miter lim="800000"/>
            <a:headEnd/>
            <a:tailEnd/>
          </a:ln>
        </p:spPr>
        <p:txBody>
          <a:bodyPr>
            <a:prstTxWarp prst="textNoShape">
              <a:avLst/>
            </a:prstTxWarp>
            <a:spAutoFit/>
          </a:bodyPr>
          <a:lstStyle/>
          <a:p>
            <a:pPr algn="ctr"/>
            <a:r>
              <a:rPr lang="sv-SE" sz="2400" b="1" i="1" u="sng">
                <a:solidFill>
                  <a:schemeClr val="bg1"/>
                </a:solidFill>
                <a:latin typeface="Calibri" pitchFamily="-109" charset="0"/>
              </a:rPr>
              <a:t>Viktig tanke till tränare att inte bara se sista avgörande situation</a:t>
            </a:r>
          </a:p>
          <a:p>
            <a:endParaRPr lang="sv-SE" sz="2000" u="sng">
              <a:latin typeface="Calibri" pitchFamily="-109" charset="0"/>
            </a:endParaRPr>
          </a:p>
        </p:txBody>
      </p:sp>
      <p:sp>
        <p:nvSpPr>
          <p:cNvPr id="8" name="textruta 7"/>
          <p:cNvSpPr txBox="1">
            <a:spLocks noChangeArrowheads="1"/>
          </p:cNvSpPr>
          <p:nvPr/>
        </p:nvSpPr>
        <p:spPr bwMode="auto">
          <a:xfrm>
            <a:off x="1785938" y="1643063"/>
            <a:ext cx="4786312" cy="923925"/>
          </a:xfrm>
          <a:prstGeom prst="rect">
            <a:avLst/>
          </a:prstGeom>
          <a:noFill/>
          <a:ln w="9525">
            <a:noFill/>
            <a:miter lim="800000"/>
            <a:headEnd/>
            <a:tailEnd/>
          </a:ln>
        </p:spPr>
        <p:txBody>
          <a:bodyPr>
            <a:prstTxWarp prst="textNoShape">
              <a:avLst/>
            </a:prstTxWarp>
            <a:spAutoFit/>
          </a:bodyPr>
          <a:lstStyle/>
          <a:p>
            <a:pPr algn="ctr"/>
            <a:r>
              <a:rPr lang="sv-SE" sz="5400" b="1" i="1">
                <a:latin typeface="Calibri" pitchFamily="-109" charset="0"/>
              </a:rPr>
              <a:t>Anfall - Försvar</a:t>
            </a:r>
          </a:p>
        </p:txBody>
      </p:sp>
    </p:spTree>
  </p:cSld>
  <p:clrMapOvr>
    <a:masterClrMapping/>
  </p:clrMapOvr>
  <p:transition advClick="0" advTm="7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74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200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200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2000"/>
                                        <p:tgtEl>
                                          <p:spTgt spid="5">
                                            <p:txEl>
                                              <p:pRg st="3" end="3"/>
                                            </p:txEl>
                                          </p:spTgt>
                                        </p:tgtEl>
                                      </p:cBhvr>
                                    </p:animEffect>
                                  </p:childTnLst>
                                </p:cTn>
                              </p:par>
                            </p:childTnLst>
                          </p:cTn>
                        </p:par>
                        <p:par>
                          <p:cTn id="34" fill="hold">
                            <p:stCondLst>
                              <p:cond delay="9000"/>
                            </p:stCondLst>
                            <p:childTnLst>
                              <p:par>
                                <p:cTn id="35" presetID="10" presetClass="entr" presetSubtype="0" fill="hold" grpId="0" nodeType="afterEffect">
                                  <p:stCondLst>
                                    <p:cond delay="200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2000"/>
                                        <p:tgtEl>
                                          <p:spTgt spid="6">
                                            <p:txEl>
                                              <p:pRg st="0" end="0"/>
                                            </p:txEl>
                                          </p:spTgt>
                                        </p:tgtEl>
                                      </p:cBhvr>
                                    </p:animEffect>
                                  </p:childTnLst>
                                </p:cTn>
                              </p:par>
                            </p:childTnLst>
                          </p:cTn>
                        </p:par>
                        <p:par>
                          <p:cTn id="38" fill="hold">
                            <p:stCondLst>
                              <p:cond delay="13000"/>
                            </p:stCondLst>
                            <p:childTnLst>
                              <p:par>
                                <p:cTn id="39" presetID="10" presetClass="entr" presetSubtype="0" fill="hold" grpId="0" nodeType="afterEffect">
                                  <p:stCondLst>
                                    <p:cond delay="200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2000"/>
                                        <p:tgtEl>
                                          <p:spTgt spid="6">
                                            <p:txEl>
                                              <p:pRg st="1" end="1"/>
                                            </p:txEl>
                                          </p:spTgt>
                                        </p:tgtEl>
                                      </p:cBhvr>
                                    </p:animEffect>
                                  </p:childTnLst>
                                </p:cTn>
                              </p:par>
                            </p:childTnLst>
                          </p:cTn>
                        </p:par>
                        <p:par>
                          <p:cTn id="42" fill="hold">
                            <p:stCondLst>
                              <p:cond delay="17000"/>
                            </p:stCondLst>
                            <p:childTnLst>
                              <p:par>
                                <p:cTn id="43" presetID="10" presetClass="entr" presetSubtype="0" fill="hold" grpId="0" nodeType="afterEffect">
                                  <p:stCondLst>
                                    <p:cond delay="200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2000"/>
                                        <p:tgtEl>
                                          <p:spTgt spid="6">
                                            <p:txEl>
                                              <p:pRg st="2" end="2"/>
                                            </p:txEl>
                                          </p:spTgt>
                                        </p:tgtEl>
                                      </p:cBhvr>
                                    </p:animEffect>
                                  </p:childTnLst>
                                </p:cTn>
                              </p:par>
                            </p:childTnLst>
                          </p:cTn>
                        </p:par>
                        <p:par>
                          <p:cTn id="46" fill="hold">
                            <p:stCondLst>
                              <p:cond delay="21000"/>
                            </p:stCondLst>
                            <p:childTnLst>
                              <p:par>
                                <p:cTn id="47" presetID="10" presetClass="entr" presetSubtype="0" fill="hold" grpId="0" nodeType="afterEffect">
                                  <p:stCondLst>
                                    <p:cond delay="200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2000"/>
                                        <p:tgtEl>
                                          <p:spTgt spid="6">
                                            <p:txEl>
                                              <p:pRg st="3" end="3"/>
                                            </p:txEl>
                                          </p:spTgt>
                                        </p:tgtEl>
                                      </p:cBhvr>
                                    </p:animEffect>
                                  </p:childTnLst>
                                </p:cTn>
                              </p:par>
                            </p:childTnLst>
                          </p:cTn>
                        </p:par>
                        <p:par>
                          <p:cTn id="50" fill="hold">
                            <p:stCondLst>
                              <p:cond delay="25000"/>
                            </p:stCondLst>
                            <p:childTnLst>
                              <p:par>
                                <p:cTn id="51" presetID="9" presetClass="entr" presetSubtype="0" fill="hold" nodeType="afterEffect">
                                  <p:stCondLst>
                                    <p:cond delay="300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dissolve">
                                      <p:cBhvr>
                                        <p:cTn id="53" dur="3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8"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9" descr="http://www.prensalibre.com/pl/2008/agosto/26/_Img/424420_101.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 name="textruta 2"/>
          <p:cNvSpPr txBox="1">
            <a:spLocks noChangeArrowheads="1"/>
          </p:cNvSpPr>
          <p:nvPr/>
        </p:nvSpPr>
        <p:spPr bwMode="auto">
          <a:xfrm>
            <a:off x="3584575" y="571500"/>
            <a:ext cx="1155700" cy="862013"/>
          </a:xfrm>
          <a:prstGeom prst="rect">
            <a:avLst/>
          </a:prstGeom>
          <a:noFill/>
          <a:ln w="9525">
            <a:noFill/>
            <a:miter lim="800000"/>
            <a:headEnd/>
            <a:tailEnd/>
          </a:ln>
        </p:spPr>
        <p:txBody>
          <a:bodyPr wrap="none">
            <a:prstTxWarp prst="textNoShape">
              <a:avLst/>
            </a:prstTxWarp>
            <a:spAutoFit/>
          </a:bodyPr>
          <a:lstStyle/>
          <a:p>
            <a:r>
              <a:rPr lang="sv-SE" sz="3200" b="1" i="1">
                <a:solidFill>
                  <a:schemeClr val="bg1"/>
                </a:solidFill>
                <a:latin typeface="Calibri" pitchFamily="-109" charset="0"/>
              </a:rPr>
              <a:t>6-9</a:t>
            </a:r>
            <a:r>
              <a:rPr lang="sv-SE" sz="2400" b="1" i="1">
                <a:solidFill>
                  <a:schemeClr val="bg1"/>
                </a:solidFill>
                <a:latin typeface="Calibri" pitchFamily="-109" charset="0"/>
              </a:rPr>
              <a:t> </a:t>
            </a:r>
            <a:r>
              <a:rPr lang="sv-SE" sz="3200" b="1" i="1">
                <a:solidFill>
                  <a:schemeClr val="bg1"/>
                </a:solidFill>
                <a:latin typeface="Calibri" pitchFamily="-109" charset="0"/>
              </a:rPr>
              <a:t>år</a:t>
            </a:r>
            <a:endParaRPr lang="sv-SE" sz="2400">
              <a:solidFill>
                <a:schemeClr val="bg1"/>
              </a:solidFill>
              <a:latin typeface="Calibri" pitchFamily="-109" charset="0"/>
            </a:endParaRPr>
          </a:p>
          <a:p>
            <a:endParaRPr lang="sv-SE">
              <a:latin typeface="Calibri" pitchFamily="-109" charset="0"/>
            </a:endParaRPr>
          </a:p>
        </p:txBody>
      </p:sp>
      <p:sp>
        <p:nvSpPr>
          <p:cNvPr id="4" name="textruta 3"/>
          <p:cNvSpPr txBox="1">
            <a:spLocks noChangeArrowheads="1"/>
          </p:cNvSpPr>
          <p:nvPr/>
        </p:nvSpPr>
        <p:spPr bwMode="auto">
          <a:xfrm>
            <a:off x="0" y="1000125"/>
            <a:ext cx="9144000" cy="1077913"/>
          </a:xfrm>
          <a:prstGeom prst="rect">
            <a:avLst/>
          </a:prstGeom>
          <a:noFill/>
          <a:ln w="9525">
            <a:noFill/>
            <a:miter lim="800000"/>
            <a:headEnd/>
            <a:tailEnd/>
          </a:ln>
        </p:spPr>
        <p:txBody>
          <a:bodyPr>
            <a:prstTxWarp prst="textNoShape">
              <a:avLst/>
            </a:prstTxWarp>
            <a:spAutoFit/>
          </a:bodyPr>
          <a:lstStyle/>
          <a:p>
            <a:r>
              <a:rPr lang="sv-SE" sz="3200">
                <a:solidFill>
                  <a:schemeClr val="bg1"/>
                </a:solidFill>
                <a:latin typeface="Calibri" pitchFamily="-109" charset="0"/>
              </a:rPr>
              <a:t>Vid denna ålder ska varje spelare ha tillgång till boll.</a:t>
            </a:r>
          </a:p>
          <a:p>
            <a:r>
              <a:rPr lang="sv-SE" sz="3200">
                <a:solidFill>
                  <a:schemeClr val="bg1"/>
                </a:solidFill>
                <a:latin typeface="Calibri" pitchFamily="-109" charset="0"/>
              </a:rPr>
              <a:t> Ytan ska vara väl tilltagen så varje spelare känner lugn</a:t>
            </a:r>
          </a:p>
        </p:txBody>
      </p:sp>
      <p:sp>
        <p:nvSpPr>
          <p:cNvPr id="5" name="textruta 4"/>
          <p:cNvSpPr txBox="1">
            <a:spLocks noChangeArrowheads="1"/>
          </p:cNvSpPr>
          <p:nvPr/>
        </p:nvSpPr>
        <p:spPr bwMode="auto">
          <a:xfrm>
            <a:off x="3214688" y="2143125"/>
            <a:ext cx="2714625" cy="862013"/>
          </a:xfrm>
          <a:prstGeom prst="rect">
            <a:avLst/>
          </a:prstGeom>
          <a:noFill/>
          <a:ln w="9525">
            <a:noFill/>
            <a:miter lim="800000"/>
            <a:headEnd/>
            <a:tailEnd/>
          </a:ln>
        </p:spPr>
        <p:txBody>
          <a:bodyPr>
            <a:prstTxWarp prst="textNoShape">
              <a:avLst/>
            </a:prstTxWarp>
            <a:spAutoFit/>
          </a:bodyPr>
          <a:lstStyle/>
          <a:p>
            <a:r>
              <a:rPr lang="sv-SE" sz="3200" b="1">
                <a:solidFill>
                  <a:schemeClr val="bg1"/>
                </a:solidFill>
                <a:latin typeface="Calibri" pitchFamily="-109" charset="0"/>
              </a:rPr>
              <a:t>10 år-15år</a:t>
            </a:r>
          </a:p>
          <a:p>
            <a:endParaRPr lang="sv-SE">
              <a:latin typeface="Calibri" pitchFamily="-109" charset="0"/>
            </a:endParaRPr>
          </a:p>
        </p:txBody>
      </p:sp>
      <p:sp>
        <p:nvSpPr>
          <p:cNvPr id="9" name="textruta 8"/>
          <p:cNvSpPr txBox="1">
            <a:spLocks noChangeArrowheads="1"/>
          </p:cNvSpPr>
          <p:nvPr/>
        </p:nvSpPr>
        <p:spPr bwMode="auto">
          <a:xfrm>
            <a:off x="285750" y="2643188"/>
            <a:ext cx="8572500" cy="3692525"/>
          </a:xfrm>
          <a:prstGeom prst="rect">
            <a:avLst/>
          </a:prstGeom>
          <a:noFill/>
          <a:ln w="9525">
            <a:noFill/>
            <a:miter lim="800000"/>
            <a:headEnd/>
            <a:tailEnd/>
          </a:ln>
        </p:spPr>
        <p:txBody>
          <a:bodyPr>
            <a:prstTxWarp prst="textNoShape">
              <a:avLst/>
            </a:prstTxWarp>
            <a:spAutoFit/>
          </a:bodyPr>
          <a:lstStyle/>
          <a:p>
            <a:r>
              <a:rPr lang="sv-SE" sz="2000">
                <a:solidFill>
                  <a:srgbClr val="FFC000"/>
                </a:solidFill>
                <a:latin typeface="Calibri" pitchFamily="-109" charset="0"/>
              </a:rPr>
              <a:t> </a:t>
            </a:r>
            <a:r>
              <a:rPr lang="sv-SE" sz="3600">
                <a:solidFill>
                  <a:schemeClr val="bg1"/>
                </a:solidFill>
                <a:latin typeface="Calibri" pitchFamily="-109" charset="0"/>
              </a:rPr>
              <a:t>Krymp ytorna på övningarna efter hand så att spelarna lär sig att det finns andra på planen också. </a:t>
            </a:r>
          </a:p>
          <a:p>
            <a:r>
              <a:rPr lang="sv-SE" sz="3600">
                <a:solidFill>
                  <a:schemeClr val="bg1"/>
                </a:solidFill>
                <a:latin typeface="Calibri" pitchFamily="-109" charset="0"/>
              </a:rPr>
              <a:t>Stora ytor =säkrare övningar.</a:t>
            </a:r>
          </a:p>
          <a:p>
            <a:r>
              <a:rPr lang="sv-SE" sz="3600">
                <a:solidFill>
                  <a:schemeClr val="bg1"/>
                </a:solidFill>
                <a:latin typeface="Calibri" pitchFamily="-109" charset="0"/>
              </a:rPr>
              <a:t> Mindre ytor = bättre spelförståelse och speluppfattning.</a:t>
            </a:r>
            <a:endParaRPr lang="sv-SE" sz="3200">
              <a:solidFill>
                <a:schemeClr val="bg1"/>
              </a:solidFill>
              <a:latin typeface="Calibri" pitchFamily="-109" charset="0"/>
            </a:endParaRPr>
          </a:p>
          <a:p>
            <a:endParaRPr lang="sv-SE">
              <a:latin typeface="Calibri" pitchFamily="-109" charset="0"/>
            </a:endParaRPr>
          </a:p>
        </p:txBody>
      </p:sp>
      <p:pic>
        <p:nvPicPr>
          <p:cNvPr id="7" name="MacOS">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Click="0" advTm="45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1" presetClass="entr" presetSubtype="4" fill="hold" grpId="0" nodeType="after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4)">
                                      <p:cBhvr>
                                        <p:cTn id="10" dur="2000"/>
                                        <p:tgtEl>
                                          <p:spTgt spid="3">
                                            <p:txEl>
                                              <p:pRg st="0" end="0"/>
                                            </p:txEl>
                                          </p:spTgt>
                                        </p:tgtEl>
                                      </p:cBhvr>
                                    </p:animEffect>
                                  </p:childTnLst>
                                </p:cTn>
                              </p:par>
                            </p:childTnLst>
                          </p:cTn>
                        </p:par>
                        <p:par>
                          <p:cTn id="11" fill="hold">
                            <p:stCondLst>
                              <p:cond delay="4000"/>
                            </p:stCondLst>
                            <p:childTnLst>
                              <p:par>
                                <p:cTn id="12" presetID="10" presetClass="entr" presetSubtype="0" fill="hold" grpId="0" nodeType="afterEffect">
                                  <p:stCondLst>
                                    <p:cond delay="20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par>
                          <p:cTn id="15" fill="hold">
                            <p:stCondLst>
                              <p:cond delay="8000"/>
                            </p:stCondLst>
                            <p:childTnLst>
                              <p:par>
                                <p:cTn id="16" presetID="10" presetClass="entr" presetSubtype="0" fill="hold" grpId="0" nodeType="afterEffect">
                                  <p:stCondLst>
                                    <p:cond delay="200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par>
                          <p:cTn id="19" fill="hold">
                            <p:stCondLst>
                              <p:cond delay="12000"/>
                            </p:stCondLst>
                            <p:childTnLst>
                              <p:par>
                                <p:cTn id="20" presetID="21" presetClass="entr" presetSubtype="4" fill="hold" grpId="0" nodeType="afterEffect">
                                  <p:stCondLst>
                                    <p:cond delay="200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heel(4)">
                                      <p:cBhvr>
                                        <p:cTn id="22" dur="2000"/>
                                        <p:tgtEl>
                                          <p:spTgt spid="5">
                                            <p:txEl>
                                              <p:pRg st="0" end="0"/>
                                            </p:txEl>
                                          </p:spTgt>
                                        </p:tgtEl>
                                      </p:cBhvr>
                                    </p:animEffect>
                                  </p:childTnLst>
                                </p:cTn>
                              </p:par>
                            </p:childTnLst>
                          </p:cTn>
                        </p:par>
                        <p:par>
                          <p:cTn id="23" fill="hold">
                            <p:stCondLst>
                              <p:cond delay="16000"/>
                            </p:stCondLst>
                            <p:childTnLst>
                              <p:par>
                                <p:cTn id="24" presetID="22" presetClass="entr" presetSubtype="8" fill="hold" grpId="0" nodeType="afterEffect">
                                  <p:stCondLst>
                                    <p:cond delay="300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1000"/>
                                        <p:tgtEl>
                                          <p:spTgt spid="9">
                                            <p:txEl>
                                              <p:pRg st="0" end="0"/>
                                            </p:txEl>
                                          </p:spTgt>
                                        </p:tgtEl>
                                      </p:cBhvr>
                                    </p:animEffect>
                                  </p:childTnLst>
                                </p:cTn>
                              </p:par>
                            </p:childTnLst>
                          </p:cTn>
                        </p:par>
                        <p:par>
                          <p:cTn id="27" fill="hold">
                            <p:stCondLst>
                              <p:cond delay="20000"/>
                            </p:stCondLst>
                            <p:childTnLst>
                              <p:par>
                                <p:cTn id="28" presetID="22" presetClass="entr" presetSubtype="8" fill="hold" grpId="0" nodeType="afterEffect">
                                  <p:stCondLst>
                                    <p:cond delay="300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1000"/>
                                        <p:tgtEl>
                                          <p:spTgt spid="9">
                                            <p:txEl>
                                              <p:pRg st="1" end="1"/>
                                            </p:txEl>
                                          </p:spTgt>
                                        </p:tgtEl>
                                      </p:cBhvr>
                                    </p:animEffect>
                                  </p:childTnLst>
                                </p:cTn>
                              </p:par>
                            </p:childTnLst>
                          </p:cTn>
                        </p:par>
                        <p:par>
                          <p:cTn id="31" fill="hold">
                            <p:stCondLst>
                              <p:cond delay="24000"/>
                            </p:stCondLst>
                            <p:childTnLst>
                              <p:par>
                                <p:cTn id="32" presetID="22" presetClass="entr" presetSubtype="8" fill="hold" grpId="0" nodeType="afterEffect">
                                  <p:stCondLst>
                                    <p:cond delay="300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35"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3" grpId="0" build="p"/>
      <p:bldP spid="4" grpId="0" build="p"/>
      <p:bldP spid="5" grpId="0" build="allAtOnce"/>
      <p:bldP spid="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ruta 2"/>
          <p:cNvSpPr txBox="1">
            <a:spLocks noChangeArrowheads="1"/>
          </p:cNvSpPr>
          <p:nvPr/>
        </p:nvSpPr>
        <p:spPr bwMode="auto">
          <a:xfrm>
            <a:off x="0" y="549275"/>
            <a:ext cx="9144000" cy="6308725"/>
          </a:xfrm>
          <a:prstGeom prst="rect">
            <a:avLst/>
          </a:prstGeom>
          <a:noFill/>
          <a:ln w="9525">
            <a:noFill/>
            <a:miter lim="800000"/>
            <a:headEnd/>
            <a:tailEnd/>
          </a:ln>
        </p:spPr>
        <p:txBody>
          <a:bodyPr>
            <a:prstTxWarp prst="textNoShape">
              <a:avLst/>
            </a:prstTxWarp>
            <a:spAutoFit/>
          </a:bodyPr>
          <a:lstStyle/>
          <a:p>
            <a:r>
              <a:rPr lang="sv-SE" sz="2000">
                <a:latin typeface="Calibri" pitchFamily="-109" charset="0"/>
              </a:rPr>
              <a:t>Vid denna ålder ska varje spelare ha tillgång till boll. Ytan ska vara väl tilltagen så varje spelare känner lugn.</a:t>
            </a:r>
            <a:r>
              <a:rPr lang="sv-SE">
                <a:latin typeface="Calibri" pitchFamily="-109" charset="0"/>
              </a:rPr>
              <a:t> </a:t>
            </a:r>
          </a:p>
          <a:p>
            <a:r>
              <a:rPr lang="sv-SE" sz="1600" b="1" i="1">
                <a:latin typeface="Calibri" pitchFamily="-109" charset="0"/>
              </a:rPr>
              <a:t>Spelets grunder:</a:t>
            </a:r>
            <a:r>
              <a:rPr lang="sv-SE" sz="1600">
                <a:latin typeface="Calibri" pitchFamily="-109" charset="0"/>
              </a:rPr>
              <a:t> </a:t>
            </a:r>
            <a:r>
              <a:rPr lang="sv-SE" sz="1600" b="1" i="1">
                <a:latin typeface="Calibri" pitchFamily="-109" charset="0"/>
              </a:rPr>
              <a:t>Motsatsförhållanden</a:t>
            </a:r>
            <a:r>
              <a:rPr lang="sv-SE" sz="1600">
                <a:latin typeface="Calibri" pitchFamily="-109" charset="0"/>
              </a:rPr>
              <a:t> (förklara noga)</a:t>
            </a:r>
          </a:p>
          <a:p>
            <a:r>
              <a:rPr lang="sv-SE" sz="1600" b="1" i="1">
                <a:latin typeface="Calibri" pitchFamily="-109" charset="0"/>
              </a:rPr>
              <a:t>Passningsspel:</a:t>
            </a:r>
            <a:r>
              <a:rPr lang="sv-SE" sz="1600">
                <a:latin typeface="Calibri" pitchFamily="-109" charset="0"/>
              </a:rPr>
              <a:t> korta avstånd (max 5 meter) pass med bägge fötterna med krav på att huvuddelen av passen träffar rätt fot på medspelare.</a:t>
            </a:r>
          </a:p>
          <a:p>
            <a:r>
              <a:rPr lang="sv-SE" sz="1600" b="1" i="1">
                <a:latin typeface="Calibri" pitchFamily="-109" charset="0"/>
              </a:rPr>
              <a:t>Mottagning:</a:t>
            </a:r>
            <a:r>
              <a:rPr lang="sv-SE" sz="1600">
                <a:latin typeface="Calibri" pitchFamily="-109" charset="0"/>
              </a:rPr>
              <a:t> Låt spelaren bli vän med bollen på </a:t>
            </a:r>
            <a:r>
              <a:rPr lang="sv-SE" sz="1600" b="1" i="1">
                <a:latin typeface="Calibri" pitchFamily="-109" charset="0"/>
              </a:rPr>
              <a:t>enkla övningar </a:t>
            </a:r>
            <a:r>
              <a:rPr lang="sv-SE" sz="1600">
                <a:latin typeface="Calibri" pitchFamily="-109" charset="0"/>
              </a:rPr>
              <a:t>och inte för långa avstånd med mottagningar, både på marken o i luften. Lägg stor tyngdpunkt på att bollen inte ska studsa iväg från spelaren, så spelaren känner att han/hon har kontroll över bollen.</a:t>
            </a:r>
          </a:p>
          <a:p>
            <a:r>
              <a:rPr lang="sv-SE" sz="1600" b="1" i="1">
                <a:latin typeface="Calibri" pitchFamily="-109" charset="0"/>
              </a:rPr>
              <a:t>Vändning:</a:t>
            </a:r>
            <a:r>
              <a:rPr lang="sv-SE" sz="1600">
                <a:latin typeface="Calibri" pitchFamily="-109" charset="0"/>
              </a:rPr>
              <a:t> Arbeta med vändningar med insidan av foten. </a:t>
            </a:r>
            <a:r>
              <a:rPr lang="sv-SE" sz="1600" b="1" i="1">
                <a:latin typeface="Calibri" pitchFamily="-109" charset="0"/>
              </a:rPr>
              <a:t>Använd bägge fötterna </a:t>
            </a:r>
            <a:r>
              <a:rPr lang="sv-SE" sz="1600">
                <a:latin typeface="Calibri" pitchFamily="-109" charset="0"/>
              </a:rPr>
              <a:t>men inte för svåra övningar o för långa avstånd. Bollen ska inte studsa iväg för långt utan spelaren ska känna att han/hon har kontroll på bollen.</a:t>
            </a:r>
          </a:p>
          <a:p>
            <a:r>
              <a:rPr lang="sv-SE" sz="1600" b="1" i="1">
                <a:latin typeface="Calibri" pitchFamily="-109" charset="0"/>
              </a:rPr>
              <a:t>Fint/dribbling:</a:t>
            </a:r>
            <a:r>
              <a:rPr lang="sv-SE" sz="1600">
                <a:latin typeface="Calibri" pitchFamily="-109" charset="0"/>
              </a:rPr>
              <a:t> Låt spelaren driva bollen runt koner som ligger utlagda på 5 meters avstånd (gärna slalombana) </a:t>
            </a:r>
            <a:r>
              <a:rPr lang="sv-SE" sz="1600" b="1" i="1">
                <a:latin typeface="Calibri" pitchFamily="-109" charset="0"/>
              </a:rPr>
              <a:t>använda båda fötterna och låt kvalliten vara viktigast inte tempot</a:t>
            </a:r>
            <a:r>
              <a:rPr lang="sv-SE" sz="1600">
                <a:latin typeface="Calibri" pitchFamily="-109" charset="0"/>
              </a:rPr>
              <a:t>. Lär ut enkla finter och låt dem överdriva momenten. Viktigt att inte lära ut för många olika finter utan när dem kan den ordentligt gå vidare med en ny. </a:t>
            </a:r>
          </a:p>
          <a:p>
            <a:r>
              <a:rPr lang="sv-SE" sz="1600" b="1" i="1">
                <a:latin typeface="Calibri" pitchFamily="-109" charset="0"/>
              </a:rPr>
              <a:t>Skott:</a:t>
            </a:r>
            <a:r>
              <a:rPr lang="sv-SE" sz="1600">
                <a:latin typeface="Calibri" pitchFamily="-109" charset="0"/>
              </a:rPr>
              <a:t> Viktigt att spelare får lära sig </a:t>
            </a:r>
            <a:r>
              <a:rPr lang="sv-SE" sz="1600" b="1" i="1">
                <a:latin typeface="Calibri" pitchFamily="-109" charset="0"/>
              </a:rPr>
              <a:t>skjuta rätt </a:t>
            </a:r>
            <a:r>
              <a:rPr lang="sv-SE" sz="1600">
                <a:latin typeface="Calibri" pitchFamily="-109" charset="0"/>
              </a:rPr>
              <a:t>direkt i unga år. Lägg stor tid på att förklara var stödfoten ska vara o hur kroppen ska lutas. Hårdheten i skottet har ingen betydelse i uppbyggnads träning på skott utan </a:t>
            </a:r>
            <a:r>
              <a:rPr lang="sv-SE" sz="1600" b="1" i="1">
                <a:latin typeface="Calibri" pitchFamily="-109" charset="0"/>
              </a:rPr>
              <a:t>tillslaget ÄR ALLT</a:t>
            </a:r>
            <a:r>
              <a:rPr lang="sv-SE" sz="1600">
                <a:latin typeface="Calibri" pitchFamily="-109" charset="0"/>
              </a:rPr>
              <a:t>. </a:t>
            </a:r>
          </a:p>
          <a:p>
            <a:r>
              <a:rPr lang="sv-SE" sz="1600" b="1" i="1">
                <a:latin typeface="Calibri" pitchFamily="-109" charset="0"/>
              </a:rPr>
              <a:t>Nick:</a:t>
            </a:r>
            <a:r>
              <a:rPr lang="sv-SE" sz="1600">
                <a:latin typeface="Calibri" pitchFamily="-109" charset="0"/>
              </a:rPr>
              <a:t> Ganska oväsentlig teknisk färdighet i så unga år men det viktigaste är att spelaren inser att det inte är farligt att nicka. </a:t>
            </a:r>
            <a:r>
              <a:rPr lang="sv-SE" sz="1600" b="1" i="1">
                <a:latin typeface="Calibri" pitchFamily="-109" charset="0"/>
              </a:rPr>
              <a:t>Visa att det är pannan man nickar med </a:t>
            </a:r>
            <a:r>
              <a:rPr lang="sv-SE" sz="1600">
                <a:latin typeface="Calibri" pitchFamily="-109" charset="0"/>
              </a:rPr>
              <a:t>under ganska korta o enkla övningar.</a:t>
            </a:r>
          </a:p>
          <a:p>
            <a:r>
              <a:rPr lang="sv-SE" sz="1600" b="1" i="1">
                <a:latin typeface="Calibri" pitchFamily="-109" charset="0"/>
              </a:rPr>
              <a:t>Brytning:</a:t>
            </a:r>
            <a:r>
              <a:rPr lang="sv-SE" sz="1600">
                <a:latin typeface="Calibri" pitchFamily="-109" charset="0"/>
              </a:rPr>
              <a:t> Inget man börjar titta på i den här åldern utan det brukar </a:t>
            </a:r>
            <a:r>
              <a:rPr lang="sv-SE" sz="1600" b="1" i="1">
                <a:latin typeface="Calibri" pitchFamily="-109" charset="0"/>
              </a:rPr>
              <a:t>räcka med smålags spel</a:t>
            </a:r>
            <a:r>
              <a:rPr lang="sv-SE" sz="1600">
                <a:latin typeface="Calibri" pitchFamily="-109" charset="0"/>
              </a:rPr>
              <a:t>.</a:t>
            </a:r>
          </a:p>
          <a:p>
            <a:r>
              <a:rPr lang="sv-SE" sz="1600" b="1" i="1">
                <a:latin typeface="Calibri" pitchFamily="-109" charset="0"/>
              </a:rPr>
              <a:t>Målvaktsteknik:</a:t>
            </a:r>
            <a:r>
              <a:rPr lang="sv-SE" sz="1600">
                <a:latin typeface="Calibri" pitchFamily="-109" charset="0"/>
              </a:rPr>
              <a:t> Alla ska prova på att stå i mål även i 10 års ålder. Lär ut hur man håller händerna när man fångar bollen. Skopan är också bra att lära ut. Viktigt att alla spelare får lära sig dom färdigheterna, dels för att förstå målvakten och i senare år kanske får ställa sig någon match eller träning. </a:t>
            </a:r>
          </a:p>
          <a:p>
            <a:endParaRPr lang="sv-SE" sz="1600">
              <a:latin typeface="Calibri" pitchFamily="-109" charset="0"/>
            </a:endParaRPr>
          </a:p>
        </p:txBody>
      </p:sp>
      <p:sp>
        <p:nvSpPr>
          <p:cNvPr id="4" name="textruta 3"/>
          <p:cNvSpPr txBox="1">
            <a:spLocks noChangeArrowheads="1"/>
          </p:cNvSpPr>
          <p:nvPr/>
        </p:nvSpPr>
        <p:spPr bwMode="auto">
          <a:xfrm>
            <a:off x="3643313" y="0"/>
            <a:ext cx="928687" cy="677863"/>
          </a:xfrm>
          <a:prstGeom prst="rect">
            <a:avLst/>
          </a:prstGeom>
          <a:noFill/>
          <a:ln w="9525">
            <a:noFill/>
            <a:miter lim="800000"/>
            <a:headEnd/>
            <a:tailEnd/>
          </a:ln>
        </p:spPr>
        <p:txBody>
          <a:bodyPr>
            <a:prstTxWarp prst="textNoShape">
              <a:avLst/>
            </a:prstTxWarp>
            <a:spAutoFit/>
          </a:bodyPr>
          <a:lstStyle/>
          <a:p>
            <a:pPr algn="ctr"/>
            <a:r>
              <a:rPr lang="sv-SE" sz="2000" b="1" i="1">
                <a:latin typeface="Calibri" pitchFamily="-109" charset="0"/>
              </a:rPr>
              <a:t>10 år</a:t>
            </a:r>
            <a:endParaRPr lang="sv-SE" sz="2000">
              <a:latin typeface="Calibri" pitchFamily="-109" charset="0"/>
            </a:endParaRPr>
          </a:p>
          <a:p>
            <a:endParaRPr lang="sv-SE">
              <a:latin typeface="Calibri" pitchFamily="-109" charset="0"/>
            </a:endParaRPr>
          </a:p>
        </p:txBody>
      </p:sp>
    </p:spTree>
  </p:cSld>
  <p:clrMapOvr>
    <a:masterClrMapping/>
  </p:clrMapOvr>
  <p:transition advClick="0" advTm="18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3000"/>
                            </p:stCondLst>
                            <p:childTnLst>
                              <p:par>
                                <p:cTn id="9" presetID="9"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3361</Words>
  <Application>Microsoft Macintosh PowerPoint</Application>
  <PresentationFormat>Bildspel på skärmen (4:3)</PresentationFormat>
  <Paragraphs>199</Paragraphs>
  <Slides>15</Slides>
  <Notes>15</Notes>
  <HiddenSlides>0</HiddenSlides>
  <MMClips>1</MMClips>
  <ScaleCrop>false</ScaleCrop>
  <HeadingPairs>
    <vt:vector size="4" baseType="variant">
      <vt:variant>
        <vt:lpstr>Formgivningsmall</vt:lpstr>
      </vt:variant>
      <vt:variant>
        <vt:i4>1</vt:i4>
      </vt:variant>
      <vt:variant>
        <vt:lpstr>Bildrubriker</vt:lpstr>
      </vt:variant>
      <vt:variant>
        <vt:i4>15</vt:i4>
      </vt:variant>
    </vt:vector>
  </HeadingPairs>
  <TitlesOfParts>
    <vt:vector size="16" baseType="lpstr">
      <vt:lpstr>Office-tema</vt:lpstr>
      <vt:lpstr>Passningsspel</vt:lpstr>
      <vt:lpstr>Mottagning</vt:lpstr>
      <vt:lpstr>Vändningar </vt:lpstr>
      <vt:lpstr>Fint – Dribbling </vt:lpstr>
      <vt:lpstr>Skott</vt:lpstr>
      <vt:lpstr>Nick</vt:lpstr>
      <vt:lpstr>Bild 7</vt:lpstr>
      <vt:lpstr>Bild 8</vt:lpstr>
      <vt:lpstr>Bild 9</vt:lpstr>
      <vt:lpstr>Bild 10</vt:lpstr>
      <vt:lpstr>Bild 11</vt:lpstr>
      <vt:lpstr>Bild 12</vt:lpstr>
      <vt:lpstr>Bild 13</vt:lpstr>
      <vt:lpstr>Bild 14</vt:lpstr>
      <vt:lpstr>Bild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Passningsspel</dc:title>
  <dc:creator>Peter Thulin</dc:creator>
  <cp:lastModifiedBy>Peter Thulin</cp:lastModifiedBy>
  <cp:revision>1</cp:revision>
  <dcterms:created xsi:type="dcterms:W3CDTF">2010-03-08T18:07:59Z</dcterms:created>
  <dcterms:modified xsi:type="dcterms:W3CDTF">2010-03-08T18:08:31Z</dcterms:modified>
</cp:coreProperties>
</file>