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8" r:id="rId9"/>
    <p:sldId id="263" r:id="rId10"/>
    <p:sldId id="264" r:id="rId11"/>
    <p:sldId id="284" r:id="rId12"/>
    <p:sldId id="265" r:id="rId13"/>
    <p:sldId id="282" r:id="rId14"/>
    <p:sldId id="283" r:id="rId15"/>
    <p:sldId id="281" r:id="rId16"/>
    <p:sldId id="267" r:id="rId17"/>
    <p:sldId id="268" r:id="rId18"/>
    <p:sldId id="269" r:id="rId19"/>
    <p:sldId id="279" r:id="rId20"/>
    <p:sldId id="285" r:id="rId21"/>
    <p:sldId id="286" r:id="rId22"/>
    <p:sldId id="288" r:id="rId23"/>
    <p:sldId id="287" r:id="rId24"/>
    <p:sldId id="289" r:id="rId25"/>
    <p:sldId id="270" r:id="rId26"/>
    <p:sldId id="272" r:id="rId27"/>
    <p:sldId id="274" r:id="rId28"/>
    <p:sldId id="275" r:id="rId29"/>
    <p:sldId id="276" r:id="rId30"/>
    <p:sldId id="277" r:id="rId31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 showScrollbar="0"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4" autoAdjust="0"/>
  </p:normalViewPr>
  <p:slideViewPr>
    <p:cSldViewPr>
      <p:cViewPr varScale="1">
        <p:scale>
          <a:sx n="92" d="100"/>
          <a:sy n="92" d="100"/>
        </p:scale>
        <p:origin x="134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1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A3D0-2B85-4CB5-A186-005564ED2D08}" type="datetimeFigureOut">
              <a:rPr lang="sv-SE" smtClean="0"/>
              <a:pPr/>
              <a:t>2015-11-26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2AAE-8E3B-4909-9608-7D7289FDBA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A3D0-2B85-4CB5-A186-005564ED2D08}" type="datetimeFigureOut">
              <a:rPr lang="sv-SE" smtClean="0"/>
              <a:pPr/>
              <a:t>2015-11-26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2AAE-8E3B-4909-9608-7D7289FDBA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A3D0-2B85-4CB5-A186-005564ED2D08}" type="datetimeFigureOut">
              <a:rPr lang="sv-SE" smtClean="0"/>
              <a:pPr/>
              <a:t>2015-11-26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2AAE-8E3B-4909-9608-7D7289FDBA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A3D0-2B85-4CB5-A186-005564ED2D08}" type="datetimeFigureOut">
              <a:rPr lang="sv-SE" smtClean="0"/>
              <a:pPr/>
              <a:t>2015-11-26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2AAE-8E3B-4909-9608-7D7289FDBA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A3D0-2B85-4CB5-A186-005564ED2D08}" type="datetimeFigureOut">
              <a:rPr lang="sv-SE" smtClean="0"/>
              <a:pPr/>
              <a:t>2015-11-26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2AAE-8E3B-4909-9608-7D7289FDBA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A3D0-2B85-4CB5-A186-005564ED2D08}" type="datetimeFigureOut">
              <a:rPr lang="sv-SE" smtClean="0"/>
              <a:pPr/>
              <a:t>2015-11-26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2AAE-8E3B-4909-9608-7D7289FDBA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A3D0-2B85-4CB5-A186-005564ED2D08}" type="datetimeFigureOut">
              <a:rPr lang="sv-SE" smtClean="0"/>
              <a:pPr/>
              <a:t>2015-11-26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2AAE-8E3B-4909-9608-7D7289FDBA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A3D0-2B85-4CB5-A186-005564ED2D08}" type="datetimeFigureOut">
              <a:rPr lang="sv-SE" smtClean="0"/>
              <a:pPr/>
              <a:t>2015-11-26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2AAE-8E3B-4909-9608-7D7289FDBA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A3D0-2B85-4CB5-A186-005564ED2D08}" type="datetimeFigureOut">
              <a:rPr lang="sv-SE" smtClean="0"/>
              <a:pPr/>
              <a:t>2015-11-26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2AAE-8E3B-4909-9608-7D7289FDBA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A3D0-2B85-4CB5-A186-005564ED2D08}" type="datetimeFigureOut">
              <a:rPr lang="sv-SE" smtClean="0"/>
              <a:pPr/>
              <a:t>2015-11-26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2AAE-8E3B-4909-9608-7D7289FDBA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A3D0-2B85-4CB5-A186-005564ED2D08}" type="datetimeFigureOut">
              <a:rPr lang="sv-SE" smtClean="0"/>
              <a:pPr/>
              <a:t>2015-11-26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2AAE-8E3B-4909-9608-7D7289FDBA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2A3D0-2B85-4CB5-A186-005564ED2D08}" type="datetimeFigureOut">
              <a:rPr lang="sv-SE" smtClean="0"/>
              <a:pPr/>
              <a:t>2015-11-26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52AAE-8E3B-4909-9608-7D7289FDBA1C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3284984"/>
            <a:ext cx="7772400" cy="1368152"/>
          </a:xfrm>
        </p:spPr>
        <p:txBody>
          <a:bodyPr>
            <a:normAutofit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Tomelilla </a:t>
            </a:r>
            <a:r>
              <a:rPr lang="sv-SE" dirty="0" smtClean="0">
                <a:solidFill>
                  <a:schemeClr val="tx2"/>
                </a:solidFill>
              </a:rPr>
              <a:t>IF P-03/04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5085184"/>
            <a:ext cx="6400800" cy="553616"/>
          </a:xfrm>
        </p:spPr>
        <p:txBody>
          <a:bodyPr>
            <a:normAutofit lnSpcReduction="10000"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Försvar-Omställning-Anfall</a:t>
            </a:r>
            <a:endParaRPr lang="sv-SE" dirty="0">
              <a:solidFill>
                <a:schemeClr val="tx2"/>
              </a:solidFill>
            </a:endParaRP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512" y="1012228"/>
            <a:ext cx="2466975" cy="1847850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6764288" y="6069185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Micke Högström</a:t>
            </a:r>
            <a:endParaRPr lang="sv-SE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Fotboll spelas alltid i följande 3 skeden: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32011" y="2424910"/>
            <a:ext cx="8229600" cy="3849291"/>
          </a:xfrm>
        </p:spPr>
        <p:txBody>
          <a:bodyPr/>
          <a:lstStyle/>
          <a:p>
            <a:pPr marL="0" indent="0">
              <a:buNone/>
            </a:pPr>
            <a:endParaRPr lang="sv-S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v-S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Vänster-höger 3"/>
          <p:cNvSpPr/>
          <p:nvPr/>
        </p:nvSpPr>
        <p:spPr>
          <a:xfrm>
            <a:off x="3001421" y="2062942"/>
            <a:ext cx="3168352" cy="43204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textruta 4"/>
          <p:cNvSpPr txBox="1"/>
          <p:nvPr/>
        </p:nvSpPr>
        <p:spPr>
          <a:xfrm>
            <a:off x="1255429" y="155194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FÖRSVARSSPEL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6241781" y="155194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>
                <a:solidFill>
                  <a:schemeClr val="tx2"/>
                </a:solidFill>
              </a:rPr>
              <a:t>ANFALLSSPEL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7" name="Vänster-höger 6"/>
          <p:cNvSpPr/>
          <p:nvPr/>
        </p:nvSpPr>
        <p:spPr>
          <a:xfrm>
            <a:off x="1115616" y="2062942"/>
            <a:ext cx="1872208" cy="43204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>
            <a:off x="3150343" y="1551942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>
                <a:solidFill>
                  <a:schemeClr val="tx2"/>
                </a:solidFill>
              </a:rPr>
              <a:t>OMSTÄLLNING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9" name="Vänster-höger 8"/>
          <p:cNvSpPr/>
          <p:nvPr/>
        </p:nvSpPr>
        <p:spPr>
          <a:xfrm>
            <a:off x="6169773" y="2062942"/>
            <a:ext cx="1872208" cy="43204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Vårt </a:t>
            </a:r>
            <a:r>
              <a:rPr lang="sv-SE" dirty="0" err="1" smtClean="0"/>
              <a:t>försvarspel</a:t>
            </a:r>
            <a:r>
              <a:rPr lang="sv-SE" dirty="0" smtClean="0"/>
              <a:t> är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POSITIONS-MARKERING</a:t>
            </a:r>
          </a:p>
          <a:p>
            <a:r>
              <a:rPr lang="sv-SE" dirty="0" smtClean="0"/>
              <a:t>-------------------------------------</a:t>
            </a:r>
          </a:p>
          <a:p>
            <a:r>
              <a:rPr lang="sv-SE" dirty="0" smtClean="0"/>
              <a:t>Övriga försvarsspel är</a:t>
            </a:r>
          </a:p>
          <a:p>
            <a:endParaRPr lang="sv-SE" dirty="0"/>
          </a:p>
          <a:p>
            <a:r>
              <a:rPr lang="sv-SE" dirty="0" smtClean="0"/>
              <a:t>ZON-MARKERING</a:t>
            </a:r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r>
              <a:rPr lang="sv-SE" dirty="0" smtClean="0"/>
              <a:t>MAN-MAN MARKERING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sv-SE" sz="1400" dirty="0" smtClean="0"/>
              <a:t>BOLLEN OCH MEDSPELARNAS PLACERING BESTÄMMER VÅRA POSITIONER</a:t>
            </a:r>
          </a:p>
          <a:p>
            <a:r>
              <a:rPr lang="sv-SE" dirty="0" smtClean="0"/>
              <a:t>-------------------------------------</a:t>
            </a:r>
            <a:endParaRPr lang="sv-SE" dirty="0"/>
          </a:p>
          <a:p>
            <a:endParaRPr lang="sv-SE" sz="1400" dirty="0" smtClean="0"/>
          </a:p>
          <a:p>
            <a:endParaRPr lang="sv-SE" sz="1400" dirty="0"/>
          </a:p>
          <a:p>
            <a:endParaRPr lang="sv-SE" sz="1400" dirty="0" smtClean="0"/>
          </a:p>
          <a:p>
            <a:endParaRPr lang="sv-SE" sz="1400" dirty="0"/>
          </a:p>
          <a:p>
            <a:r>
              <a:rPr lang="sv-SE" sz="1400" dirty="0" smtClean="0"/>
              <a:t>BOLLEN </a:t>
            </a:r>
            <a:r>
              <a:rPr lang="sv-SE" sz="1400" dirty="0"/>
              <a:t>OCH MOTSTÅNDARENS</a:t>
            </a:r>
            <a:r>
              <a:rPr lang="sv-SE" sz="1400" dirty="0" smtClean="0"/>
              <a:t> </a:t>
            </a:r>
            <a:r>
              <a:rPr lang="sv-SE" sz="1400" dirty="0"/>
              <a:t>PLACERING BESTÄMMER VÅRA POSITIONER</a:t>
            </a:r>
          </a:p>
          <a:p>
            <a:endParaRPr lang="sv-SE" sz="1400" dirty="0" smtClean="0"/>
          </a:p>
          <a:p>
            <a:endParaRPr lang="sv-SE" sz="1400" dirty="0"/>
          </a:p>
          <a:p>
            <a:pPr marL="0" indent="0">
              <a:buNone/>
            </a:pPr>
            <a:endParaRPr lang="sv-SE" sz="1400" dirty="0"/>
          </a:p>
          <a:p>
            <a:endParaRPr lang="sv-SE" sz="1400" dirty="0" smtClean="0"/>
          </a:p>
          <a:p>
            <a:endParaRPr lang="sv-SE" sz="1400" dirty="0"/>
          </a:p>
          <a:p>
            <a:r>
              <a:rPr lang="sv-SE" sz="1400" dirty="0" smtClean="0"/>
              <a:t>MAN MARKERAR SIN MOTSTÅNDARE HELA TIDEN</a:t>
            </a:r>
          </a:p>
        </p:txBody>
      </p:sp>
    </p:spTree>
    <p:extLst>
      <p:ext uri="{BB962C8B-B14F-4D97-AF65-F5344CB8AC3E}">
        <p14:creationId xmlns:p14="http://schemas.microsoft.com/office/powerpoint/2010/main" val="192060594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chemeClr val="tx2"/>
                </a:solidFill>
              </a:rPr>
              <a:t>Försvarspel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>
                <a:solidFill>
                  <a:schemeClr val="tx2"/>
                </a:solidFill>
              </a:rPr>
              <a:t>Försvarspel</a:t>
            </a:r>
            <a:r>
              <a:rPr lang="sv-SE" dirty="0" smtClean="0">
                <a:solidFill>
                  <a:schemeClr val="tx2"/>
                </a:solidFill>
              </a:rPr>
              <a:t> är alltid då motståndare har bollen.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Alla spelare är då alltid i försvarsspel, oavsett om man spelar som forwards eller målvakt.</a:t>
            </a:r>
            <a:endParaRPr lang="sv-SE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7 C 0.01632 -0.00903 0.03246 -0.01482 0.05 -0.01782 C 0.05781 -0.01921 0.07326 -0.02222 0.07326 -0.02222 C 0.08767 -0.02083 0.10937 -0.03449 0.11666 -0.01782 C 0.12725 0.00671 0.11389 0.03866 0.11163 0.06667 C 0.11111 0.07338 0.11024 0.08032 0.10833 0.08657 C 0.10329 0.1044 0.0868 0.15255 0.07326 0.16435 C 0.07118 0.17245 0.07031 0.1794 0.06666 0.18657 C 0.07048 0.21319 0.08385 0.20324 0.10659 0.2044 C 0.15764 0.20694 0.20885 0.21042 0.25989 0.21319 C 0.27222 0.21481 0.3177 0.22014 0.31996 0.22222 C 0.32083 0.22292 0.30382 0.26319 0.30329 0.26435 C 0.28698 0.30023 0.26389 0.32847 0.23489 0.34444 C 0.22604 0.34282 0.21701 0.34282 0.20833 0.33981 C 0.20173 0.33773 0.19635 0.33171 0.18993 0.3287 C 0.17882 0.3294 0.16753 0.32847 0.15659 0.33102 C 0.14895 0.33287 0.13871 0.34398 0.13159 0.34884 C 0.12604 0.36018 0.12743 0.36782 0.11996 0.37778 C 0.11423 0.3993 0.11579 0.41805 0.12656 0.43542 C 0.12777 0.4375 0.12829 0.44051 0.12986 0.44213 C 0.15868 0.46968 0.11892 0.42361 0.14496 0.45324 C 0.15746 0.46759 0.17343 0.47662 0.18819 0.48657 C 0.19722 0.49259 0.20538 0.4993 0.21493 0.5044 C 0.21666 0.50671 0.21805 0.50926 0.21996 0.51111 C 0.22204 0.51296 0.22465 0.51343 0.22656 0.51551 C 0.24965 0.54236 0.22204 0.51643 0.23819 0.53102 C 0.24253 0.54213 0.24687 0.55231 0.25 0.56435 C 0.24826 0.58518 0.25034 0.58542 0.23819 0.59329 C 0.221 0.5919 0.20364 0.59213 0.18663 0.58889 C 0.17968 0.5875 0.16857 0.57477 0.15989 0.57106 C 0.14948 0.56065 0.13975 0.55139 0.13159 0.53773 C 0.12812 0.51991 0.13246 0.53727 0.125 0.51991 C 0.121 0.51042 0.11788 0.50023 0.11319 0.49097 C 0.11267 0.48866 0.11198 0.48657 0.11163 0.48426 C 0.11093 0.48055 0.11059 0.47685 0.10989 0.47315 C 0.10833 0.46574 0.10486 0.45093 0.10486 0.45093 C 0.10607 0.40347 0.10607 0.3588 0.11493 0.31319 C 0.11684 0.2912 0.1177 0.27292 0.12829 0.25555 C 0.1335 0.2331 0.15191 0.21227 0.16823 0.2044 C 0.17465 0.20116 0.18159 0.20069 0.18819 0.19768 C 0.19722 0.19907 0.21024 0.19884 0.21996 0.2044 C 0.25034 0.22199 0.26823 0.28032 0.27656 0.31991 C 0.27777 0.33634 0.28107 0.36551 0.27656 0.37986 C 0.2717 0.3956 0.25729 0.39514 0.24826 0.40208 C 0.24097 0.40787 0.23385 0.41412 0.22656 0.41991 C 0.21944 0.42569 0.21076 0.42616 0.20329 0.43102 C 0.19236 0.43819 0.18211 0.44583 0.17326 0.45764 C 0.17083 0.46713 0.16805 0.4743 0.16666 0.48426 C 0.16718 0.50069 0.16423 0.5243 0.16996 0.54213 C 0.17378 0.5537 0.18264 0.56991 0.18993 0.57778 C 0.19427 0.58241 0.1993 0.58565 0.20329 0.59097 C 0.21475 0.60625 0.23107 0.61667 0.24496 0.62662 C 0.2651 0.6412 0.28402 0.65324 0.30659 0.65995 C 0.33316 0.67731 0.36718 0.67708 0.39652 0.67986 C 0.4243 0.68542 0.45225 0.68727 0.47986 0.69329 C 0.56302 0.68773 0.64566 0.69005 0.70833 0.60648 C 0.71076 0.59653 0.71597 0.58866 0.71996 0.57986 C 0.72222 0.56736 0.72743 0.55694 0.72986 0.54444 C 0.73073 0.54028 0.73298 0.51898 0.73333 0.51551 C 0.73211 0.49768 0.73177 0.47963 0.72986 0.46204 C 0.72864 0.45093 0.72309 0.44143 0.71996 0.43102 C 0.71007 0.39768 0.69375 0.36968 0.67656 0.34213 C 0.65156 0.30162 0.675 0.34444 0.65 0.31111 C 0.646 0.30579 0.64409 0.29838 0.63993 0.29329 C 0.63611 0.28843 0.63073 0.28657 0.62656 0.28218 C 0.62222 0.27755 0.61944 0.27106 0.61493 0.26667 C 0.60711 0.25903 0.59757 0.25463 0.58993 0.24653 C 0.5809 0.23704 0.56961 0.2243 0.55833 0.21991 C 0.5467 0.21528 0.54514 0.21713 0.52829 0.21551 C 0.50694 0.2162 0.45208 0.22407 0.42829 0.21319 C 0.42048 0.20486 0.41371 0.19537 0.40486 0.18889 C 0.40225 0.18704 0.39913 0.18634 0.39652 0.18426 C 0.39184 0.18032 0.38715 0.17616 0.38333 0.17106 C 0.38159 0.16875 0.3802 0.1662 0.37829 0.16435 C 0.36701 0.15417 0.34982 0.14861 0.33993 0.13542 C 0.33368 0.12708 0.32621 0.12384 0.31996 0.11551 C 0.31857 0.11366 0.31823 0.11065 0.31666 0.1088 C 0.31198 0.10301 0.30156 0.09329 0.30156 0.09329 C 0.29704 0.07824 0.28871 0.06968 0.28333 0.05555 C 0.27621 0.03657 0.26701 0.01898 0.25989 3.7037E-7 C 0.25139 -0.02269 0.26128 -0.00162 0.25329 -0.01782 C 0.25416 -0.0463 0.24982 -0.07847 0.26666 -0.1 C 0.27257 -0.11597 0.26632 -0.1037 0.27656 -0.11343 C 0.27847 -0.11528 0.27951 -0.11852 0.28159 -0.12014 C 0.28941 -0.12662 0.30329 -0.1287 0.31163 -0.13125 C 0.34948 -0.13056 0.38732 -0.13195 0.425 -0.12894 C 0.43402 -0.12824 0.4427 -0.12269 0.45156 -0.12014 C 0.4809 -0.11204 0.47916 -0.11991 0.51493 -0.1 C 0.52152 -0.0963 0.52812 -0.0919 0.53489 -0.08889 C 0.57656 -0.07037 0.51093 -0.11065 0.58333 -0.0713 C 0.60729 -0.05833 0.63229 -0.04792 0.65659 -0.03565 C 0.66979 -0.02894 0.66389 -0.02917 0.67656 -0.02014 C 0.68142 -0.01667 0.68698 -0.01482 0.69166 -0.01111 C 0.70468 -0.0007 0.71614 0.01458 0.72829 0.02662 C 0.75208 0.05046 0.77639 0.07292 0.79826 0.1 C 0.80711 0.11111 0.82066 0.12338 0.82656 0.13773 C 0.83698 0.16296 0.846 0.19028 0.85329 0.21759 C 0.85069 0.26852 0.85642 0.28472 0.83333 0.31551 C 0.82968 0.32037 0.81684 0.33171 0.81163 0.33333 C 0.80243 0.33611 0.78333 0.33773 0.78333 0.33773 C 0.75034 0.33495 0.7177 0.33171 0.68489 0.32662 C 0.67552 0.32361 0.66579 0.32199 0.65659 0.31759 C 0.65208 0.31551 0.64774 0.31296 0.64323 0.31111 C 0.62187 0.30278 0.59895 0.29792 0.57829 0.28657 C 0.57257 0.28333 0.56736 0.27847 0.56163 0.27546 C 0.55121 0.27014 0.54045 0.26643 0.52986 0.26204 C 0.52569 0.26018 0.52222 0.25579 0.51823 0.25324 C 0.47395 0.22384 0.5302 0.26273 0.48993 0.23773 C 0.47864 0.23079 0.46805 0.22176 0.45659 0.21551 C 0.43107 0.20162 0.40798 0.18403 0.38489 0.16435 C 0.37847 0.1588 0.37378 0.15625 0.36823 0.14884 C 0.36614 0.13634 0.35451 0.11134 0.34652 0.1044 C 0.34427 0.0912 0.34079 0.08657 0.33489 0.07546 C 0.32673 0.06018 0.31944 0.04097 0.30833 0.0287 C 0.30503 0.025 0.30139 0.02176 0.29826 0.01759 C 0.28871 0.00509 0.28489 -0.01204 0.27326 -0.02222 C 0.2559 -0.06042 0.24253 -0.05139 0.20833 -0.05347 C 0.19444 -0.05208 0.18593 -0.0544 0.175 -0.04676 " pathEditMode="relative" ptsTypes="fffffffffffffffffffffffffffffffffffffffffffffffffffffffffffffffffffffffffffffffffffffffffffffffffffffffffffffffffffffA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Grunderna för FÖRSVARSSPEL</a:t>
            </a:r>
            <a:endParaRPr lang="sv-SE" dirty="0">
              <a:solidFill>
                <a:schemeClr val="tx2"/>
              </a:solidFill>
            </a:endParaRPr>
          </a:p>
        </p:txBody>
      </p:sp>
      <p:pic>
        <p:nvPicPr>
          <p:cNvPr id="4" name="Picture 2" descr="C:\Users\Familjen Högström\Pictures\Fotbollsplan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1556792"/>
            <a:ext cx="3681958" cy="4536504"/>
          </a:xfrm>
          <a:prstGeom prst="rect">
            <a:avLst/>
          </a:prstGeom>
          <a:noFill/>
        </p:spPr>
      </p:pic>
      <p:sp>
        <p:nvSpPr>
          <p:cNvPr id="5" name="textruta 4"/>
          <p:cNvSpPr txBox="1"/>
          <p:nvPr/>
        </p:nvSpPr>
        <p:spPr>
          <a:xfrm>
            <a:off x="457200" y="1916832"/>
            <a:ext cx="31786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Press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2"/>
                </a:solidFill>
              </a:rPr>
              <a:t>Pressa/stressa/jaga  motståndare som har boll.</a:t>
            </a:r>
          </a:p>
          <a:p>
            <a:endParaRPr lang="sv-SE" dirty="0" smtClean="0">
              <a:solidFill>
                <a:schemeClr val="tx2"/>
              </a:solidFill>
            </a:endParaRPr>
          </a:p>
          <a:p>
            <a:r>
              <a:rPr lang="sv-SE" dirty="0" smtClean="0">
                <a:solidFill>
                  <a:schemeClr val="tx2"/>
                </a:solidFill>
              </a:rPr>
              <a:t>Täckning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2"/>
                </a:solidFill>
              </a:rPr>
              <a:t>Täcka av ytor så inte bollen kan </a:t>
            </a:r>
            <a:r>
              <a:rPr lang="sv-SE" dirty="0" smtClean="0">
                <a:solidFill>
                  <a:schemeClr val="tx2"/>
                </a:solidFill>
              </a:rPr>
              <a:t>spelas</a:t>
            </a:r>
            <a:endParaRPr lang="sv-SE" dirty="0">
              <a:solidFill>
                <a:schemeClr val="tx2"/>
              </a:solidFill>
            </a:endParaRPr>
          </a:p>
          <a:p>
            <a:endParaRPr lang="sv-SE" dirty="0" smtClean="0">
              <a:solidFill>
                <a:schemeClr val="tx2"/>
              </a:solidFill>
            </a:endParaRPr>
          </a:p>
          <a:p>
            <a:r>
              <a:rPr lang="sv-SE" dirty="0" smtClean="0">
                <a:solidFill>
                  <a:schemeClr val="tx2"/>
                </a:solidFill>
              </a:rPr>
              <a:t>Understöd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2"/>
                </a:solidFill>
              </a:rPr>
              <a:t>Understöd </a:t>
            </a:r>
            <a:r>
              <a:rPr lang="sv-SE" dirty="0" smtClean="0">
                <a:solidFill>
                  <a:schemeClr val="tx2"/>
                </a:solidFill>
              </a:rPr>
              <a:t>till spelare som är i press eller täckning</a:t>
            </a:r>
            <a:endParaRPr lang="sv-SE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54928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Begrepp i FÖRSVARSSPEL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2000" b="1" dirty="0" smtClean="0">
                <a:solidFill>
                  <a:schemeClr val="tx2"/>
                </a:solidFill>
              </a:rPr>
              <a:t>INDIVIDUELLA FÖRSVARSSPELET</a:t>
            </a:r>
          </a:p>
          <a:p>
            <a:r>
              <a:rPr lang="sv-SE" sz="2000" b="1" dirty="0" smtClean="0">
                <a:solidFill>
                  <a:schemeClr val="tx2"/>
                </a:solidFill>
              </a:rPr>
              <a:t>Pressa</a:t>
            </a:r>
          </a:p>
          <a:p>
            <a:endParaRPr lang="sv-SE" sz="2000" b="1" dirty="0">
              <a:solidFill>
                <a:schemeClr val="tx2"/>
              </a:solidFill>
            </a:endParaRPr>
          </a:p>
          <a:p>
            <a:r>
              <a:rPr lang="sv-SE" sz="2000" b="1" dirty="0" smtClean="0">
                <a:solidFill>
                  <a:schemeClr val="tx2"/>
                </a:solidFill>
              </a:rPr>
              <a:t>Täcka</a:t>
            </a:r>
          </a:p>
          <a:p>
            <a:endParaRPr lang="sv-SE" sz="2000" b="1" dirty="0">
              <a:solidFill>
                <a:schemeClr val="tx2"/>
              </a:solidFill>
            </a:endParaRPr>
          </a:p>
          <a:p>
            <a:r>
              <a:rPr lang="sv-SE" sz="2000" b="1" dirty="0" smtClean="0">
                <a:solidFill>
                  <a:schemeClr val="tx2"/>
                </a:solidFill>
              </a:rPr>
              <a:t>Understöd</a:t>
            </a:r>
          </a:p>
          <a:p>
            <a:endParaRPr lang="sv-SE" sz="2000" b="1" dirty="0">
              <a:solidFill>
                <a:schemeClr val="tx2"/>
              </a:solidFill>
            </a:endParaRPr>
          </a:p>
          <a:p>
            <a:r>
              <a:rPr lang="sv-SE" sz="2000" b="1" dirty="0" smtClean="0">
                <a:solidFill>
                  <a:schemeClr val="tx2"/>
                </a:solidFill>
              </a:rPr>
              <a:t>Styra</a:t>
            </a:r>
          </a:p>
          <a:p>
            <a:endParaRPr lang="sv-SE" sz="2000" b="1" dirty="0">
              <a:solidFill>
                <a:schemeClr val="tx2"/>
              </a:solidFill>
            </a:endParaRPr>
          </a:p>
          <a:p>
            <a:r>
              <a:rPr lang="sv-SE" sz="2000" b="1" dirty="0" smtClean="0">
                <a:solidFill>
                  <a:schemeClr val="tx2"/>
                </a:solidFill>
              </a:rPr>
              <a:t>Prata</a:t>
            </a:r>
            <a:endParaRPr lang="sv-SE" sz="2000" b="1" dirty="0">
              <a:solidFill>
                <a:schemeClr val="tx2"/>
              </a:solidFill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2000" b="1" dirty="0" smtClean="0">
                <a:solidFill>
                  <a:schemeClr val="tx2"/>
                </a:solidFill>
              </a:rPr>
              <a:t>KOLLEKTIVA FÖRSVARSPELET</a:t>
            </a:r>
          </a:p>
          <a:p>
            <a:r>
              <a:rPr lang="sv-SE" sz="1600" b="1" dirty="0" smtClean="0">
                <a:solidFill>
                  <a:schemeClr val="tx2"/>
                </a:solidFill>
              </a:rPr>
              <a:t>Centrering</a:t>
            </a:r>
          </a:p>
          <a:p>
            <a:pPr marL="0" indent="0">
              <a:buNone/>
            </a:pPr>
            <a:r>
              <a:rPr lang="sv-SE" sz="1400" b="1" dirty="0" smtClean="0">
                <a:solidFill>
                  <a:schemeClr val="tx2"/>
                </a:solidFill>
              </a:rPr>
              <a:t>Vi centrerar/drar ihop laget vid t ex.  deras inspark eller utspark</a:t>
            </a:r>
          </a:p>
          <a:p>
            <a:pPr marL="0" indent="0">
              <a:buNone/>
            </a:pPr>
            <a:endParaRPr lang="sv-SE" sz="1400" b="1" dirty="0">
              <a:solidFill>
                <a:schemeClr val="tx2"/>
              </a:solidFill>
            </a:endParaRPr>
          </a:p>
          <a:p>
            <a:r>
              <a:rPr lang="sv-SE" sz="1600" b="1" dirty="0" smtClean="0">
                <a:solidFill>
                  <a:schemeClr val="tx2"/>
                </a:solidFill>
              </a:rPr>
              <a:t>Överflyttning</a:t>
            </a:r>
          </a:p>
          <a:p>
            <a:pPr marL="0" indent="0">
              <a:buNone/>
            </a:pPr>
            <a:r>
              <a:rPr lang="sv-SE" sz="1400" b="1" dirty="0" smtClean="0">
                <a:solidFill>
                  <a:schemeClr val="tx2"/>
                </a:solidFill>
              </a:rPr>
              <a:t>Flytta över spelare för att göra ytorna mindre till motståndarna</a:t>
            </a:r>
          </a:p>
          <a:p>
            <a:endParaRPr lang="sv-SE" sz="1400" b="1" dirty="0">
              <a:solidFill>
                <a:schemeClr val="tx2"/>
              </a:solidFill>
            </a:endParaRPr>
          </a:p>
          <a:p>
            <a:r>
              <a:rPr lang="sv-SE" sz="1600" b="1" dirty="0" smtClean="0">
                <a:solidFill>
                  <a:schemeClr val="tx2"/>
                </a:solidFill>
              </a:rPr>
              <a:t>Fall / Retirera</a:t>
            </a:r>
          </a:p>
          <a:p>
            <a:pPr marL="0" indent="0">
              <a:buNone/>
            </a:pPr>
            <a:r>
              <a:rPr lang="sv-SE" sz="1400" b="1" dirty="0" smtClean="0">
                <a:solidFill>
                  <a:schemeClr val="tx2"/>
                </a:solidFill>
              </a:rPr>
              <a:t>När vi får en omställning emot oss i numerärt underläge, så skall vi falla och därmed fördröja motståndarnas anfallsspel så att våra spelare som är på fel sida hinner hem till rätt sida boll</a:t>
            </a:r>
          </a:p>
          <a:p>
            <a:endParaRPr lang="sv-SE" sz="1400" b="1" dirty="0">
              <a:solidFill>
                <a:schemeClr val="tx2"/>
              </a:solidFill>
            </a:endParaRPr>
          </a:p>
          <a:p>
            <a:r>
              <a:rPr lang="sv-SE" sz="1800" b="1" dirty="0" smtClean="0">
                <a:solidFill>
                  <a:schemeClr val="tx2"/>
                </a:solidFill>
              </a:rPr>
              <a:t>Lyfta laget</a:t>
            </a:r>
          </a:p>
          <a:p>
            <a:pPr marL="0" indent="0">
              <a:buNone/>
            </a:pPr>
            <a:r>
              <a:rPr lang="sv-SE" sz="1400" b="1" dirty="0" smtClean="0">
                <a:solidFill>
                  <a:schemeClr val="tx2"/>
                </a:solidFill>
              </a:rPr>
              <a:t>Göra en gemensam lyftning av lagdelarna för att framför allt ställa deras spelare i offside</a:t>
            </a:r>
          </a:p>
          <a:p>
            <a:endParaRPr lang="sv-SE" sz="1800" b="1" dirty="0">
              <a:solidFill>
                <a:schemeClr val="tx2"/>
              </a:solidFill>
            </a:endParaRPr>
          </a:p>
          <a:p>
            <a:r>
              <a:rPr lang="sv-SE" sz="1800" b="1" dirty="0" smtClean="0">
                <a:solidFill>
                  <a:schemeClr val="tx2"/>
                </a:solidFill>
              </a:rPr>
              <a:t>Låsa/Styra </a:t>
            </a:r>
          </a:p>
          <a:p>
            <a:pPr marL="0" indent="0">
              <a:buNone/>
            </a:pPr>
            <a:r>
              <a:rPr lang="sv-SE" sz="1400" b="1" dirty="0" smtClean="0">
                <a:solidFill>
                  <a:schemeClr val="tx2"/>
                </a:solidFill>
              </a:rPr>
              <a:t>Ex. låsa/styra till en kant så deras högerback tar alla uppspel</a:t>
            </a:r>
            <a:endParaRPr lang="sv-SE" sz="1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9915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Begrepp i Omställning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800" u="sng" dirty="0" smtClean="0">
                <a:solidFill>
                  <a:schemeClr val="tx2"/>
                </a:solidFill>
              </a:rPr>
              <a:t>När vi tappar boll till motståndare skall vi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400" dirty="0" smtClean="0">
                <a:solidFill>
                  <a:schemeClr val="tx2"/>
                </a:solidFill>
              </a:rPr>
              <a:t>DIREKT ÅTER-ERÖVRING</a:t>
            </a:r>
          </a:p>
          <a:p>
            <a:pPr marL="0" indent="0">
              <a:buNone/>
            </a:pPr>
            <a:r>
              <a:rPr lang="sv-SE" sz="1800" dirty="0" smtClean="0">
                <a:solidFill>
                  <a:schemeClr val="tx2"/>
                </a:solidFill>
              </a:rPr>
              <a:t>Försöka vinna tillbaka bollen inom 5-8 sek, klarar vi inte detta så går vi över till</a:t>
            </a:r>
          </a:p>
          <a:p>
            <a:pPr marL="0" indent="0">
              <a:buNone/>
            </a:pPr>
            <a:r>
              <a:rPr lang="sv-SE" sz="2400" dirty="0" smtClean="0">
                <a:solidFill>
                  <a:schemeClr val="tx2"/>
                </a:solidFill>
              </a:rPr>
              <a:t>2. INDIREKT ÅTER-ERÖVRING</a:t>
            </a:r>
          </a:p>
          <a:p>
            <a:pPr marL="0" indent="0">
              <a:buNone/>
            </a:pPr>
            <a:r>
              <a:rPr lang="sv-SE" sz="1800" dirty="0" smtClean="0">
                <a:solidFill>
                  <a:schemeClr val="tx2"/>
                </a:solidFill>
              </a:rPr>
              <a:t>Faller över till försvarsformationen och ligger rätt i våra positioner</a:t>
            </a:r>
            <a:endParaRPr lang="sv-SE" sz="1800" dirty="0">
              <a:solidFill>
                <a:schemeClr val="tx2"/>
              </a:solidFill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u="sng" dirty="0" smtClean="0">
                <a:solidFill>
                  <a:schemeClr val="tx2"/>
                </a:solidFill>
              </a:rPr>
              <a:t>När vi vinner boll skall vi välja mellan</a:t>
            </a:r>
            <a:r>
              <a:rPr lang="sv-SE" sz="1800" dirty="0" smtClean="0">
                <a:solidFill>
                  <a:schemeClr val="tx2"/>
                </a:solidFill>
              </a:rPr>
              <a:t> </a:t>
            </a:r>
          </a:p>
          <a:p>
            <a:pPr marL="0" indent="0">
              <a:buNone/>
            </a:pPr>
            <a:r>
              <a:rPr lang="sv-SE" sz="2400" dirty="0" smtClean="0">
                <a:solidFill>
                  <a:schemeClr val="tx2"/>
                </a:solidFill>
              </a:rPr>
              <a:t>SPELUPPBYGGNAD</a:t>
            </a:r>
          </a:p>
          <a:p>
            <a:pPr marL="0" indent="0">
              <a:buNone/>
            </a:pPr>
            <a:r>
              <a:rPr lang="sv-SE" sz="1800" dirty="0" smtClean="0">
                <a:solidFill>
                  <a:schemeClr val="tx2"/>
                </a:solidFill>
              </a:rPr>
              <a:t>Försöka få till längd i vårt anfallsspel med uppbyggnad av lågriskpass</a:t>
            </a:r>
          </a:p>
          <a:p>
            <a:pPr marL="0" indent="0">
              <a:buNone/>
            </a:pPr>
            <a:r>
              <a:rPr lang="sv-SE" sz="2400" dirty="0" smtClean="0">
                <a:solidFill>
                  <a:schemeClr val="tx2"/>
                </a:solidFill>
              </a:rPr>
              <a:t>KONTRING</a:t>
            </a:r>
          </a:p>
          <a:p>
            <a:pPr marL="0" indent="0">
              <a:buNone/>
            </a:pPr>
            <a:r>
              <a:rPr lang="sv-SE" sz="1800" dirty="0" smtClean="0">
                <a:solidFill>
                  <a:schemeClr val="tx2"/>
                </a:solidFill>
              </a:rPr>
              <a:t>Försöka så snabbt som möjligt nå SPELYTA 3 </a:t>
            </a:r>
            <a:endParaRPr lang="sv-SE" sz="1800" dirty="0">
              <a:solidFill>
                <a:schemeClr val="tx2"/>
              </a:solidFill>
            </a:endParaRPr>
          </a:p>
        </p:txBody>
      </p:sp>
      <p:sp>
        <p:nvSpPr>
          <p:cNvPr id="5" name="textruta 4"/>
          <p:cNvSpPr txBox="1"/>
          <p:nvPr/>
        </p:nvSpPr>
        <p:spPr>
          <a:xfrm>
            <a:off x="611560" y="4509120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Hur löser vi situationerna ovan på fotbollsplanen, vad skall vi göra?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Diskutera</a:t>
            </a:r>
            <a:endParaRPr lang="sv-SE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19425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Anfallsspel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Anfallsspel är alltid när vi har bollen.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Alla spelare är då alltid i anfallsspel, oavsett om man spelar som forwards eller målvakt.</a:t>
            </a:r>
          </a:p>
          <a:p>
            <a:pPr marL="0" indent="0">
              <a:buNone/>
            </a:pPr>
            <a:endParaRPr lang="sv-SE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Grunderna för anfallsspel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Speldjup </a:t>
            </a:r>
          </a:p>
          <a:p>
            <a:pPr>
              <a:buNone/>
            </a:pPr>
            <a:r>
              <a:rPr lang="sv-SE" sz="1700" dirty="0" smtClean="0">
                <a:solidFill>
                  <a:schemeClr val="tx2"/>
                </a:solidFill>
              </a:rPr>
              <a:t>(mellan lagdelarna)</a:t>
            </a:r>
          </a:p>
          <a:p>
            <a:pPr>
              <a:buNone/>
            </a:pPr>
            <a:endParaRPr lang="sv-SE" dirty="0" smtClean="0">
              <a:solidFill>
                <a:schemeClr val="tx2"/>
              </a:solidFill>
            </a:endParaRPr>
          </a:p>
          <a:p>
            <a:r>
              <a:rPr lang="sv-SE" dirty="0" smtClean="0">
                <a:solidFill>
                  <a:schemeClr val="tx2"/>
                </a:solidFill>
              </a:rPr>
              <a:t>Spelbredd </a:t>
            </a:r>
          </a:p>
          <a:p>
            <a:pPr>
              <a:buNone/>
            </a:pPr>
            <a:r>
              <a:rPr lang="sv-SE" sz="1700" dirty="0" smtClean="0">
                <a:solidFill>
                  <a:schemeClr val="tx2"/>
                </a:solidFill>
              </a:rPr>
              <a:t>(inom lagdelarna)</a:t>
            </a:r>
          </a:p>
          <a:p>
            <a:pPr marL="0" indent="0">
              <a:buNone/>
            </a:pPr>
            <a:endParaRPr lang="sv-SE" dirty="0" smtClean="0">
              <a:solidFill>
                <a:schemeClr val="tx2"/>
              </a:solidFill>
            </a:endParaRPr>
          </a:p>
          <a:p>
            <a:r>
              <a:rPr lang="sv-SE" dirty="0" smtClean="0">
                <a:solidFill>
                  <a:schemeClr val="tx2"/>
                </a:solidFill>
              </a:rPr>
              <a:t>Spelavstånd </a:t>
            </a:r>
          </a:p>
          <a:p>
            <a:pPr>
              <a:buNone/>
            </a:pPr>
            <a:r>
              <a:rPr lang="sv-SE" sz="1700" dirty="0" smtClean="0">
                <a:solidFill>
                  <a:schemeClr val="tx2"/>
                </a:solidFill>
              </a:rPr>
              <a:t>(mellan spelare inom laget)</a:t>
            </a:r>
          </a:p>
          <a:p>
            <a:pPr>
              <a:buNone/>
            </a:pPr>
            <a:endParaRPr lang="sv-SE" sz="1700" dirty="0">
              <a:solidFill>
                <a:schemeClr val="tx2"/>
              </a:solidFill>
            </a:endParaRPr>
          </a:p>
          <a:p>
            <a:r>
              <a:rPr lang="sv-SE" dirty="0" smtClean="0">
                <a:solidFill>
                  <a:schemeClr val="tx2"/>
                </a:solidFill>
              </a:rPr>
              <a:t>Spelbar</a:t>
            </a:r>
          </a:p>
          <a:p>
            <a:endParaRPr lang="sv-SE" dirty="0"/>
          </a:p>
        </p:txBody>
      </p:sp>
      <p:pic>
        <p:nvPicPr>
          <p:cNvPr id="1026" name="Picture 2" descr="C:\Users\Familjen Högström\Pictures\Fotbollspla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1124744"/>
            <a:ext cx="4680520" cy="5112568"/>
          </a:xfrm>
          <a:prstGeom prst="rect">
            <a:avLst/>
          </a:prstGeom>
          <a:noFill/>
        </p:spPr>
      </p:pic>
      <p:sp>
        <p:nvSpPr>
          <p:cNvPr id="5" name="Upp-Ned 4"/>
          <p:cNvSpPr/>
          <p:nvPr/>
        </p:nvSpPr>
        <p:spPr>
          <a:xfrm>
            <a:off x="7164288" y="2276872"/>
            <a:ext cx="484632" cy="3024336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Upp-Ned 5"/>
          <p:cNvSpPr/>
          <p:nvPr/>
        </p:nvSpPr>
        <p:spPr>
          <a:xfrm>
            <a:off x="2702634" y="944724"/>
            <a:ext cx="360040" cy="1080120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Vänster-höger 6"/>
          <p:cNvSpPr/>
          <p:nvPr/>
        </p:nvSpPr>
        <p:spPr>
          <a:xfrm>
            <a:off x="2411760" y="2887371"/>
            <a:ext cx="864096" cy="2880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Vänster-höger 7"/>
          <p:cNvSpPr/>
          <p:nvPr/>
        </p:nvSpPr>
        <p:spPr>
          <a:xfrm>
            <a:off x="3779912" y="1772816"/>
            <a:ext cx="3888432" cy="50405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Vänster-höger 8"/>
          <p:cNvSpPr/>
          <p:nvPr/>
        </p:nvSpPr>
        <p:spPr>
          <a:xfrm>
            <a:off x="4499992" y="3429000"/>
            <a:ext cx="2448272" cy="360040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Upp-Ned 9"/>
          <p:cNvSpPr/>
          <p:nvPr/>
        </p:nvSpPr>
        <p:spPr>
          <a:xfrm>
            <a:off x="5508104" y="2636912"/>
            <a:ext cx="360040" cy="2088232"/>
          </a:xfrm>
          <a:prstGeom prst="up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Vänster-höger 10"/>
          <p:cNvSpPr/>
          <p:nvPr/>
        </p:nvSpPr>
        <p:spPr>
          <a:xfrm>
            <a:off x="2808298" y="4644194"/>
            <a:ext cx="864096" cy="144016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Upp-Ned 11"/>
          <p:cNvSpPr/>
          <p:nvPr/>
        </p:nvSpPr>
        <p:spPr>
          <a:xfrm>
            <a:off x="3131840" y="4307559"/>
            <a:ext cx="144016" cy="720080"/>
          </a:xfrm>
          <a:prstGeom prst="up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Uttryckssymbol 12"/>
          <p:cNvSpPr/>
          <p:nvPr/>
        </p:nvSpPr>
        <p:spPr>
          <a:xfrm>
            <a:off x="4139952" y="3429000"/>
            <a:ext cx="216024" cy="288032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Uttryckssymbol 13"/>
          <p:cNvSpPr/>
          <p:nvPr/>
        </p:nvSpPr>
        <p:spPr>
          <a:xfrm>
            <a:off x="5436096" y="2348880"/>
            <a:ext cx="432048" cy="288032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Uttryckssymbol 14"/>
          <p:cNvSpPr/>
          <p:nvPr/>
        </p:nvSpPr>
        <p:spPr>
          <a:xfrm>
            <a:off x="6948264" y="3501008"/>
            <a:ext cx="288032" cy="216024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Uttryckssymbol 15"/>
          <p:cNvSpPr/>
          <p:nvPr/>
        </p:nvSpPr>
        <p:spPr>
          <a:xfrm>
            <a:off x="5508104" y="4797152"/>
            <a:ext cx="432048" cy="288032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Begrepp i anfallsspel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Bollförare/bollhållare		-Den spelare som har bollen kallas bollförare/bollhållare.</a:t>
            </a:r>
          </a:p>
          <a:p>
            <a:pPr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Passningsskugga		-Yta bakom motspelare som medspelare ej är spelbar i.</a:t>
            </a:r>
          </a:p>
          <a:p>
            <a:pPr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Spelbar			-Röra sig och hjälpa bollhållare så att han kan spela dig</a:t>
            </a:r>
          </a:p>
          <a:p>
            <a:pPr marL="0" indent="0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Understöd</a:t>
            </a:r>
          </a:p>
          <a:p>
            <a:pPr marL="0" indent="0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Väggspel</a:t>
            </a:r>
          </a:p>
          <a:p>
            <a:pPr marL="0" indent="0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Överlapp</a:t>
            </a:r>
          </a:p>
          <a:p>
            <a:pPr marL="0" indent="0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Överlämning</a:t>
            </a:r>
          </a:p>
          <a:p>
            <a:pPr marL="0" indent="0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Spelvändning</a:t>
            </a:r>
          </a:p>
          <a:p>
            <a:pPr marL="0" indent="0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Lågriskpass</a:t>
            </a:r>
          </a:p>
          <a:p>
            <a:pPr marL="0" indent="0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Högriskpass</a:t>
            </a:r>
          </a:p>
          <a:p>
            <a:pPr marL="0" indent="0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V-löpning</a:t>
            </a:r>
          </a:p>
          <a:p>
            <a:pPr marL="0" indent="0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Båg-löpning</a:t>
            </a:r>
          </a:p>
          <a:p>
            <a:pPr marL="0" indent="0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Avledande löpning</a:t>
            </a:r>
          </a:p>
          <a:p>
            <a:pPr marL="0" indent="0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Rättvändspelare</a:t>
            </a:r>
          </a:p>
          <a:p>
            <a:pPr marL="0" indent="0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Felvändspelare</a:t>
            </a:r>
          </a:p>
          <a:p>
            <a:pPr marL="0" indent="0">
              <a:buNone/>
            </a:pPr>
            <a:endParaRPr lang="sv-SE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sv-SE" sz="1400" dirty="0" smtClean="0">
              <a:solidFill>
                <a:schemeClr val="tx2"/>
              </a:solidFill>
            </a:endParaRPr>
          </a:p>
          <a:p>
            <a:endParaRPr lang="sv-SE" sz="1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85192" y="269776"/>
            <a:ext cx="8229600" cy="1143000"/>
          </a:xfrm>
        </p:spPr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Spelytor i begrepp</a:t>
            </a:r>
            <a:endParaRPr lang="sv-SE" dirty="0">
              <a:solidFill>
                <a:schemeClr val="tx2"/>
              </a:solidFill>
            </a:endParaRPr>
          </a:p>
        </p:txBody>
      </p:sp>
      <p:pic>
        <p:nvPicPr>
          <p:cNvPr id="4" name="Platshållare för innehåll 3" descr="Fotbollspla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79912" y="1268760"/>
            <a:ext cx="4248472" cy="5107706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4045178" y="2186444"/>
            <a:ext cx="3600400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MOTSTÅNDARENS FORWARDS</a:t>
            </a:r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4045178" y="3211052"/>
            <a:ext cx="3600400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MOTSTÅNDARENS MITTFÄLT</a:t>
            </a:r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4045178" y="4354052"/>
            <a:ext cx="3600400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MOTSTÅNDARENS BACKLINJE</a:t>
            </a:r>
            <a:endParaRPr lang="sv-SE" dirty="0"/>
          </a:p>
        </p:txBody>
      </p:sp>
      <p:sp>
        <p:nvSpPr>
          <p:cNvPr id="11" name="textruta 10"/>
          <p:cNvSpPr txBox="1"/>
          <p:nvPr/>
        </p:nvSpPr>
        <p:spPr>
          <a:xfrm>
            <a:off x="4045178" y="2591026"/>
            <a:ext cx="3600400" cy="58477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3200" dirty="0" smtClean="0">
                <a:solidFill>
                  <a:srgbClr val="FFFF00"/>
                </a:solidFill>
              </a:rPr>
              <a:t>SPEL-YTA </a:t>
            </a:r>
            <a:r>
              <a:rPr lang="sv-SE" sz="3200" dirty="0" smtClean="0">
                <a:solidFill>
                  <a:srgbClr val="FFFF00"/>
                </a:solidFill>
              </a:rPr>
              <a:t>1</a:t>
            </a:r>
            <a:endParaRPr lang="sv-SE" sz="3200" dirty="0">
              <a:solidFill>
                <a:srgbClr val="FFFF00"/>
              </a:solidFill>
            </a:endParaRPr>
          </a:p>
        </p:txBody>
      </p:sp>
      <p:sp>
        <p:nvSpPr>
          <p:cNvPr id="12" name="textruta 11"/>
          <p:cNvSpPr txBox="1"/>
          <p:nvPr/>
        </p:nvSpPr>
        <p:spPr>
          <a:xfrm>
            <a:off x="4045178" y="3615635"/>
            <a:ext cx="3600400" cy="58477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3200" dirty="0" smtClean="0">
                <a:solidFill>
                  <a:srgbClr val="FFFF00"/>
                </a:solidFill>
              </a:rPr>
              <a:t>SPEL-YTA 2</a:t>
            </a:r>
            <a:endParaRPr lang="sv-SE" sz="3200" dirty="0">
              <a:solidFill>
                <a:srgbClr val="FFFF00"/>
              </a:solidFill>
            </a:endParaRPr>
          </a:p>
        </p:txBody>
      </p:sp>
      <p:sp>
        <p:nvSpPr>
          <p:cNvPr id="13" name="textruta 12"/>
          <p:cNvSpPr txBox="1"/>
          <p:nvPr/>
        </p:nvSpPr>
        <p:spPr>
          <a:xfrm>
            <a:off x="4045178" y="4806571"/>
            <a:ext cx="3600400" cy="58477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3200" dirty="0" smtClean="0">
                <a:solidFill>
                  <a:srgbClr val="FFFF00"/>
                </a:solidFill>
              </a:rPr>
              <a:t>SPEL-YTA 3</a:t>
            </a:r>
            <a:endParaRPr lang="sv-SE" sz="3200" dirty="0">
              <a:solidFill>
                <a:srgbClr val="FFFF00"/>
              </a:solidFill>
            </a:endParaRPr>
          </a:p>
        </p:txBody>
      </p:sp>
      <p:sp>
        <p:nvSpPr>
          <p:cNvPr id="14" name="textruta 13"/>
          <p:cNvSpPr txBox="1"/>
          <p:nvPr/>
        </p:nvSpPr>
        <p:spPr>
          <a:xfrm>
            <a:off x="385192" y="1700808"/>
            <a:ext cx="31066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Ytan mellan </a:t>
            </a:r>
            <a:r>
              <a:rPr lang="sv-SE" dirty="0" smtClean="0">
                <a:solidFill>
                  <a:schemeClr val="tx2"/>
                </a:solidFill>
              </a:rPr>
              <a:t>deras forwards</a:t>
            </a:r>
            <a:r>
              <a:rPr lang="sv-SE" dirty="0" smtClean="0">
                <a:solidFill>
                  <a:schemeClr val="tx2"/>
                </a:solidFill>
              </a:rPr>
              <a:t> </a:t>
            </a:r>
            <a:r>
              <a:rPr lang="sv-SE" dirty="0" smtClean="0">
                <a:solidFill>
                  <a:schemeClr val="tx2"/>
                </a:solidFill>
              </a:rPr>
              <a:t>o mittfält är SPEL-YTA 1</a:t>
            </a:r>
          </a:p>
          <a:p>
            <a:endParaRPr lang="sv-SE" dirty="0">
              <a:solidFill>
                <a:schemeClr val="tx2"/>
              </a:solidFill>
            </a:endParaRPr>
          </a:p>
          <a:p>
            <a:r>
              <a:rPr lang="sv-SE" dirty="0" smtClean="0">
                <a:solidFill>
                  <a:schemeClr val="tx2"/>
                </a:solidFill>
              </a:rPr>
              <a:t>Ytan mellan </a:t>
            </a:r>
            <a:r>
              <a:rPr lang="sv-SE" dirty="0" smtClean="0">
                <a:solidFill>
                  <a:schemeClr val="tx2"/>
                </a:solidFill>
              </a:rPr>
              <a:t>deras mittfält </a:t>
            </a:r>
            <a:r>
              <a:rPr lang="sv-SE" dirty="0" smtClean="0">
                <a:solidFill>
                  <a:schemeClr val="tx2"/>
                </a:solidFill>
              </a:rPr>
              <a:t>o </a:t>
            </a:r>
            <a:r>
              <a:rPr lang="sv-SE" dirty="0" smtClean="0">
                <a:solidFill>
                  <a:schemeClr val="tx2"/>
                </a:solidFill>
              </a:rPr>
              <a:t>backlinje</a:t>
            </a:r>
            <a:r>
              <a:rPr lang="sv-SE" dirty="0" smtClean="0">
                <a:solidFill>
                  <a:schemeClr val="tx2"/>
                </a:solidFill>
              </a:rPr>
              <a:t> </a:t>
            </a:r>
            <a:r>
              <a:rPr lang="sv-SE" dirty="0" smtClean="0">
                <a:solidFill>
                  <a:schemeClr val="tx2"/>
                </a:solidFill>
              </a:rPr>
              <a:t>är SPEL-YTA 2</a:t>
            </a:r>
          </a:p>
          <a:p>
            <a:endParaRPr lang="sv-SE" dirty="0">
              <a:solidFill>
                <a:schemeClr val="tx2"/>
              </a:solidFill>
            </a:endParaRPr>
          </a:p>
          <a:p>
            <a:r>
              <a:rPr lang="sv-SE" dirty="0" smtClean="0">
                <a:solidFill>
                  <a:schemeClr val="tx2"/>
                </a:solidFill>
              </a:rPr>
              <a:t>Ytan </a:t>
            </a:r>
            <a:r>
              <a:rPr lang="sv-SE" dirty="0" smtClean="0">
                <a:solidFill>
                  <a:schemeClr val="tx2"/>
                </a:solidFill>
              </a:rPr>
              <a:t>bakom </a:t>
            </a:r>
            <a:r>
              <a:rPr lang="sv-SE" dirty="0" smtClean="0">
                <a:solidFill>
                  <a:schemeClr val="tx2"/>
                </a:solidFill>
              </a:rPr>
              <a:t>motståndarens </a:t>
            </a:r>
            <a:r>
              <a:rPr lang="sv-SE" dirty="0" smtClean="0">
                <a:solidFill>
                  <a:schemeClr val="tx2"/>
                </a:solidFill>
              </a:rPr>
              <a:t>backlinje är </a:t>
            </a:r>
            <a:r>
              <a:rPr lang="sv-SE" dirty="0" smtClean="0">
                <a:solidFill>
                  <a:schemeClr val="tx2"/>
                </a:solidFill>
              </a:rPr>
              <a:t>SPEL-YTA 3 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15" name="textruta 14"/>
          <p:cNvSpPr txBox="1"/>
          <p:nvPr/>
        </p:nvSpPr>
        <p:spPr>
          <a:xfrm>
            <a:off x="4045178" y="1560075"/>
            <a:ext cx="3600400" cy="58477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3200" dirty="0" smtClean="0">
                <a:solidFill>
                  <a:srgbClr val="FFFF00"/>
                </a:solidFill>
              </a:rPr>
              <a:t>UTGÅNGS-YTA</a:t>
            </a:r>
            <a:endParaRPr lang="sv-SE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0625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Ett fotbollslag består av: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Målvakt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Back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Mittfältare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Forward</a:t>
            </a:r>
            <a:endParaRPr lang="sv-SE" dirty="0">
              <a:solidFill>
                <a:schemeClr val="tx2"/>
              </a:solidFill>
            </a:endParaRPr>
          </a:p>
        </p:txBody>
      </p:sp>
      <p:pic>
        <p:nvPicPr>
          <p:cNvPr id="4" name="Bildobjekt 3" descr="Fotbollspla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67124" y="1340768"/>
            <a:ext cx="3857203" cy="4824535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FASTA SITUATIONER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DEFENSIVA	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2674640" cy="3951288"/>
          </a:xfrm>
        </p:spPr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INKAST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INSPARK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HÖRNOR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FRISPARKAR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OFFENSIVA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INKAST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INSPARK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HÖRNOR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FRISPARKAR</a:t>
            </a:r>
            <a:endParaRPr lang="sv-SE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13611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FASTA SITUATIONER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DEFENSIVA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199" y="2199724"/>
            <a:ext cx="1810546" cy="3951288"/>
          </a:xfrm>
        </p:spPr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INKAST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INSPARK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HÖRNA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FRISPARK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2267745" y="2174875"/>
            <a:ext cx="6419056" cy="3951288"/>
          </a:xfrm>
        </p:spPr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Vara på rätt sida om sin spelare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Centrera in ifrån sin utgångsposition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Tilldelade roller, vem som gör vad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Man </a:t>
            </a:r>
            <a:r>
              <a:rPr lang="sv-SE" dirty="0" err="1" smtClean="0">
                <a:solidFill>
                  <a:schemeClr val="tx2"/>
                </a:solidFill>
              </a:rPr>
              <a:t>Man</a:t>
            </a:r>
            <a:r>
              <a:rPr lang="sv-SE" dirty="0" smtClean="0">
                <a:solidFill>
                  <a:schemeClr val="tx2"/>
                </a:solidFill>
              </a:rPr>
              <a:t> markering vid nära frispark, </a:t>
            </a:r>
            <a:r>
              <a:rPr lang="sv-SE" dirty="0" err="1" smtClean="0">
                <a:solidFill>
                  <a:schemeClr val="tx2"/>
                </a:solidFill>
              </a:rPr>
              <a:t>riktgubbe</a:t>
            </a:r>
            <a:r>
              <a:rPr lang="sv-SE" dirty="0" smtClean="0">
                <a:solidFill>
                  <a:schemeClr val="tx2"/>
                </a:solidFill>
              </a:rPr>
              <a:t>?</a:t>
            </a:r>
            <a:endParaRPr lang="sv-SE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98499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DEFENSIVA HÖRNOR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152251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dirty="0">
                <a:solidFill>
                  <a:schemeClr val="tx2"/>
                </a:solidFill>
              </a:rPr>
              <a:t>1</a:t>
            </a:r>
            <a:r>
              <a:rPr lang="sv-SE" sz="1800" dirty="0" smtClean="0">
                <a:solidFill>
                  <a:schemeClr val="tx2"/>
                </a:solidFill>
              </a:rPr>
              <a:t>. 1:a YTAN</a:t>
            </a:r>
          </a:p>
          <a:p>
            <a:pPr marL="0" indent="0">
              <a:buNone/>
            </a:pPr>
            <a:r>
              <a:rPr lang="sv-SE" sz="1800" dirty="0">
                <a:solidFill>
                  <a:schemeClr val="tx2"/>
                </a:solidFill>
              </a:rPr>
              <a:t>2</a:t>
            </a:r>
            <a:r>
              <a:rPr lang="sv-SE" sz="1800" dirty="0" smtClean="0">
                <a:solidFill>
                  <a:schemeClr val="tx2"/>
                </a:solidFill>
              </a:rPr>
              <a:t>. 1:a stolpe</a:t>
            </a:r>
          </a:p>
          <a:p>
            <a:pPr marL="0" indent="0">
              <a:buNone/>
            </a:pPr>
            <a:r>
              <a:rPr lang="sv-SE" sz="1800" dirty="0">
                <a:solidFill>
                  <a:schemeClr val="tx2"/>
                </a:solidFill>
              </a:rPr>
              <a:t>3</a:t>
            </a:r>
            <a:r>
              <a:rPr lang="sv-SE" sz="1800" dirty="0" smtClean="0">
                <a:solidFill>
                  <a:schemeClr val="tx2"/>
                </a:solidFill>
              </a:rPr>
              <a:t>. 2:a stolpe</a:t>
            </a:r>
          </a:p>
          <a:p>
            <a:pPr marL="0" indent="0">
              <a:buNone/>
            </a:pPr>
            <a:r>
              <a:rPr lang="sv-SE" sz="1800" dirty="0">
                <a:solidFill>
                  <a:schemeClr val="tx2"/>
                </a:solidFill>
              </a:rPr>
              <a:t>4</a:t>
            </a:r>
            <a:r>
              <a:rPr lang="sv-SE" sz="1800" dirty="0" smtClean="0">
                <a:solidFill>
                  <a:schemeClr val="tx2"/>
                </a:solidFill>
              </a:rPr>
              <a:t>. Går på boll</a:t>
            </a:r>
          </a:p>
          <a:p>
            <a:pPr marL="0" indent="0">
              <a:buNone/>
            </a:pPr>
            <a:r>
              <a:rPr lang="sv-SE" sz="1800" dirty="0">
                <a:solidFill>
                  <a:schemeClr val="tx2"/>
                </a:solidFill>
              </a:rPr>
              <a:t>5</a:t>
            </a:r>
            <a:r>
              <a:rPr lang="sv-SE" sz="1800" dirty="0" smtClean="0">
                <a:solidFill>
                  <a:schemeClr val="tx2"/>
                </a:solidFill>
              </a:rPr>
              <a:t>. Markering</a:t>
            </a:r>
          </a:p>
          <a:p>
            <a:pPr marL="0" indent="0">
              <a:buNone/>
            </a:pPr>
            <a:r>
              <a:rPr lang="sv-SE" sz="1800" dirty="0">
                <a:solidFill>
                  <a:schemeClr val="tx2"/>
                </a:solidFill>
              </a:rPr>
              <a:t>6</a:t>
            </a:r>
            <a:r>
              <a:rPr lang="sv-SE" sz="1800" dirty="0" smtClean="0">
                <a:solidFill>
                  <a:schemeClr val="tx2"/>
                </a:solidFill>
              </a:rPr>
              <a:t>. Markering</a:t>
            </a:r>
          </a:p>
          <a:p>
            <a:pPr marL="0" indent="0">
              <a:buNone/>
            </a:pPr>
            <a:r>
              <a:rPr lang="sv-SE" sz="1800" dirty="0">
                <a:solidFill>
                  <a:schemeClr val="tx2"/>
                </a:solidFill>
              </a:rPr>
              <a:t>7</a:t>
            </a:r>
            <a:r>
              <a:rPr lang="sv-SE" sz="1800" dirty="0" smtClean="0">
                <a:solidFill>
                  <a:schemeClr val="tx2"/>
                </a:solidFill>
              </a:rPr>
              <a:t>. Markering</a:t>
            </a:r>
          </a:p>
          <a:p>
            <a:pPr marL="0" indent="0">
              <a:buNone/>
            </a:pPr>
            <a:r>
              <a:rPr lang="sv-SE" sz="1800" dirty="0">
                <a:solidFill>
                  <a:schemeClr val="tx2"/>
                </a:solidFill>
              </a:rPr>
              <a:t>8</a:t>
            </a:r>
            <a:r>
              <a:rPr lang="sv-SE" sz="1800" dirty="0" smtClean="0">
                <a:solidFill>
                  <a:schemeClr val="tx2"/>
                </a:solidFill>
              </a:rPr>
              <a:t>. Markering</a:t>
            </a:r>
          </a:p>
          <a:p>
            <a:pPr marL="0" indent="0">
              <a:buNone/>
            </a:pPr>
            <a:r>
              <a:rPr lang="sv-SE" sz="1800" dirty="0" smtClean="0">
                <a:solidFill>
                  <a:schemeClr val="tx2"/>
                </a:solidFill>
              </a:rPr>
              <a:t>9. Markering</a:t>
            </a:r>
          </a:p>
          <a:p>
            <a:pPr marL="0" indent="0">
              <a:buNone/>
            </a:pPr>
            <a:r>
              <a:rPr lang="sv-SE" sz="1800" dirty="0" smtClean="0">
                <a:solidFill>
                  <a:schemeClr val="tx2"/>
                </a:solidFill>
              </a:rPr>
              <a:t>10. Kontringsyta</a:t>
            </a:r>
          </a:p>
          <a:p>
            <a:pPr marL="571500" indent="-571500">
              <a:buAutoNum type="romanLcPeriod"/>
            </a:pPr>
            <a:endParaRPr lang="sv-SE" sz="1800" dirty="0" smtClean="0">
              <a:solidFill>
                <a:schemeClr val="tx2"/>
              </a:solidFill>
            </a:endParaRPr>
          </a:p>
          <a:p>
            <a:pPr marL="571500" indent="-571500">
              <a:buAutoNum type="romanUcPeriod"/>
            </a:pPr>
            <a:endParaRPr lang="sv-SE" sz="1800" dirty="0" smtClean="0">
              <a:solidFill>
                <a:schemeClr val="tx2"/>
              </a:solidFill>
            </a:endParaRPr>
          </a:p>
          <a:p>
            <a:endParaRPr lang="sv-SE" sz="1800" dirty="0">
              <a:solidFill>
                <a:schemeClr val="tx2"/>
              </a:solidFill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1835696" y="1600200"/>
            <a:ext cx="172819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dirty="0" smtClean="0">
                <a:solidFill>
                  <a:schemeClr val="tx2"/>
                </a:solidFill>
              </a:rPr>
              <a:t>YTTERMITTFÄLT</a:t>
            </a:r>
          </a:p>
          <a:p>
            <a:pPr marL="0" indent="0">
              <a:buNone/>
            </a:pPr>
            <a:r>
              <a:rPr lang="sv-SE" sz="1800" dirty="0" smtClean="0">
                <a:solidFill>
                  <a:schemeClr val="tx2"/>
                </a:solidFill>
              </a:rPr>
              <a:t>YTTERBACK</a:t>
            </a:r>
          </a:p>
          <a:p>
            <a:pPr marL="0" indent="0">
              <a:buNone/>
            </a:pPr>
            <a:r>
              <a:rPr lang="sv-SE" sz="1800" dirty="0" smtClean="0">
                <a:solidFill>
                  <a:schemeClr val="tx2"/>
                </a:solidFill>
              </a:rPr>
              <a:t>YTTERBACK</a:t>
            </a:r>
          </a:p>
          <a:p>
            <a:pPr marL="0" indent="0">
              <a:buNone/>
            </a:pPr>
            <a:r>
              <a:rPr lang="sv-SE" sz="1800" dirty="0" smtClean="0">
                <a:solidFill>
                  <a:schemeClr val="tx2"/>
                </a:solidFill>
              </a:rPr>
              <a:t>MITTBACK</a:t>
            </a:r>
          </a:p>
          <a:p>
            <a:pPr marL="0" indent="0">
              <a:buNone/>
            </a:pPr>
            <a:r>
              <a:rPr lang="sv-SE" sz="1800" dirty="0" smtClean="0">
                <a:solidFill>
                  <a:schemeClr val="tx2"/>
                </a:solidFill>
              </a:rPr>
              <a:t>MITTBACK</a:t>
            </a:r>
          </a:p>
          <a:p>
            <a:pPr marL="0" indent="0">
              <a:buNone/>
            </a:pPr>
            <a:r>
              <a:rPr lang="sv-SE" sz="1800" dirty="0" smtClean="0">
                <a:solidFill>
                  <a:schemeClr val="tx2"/>
                </a:solidFill>
              </a:rPr>
              <a:t>INNERMITTFÄLT</a:t>
            </a:r>
          </a:p>
          <a:p>
            <a:pPr marL="0" indent="0">
              <a:buNone/>
            </a:pPr>
            <a:r>
              <a:rPr lang="sv-SE" sz="1800" dirty="0" smtClean="0">
                <a:solidFill>
                  <a:schemeClr val="tx2"/>
                </a:solidFill>
              </a:rPr>
              <a:t>INNERMITTFÄLT</a:t>
            </a:r>
          </a:p>
          <a:p>
            <a:pPr marL="0" indent="0">
              <a:buNone/>
            </a:pPr>
            <a:r>
              <a:rPr lang="sv-SE" sz="1800" dirty="0" smtClean="0">
                <a:solidFill>
                  <a:schemeClr val="tx2"/>
                </a:solidFill>
              </a:rPr>
              <a:t>YTTERMITTFÄLT</a:t>
            </a:r>
          </a:p>
          <a:p>
            <a:pPr marL="0" indent="0">
              <a:buNone/>
            </a:pPr>
            <a:r>
              <a:rPr lang="sv-SE" sz="1800" dirty="0" smtClean="0">
                <a:solidFill>
                  <a:schemeClr val="tx2"/>
                </a:solidFill>
              </a:rPr>
              <a:t>FORWARD</a:t>
            </a:r>
          </a:p>
          <a:p>
            <a:pPr marL="0" indent="0">
              <a:buNone/>
            </a:pPr>
            <a:endParaRPr lang="sv-SE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sv-SE" sz="1800" dirty="0" smtClean="0">
                <a:solidFill>
                  <a:schemeClr val="tx2"/>
                </a:solidFill>
              </a:rPr>
              <a:t>FORWARD</a:t>
            </a:r>
            <a:endParaRPr lang="sv-SE" sz="1800" dirty="0">
              <a:solidFill>
                <a:schemeClr val="tx2"/>
              </a:solidFill>
            </a:endParaRPr>
          </a:p>
        </p:txBody>
      </p:sp>
      <p:pic>
        <p:nvPicPr>
          <p:cNvPr id="5" name="Platshållare för innehåll 3" descr="Fotbollspla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19872" y="1390403"/>
            <a:ext cx="5755226" cy="8326020"/>
          </a:xfrm>
          <a:prstGeom prst="rect">
            <a:avLst/>
          </a:prstGeom>
        </p:spPr>
      </p:pic>
      <p:sp>
        <p:nvSpPr>
          <p:cNvPr id="6" name="Rektangel 5"/>
          <p:cNvSpPr/>
          <p:nvPr/>
        </p:nvSpPr>
        <p:spPr>
          <a:xfrm>
            <a:off x="4067944" y="4005064"/>
            <a:ext cx="1584176" cy="115212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rgbClr val="FFFF00"/>
                </a:solidFill>
              </a:rPr>
              <a:t>10.</a:t>
            </a:r>
            <a:endParaRPr lang="sv-SE" dirty="0">
              <a:solidFill>
                <a:srgbClr val="FFFF00"/>
              </a:solidFill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4893119" y="1548995"/>
            <a:ext cx="2725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rgbClr val="FFFF00"/>
                </a:solidFill>
              </a:rPr>
              <a:t>1.            2.             3.</a:t>
            </a:r>
          </a:p>
          <a:p>
            <a:r>
              <a:rPr lang="sv-SE" dirty="0">
                <a:solidFill>
                  <a:srgbClr val="FFFF00"/>
                </a:solidFill>
              </a:rPr>
              <a:t> </a:t>
            </a:r>
            <a:r>
              <a:rPr lang="sv-SE" dirty="0" smtClean="0">
                <a:solidFill>
                  <a:srgbClr val="FFFF00"/>
                </a:solidFill>
              </a:rPr>
              <a:t>            5.      4.      6.</a:t>
            </a:r>
          </a:p>
          <a:p>
            <a:r>
              <a:rPr lang="sv-SE" dirty="0">
                <a:solidFill>
                  <a:srgbClr val="FFFF00"/>
                </a:solidFill>
              </a:rPr>
              <a:t> </a:t>
            </a:r>
            <a:r>
              <a:rPr lang="sv-SE" dirty="0" smtClean="0">
                <a:solidFill>
                  <a:srgbClr val="FFFF00"/>
                </a:solidFill>
              </a:rPr>
              <a:t>           7.      8.        9.</a:t>
            </a:r>
            <a:endParaRPr lang="sv-SE" dirty="0">
              <a:solidFill>
                <a:srgbClr val="FFFF00"/>
              </a:solidFill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539552" y="119675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Förslag </a:t>
            </a:r>
            <a:endParaRPr lang="sv-SE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775947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FASTA SITUATIONER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OFFENSIVA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2026568" cy="3951288"/>
          </a:xfrm>
        </p:spPr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INKAST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INSPARK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HÖRNOR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FRISPARKAR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2483769" y="2174875"/>
            <a:ext cx="6203032" cy="3951288"/>
          </a:xfrm>
        </p:spPr>
        <p:txBody>
          <a:bodyPr/>
          <a:lstStyle/>
          <a:p>
            <a:pPr marL="0" indent="0">
              <a:buNone/>
            </a:pPr>
            <a:r>
              <a:rPr lang="sv-SE" dirty="0" smtClean="0">
                <a:solidFill>
                  <a:schemeClr val="tx2"/>
                </a:solidFill>
              </a:rPr>
              <a:t>Hur skall man kasta till medspelaren</a:t>
            </a:r>
          </a:p>
          <a:p>
            <a:pPr marL="0" indent="0">
              <a:buNone/>
            </a:pPr>
            <a:endParaRPr lang="sv-SE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sv-SE" dirty="0" smtClean="0">
                <a:solidFill>
                  <a:schemeClr val="tx2"/>
                </a:solidFill>
              </a:rPr>
              <a:t>Hörnläggare, vem i box, vem stannar</a:t>
            </a:r>
          </a:p>
          <a:p>
            <a:pPr marL="0" indent="0">
              <a:buNone/>
            </a:pPr>
            <a:endParaRPr lang="sv-SE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68990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Hur vi uppträder som lag innan o under o efter match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Fair-Play</a:t>
            </a:r>
          </a:p>
          <a:p>
            <a:r>
              <a:rPr lang="sv-SE" dirty="0" smtClean="0"/>
              <a:t>Inga protester mot domare</a:t>
            </a:r>
          </a:p>
          <a:p>
            <a:r>
              <a:rPr lang="sv-SE" dirty="0" smtClean="0"/>
              <a:t>Alla tackar efter match</a:t>
            </a:r>
          </a:p>
          <a:p>
            <a:r>
              <a:rPr lang="sv-SE" dirty="0" smtClean="0"/>
              <a:t>Vi vinner tillsammans o förlorar tillsammans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8720032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Dra en pil</a:t>
            </a:r>
            <a:br>
              <a:rPr lang="sv-SE" dirty="0" smtClean="0">
                <a:solidFill>
                  <a:schemeClr val="tx2"/>
                </a:solidFill>
              </a:rPr>
            </a:br>
            <a:r>
              <a:rPr lang="sv-SE" sz="1600" dirty="0" smtClean="0">
                <a:solidFill>
                  <a:schemeClr val="tx2"/>
                </a:solidFill>
              </a:rPr>
              <a:t>När vi pratar begrepp/termer, dra en pil antingen till försvarsspel eller anfallsspel eller båda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r>
              <a:rPr lang="sv-SE" sz="1600" dirty="0" smtClean="0">
                <a:solidFill>
                  <a:schemeClr val="tx2"/>
                </a:solidFill>
              </a:rPr>
              <a:t>Försvarsspel						Anfallsspel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Press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Speldjup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Låsning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Styra bort spelare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Spelavstånd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Understöd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2 mot 1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Formation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Passningsskugga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Spelbredd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Rätt sida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Omställning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Kontra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Vinn mark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Överlapp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Täcka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Prata med varandra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Markera</a:t>
            </a:r>
          </a:p>
          <a:p>
            <a:pPr algn="ctr">
              <a:buNone/>
            </a:pPr>
            <a:r>
              <a:rPr lang="sv-SE" sz="1400" dirty="0" smtClean="0">
                <a:solidFill>
                  <a:schemeClr val="tx2"/>
                </a:solidFill>
              </a:rPr>
              <a:t>Tillbakaspel till målvakt</a:t>
            </a:r>
          </a:p>
          <a:p>
            <a:pPr algn="ctr">
              <a:buNone/>
            </a:pPr>
            <a:endParaRPr lang="sv-SE" dirty="0" smtClean="0">
              <a:solidFill>
                <a:schemeClr val="tx2"/>
              </a:solidFill>
            </a:endParaRPr>
          </a:p>
          <a:p>
            <a:pPr lvl="1" algn="ctr">
              <a:buNone/>
            </a:pPr>
            <a:endParaRPr lang="sv-SE" dirty="0">
              <a:solidFill>
                <a:schemeClr val="tx2"/>
              </a:solidFill>
            </a:endParaRPr>
          </a:p>
        </p:txBody>
      </p:sp>
      <p:cxnSp>
        <p:nvCxnSpPr>
          <p:cNvPr id="5" name="Rak 4"/>
          <p:cNvCxnSpPr/>
          <p:nvPr/>
        </p:nvCxnSpPr>
        <p:spPr>
          <a:xfrm>
            <a:off x="3707904" y="1628800"/>
            <a:ext cx="0" cy="48245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5436096" y="1628800"/>
            <a:ext cx="72008" cy="48245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k pil 8"/>
          <p:cNvCxnSpPr/>
          <p:nvPr/>
        </p:nvCxnSpPr>
        <p:spPr>
          <a:xfrm flipH="1">
            <a:off x="1907704" y="1988840"/>
            <a:ext cx="230425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Tävlingsformer i fotboll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v-SE" dirty="0" smtClean="0">
                <a:solidFill>
                  <a:schemeClr val="tx2"/>
                </a:solidFill>
              </a:rPr>
              <a:t>Seriespel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Alla möter alla.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Nämn några seriespel vi har spelat</a:t>
            </a:r>
          </a:p>
          <a:p>
            <a:pPr>
              <a:buNone/>
            </a:pPr>
            <a:endParaRPr lang="sv-SE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sv-SE" dirty="0" smtClean="0">
                <a:solidFill>
                  <a:schemeClr val="tx2"/>
                </a:solidFill>
              </a:rPr>
              <a:t>Cupspel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Oftast uppdelat i först gruppspel sedan slutspel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Nämn några cupspel vi har spelat</a:t>
            </a:r>
            <a:endParaRPr lang="sv-SE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Lära sig poängräkning i seriespel o gruppspel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v-SE" dirty="0" smtClean="0">
                <a:solidFill>
                  <a:schemeClr val="tx2"/>
                </a:solidFill>
              </a:rPr>
              <a:t>Vid vinst får man: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3 poäng</a:t>
            </a:r>
          </a:p>
          <a:p>
            <a:pPr>
              <a:buNone/>
            </a:pPr>
            <a:endParaRPr lang="sv-SE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sv-SE" dirty="0" smtClean="0">
                <a:solidFill>
                  <a:schemeClr val="tx2"/>
                </a:solidFill>
              </a:rPr>
              <a:t>Vid oavgjort/lika får man: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1 poäng</a:t>
            </a:r>
          </a:p>
          <a:p>
            <a:endParaRPr lang="sv-SE" dirty="0" smtClean="0">
              <a:solidFill>
                <a:schemeClr val="tx2"/>
              </a:solidFill>
            </a:endParaRPr>
          </a:p>
          <a:p>
            <a:r>
              <a:rPr lang="sv-SE" dirty="0" smtClean="0">
                <a:solidFill>
                  <a:schemeClr val="tx2"/>
                </a:solidFill>
              </a:rPr>
              <a:t>Vid förlust får man: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0 poäng</a:t>
            </a:r>
          </a:p>
          <a:p>
            <a:r>
              <a:rPr lang="sv-SE" sz="1600" b="1" u="sng" dirty="0" smtClean="0">
                <a:solidFill>
                  <a:schemeClr val="tx2"/>
                </a:solidFill>
              </a:rPr>
              <a:t>Det lag som har flest poäng efter alla möt alla vinner serien/gruppspelet</a:t>
            </a:r>
          </a:p>
          <a:p>
            <a:endParaRPr lang="sv-SE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Vid samma poäng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525963"/>
          </a:xfrm>
        </p:spPr>
        <p:txBody>
          <a:bodyPr>
            <a:normAutofit/>
          </a:bodyPr>
          <a:lstStyle/>
          <a:p>
            <a:r>
              <a:rPr lang="sv-SE" sz="1600" b="1" dirty="0" smtClean="0">
                <a:solidFill>
                  <a:schemeClr val="tx2"/>
                </a:solidFill>
              </a:rPr>
              <a:t>Om 2 </a:t>
            </a:r>
            <a:r>
              <a:rPr lang="sv-SE" sz="1600" b="1" dirty="0" err="1" smtClean="0">
                <a:solidFill>
                  <a:schemeClr val="tx2"/>
                </a:solidFill>
              </a:rPr>
              <a:t>st</a:t>
            </a:r>
            <a:r>
              <a:rPr lang="sv-SE" sz="1600" b="1" dirty="0" smtClean="0">
                <a:solidFill>
                  <a:schemeClr val="tx2"/>
                </a:solidFill>
              </a:rPr>
              <a:t> lag har samma poäng kommer man att titta på hur många mål lagen har gjort och har släppt in. (MÅLSKILLNAD)</a:t>
            </a:r>
          </a:p>
          <a:p>
            <a:endParaRPr lang="sv-SE" sz="1600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sv-SE" sz="1600" b="1" dirty="0" smtClean="0">
                <a:solidFill>
                  <a:schemeClr val="tx2"/>
                </a:solidFill>
              </a:rPr>
              <a:t>Exempel</a:t>
            </a:r>
          </a:p>
          <a:p>
            <a:r>
              <a:rPr lang="sv-SE" sz="1600" b="1" dirty="0" smtClean="0">
                <a:solidFill>
                  <a:schemeClr val="tx2"/>
                </a:solidFill>
              </a:rPr>
              <a:t>Tomelilla IF har gjort 12 </a:t>
            </a:r>
            <a:r>
              <a:rPr lang="sv-SE" sz="1600" b="1" dirty="0" err="1" smtClean="0">
                <a:solidFill>
                  <a:schemeClr val="tx2"/>
                </a:solidFill>
              </a:rPr>
              <a:t>st</a:t>
            </a:r>
            <a:r>
              <a:rPr lang="sv-SE" sz="1600" b="1" dirty="0" smtClean="0">
                <a:solidFill>
                  <a:schemeClr val="tx2"/>
                </a:solidFill>
              </a:rPr>
              <a:t> mål och släppt in 9 mål	 (= 12 mål minus 9 mål= plus +3 mål)</a:t>
            </a:r>
          </a:p>
          <a:p>
            <a:endParaRPr lang="sv-SE" sz="1600" b="1" dirty="0" smtClean="0">
              <a:solidFill>
                <a:schemeClr val="tx2"/>
              </a:solidFill>
            </a:endParaRPr>
          </a:p>
          <a:p>
            <a:endParaRPr lang="sv-SE" sz="1600" b="1" dirty="0" smtClean="0">
              <a:solidFill>
                <a:schemeClr val="tx2"/>
              </a:solidFill>
            </a:endParaRPr>
          </a:p>
          <a:p>
            <a:r>
              <a:rPr lang="sv-SE" sz="1600" b="1" dirty="0" smtClean="0">
                <a:solidFill>
                  <a:schemeClr val="tx2"/>
                </a:solidFill>
              </a:rPr>
              <a:t>Malmö FF har gjort 10 </a:t>
            </a:r>
            <a:r>
              <a:rPr lang="sv-SE" sz="1600" b="1" dirty="0" err="1" smtClean="0">
                <a:solidFill>
                  <a:schemeClr val="tx2"/>
                </a:solidFill>
              </a:rPr>
              <a:t>st</a:t>
            </a:r>
            <a:r>
              <a:rPr lang="sv-SE" sz="1600" b="1" dirty="0" smtClean="0">
                <a:solidFill>
                  <a:schemeClr val="tx2"/>
                </a:solidFill>
              </a:rPr>
              <a:t> mål och släppt in 7 mål		 (=10 mål minus 7 mål= plus +3 mål)</a:t>
            </a:r>
          </a:p>
          <a:p>
            <a:endParaRPr lang="sv-SE" sz="1600" b="1" dirty="0" smtClean="0">
              <a:solidFill>
                <a:schemeClr val="tx2"/>
              </a:solidFill>
            </a:endParaRPr>
          </a:p>
          <a:p>
            <a:endParaRPr lang="sv-SE" sz="1600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sv-SE" sz="1600" b="1" dirty="0" smtClean="0">
                <a:solidFill>
                  <a:schemeClr val="tx2"/>
                </a:solidFill>
              </a:rPr>
              <a:t>Vad är Tomelilla IFs målskillnad?</a:t>
            </a:r>
          </a:p>
          <a:p>
            <a:r>
              <a:rPr lang="sv-SE" sz="1600" b="1" dirty="0" smtClean="0">
                <a:solidFill>
                  <a:schemeClr val="tx2"/>
                </a:solidFill>
              </a:rPr>
              <a:t>+3</a:t>
            </a:r>
          </a:p>
          <a:p>
            <a:pPr>
              <a:buNone/>
            </a:pPr>
            <a:r>
              <a:rPr lang="sv-SE" sz="1600" b="1" dirty="0" smtClean="0">
                <a:solidFill>
                  <a:schemeClr val="tx2"/>
                </a:solidFill>
              </a:rPr>
              <a:t>Vad är Malmö FF målskillnad?</a:t>
            </a:r>
          </a:p>
          <a:p>
            <a:r>
              <a:rPr lang="sv-SE" sz="1600" b="1" dirty="0" smtClean="0">
                <a:solidFill>
                  <a:schemeClr val="tx2"/>
                </a:solidFill>
              </a:rPr>
              <a:t>+3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5796136" y="2348880"/>
            <a:ext cx="2952328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MÅLSKILLNAD</a:t>
            </a:r>
            <a:endParaRPr lang="sv-SE" dirty="0"/>
          </a:p>
        </p:txBody>
      </p:sp>
      <p:sp>
        <p:nvSpPr>
          <p:cNvPr id="5" name="Rektangel med rundade hörn 4"/>
          <p:cNvSpPr/>
          <p:nvPr/>
        </p:nvSpPr>
        <p:spPr>
          <a:xfrm>
            <a:off x="5508104" y="2060848"/>
            <a:ext cx="3456384" cy="23042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Vid samma målskillnad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600" b="1" dirty="0" smtClean="0">
                <a:solidFill>
                  <a:schemeClr val="tx2"/>
                </a:solidFill>
              </a:rPr>
              <a:t>Vid samma poäng och målskillnad går man in och tittar på antalet gjorda mål.</a:t>
            </a:r>
          </a:p>
          <a:p>
            <a:endParaRPr lang="sv-SE" sz="1600" b="1" dirty="0" smtClean="0">
              <a:solidFill>
                <a:schemeClr val="tx2"/>
              </a:solidFill>
            </a:endParaRPr>
          </a:p>
          <a:p>
            <a:r>
              <a:rPr lang="sv-SE" sz="1600" b="1" dirty="0" smtClean="0">
                <a:solidFill>
                  <a:schemeClr val="tx2"/>
                </a:solidFill>
              </a:rPr>
              <a:t>Förra exemplet hade </a:t>
            </a:r>
          </a:p>
          <a:p>
            <a:r>
              <a:rPr lang="sv-SE" sz="1600" b="1" dirty="0" smtClean="0">
                <a:solidFill>
                  <a:schemeClr val="tx2"/>
                </a:solidFill>
              </a:rPr>
              <a:t>Tomelilla IF 12 </a:t>
            </a:r>
            <a:r>
              <a:rPr lang="sv-SE" sz="1600" b="1" dirty="0" err="1" smtClean="0">
                <a:solidFill>
                  <a:schemeClr val="tx2"/>
                </a:solidFill>
              </a:rPr>
              <a:t>st</a:t>
            </a:r>
            <a:r>
              <a:rPr lang="sv-SE" sz="1600" b="1" dirty="0" smtClean="0">
                <a:solidFill>
                  <a:schemeClr val="tx2"/>
                </a:solidFill>
              </a:rPr>
              <a:t> mål</a:t>
            </a:r>
          </a:p>
          <a:p>
            <a:r>
              <a:rPr lang="sv-SE" sz="1600" b="1" dirty="0" smtClean="0">
                <a:solidFill>
                  <a:schemeClr val="tx2"/>
                </a:solidFill>
              </a:rPr>
              <a:t>Malmö FF 10 </a:t>
            </a:r>
            <a:r>
              <a:rPr lang="sv-SE" sz="1600" b="1" dirty="0" err="1" smtClean="0">
                <a:solidFill>
                  <a:schemeClr val="tx2"/>
                </a:solidFill>
              </a:rPr>
              <a:t>st</a:t>
            </a:r>
            <a:r>
              <a:rPr lang="sv-SE" sz="1600" b="1" dirty="0" smtClean="0">
                <a:solidFill>
                  <a:schemeClr val="tx2"/>
                </a:solidFill>
              </a:rPr>
              <a:t> mål</a:t>
            </a:r>
          </a:p>
          <a:p>
            <a:endParaRPr lang="sv-SE" sz="1600" b="1" dirty="0" smtClean="0">
              <a:solidFill>
                <a:schemeClr val="tx2"/>
              </a:solidFill>
            </a:endParaRPr>
          </a:p>
          <a:p>
            <a:r>
              <a:rPr lang="sv-SE" sz="1600" b="1" dirty="0" smtClean="0">
                <a:solidFill>
                  <a:schemeClr val="tx2"/>
                </a:solidFill>
              </a:rPr>
              <a:t>Nu går det att utse en vinnare/gruppetta då båda lagen hade samma poäng och målskillnad</a:t>
            </a:r>
          </a:p>
          <a:p>
            <a:endParaRPr lang="sv-SE" sz="1600" b="1" dirty="0" smtClean="0">
              <a:solidFill>
                <a:schemeClr val="tx2"/>
              </a:solidFill>
            </a:endParaRPr>
          </a:p>
          <a:p>
            <a:endParaRPr lang="sv-SE" sz="1600" b="1" dirty="0" smtClean="0">
              <a:solidFill>
                <a:schemeClr val="tx2"/>
              </a:solidFill>
            </a:endParaRPr>
          </a:p>
          <a:p>
            <a:r>
              <a:rPr lang="sv-SE" sz="1600" b="1" dirty="0" smtClean="0">
                <a:solidFill>
                  <a:schemeClr val="tx2"/>
                </a:solidFill>
              </a:rPr>
              <a:t>Tomelilla IF 12 mål mot Malmö FF 10 mål</a:t>
            </a:r>
          </a:p>
          <a:p>
            <a:endParaRPr lang="sv-SE" sz="1600" b="1" dirty="0" smtClean="0">
              <a:solidFill>
                <a:schemeClr val="tx2"/>
              </a:solidFill>
            </a:endParaRPr>
          </a:p>
          <a:p>
            <a:r>
              <a:rPr lang="sv-SE" sz="1600" b="1" dirty="0" smtClean="0">
                <a:solidFill>
                  <a:schemeClr val="tx2"/>
                </a:solidFill>
              </a:rPr>
              <a:t>Vinnare/gruppetta</a:t>
            </a:r>
          </a:p>
          <a:p>
            <a:endParaRPr lang="sv-SE" sz="1600" b="1" dirty="0" smtClean="0">
              <a:solidFill>
                <a:schemeClr val="tx2"/>
              </a:solidFill>
            </a:endParaRPr>
          </a:p>
          <a:p>
            <a:r>
              <a:rPr lang="sv-SE" sz="2800" b="1" dirty="0" smtClean="0">
                <a:solidFill>
                  <a:schemeClr val="tx2"/>
                </a:solidFill>
              </a:rPr>
              <a:t>Tomelilla IF</a:t>
            </a:r>
            <a:endParaRPr lang="sv-SE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Fotbollslaget är uppbyggt i 4 </a:t>
            </a:r>
            <a:r>
              <a:rPr lang="sv-SE" dirty="0" err="1" smtClean="0">
                <a:solidFill>
                  <a:schemeClr val="tx2"/>
                </a:solidFill>
              </a:rPr>
              <a:t>st</a:t>
            </a:r>
            <a:r>
              <a:rPr lang="sv-SE" dirty="0" smtClean="0">
                <a:solidFill>
                  <a:schemeClr val="tx2"/>
                </a:solidFill>
              </a:rPr>
              <a:t> lagdelar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tx2"/>
                </a:solidFill>
              </a:rPr>
              <a:t>Målvakt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tx2"/>
                </a:solidFill>
              </a:rPr>
              <a:t>Backlinjen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tx2"/>
                </a:solidFill>
              </a:rPr>
              <a:t>Mittfält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>
                <a:solidFill>
                  <a:schemeClr val="tx2"/>
                </a:solidFill>
              </a:rPr>
              <a:t>Forwards</a:t>
            </a:r>
          </a:p>
          <a:p>
            <a:pPr marL="0" indent="0">
              <a:buNone/>
            </a:pPr>
            <a:endParaRPr lang="sv-SE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endParaRPr lang="sv-SE" dirty="0" smtClean="0">
              <a:solidFill>
                <a:schemeClr val="tx2"/>
              </a:solidFill>
            </a:endParaRPr>
          </a:p>
        </p:txBody>
      </p:sp>
      <p:pic>
        <p:nvPicPr>
          <p:cNvPr id="2051" name="Picture 3" descr="C:\Users\Familjen Högström\Pictures\Fotbollspla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1628800"/>
            <a:ext cx="3672408" cy="4680520"/>
          </a:xfrm>
          <a:prstGeom prst="rect">
            <a:avLst/>
          </a:prstGeom>
          <a:noFill/>
        </p:spPr>
      </p:pic>
      <p:sp>
        <p:nvSpPr>
          <p:cNvPr id="7" name="Rektangel 6"/>
          <p:cNvSpPr/>
          <p:nvPr/>
        </p:nvSpPr>
        <p:spPr>
          <a:xfrm>
            <a:off x="4211960" y="2642063"/>
            <a:ext cx="3096344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Backlinjen</a:t>
            </a:r>
            <a:endParaRPr lang="sv-SE" dirty="0"/>
          </a:p>
        </p:txBody>
      </p:sp>
      <p:sp>
        <p:nvSpPr>
          <p:cNvPr id="8" name="Rektangel 7"/>
          <p:cNvSpPr/>
          <p:nvPr/>
        </p:nvSpPr>
        <p:spPr>
          <a:xfrm>
            <a:off x="4211960" y="3684165"/>
            <a:ext cx="3096344" cy="93610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Mittfält</a:t>
            </a:r>
          </a:p>
        </p:txBody>
      </p:sp>
      <p:sp>
        <p:nvSpPr>
          <p:cNvPr id="9" name="Rektangel 8"/>
          <p:cNvSpPr/>
          <p:nvPr/>
        </p:nvSpPr>
        <p:spPr>
          <a:xfrm>
            <a:off x="4216088" y="5013176"/>
            <a:ext cx="3096344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Forward</a:t>
            </a:r>
            <a:endParaRPr lang="sv-SE" dirty="0"/>
          </a:p>
        </p:txBody>
      </p:sp>
      <p:sp>
        <p:nvSpPr>
          <p:cNvPr id="10" name="Rektangel 9"/>
          <p:cNvSpPr/>
          <p:nvPr/>
        </p:nvSpPr>
        <p:spPr>
          <a:xfrm>
            <a:off x="5148064" y="1800419"/>
            <a:ext cx="1224136" cy="44873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Målvakt</a:t>
            </a:r>
            <a:endParaRPr lang="sv-SE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Övningsexempel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dirty="0" smtClean="0">
                <a:solidFill>
                  <a:schemeClr val="tx2"/>
                </a:solidFill>
              </a:rPr>
              <a:t>Vi har varit och spelat Champions </a:t>
            </a:r>
            <a:r>
              <a:rPr lang="sv-SE" sz="1800" dirty="0" err="1" smtClean="0">
                <a:solidFill>
                  <a:schemeClr val="tx2"/>
                </a:solidFill>
              </a:rPr>
              <a:t>leauge</a:t>
            </a:r>
            <a:r>
              <a:rPr lang="sv-SE" sz="1800" dirty="0" smtClean="0">
                <a:solidFill>
                  <a:schemeClr val="tx2"/>
                </a:solidFill>
              </a:rPr>
              <a:t> och i gruppen fick vi Barcelona och PSG</a:t>
            </a:r>
          </a:p>
          <a:p>
            <a:r>
              <a:rPr lang="sv-SE" sz="1800" dirty="0" smtClean="0">
                <a:solidFill>
                  <a:schemeClr val="tx2"/>
                </a:solidFill>
              </a:rPr>
              <a:t>Resultatet blev följande</a:t>
            </a:r>
          </a:p>
          <a:p>
            <a:endParaRPr lang="sv-SE" sz="1800" dirty="0" smtClean="0">
              <a:solidFill>
                <a:schemeClr val="tx2"/>
              </a:solidFill>
            </a:endParaRPr>
          </a:p>
          <a:p>
            <a:r>
              <a:rPr lang="sv-SE" sz="1800" dirty="0" smtClean="0">
                <a:solidFill>
                  <a:schemeClr val="tx2"/>
                </a:solidFill>
              </a:rPr>
              <a:t>TIF-Barcelona 		1-0</a:t>
            </a:r>
          </a:p>
          <a:p>
            <a:r>
              <a:rPr lang="sv-SE" sz="1800" dirty="0" smtClean="0">
                <a:solidFill>
                  <a:schemeClr val="tx2"/>
                </a:solidFill>
              </a:rPr>
              <a:t>PSG-TIF 		0-1</a:t>
            </a:r>
          </a:p>
          <a:p>
            <a:r>
              <a:rPr lang="sv-SE" sz="1800" dirty="0" err="1" smtClean="0">
                <a:solidFill>
                  <a:schemeClr val="tx2"/>
                </a:solidFill>
              </a:rPr>
              <a:t>PSG-Barcelona</a:t>
            </a:r>
            <a:r>
              <a:rPr lang="sv-SE" sz="1800" dirty="0" smtClean="0">
                <a:solidFill>
                  <a:schemeClr val="tx2"/>
                </a:solidFill>
              </a:rPr>
              <a:t> 		1-0</a:t>
            </a:r>
            <a:endParaRPr lang="sv-SE" sz="1800" dirty="0">
              <a:solidFill>
                <a:schemeClr val="tx2"/>
              </a:solidFill>
            </a:endParaRPr>
          </a:p>
        </p:txBody>
      </p:sp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524159"/>
              </p:ext>
            </p:extLst>
          </p:nvPr>
        </p:nvGraphicFramePr>
        <p:xfrm>
          <a:off x="683568" y="4005064"/>
          <a:ext cx="8064897" cy="193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792089"/>
                <a:gridCol w="741377"/>
                <a:gridCol w="1015211"/>
                <a:gridCol w="1699794"/>
                <a:gridCol w="1152129"/>
                <a:gridCol w="1152129"/>
              </a:tblGrid>
              <a:tr h="432048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Vinst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 smtClean="0"/>
                        <a:t>LIKA</a:t>
                      </a:r>
                      <a:endParaRPr lang="sv-S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Förlust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Gjorda</a:t>
                      </a:r>
                      <a:r>
                        <a:rPr lang="sv-SE" baseline="0" dirty="0" smtClean="0"/>
                        <a:t> mål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Insläppta</a:t>
                      </a:r>
                      <a:r>
                        <a:rPr lang="sv-SE" baseline="0" dirty="0" smtClean="0"/>
                        <a:t> mål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Poäng</a:t>
                      </a:r>
                      <a:endParaRPr lang="sv-SE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sv-SE" dirty="0" smtClean="0"/>
                        <a:t>Tomelilla</a:t>
                      </a:r>
                      <a:r>
                        <a:rPr lang="sv-SE" baseline="0" dirty="0" smtClean="0"/>
                        <a:t> IF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sv-SE" dirty="0" smtClean="0"/>
                        <a:t>PSG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sv-SE" dirty="0" smtClean="0"/>
                        <a:t>Barcelona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ktangel 4"/>
          <p:cNvSpPr/>
          <p:nvPr/>
        </p:nvSpPr>
        <p:spPr>
          <a:xfrm>
            <a:off x="2555776" y="6126163"/>
            <a:ext cx="316835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2"/>
                </a:solidFill>
              </a:rPr>
              <a:t>Vinnare: </a:t>
            </a:r>
            <a:endParaRPr lang="sv-SE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I varje lagdel finns positioner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11560" y="1196027"/>
            <a:ext cx="8229600" cy="4929411"/>
          </a:xfrm>
        </p:spPr>
        <p:txBody>
          <a:bodyPr>
            <a:normAutofit/>
          </a:bodyPr>
          <a:lstStyle/>
          <a:p>
            <a:pPr>
              <a:buNone/>
            </a:pPr>
            <a:endParaRPr lang="sv-SE" sz="1500" dirty="0" smtClean="0"/>
          </a:p>
          <a:p>
            <a:pPr>
              <a:buNone/>
            </a:pPr>
            <a:r>
              <a:rPr lang="sv-SE" sz="2000" dirty="0" smtClean="0">
                <a:solidFill>
                  <a:schemeClr val="tx2"/>
                </a:solidFill>
              </a:rPr>
              <a:t>Backlinjen finns följande positioner:</a:t>
            </a:r>
          </a:p>
          <a:p>
            <a:pPr marL="0" indent="0">
              <a:buNone/>
            </a:pPr>
            <a:r>
              <a:rPr lang="sv-SE" sz="1500" dirty="0" smtClean="0">
                <a:solidFill>
                  <a:schemeClr val="tx2"/>
                </a:solidFill>
              </a:rPr>
              <a:t>1. Höger-ytterback</a:t>
            </a:r>
          </a:p>
          <a:p>
            <a:pPr marL="0" indent="0">
              <a:buNone/>
            </a:pPr>
            <a:r>
              <a:rPr lang="sv-SE" sz="1500" dirty="0" smtClean="0">
                <a:solidFill>
                  <a:schemeClr val="tx2"/>
                </a:solidFill>
              </a:rPr>
              <a:t>2. Höger-innerback</a:t>
            </a:r>
          </a:p>
          <a:p>
            <a:pPr marL="0" indent="0">
              <a:buNone/>
            </a:pPr>
            <a:r>
              <a:rPr lang="sv-SE" sz="1500" dirty="0" smtClean="0">
                <a:solidFill>
                  <a:schemeClr val="tx2"/>
                </a:solidFill>
              </a:rPr>
              <a:t>3. Vänster-innerback</a:t>
            </a:r>
          </a:p>
          <a:p>
            <a:pPr marL="0" indent="0">
              <a:buNone/>
            </a:pPr>
            <a:r>
              <a:rPr lang="sv-SE" sz="1500" dirty="0" smtClean="0">
                <a:solidFill>
                  <a:schemeClr val="tx2"/>
                </a:solidFill>
              </a:rPr>
              <a:t>4. Vänster back (Ytterback)</a:t>
            </a:r>
          </a:p>
          <a:p>
            <a:pPr>
              <a:buNone/>
            </a:pPr>
            <a:endParaRPr lang="sv-SE" sz="15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sv-SE" sz="2000" dirty="0" smtClean="0">
                <a:solidFill>
                  <a:schemeClr val="tx2"/>
                </a:solidFill>
              </a:rPr>
              <a:t>Mittfält finns följande  positioner:</a:t>
            </a:r>
          </a:p>
          <a:p>
            <a:pPr marL="0" indent="0">
              <a:buNone/>
            </a:pPr>
            <a:r>
              <a:rPr lang="sv-SE" sz="1500" dirty="0" smtClean="0">
                <a:solidFill>
                  <a:schemeClr val="tx2"/>
                </a:solidFill>
              </a:rPr>
              <a:t>5. Höger yttermittfältare</a:t>
            </a:r>
          </a:p>
          <a:p>
            <a:pPr marL="0" indent="0">
              <a:buNone/>
            </a:pPr>
            <a:r>
              <a:rPr lang="sv-SE" sz="1500" dirty="0" smtClean="0">
                <a:solidFill>
                  <a:schemeClr val="tx2"/>
                </a:solidFill>
              </a:rPr>
              <a:t>6. Höger Innermittfältare</a:t>
            </a:r>
          </a:p>
          <a:p>
            <a:pPr marL="0" indent="0">
              <a:buNone/>
            </a:pPr>
            <a:r>
              <a:rPr lang="sv-SE" sz="1500" dirty="0" smtClean="0">
                <a:solidFill>
                  <a:schemeClr val="tx2"/>
                </a:solidFill>
              </a:rPr>
              <a:t>7. Vänster Innermittfältare</a:t>
            </a:r>
          </a:p>
          <a:p>
            <a:pPr marL="0" indent="0">
              <a:buNone/>
            </a:pPr>
            <a:r>
              <a:rPr lang="sv-SE" sz="1500" dirty="0" smtClean="0">
                <a:solidFill>
                  <a:schemeClr val="tx2"/>
                </a:solidFill>
              </a:rPr>
              <a:t>8. Vänster yttermittfältare</a:t>
            </a:r>
          </a:p>
          <a:p>
            <a:endParaRPr lang="sv-SE" sz="15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sv-SE" sz="2000" dirty="0" smtClean="0">
                <a:solidFill>
                  <a:schemeClr val="tx2"/>
                </a:solidFill>
              </a:rPr>
              <a:t>Forwards finns följande positioner:</a:t>
            </a:r>
          </a:p>
          <a:p>
            <a:pPr marL="0" indent="0">
              <a:buNone/>
            </a:pPr>
            <a:r>
              <a:rPr lang="sv-SE" sz="1500" dirty="0" smtClean="0">
                <a:solidFill>
                  <a:schemeClr val="tx2"/>
                </a:solidFill>
              </a:rPr>
              <a:t>9. Höger forward</a:t>
            </a:r>
          </a:p>
          <a:p>
            <a:pPr marL="0" indent="0">
              <a:buNone/>
            </a:pPr>
            <a:r>
              <a:rPr lang="sv-SE" sz="1500" dirty="0" smtClean="0">
                <a:solidFill>
                  <a:schemeClr val="tx2"/>
                </a:solidFill>
              </a:rPr>
              <a:t>10. Vänster forward</a:t>
            </a:r>
          </a:p>
          <a:p>
            <a:endParaRPr lang="sv-SE" sz="1800" dirty="0" smtClean="0"/>
          </a:p>
          <a:p>
            <a:endParaRPr lang="sv-SE" sz="1800" dirty="0" smtClean="0"/>
          </a:p>
          <a:p>
            <a:endParaRPr lang="sv-SE" dirty="0"/>
          </a:p>
        </p:txBody>
      </p:sp>
      <p:pic>
        <p:nvPicPr>
          <p:cNvPr id="3074" name="Picture 2" descr="C:\Users\Familjen Högström\Pictures\Fotbollspla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223306"/>
            <a:ext cx="3456384" cy="4680520"/>
          </a:xfrm>
          <a:prstGeom prst="rect">
            <a:avLst/>
          </a:prstGeom>
          <a:noFill/>
        </p:spPr>
      </p:pic>
      <p:sp>
        <p:nvSpPr>
          <p:cNvPr id="5" name="Rektangel 4"/>
          <p:cNvSpPr/>
          <p:nvPr/>
        </p:nvSpPr>
        <p:spPr>
          <a:xfrm>
            <a:off x="6156176" y="1384791"/>
            <a:ext cx="1152128" cy="288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Målvakt</a:t>
            </a:r>
          </a:p>
        </p:txBody>
      </p:sp>
      <p:sp>
        <p:nvSpPr>
          <p:cNvPr id="8" name="textruta 7"/>
          <p:cNvSpPr txBox="1"/>
          <p:nvPr/>
        </p:nvSpPr>
        <p:spPr>
          <a:xfrm>
            <a:off x="5364088" y="2132856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1.</a:t>
            </a:r>
            <a:r>
              <a:rPr lang="sv-SE" dirty="0"/>
              <a:t> </a:t>
            </a:r>
            <a:r>
              <a:rPr lang="sv-SE" dirty="0" smtClean="0"/>
              <a:t>         2.                 3.        4.</a:t>
            </a:r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5364088" y="321297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5.           6.            7.             8.</a:t>
            </a:r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6012160" y="414908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9.               10.</a:t>
            </a:r>
            <a:endParaRPr lang="sv-SE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För att veta vilka positioner som vi skall spela anges begreppet: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v-SE" dirty="0" smtClean="0">
                <a:solidFill>
                  <a:schemeClr val="tx2"/>
                </a:solidFill>
              </a:rPr>
              <a:t>Formation</a:t>
            </a:r>
          </a:p>
          <a:p>
            <a:r>
              <a:rPr lang="sv-SE" sz="2400" dirty="0" smtClean="0">
                <a:solidFill>
                  <a:schemeClr val="tx2"/>
                </a:solidFill>
              </a:rPr>
              <a:t>Betyder vilken form laget skall ha.</a:t>
            </a:r>
          </a:p>
          <a:p>
            <a:r>
              <a:rPr lang="sv-SE" sz="2400" dirty="0" smtClean="0">
                <a:solidFill>
                  <a:schemeClr val="tx2"/>
                </a:solidFill>
              </a:rPr>
              <a:t>Är samma sak som utgångspositioner.</a:t>
            </a:r>
          </a:p>
          <a:p>
            <a:endParaRPr lang="sv-SE" sz="2400" dirty="0">
              <a:solidFill>
                <a:schemeClr val="tx2"/>
              </a:solidFill>
            </a:endParaRPr>
          </a:p>
          <a:p>
            <a:r>
              <a:rPr lang="sv-SE" sz="2400" dirty="0" smtClean="0">
                <a:solidFill>
                  <a:schemeClr val="tx2"/>
                </a:solidFill>
              </a:rPr>
              <a:t>När man pratar om formationer anger man även målvakten</a:t>
            </a:r>
            <a:endParaRPr lang="sv-SE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sv-SE" sz="24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sv-SE" sz="2400" dirty="0" smtClean="0">
                <a:solidFill>
                  <a:schemeClr val="tx2"/>
                </a:solidFill>
              </a:rPr>
              <a:t>Vilka lagdelar finns det???</a:t>
            </a:r>
          </a:p>
          <a:p>
            <a:r>
              <a:rPr lang="sv-SE" sz="1600" dirty="0" smtClean="0">
                <a:solidFill>
                  <a:schemeClr val="tx2"/>
                </a:solidFill>
              </a:rPr>
              <a:t>Målvakt</a:t>
            </a:r>
          </a:p>
          <a:p>
            <a:r>
              <a:rPr lang="sv-SE" sz="1600" dirty="0" smtClean="0">
                <a:solidFill>
                  <a:schemeClr val="tx2"/>
                </a:solidFill>
              </a:rPr>
              <a:t>Backlinjen</a:t>
            </a:r>
          </a:p>
          <a:p>
            <a:r>
              <a:rPr lang="sv-SE" sz="1600" dirty="0" smtClean="0">
                <a:solidFill>
                  <a:schemeClr val="tx2"/>
                </a:solidFill>
              </a:rPr>
              <a:t>Mittfält</a:t>
            </a:r>
          </a:p>
          <a:p>
            <a:r>
              <a:rPr lang="sv-SE" sz="1600" dirty="0" smtClean="0">
                <a:solidFill>
                  <a:schemeClr val="tx2"/>
                </a:solidFill>
              </a:rPr>
              <a:t>Forward</a:t>
            </a:r>
          </a:p>
          <a:p>
            <a:endParaRPr lang="sv-SE" sz="2400" dirty="0" smtClean="0">
              <a:solidFill>
                <a:schemeClr val="tx2"/>
              </a:solidFill>
            </a:endParaRPr>
          </a:p>
          <a:p>
            <a:endParaRPr lang="sv-SE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Tyda/Lära sig formation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v-SE" dirty="0" smtClean="0">
                <a:solidFill>
                  <a:schemeClr val="tx2"/>
                </a:solidFill>
              </a:rPr>
              <a:t>Huvud-formationen vi </a:t>
            </a:r>
            <a:r>
              <a:rPr lang="sv-SE" dirty="0" smtClean="0">
                <a:solidFill>
                  <a:schemeClr val="tx2"/>
                </a:solidFill>
              </a:rPr>
              <a:t>spelar försvarsspel </a:t>
            </a:r>
            <a:r>
              <a:rPr lang="sv-SE" dirty="0" smtClean="0">
                <a:solidFill>
                  <a:schemeClr val="tx2"/>
                </a:solidFill>
              </a:rPr>
              <a:t>är</a:t>
            </a:r>
          </a:p>
          <a:p>
            <a:r>
              <a:rPr lang="sv-SE" dirty="0" smtClean="0">
                <a:solidFill>
                  <a:schemeClr val="tx2"/>
                </a:solidFill>
              </a:rPr>
              <a:t>1-</a:t>
            </a:r>
            <a:r>
              <a:rPr lang="sv-SE" dirty="0" smtClean="0">
                <a:solidFill>
                  <a:srgbClr val="FF0000"/>
                </a:solidFill>
              </a:rPr>
              <a:t>4</a:t>
            </a:r>
            <a:r>
              <a:rPr lang="sv-SE" dirty="0" smtClean="0">
                <a:solidFill>
                  <a:schemeClr val="tx2"/>
                </a:solidFill>
              </a:rPr>
              <a:t>-</a:t>
            </a:r>
            <a:r>
              <a:rPr lang="sv-SE" dirty="0" smtClean="0"/>
              <a:t>4</a:t>
            </a:r>
            <a:r>
              <a:rPr lang="sv-SE" dirty="0" smtClean="0">
                <a:solidFill>
                  <a:schemeClr val="tx2"/>
                </a:solidFill>
              </a:rPr>
              <a:t>-2</a:t>
            </a:r>
            <a:endParaRPr lang="sv-SE" dirty="0">
              <a:solidFill>
                <a:schemeClr val="tx2"/>
              </a:solidFill>
            </a:endParaRPr>
          </a:p>
        </p:txBody>
      </p:sp>
      <p:cxnSp>
        <p:nvCxnSpPr>
          <p:cNvPr id="19" name="Vinklad  18"/>
          <p:cNvCxnSpPr/>
          <p:nvPr/>
        </p:nvCxnSpPr>
        <p:spPr>
          <a:xfrm>
            <a:off x="1043608" y="2708920"/>
            <a:ext cx="1584176" cy="288032"/>
          </a:xfrm>
          <a:prstGeom prst="bentConnector3">
            <a:avLst>
              <a:gd name="adj1" fmla="val 15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ruta 32"/>
          <p:cNvSpPr txBox="1"/>
          <p:nvPr/>
        </p:nvSpPr>
        <p:spPr>
          <a:xfrm>
            <a:off x="2699792" y="2749570"/>
            <a:ext cx="2165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1. = Anger målvakten</a:t>
            </a:r>
          </a:p>
        </p:txBody>
      </p:sp>
      <p:sp>
        <p:nvSpPr>
          <p:cNvPr id="34" name="textruta 33"/>
          <p:cNvSpPr txBox="1"/>
          <p:nvPr/>
        </p:nvSpPr>
        <p:spPr>
          <a:xfrm>
            <a:off x="2699792" y="3898940"/>
            <a:ext cx="404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4. </a:t>
            </a:r>
            <a:r>
              <a:rPr lang="sv-SE" dirty="0" smtClean="0">
                <a:solidFill>
                  <a:schemeClr val="tx2"/>
                </a:solidFill>
              </a:rPr>
              <a:t>Anger hur många spelare  på mittfältet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5" name="textruta 34"/>
          <p:cNvSpPr txBox="1"/>
          <p:nvPr/>
        </p:nvSpPr>
        <p:spPr>
          <a:xfrm>
            <a:off x="2771800" y="4725144"/>
            <a:ext cx="4099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2. Anger hur många spelare som forwards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4" name="Rektangel 3"/>
          <p:cNvSpPr/>
          <p:nvPr/>
        </p:nvSpPr>
        <p:spPr>
          <a:xfrm>
            <a:off x="2719377" y="3244334"/>
            <a:ext cx="3932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 smtClean="0">
                <a:solidFill>
                  <a:srgbClr val="FF0000"/>
                </a:solidFill>
              </a:rPr>
              <a:t>4. Anger </a:t>
            </a:r>
            <a:r>
              <a:rPr lang="sv-SE" dirty="0">
                <a:solidFill>
                  <a:srgbClr val="FF0000"/>
                </a:solidFill>
              </a:rPr>
              <a:t>hur  många spelare i backlinjen</a:t>
            </a:r>
          </a:p>
        </p:txBody>
      </p:sp>
      <p:cxnSp>
        <p:nvCxnSpPr>
          <p:cNvPr id="36" name="Rak 35"/>
          <p:cNvCxnSpPr/>
          <p:nvPr/>
        </p:nvCxnSpPr>
        <p:spPr>
          <a:xfrm>
            <a:off x="1331640" y="2749570"/>
            <a:ext cx="0" cy="679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k pil 37"/>
          <p:cNvCxnSpPr/>
          <p:nvPr/>
        </p:nvCxnSpPr>
        <p:spPr>
          <a:xfrm>
            <a:off x="1331640" y="3429000"/>
            <a:ext cx="12961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k 39"/>
          <p:cNvCxnSpPr/>
          <p:nvPr/>
        </p:nvCxnSpPr>
        <p:spPr>
          <a:xfrm>
            <a:off x="1619672" y="2708920"/>
            <a:ext cx="0" cy="13746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k pil 41"/>
          <p:cNvCxnSpPr/>
          <p:nvPr/>
        </p:nvCxnSpPr>
        <p:spPr>
          <a:xfrm>
            <a:off x="1619672" y="4083606"/>
            <a:ext cx="10081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k 43"/>
          <p:cNvCxnSpPr/>
          <p:nvPr/>
        </p:nvCxnSpPr>
        <p:spPr>
          <a:xfrm>
            <a:off x="1979712" y="2749570"/>
            <a:ext cx="0" cy="2160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ak pil 45"/>
          <p:cNvCxnSpPr/>
          <p:nvPr/>
        </p:nvCxnSpPr>
        <p:spPr>
          <a:xfrm>
            <a:off x="1979712" y="4909810"/>
            <a:ext cx="6480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Andra formationer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v-SE" dirty="0" smtClean="0">
                <a:solidFill>
                  <a:schemeClr val="tx2"/>
                </a:solidFill>
              </a:rPr>
              <a:t>1-4-3-3</a:t>
            </a:r>
          </a:p>
          <a:p>
            <a:r>
              <a:rPr lang="sv-SE" sz="1400" dirty="0" smtClean="0">
                <a:solidFill>
                  <a:schemeClr val="tx2"/>
                </a:solidFill>
              </a:rPr>
              <a:t>Hur många backar, mittfältare o anfallare finns det här?</a:t>
            </a:r>
          </a:p>
          <a:p>
            <a:endParaRPr lang="sv-SE" sz="14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sv-SE" dirty="0" smtClean="0">
                <a:solidFill>
                  <a:schemeClr val="tx2"/>
                </a:solidFill>
              </a:rPr>
              <a:t>1-4-5-1</a:t>
            </a:r>
          </a:p>
          <a:p>
            <a:r>
              <a:rPr lang="sv-SE" sz="1400" dirty="0" smtClean="0">
                <a:solidFill>
                  <a:schemeClr val="tx2"/>
                </a:solidFill>
              </a:rPr>
              <a:t>Hur många backar, mittfältare o anfallare finns det här?</a:t>
            </a:r>
          </a:p>
          <a:p>
            <a:endParaRPr lang="sv-SE" sz="14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sv-SE" dirty="0" smtClean="0">
                <a:solidFill>
                  <a:schemeClr val="tx2"/>
                </a:solidFill>
              </a:rPr>
              <a:t>1-3-5-2</a:t>
            </a:r>
          </a:p>
          <a:p>
            <a:r>
              <a:rPr lang="sv-SE" sz="1400" dirty="0" smtClean="0">
                <a:solidFill>
                  <a:schemeClr val="tx2"/>
                </a:solidFill>
              </a:rPr>
              <a:t>Hur många backar, mittfältare o anfallare finns det här?</a:t>
            </a:r>
          </a:p>
          <a:p>
            <a:pPr>
              <a:buNone/>
            </a:pPr>
            <a:r>
              <a:rPr lang="sv-SE" dirty="0" smtClean="0">
                <a:solidFill>
                  <a:schemeClr val="tx2"/>
                </a:solidFill>
              </a:rPr>
              <a:t>1-3-4-3</a:t>
            </a:r>
          </a:p>
          <a:p>
            <a:r>
              <a:rPr lang="sv-SE" sz="1400" dirty="0">
                <a:solidFill>
                  <a:schemeClr val="tx2"/>
                </a:solidFill>
              </a:rPr>
              <a:t>Hur många backar, mittfältare o anfallare finns det här</a:t>
            </a:r>
            <a:endParaRPr lang="sv-SE" sz="1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Begrepp</a:t>
            </a:r>
            <a:endParaRPr lang="sv-SE" dirty="0"/>
          </a:p>
        </p:txBody>
      </p:sp>
      <p:pic>
        <p:nvPicPr>
          <p:cNvPr id="4" name="Platshållare för innehåll 3" descr="Fotbollspla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99792" y="1259351"/>
            <a:ext cx="4000064" cy="5600089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457200" y="1628800"/>
            <a:ext cx="1738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Tifs planhalva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457200" y="6021288"/>
            <a:ext cx="1738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tx2"/>
                </a:solidFill>
              </a:rPr>
              <a:t>Motståndarens planhalva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3059832" y="1628800"/>
            <a:ext cx="3240360" cy="230832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>
                <a:solidFill>
                  <a:schemeClr val="bg1">
                    <a:lumMod val="75000"/>
                  </a:schemeClr>
                </a:solidFill>
              </a:rPr>
              <a:t>Defensiv planhalva</a:t>
            </a:r>
          </a:p>
          <a:p>
            <a:endParaRPr lang="sv-SE" dirty="0">
              <a:solidFill>
                <a:schemeClr val="bg1">
                  <a:lumMod val="75000"/>
                </a:schemeClr>
              </a:solidFill>
            </a:endParaRPr>
          </a:p>
          <a:p>
            <a:endParaRPr lang="sv-SE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sv-SE" dirty="0">
              <a:solidFill>
                <a:schemeClr val="bg1">
                  <a:lumMod val="75000"/>
                </a:schemeClr>
              </a:solidFill>
            </a:endParaRPr>
          </a:p>
          <a:p>
            <a:endParaRPr lang="sv-SE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sv-SE" dirty="0">
              <a:solidFill>
                <a:schemeClr val="bg1">
                  <a:lumMod val="75000"/>
                </a:schemeClr>
              </a:solidFill>
            </a:endParaRPr>
          </a:p>
          <a:p>
            <a:endParaRPr lang="sv-SE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3059832" y="4365104"/>
            <a:ext cx="3240360" cy="203132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>
                <a:solidFill>
                  <a:schemeClr val="bg2"/>
                </a:solidFill>
              </a:rPr>
              <a:t>Offensiv planhalva</a:t>
            </a:r>
          </a:p>
          <a:p>
            <a:pPr algn="ctr"/>
            <a:endParaRPr lang="sv-SE" dirty="0">
              <a:solidFill>
                <a:schemeClr val="bg2"/>
              </a:solidFill>
            </a:endParaRPr>
          </a:p>
          <a:p>
            <a:endParaRPr lang="sv-SE" dirty="0" smtClean="0">
              <a:solidFill>
                <a:schemeClr val="bg2"/>
              </a:solidFill>
            </a:endParaRPr>
          </a:p>
          <a:p>
            <a:endParaRPr lang="sv-SE" dirty="0">
              <a:solidFill>
                <a:schemeClr val="bg2"/>
              </a:solidFill>
            </a:endParaRPr>
          </a:p>
          <a:p>
            <a:endParaRPr lang="sv-SE" dirty="0" smtClean="0">
              <a:solidFill>
                <a:schemeClr val="bg2"/>
              </a:solidFill>
            </a:endParaRPr>
          </a:p>
          <a:p>
            <a:endParaRPr lang="sv-SE" dirty="0">
              <a:solidFill>
                <a:schemeClr val="bg2"/>
              </a:solidFill>
            </a:endParaRPr>
          </a:p>
          <a:p>
            <a:endParaRPr lang="sv-SE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20432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Formationen/utgångspositionerna kan delas in i olika begrepp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3568" y="1412776"/>
            <a:ext cx="8229600" cy="48139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v-SE" sz="2400" dirty="0" smtClean="0">
                <a:solidFill>
                  <a:srgbClr val="FF0000"/>
                </a:solidFill>
              </a:rPr>
              <a:t>Defensiv (formation)</a:t>
            </a:r>
          </a:p>
          <a:p>
            <a:r>
              <a:rPr lang="sv-SE" sz="2400" dirty="0" smtClean="0">
                <a:solidFill>
                  <a:srgbClr val="FF0000"/>
                </a:solidFill>
              </a:rPr>
              <a:t>Försvarsspel</a:t>
            </a:r>
          </a:p>
          <a:p>
            <a:pPr>
              <a:buNone/>
            </a:pPr>
            <a:endParaRPr lang="sv-SE" sz="24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sv-SE" sz="2400" dirty="0" smtClean="0">
                <a:solidFill>
                  <a:srgbClr val="0070C0"/>
                </a:solidFill>
              </a:rPr>
              <a:t>Offensiv (formation)</a:t>
            </a:r>
          </a:p>
          <a:p>
            <a:r>
              <a:rPr lang="sv-SE" sz="2400" dirty="0" smtClean="0">
                <a:solidFill>
                  <a:srgbClr val="0070C0"/>
                </a:solidFill>
              </a:rPr>
              <a:t>Anfallsspel</a:t>
            </a:r>
          </a:p>
          <a:p>
            <a:endParaRPr lang="sv-SE" sz="24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sv-SE" sz="1800" dirty="0" smtClean="0"/>
              <a:t>Detta betyder att man kan ha olika formationer</a:t>
            </a:r>
          </a:p>
          <a:p>
            <a:r>
              <a:rPr lang="sv-SE" sz="1800" dirty="0" smtClean="0"/>
              <a:t>När motståndarna har bollen har vi en </a:t>
            </a:r>
            <a:r>
              <a:rPr lang="sv-SE" sz="1800" dirty="0" smtClean="0">
                <a:solidFill>
                  <a:srgbClr val="FF0000"/>
                </a:solidFill>
              </a:rPr>
              <a:t>defensiv formation</a:t>
            </a:r>
          </a:p>
          <a:p>
            <a:r>
              <a:rPr lang="sv-SE" sz="1800" dirty="0" smtClean="0"/>
              <a:t>När vi har bollen har vi en </a:t>
            </a:r>
            <a:r>
              <a:rPr lang="sv-SE" sz="1800" dirty="0" smtClean="0">
                <a:solidFill>
                  <a:srgbClr val="0070C0"/>
                </a:solidFill>
              </a:rPr>
              <a:t>offensiv formation</a:t>
            </a:r>
          </a:p>
          <a:p>
            <a:endParaRPr lang="sv-SE" sz="1800" dirty="0" smtClean="0">
              <a:solidFill>
                <a:srgbClr val="00B0F0"/>
              </a:solidFill>
            </a:endParaRPr>
          </a:p>
          <a:p>
            <a:r>
              <a:rPr lang="sv-SE" sz="1800" dirty="0" smtClean="0">
                <a:solidFill>
                  <a:srgbClr val="FF0000"/>
                </a:solidFill>
              </a:rPr>
              <a:t>Exempel 1, Om motståndarna har bollen så spelar vi 1-4-4-2</a:t>
            </a:r>
          </a:p>
          <a:p>
            <a:r>
              <a:rPr lang="sv-SE" sz="1800" dirty="0" smtClean="0">
                <a:solidFill>
                  <a:srgbClr val="0070C0"/>
                </a:solidFill>
              </a:rPr>
              <a:t>Exempel 2, Om vi har bollen spelar vi 1-3-4-3</a:t>
            </a:r>
            <a:endParaRPr lang="sv-SE" sz="1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</TotalTime>
  <Words>1067</Words>
  <Application>Microsoft Office PowerPoint</Application>
  <PresentationFormat>Bildspel på skärmen (4:3)</PresentationFormat>
  <Paragraphs>368</Paragraphs>
  <Slides>30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30</vt:i4>
      </vt:variant>
    </vt:vector>
  </HeadingPairs>
  <TitlesOfParts>
    <vt:vector size="33" baseType="lpstr">
      <vt:lpstr>Arial</vt:lpstr>
      <vt:lpstr>Calibri</vt:lpstr>
      <vt:lpstr>Office-tema</vt:lpstr>
      <vt:lpstr>Tomelilla IF P-03/04</vt:lpstr>
      <vt:lpstr>Ett fotbollslag består av:</vt:lpstr>
      <vt:lpstr>Fotbollslaget är uppbyggt i 4 st lagdelar</vt:lpstr>
      <vt:lpstr>I varje lagdel finns positioner</vt:lpstr>
      <vt:lpstr>För att veta vilka positioner som vi skall spela anges begreppet:</vt:lpstr>
      <vt:lpstr>Tyda/Lära sig formation</vt:lpstr>
      <vt:lpstr>Andra formationer</vt:lpstr>
      <vt:lpstr>Begrepp</vt:lpstr>
      <vt:lpstr>Formationen/utgångspositionerna kan delas in i olika begrepp</vt:lpstr>
      <vt:lpstr>Fotboll spelas alltid i följande 3 skeden:</vt:lpstr>
      <vt:lpstr>Vårt försvarspel är</vt:lpstr>
      <vt:lpstr>Försvarspel</vt:lpstr>
      <vt:lpstr>Grunderna för FÖRSVARSSPEL</vt:lpstr>
      <vt:lpstr>Begrepp i FÖRSVARSSPEL</vt:lpstr>
      <vt:lpstr>Begrepp i Omställning</vt:lpstr>
      <vt:lpstr>Anfallsspel</vt:lpstr>
      <vt:lpstr>Grunderna för anfallsspel</vt:lpstr>
      <vt:lpstr>Begrepp i anfallsspel</vt:lpstr>
      <vt:lpstr>Spelytor i begrepp</vt:lpstr>
      <vt:lpstr>FASTA SITUATIONER</vt:lpstr>
      <vt:lpstr>FASTA SITUATIONER</vt:lpstr>
      <vt:lpstr>DEFENSIVA HÖRNOR</vt:lpstr>
      <vt:lpstr>FASTA SITUATIONER</vt:lpstr>
      <vt:lpstr>Hur vi uppträder som lag innan o under o efter match</vt:lpstr>
      <vt:lpstr>Dra en pil När vi pratar begrepp/termer, dra en pil antingen till försvarsspel eller anfallsspel eller båda</vt:lpstr>
      <vt:lpstr>Tävlingsformer i fotboll</vt:lpstr>
      <vt:lpstr>Lära sig poängräkning i seriespel o gruppspel</vt:lpstr>
      <vt:lpstr>Vid samma poäng</vt:lpstr>
      <vt:lpstr>Vid samma målskillnad</vt:lpstr>
      <vt:lpstr>Övningsexempel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Lunnarps BK</dc:title>
  <dc:creator>Familjen Högström</dc:creator>
  <cp:lastModifiedBy>Högström Michael, Ystad</cp:lastModifiedBy>
  <cp:revision>68</cp:revision>
  <cp:lastPrinted>2015-11-26T15:07:36Z</cp:lastPrinted>
  <dcterms:created xsi:type="dcterms:W3CDTF">2014-02-09T14:51:02Z</dcterms:created>
  <dcterms:modified xsi:type="dcterms:W3CDTF">2015-11-26T15:07:37Z</dcterms:modified>
</cp:coreProperties>
</file>