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9"/>
  </p:notesMasterIdLst>
  <p:sldIdLst>
    <p:sldId id="274" r:id="rId2"/>
    <p:sldId id="262" r:id="rId3"/>
    <p:sldId id="263" r:id="rId4"/>
    <p:sldId id="264" r:id="rId5"/>
    <p:sldId id="265" r:id="rId6"/>
    <p:sldId id="256" r:id="rId7"/>
    <p:sldId id="258" r:id="rId8"/>
    <p:sldId id="257" r:id="rId9"/>
    <p:sldId id="259" r:id="rId10"/>
    <p:sldId id="260" r:id="rId11"/>
    <p:sldId id="261" r:id="rId12"/>
    <p:sldId id="266" r:id="rId13"/>
    <p:sldId id="267" r:id="rId14"/>
    <p:sldId id="268" r:id="rId15"/>
    <p:sldId id="271" r:id="rId16"/>
    <p:sldId id="272" r:id="rId17"/>
    <p:sldId id="273" r:id="rId18"/>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snapToGrid="0">
      <p:cViewPr varScale="1">
        <p:scale>
          <a:sx n="122" d="100"/>
          <a:sy n="122" d="100"/>
        </p:scale>
        <p:origin x="120"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915" b="0" i="0" u="none" strike="noStrike" kern="1200" spc="0" baseline="0">
                <a:solidFill>
                  <a:schemeClr val="tx1">
                    <a:lumMod val="65000"/>
                    <a:lumOff val="35000"/>
                  </a:schemeClr>
                </a:solidFill>
                <a:latin typeface="+mn-lt"/>
                <a:ea typeface="+mn-ea"/>
                <a:cs typeface="+mn-cs"/>
              </a:defRPr>
            </a:pPr>
            <a:r>
              <a:rPr lang="sv-SE" sz="1915" b="0" i="0" u="none" strike="noStrike" baseline="0" dirty="0">
                <a:effectLst/>
              </a:rPr>
              <a:t>Hur skulle du vilja att laget får in pengar till cuper?</a:t>
            </a:r>
          </a:p>
          <a:p>
            <a:pPr algn="l">
              <a:defRPr/>
            </a:pPr>
            <a:r>
              <a:rPr lang="sv-SE" sz="1800" b="0" i="0" u="none" strike="noStrike" baseline="0" dirty="0">
                <a:effectLst/>
              </a:rPr>
              <a:t>(Exlusive flera alternativa svar, )</a:t>
            </a:r>
            <a:endParaRPr lang="sv-SE" sz="1800" dirty="0"/>
          </a:p>
        </c:rich>
      </c:tx>
      <c:layout>
        <c:manualLayout>
          <c:xMode val="edge"/>
          <c:yMode val="edge"/>
          <c:x val="0"/>
          <c:y val="9.3749994232898981E-3"/>
        </c:manualLayout>
      </c:layout>
      <c:overlay val="0"/>
      <c:spPr>
        <a:noFill/>
        <a:ln>
          <a:noFill/>
        </a:ln>
        <a:effectLst/>
      </c:spPr>
      <c:txPr>
        <a:bodyPr rot="0" spcFirstLastPara="1" vertOverflow="ellipsis" vert="horz" wrap="square" anchor="ctr" anchorCtr="1"/>
        <a:lstStyle/>
        <a:p>
          <a:pPr algn="l">
            <a:defRPr sz="1915"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manualLayout>
          <c:layoutTarget val="inner"/>
          <c:xMode val="edge"/>
          <c:yMode val="edge"/>
          <c:x val="1.7187500000000001E-2"/>
          <c:y val="0.10634774198156115"/>
          <c:w val="0.96562499999999996"/>
          <c:h val="0.81053384531656958"/>
        </c:manualLayout>
      </c:layout>
      <c:pieChart>
        <c:varyColors val="1"/>
        <c:ser>
          <c:idx val="0"/>
          <c:order val="0"/>
          <c:tx>
            <c:strRef>
              <c:f>Sheet1!$B$1</c:f>
              <c:strCache>
                <c:ptCount val="1"/>
                <c:pt idx="0">
                  <c:v>Störst andel har valt flera alternativ</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8332-463A-8209-32F7B28BF6A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1-8332-463A-8209-32F7B28BF6A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4-8332-463A-8209-32F7B28BF6A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5-8332-463A-8209-32F7B28BF6A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3-8332-463A-8209-32F7B28BF6A7}"/>
              </c:ext>
            </c:extLst>
          </c:dPt>
          <c:cat>
            <c:strRef>
              <c:f>Sheet1!$A$2:$A$5</c:f>
              <c:strCache>
                <c:ptCount val="4"/>
                <c:pt idx="1">
                  <c:v>Försäljning</c:v>
                </c:pt>
                <c:pt idx="2">
                  <c:v>Månadsbetalning</c:v>
                </c:pt>
                <c:pt idx="3">
                  <c:v>Cup avgift</c:v>
                </c:pt>
              </c:strCache>
            </c:strRef>
          </c:cat>
          <c:val>
            <c:numRef>
              <c:f>Sheet1!$B$2:$B$5</c:f>
              <c:numCache>
                <c:formatCode>General</c:formatCode>
                <c:ptCount val="4"/>
                <c:pt idx="0">
                  <c:v>0</c:v>
                </c:pt>
                <c:pt idx="1">
                  <c:v>5</c:v>
                </c:pt>
                <c:pt idx="2">
                  <c:v>4</c:v>
                </c:pt>
                <c:pt idx="3">
                  <c:v>5</c:v>
                </c:pt>
              </c:numCache>
            </c:numRef>
          </c:val>
          <c:extLst>
            <c:ext xmlns:c16="http://schemas.microsoft.com/office/drawing/2014/chart" uri="{C3380CC4-5D6E-409C-BE32-E72D297353CC}">
              <c16:uniqueId val="{00000000-8332-463A-8209-32F7B28BF6A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C7B3A09-5FC0-47BA-A6C1-43A1529C32EB}" type="datetimeFigureOut">
              <a:rPr lang="sv-SE" smtClean="0"/>
              <a:t>2026-08-19</a:t>
            </a:fld>
            <a:endParaRPr lang="sv-S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AFF84EA-305A-4CDE-BD29-35F49494D3A8}" type="slidenum">
              <a:rPr lang="sv-SE" smtClean="0"/>
              <a:t>‹#›</a:t>
            </a:fld>
            <a:endParaRPr lang="sv-SE"/>
          </a:p>
        </p:txBody>
      </p:sp>
    </p:spTree>
    <p:extLst>
      <p:ext uri="{BB962C8B-B14F-4D97-AF65-F5344CB8AC3E}">
        <p14:creationId xmlns:p14="http://schemas.microsoft.com/office/powerpoint/2010/main" val="3381306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BE31-F905-3D79-81EF-03A2647ACD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C68A861C-66D8-266A-F814-A49C29BBAF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526EA692-30FE-6782-12FE-7339F534EA2A}"/>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5" name="Footer Placeholder 4">
            <a:extLst>
              <a:ext uri="{FF2B5EF4-FFF2-40B4-BE49-F238E27FC236}">
                <a16:creationId xmlns:a16="http://schemas.microsoft.com/office/drawing/2014/main" id="{C8E91599-C5CE-4E3E-08CE-D4931DE1AF3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6C94F9C6-8954-2934-0383-AEACE76631F4}"/>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243161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0DB0-3D45-D2CF-2EF2-7435706DE17A}"/>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F69DABE2-2C14-DC17-738E-EA6B79F05B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6464E114-14BD-B65C-EFC5-F75CCC13077E}"/>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5" name="Footer Placeholder 4">
            <a:extLst>
              <a:ext uri="{FF2B5EF4-FFF2-40B4-BE49-F238E27FC236}">
                <a16:creationId xmlns:a16="http://schemas.microsoft.com/office/drawing/2014/main" id="{0C458263-1E57-9245-0FE6-2027233473D2}"/>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C840D28C-0742-398C-17DA-CFA9619BA17E}"/>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640489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D1ADB-2738-98E7-42B8-843CDED2C6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BDBE2416-F57C-5CD5-5525-BCE8E47D10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2FEA44-31A2-C3AA-8313-050BD6323F52}"/>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5" name="Footer Placeholder 4">
            <a:extLst>
              <a:ext uri="{FF2B5EF4-FFF2-40B4-BE49-F238E27FC236}">
                <a16:creationId xmlns:a16="http://schemas.microsoft.com/office/drawing/2014/main" id="{7DF80B14-4340-C41D-6D01-06DB66A0BDF3}"/>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98E2F63-88C2-B51B-9637-66C7581F5961}"/>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96452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9BD2-21E1-1E2E-5113-AAA8DCF58C97}"/>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5A5E4914-B549-FFBF-4FF4-457E8349F1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9292E5CF-6365-812D-3211-F9F9675E20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BCB5C690-1903-C067-F78E-3B17F6876212}"/>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6" name="Footer Placeholder 5">
            <a:extLst>
              <a:ext uri="{FF2B5EF4-FFF2-40B4-BE49-F238E27FC236}">
                <a16:creationId xmlns:a16="http://schemas.microsoft.com/office/drawing/2014/main" id="{4A99FFFA-1F8D-E52E-6208-9FDA7C817DB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4B4D5AC5-1D0D-0BFA-D51A-1E8B291A336D}"/>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3105840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25BB-2018-B8F3-84D2-E9D349D7F2BB}"/>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8AC6854E-A592-163E-5FB5-12AF1E0C73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E8395D-FA0C-7C09-4C7A-ADF3DAA735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E691E973-75D4-BEB4-6645-CD77902956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957646-D40D-1061-0AE9-35CE246805B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94AD2352-A2CD-517D-CC2F-2B7239259D64}"/>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8" name="Footer Placeholder 7">
            <a:extLst>
              <a:ext uri="{FF2B5EF4-FFF2-40B4-BE49-F238E27FC236}">
                <a16:creationId xmlns:a16="http://schemas.microsoft.com/office/drawing/2014/main" id="{BD63FB57-AFEF-56C6-9D3A-9A8033497371}"/>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1DA8744B-3CF2-590A-58D6-F5C71C59BB38}"/>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647268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143C3-DDE5-12D7-025D-16B6DBBA4DF3}"/>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CE5E1196-C17F-F267-644A-AACBD8D70EC2}"/>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4" name="Footer Placeholder 3">
            <a:extLst>
              <a:ext uri="{FF2B5EF4-FFF2-40B4-BE49-F238E27FC236}">
                <a16:creationId xmlns:a16="http://schemas.microsoft.com/office/drawing/2014/main" id="{99FBC9D2-61B0-D877-52EF-A5BA19304225}"/>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A7C37F76-8E8E-60B6-443D-CD861BFCA60B}"/>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2444591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1166D-92A9-8433-7E93-482BD741CFEB}"/>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3" name="Footer Placeholder 2">
            <a:extLst>
              <a:ext uri="{FF2B5EF4-FFF2-40B4-BE49-F238E27FC236}">
                <a16:creationId xmlns:a16="http://schemas.microsoft.com/office/drawing/2014/main" id="{440346C4-5041-DBA3-5162-59B7499B7D16}"/>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2541FABC-D30A-D757-8E07-79A9921E1255}"/>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1434484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2A9D0-3D3E-A7E5-A8E8-DBA8E9E403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A3848FB1-3C94-85D8-16FD-201F9171A0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AA1B5009-EF7C-FF3E-6031-5ECF22E7B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FC7862-99E3-F4F4-123C-1D079F678D56}"/>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6" name="Footer Placeholder 5">
            <a:extLst>
              <a:ext uri="{FF2B5EF4-FFF2-40B4-BE49-F238E27FC236}">
                <a16:creationId xmlns:a16="http://schemas.microsoft.com/office/drawing/2014/main" id="{9D62F119-1DDC-A214-AAD3-FA1C03DD6A20}"/>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CDD544B5-80E5-E2A8-0D87-646CAD0FC97D}"/>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211762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513B-4CFF-FFC1-9067-BD35D65C2B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F86ED71D-A1C7-349D-1F29-1E53DD0B55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DF4FDB52-766F-E7C6-DEB9-269681F92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BE3803-F5E4-864C-E400-7306092A42A8}"/>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6" name="Footer Placeholder 5">
            <a:extLst>
              <a:ext uri="{FF2B5EF4-FFF2-40B4-BE49-F238E27FC236}">
                <a16:creationId xmlns:a16="http://schemas.microsoft.com/office/drawing/2014/main" id="{7A85E7FA-E4C3-3CF0-7646-61020933D6CE}"/>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49F5F35C-2C31-76E2-7127-62D93E8ECC0F}"/>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3268316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75BE6-F599-202E-E187-CC0E7B9B6256}"/>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5307BDF2-F8B8-0C87-418D-8710B3EB0B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2B1013DF-7810-0382-22FA-4E6920FB1D7D}"/>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5" name="Footer Placeholder 4">
            <a:extLst>
              <a:ext uri="{FF2B5EF4-FFF2-40B4-BE49-F238E27FC236}">
                <a16:creationId xmlns:a16="http://schemas.microsoft.com/office/drawing/2014/main" id="{8662A3E2-7E41-BAF8-263E-9078BD315F7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1A1809E9-9DD9-5F82-839B-CA2EE549629B}"/>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3195733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588C9A-A82C-1A56-BF47-0EC737B73E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EC212DE2-3C1F-1DB6-2D06-79FFD09ECA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80620327-353E-DC30-6950-1B7F405F3C44}"/>
              </a:ext>
            </a:extLst>
          </p:cNvPr>
          <p:cNvSpPr>
            <a:spLocks noGrp="1"/>
          </p:cNvSpPr>
          <p:nvPr>
            <p:ph type="dt" sz="half" idx="10"/>
          </p:nvPr>
        </p:nvSpPr>
        <p:spPr/>
        <p:txBody>
          <a:bodyPr/>
          <a:lstStyle/>
          <a:p>
            <a:fld id="{59A17DCC-4989-4E8B-A215-357E4AEC9208}" type="datetimeFigureOut">
              <a:rPr lang="sv-SE" smtClean="0"/>
              <a:t>2026-08-19</a:t>
            </a:fld>
            <a:endParaRPr lang="sv-SE"/>
          </a:p>
        </p:txBody>
      </p:sp>
      <p:sp>
        <p:nvSpPr>
          <p:cNvPr id="5" name="Footer Placeholder 4">
            <a:extLst>
              <a:ext uri="{FF2B5EF4-FFF2-40B4-BE49-F238E27FC236}">
                <a16:creationId xmlns:a16="http://schemas.microsoft.com/office/drawing/2014/main" id="{B7D7BBF0-6ABB-AE51-519F-58545AC98239}"/>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969A0E62-78D4-156F-05A5-407766366D13}"/>
              </a:ext>
            </a:extLst>
          </p:cNvPr>
          <p:cNvSpPr>
            <a:spLocks noGrp="1"/>
          </p:cNvSpPr>
          <p:nvPr>
            <p:ph type="sldNum" sz="quarter" idx="12"/>
          </p:nvPr>
        </p:nvSpPr>
        <p:spPr/>
        <p:txBody>
          <a:bodyPr/>
          <a:lstStyle/>
          <a:p>
            <a:fld id="{BE5CCFE8-56BE-4D41-A428-C40BE28BB4CD}" type="slidenum">
              <a:rPr lang="sv-SE" smtClean="0"/>
              <a:t>‹#›</a:t>
            </a:fld>
            <a:endParaRPr lang="sv-SE"/>
          </a:p>
        </p:txBody>
      </p:sp>
    </p:spTree>
    <p:extLst>
      <p:ext uri="{BB962C8B-B14F-4D97-AF65-F5344CB8AC3E}">
        <p14:creationId xmlns:p14="http://schemas.microsoft.com/office/powerpoint/2010/main" val="366746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577F64-6BB1-7C15-9FC9-960FF18603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0B05F061-F6BB-157A-EA55-DE794FDFD5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13FCDB1D-DCE8-80F1-CFC2-911C08F525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9A17DCC-4989-4E8B-A215-357E4AEC9208}" type="datetimeFigureOut">
              <a:rPr lang="sv-SE" smtClean="0"/>
              <a:t>2026-08-19</a:t>
            </a:fld>
            <a:endParaRPr lang="sv-SE"/>
          </a:p>
        </p:txBody>
      </p:sp>
      <p:sp>
        <p:nvSpPr>
          <p:cNvPr id="5" name="Footer Placeholder 4">
            <a:extLst>
              <a:ext uri="{FF2B5EF4-FFF2-40B4-BE49-F238E27FC236}">
                <a16:creationId xmlns:a16="http://schemas.microsoft.com/office/drawing/2014/main" id="{011506EF-F395-6898-0267-9E4AD8DE91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Slide Number Placeholder 5">
            <a:extLst>
              <a:ext uri="{FF2B5EF4-FFF2-40B4-BE49-F238E27FC236}">
                <a16:creationId xmlns:a16="http://schemas.microsoft.com/office/drawing/2014/main" id="{DCD22773-E54E-A723-12CE-343350124E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5CCFE8-56BE-4D41-A428-C40BE28BB4CD}" type="slidenum">
              <a:rPr lang="sv-SE" smtClean="0"/>
              <a:t>‹#›</a:t>
            </a:fld>
            <a:endParaRPr lang="sv-SE"/>
          </a:p>
        </p:txBody>
      </p:sp>
    </p:spTree>
    <p:extLst>
      <p:ext uri="{BB962C8B-B14F-4D97-AF65-F5344CB8AC3E}">
        <p14:creationId xmlns:p14="http://schemas.microsoft.com/office/powerpoint/2010/main" val="28348298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fritidskortet.se/"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C045B-C0FD-DA97-D8EA-60716EA194EC}"/>
              </a:ext>
            </a:extLst>
          </p:cNvPr>
          <p:cNvSpPr>
            <a:spLocks noGrp="1"/>
          </p:cNvSpPr>
          <p:nvPr>
            <p:ph type="title"/>
          </p:nvPr>
        </p:nvSpPr>
        <p:spPr/>
        <p:txBody>
          <a:bodyPr/>
          <a:lstStyle/>
          <a:p>
            <a:r>
              <a:rPr lang="sv-SE" dirty="0">
                <a:highlight>
                  <a:srgbClr val="00FF00"/>
                </a:highlight>
              </a:rPr>
              <a:t>TNIS P14 </a:t>
            </a:r>
          </a:p>
        </p:txBody>
      </p:sp>
      <p:sp>
        <p:nvSpPr>
          <p:cNvPr id="3" name="Content Placeholder 2">
            <a:extLst>
              <a:ext uri="{FF2B5EF4-FFF2-40B4-BE49-F238E27FC236}">
                <a16:creationId xmlns:a16="http://schemas.microsoft.com/office/drawing/2014/main" id="{DBA5F5D7-8B4E-C06B-052A-0830A39A331F}"/>
              </a:ext>
            </a:extLst>
          </p:cNvPr>
          <p:cNvSpPr>
            <a:spLocks noGrp="1"/>
          </p:cNvSpPr>
          <p:nvPr>
            <p:ph idx="1"/>
          </p:nvPr>
        </p:nvSpPr>
        <p:spPr/>
        <p:txBody>
          <a:bodyPr/>
          <a:lstStyle/>
          <a:p>
            <a:pPr marL="0" indent="0">
              <a:buNone/>
            </a:pPr>
            <a:r>
              <a:rPr lang="sv-SE" dirty="0"/>
              <a:t>Ekonomigenomgång agenda</a:t>
            </a:r>
          </a:p>
          <a:p>
            <a:pPr marL="0" indent="0">
              <a:buNone/>
            </a:pPr>
            <a:r>
              <a:rPr lang="sv-SE" sz="1600" dirty="0"/>
              <a:t>-    Enkät 				20min</a:t>
            </a:r>
          </a:p>
          <a:p>
            <a:pPr>
              <a:buFontTx/>
              <a:buChar char="-"/>
            </a:pPr>
            <a:r>
              <a:rPr lang="sv-SE" sz="1600" dirty="0"/>
              <a:t>Utgifter vs inkomster 2026		15min</a:t>
            </a:r>
          </a:p>
          <a:p>
            <a:pPr>
              <a:buFontTx/>
              <a:buChar char="-"/>
            </a:pPr>
            <a:r>
              <a:rPr lang="sv-SE" sz="1600" dirty="0"/>
              <a:t>Förslag på plan 2027		15min</a:t>
            </a:r>
          </a:p>
          <a:p>
            <a:pPr>
              <a:buFontTx/>
              <a:buChar char="-"/>
            </a:pPr>
            <a:r>
              <a:rPr lang="sv-SE" sz="1600" dirty="0"/>
              <a:t>Försäljning			20min</a:t>
            </a:r>
          </a:p>
          <a:p>
            <a:pPr>
              <a:buFontTx/>
              <a:buChar char="-"/>
            </a:pPr>
            <a:r>
              <a:rPr lang="sv-SE" sz="1600" dirty="0"/>
              <a:t>Övriga frågor			20min</a:t>
            </a:r>
          </a:p>
        </p:txBody>
      </p:sp>
    </p:spTree>
    <p:extLst>
      <p:ext uri="{BB962C8B-B14F-4D97-AF65-F5344CB8AC3E}">
        <p14:creationId xmlns:p14="http://schemas.microsoft.com/office/powerpoint/2010/main" val="74760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FF7F7-7CFB-5AC3-3819-F134A06D166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EE50B83-99FB-F0C5-A2EC-A8497394BAD9}"/>
              </a:ext>
            </a:extLst>
          </p:cNvPr>
          <p:cNvSpPr>
            <a:spLocks noGrp="1"/>
          </p:cNvSpPr>
          <p:nvPr>
            <p:ph type="subTitle" idx="1"/>
          </p:nvPr>
        </p:nvSpPr>
        <p:spPr>
          <a:xfrm>
            <a:off x="0" y="5095632"/>
            <a:ext cx="12192000" cy="1762368"/>
          </a:xfrm>
        </p:spPr>
        <p:txBody>
          <a:bodyPr>
            <a:normAutofit/>
          </a:bodyPr>
          <a:lstStyle/>
          <a:p>
            <a:pPr algn="l"/>
            <a:r>
              <a:rPr lang="sv-SE" b="1" dirty="0"/>
              <a:t>Reflektion.</a:t>
            </a:r>
          </a:p>
          <a:p>
            <a:pPr algn="l"/>
            <a:r>
              <a:rPr lang="sv-SE" dirty="0"/>
              <a:t>Alla vill åka på cuper, kul!</a:t>
            </a:r>
          </a:p>
        </p:txBody>
      </p:sp>
      <p:pic>
        <p:nvPicPr>
          <p:cNvPr id="2050" name="Picture 2" descr="Diagram över formulärsvar. Namn på fråga: Hur är ditt barns inställning till att åka på cuper?. Antal svar: 27 svar.">
            <a:extLst>
              <a:ext uri="{FF2B5EF4-FFF2-40B4-BE49-F238E27FC236}">
                <a16:creationId xmlns:a16="http://schemas.microsoft.com/office/drawing/2014/main" id="{2598EFD9-4599-F4EE-1F29-DFD957722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0736362" cy="4516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114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85E35-90BA-8F11-A58E-0EA10B3ECEC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7E95715-4F7E-170F-0002-BC185AA0C06A}"/>
              </a:ext>
            </a:extLst>
          </p:cNvPr>
          <p:cNvSpPr>
            <a:spLocks noGrp="1"/>
          </p:cNvSpPr>
          <p:nvPr>
            <p:ph type="subTitle" idx="1"/>
          </p:nvPr>
        </p:nvSpPr>
        <p:spPr>
          <a:xfrm>
            <a:off x="0" y="5119077"/>
            <a:ext cx="9472246" cy="1738923"/>
          </a:xfrm>
        </p:spPr>
        <p:txBody>
          <a:bodyPr>
            <a:normAutofit/>
          </a:bodyPr>
          <a:lstStyle/>
          <a:p>
            <a:pPr algn="l"/>
            <a:r>
              <a:rPr lang="sv-SE" sz="2000" b="1" dirty="0"/>
              <a:t>Reflektion.</a:t>
            </a:r>
          </a:p>
          <a:p>
            <a:pPr algn="l"/>
            <a:r>
              <a:rPr lang="sv-SE" sz="2000" dirty="0"/>
              <a:t>1  Övernattnings cup kostar omkring ca 50 000kr för 2 lag eller 2500kr /barnet.</a:t>
            </a:r>
            <a:endParaRPr lang="sv-SE" sz="1600" dirty="0"/>
          </a:p>
        </p:txBody>
      </p:sp>
      <p:pic>
        <p:nvPicPr>
          <p:cNvPr id="3074" name="Picture 2" descr="Diagram över formulärsvar. Namn på fråga: Hur många cuper MED övernattning tycker du är rimligt att laget åker på per år?. Antal svar: 27 svar.">
            <a:extLst>
              <a:ext uri="{FF2B5EF4-FFF2-40B4-BE49-F238E27FC236}">
                <a16:creationId xmlns:a16="http://schemas.microsoft.com/office/drawing/2014/main" id="{AA283818-1C6B-27E3-534D-87390AED7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074442" cy="4789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713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29E57-4FE6-7813-AA27-E32F260622A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EAD4EBB-014E-BCAC-97A8-DD5883BD1EB2}"/>
              </a:ext>
            </a:extLst>
          </p:cNvPr>
          <p:cNvSpPr>
            <a:spLocks noGrp="1"/>
          </p:cNvSpPr>
          <p:nvPr>
            <p:ph type="subTitle" idx="1"/>
          </p:nvPr>
        </p:nvSpPr>
        <p:spPr>
          <a:xfrm>
            <a:off x="0" y="5173785"/>
            <a:ext cx="9472246" cy="1684215"/>
          </a:xfrm>
        </p:spPr>
        <p:txBody>
          <a:bodyPr>
            <a:normAutofit/>
          </a:bodyPr>
          <a:lstStyle/>
          <a:p>
            <a:pPr algn="l"/>
            <a:r>
              <a:rPr lang="sv-SE" sz="2000" b="1" dirty="0"/>
              <a:t>Reflektion.</a:t>
            </a:r>
          </a:p>
          <a:p>
            <a:pPr algn="l"/>
            <a:r>
              <a:rPr lang="sv-SE" sz="2000" dirty="0"/>
              <a:t>1 cup kostar omkring  ca 5000kr för laget eller ca 250kr /barnet.</a:t>
            </a:r>
            <a:endParaRPr lang="sv-SE" sz="1600" dirty="0"/>
          </a:p>
          <a:p>
            <a:pPr algn="l"/>
            <a:endParaRPr lang="sv-SE" sz="1600" dirty="0"/>
          </a:p>
        </p:txBody>
      </p:sp>
      <p:pic>
        <p:nvPicPr>
          <p:cNvPr id="4098" name="Picture 2" descr="Diagram över formulärsvar. Namn på fråga: Hur många cuper UTAN övernattning tycker du är rimligt att laget åker på per år? Dvs cuper som är i närområdet där man inte sover över (utöver övernattningscuper).. Antal svar: 27 svar.">
            <a:extLst>
              <a:ext uri="{FF2B5EF4-FFF2-40B4-BE49-F238E27FC236}">
                <a16:creationId xmlns:a16="http://schemas.microsoft.com/office/drawing/2014/main" id="{50D110E0-BB41-81CE-458E-924F20BDF7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472246" cy="4813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7202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7D4F2-5B3D-2316-4832-FBBA988C193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228C3AF-D1E6-73CB-AB99-ED37D7B306AD}"/>
              </a:ext>
            </a:extLst>
          </p:cNvPr>
          <p:cNvSpPr>
            <a:spLocks noGrp="1"/>
          </p:cNvSpPr>
          <p:nvPr>
            <p:ph type="subTitle" idx="1"/>
          </p:nvPr>
        </p:nvSpPr>
        <p:spPr>
          <a:xfrm>
            <a:off x="0" y="4814876"/>
            <a:ext cx="9472246" cy="2043124"/>
          </a:xfrm>
        </p:spPr>
        <p:txBody>
          <a:bodyPr>
            <a:normAutofit/>
          </a:bodyPr>
          <a:lstStyle/>
          <a:p>
            <a:pPr algn="l"/>
            <a:r>
              <a:rPr lang="sv-SE" sz="2000" b="1" dirty="0"/>
              <a:t>Reflektion.</a:t>
            </a:r>
          </a:p>
          <a:p>
            <a:pPr algn="l"/>
            <a:r>
              <a:rPr lang="sv-SE" sz="2000" dirty="0"/>
              <a:t>Matchställ kommer i år finanseras av föräldrarna. Agge sponsrar tryckning</a:t>
            </a:r>
          </a:p>
          <a:p>
            <a:pPr algn="l"/>
            <a:endParaRPr lang="sv-SE" sz="1600" dirty="0"/>
          </a:p>
          <a:p>
            <a:pPr marL="285750" indent="-285750" algn="l">
              <a:buFontTx/>
              <a:buChar char="-"/>
            </a:pPr>
            <a:r>
              <a:rPr lang="sv-SE" sz="1600" dirty="0"/>
              <a:t>Grönt matchställ kostar omkring  	600kr </a:t>
            </a:r>
          </a:p>
          <a:p>
            <a:pPr marL="285750" indent="-285750" algn="l">
              <a:buFontTx/>
              <a:buChar char="-"/>
            </a:pPr>
            <a:r>
              <a:rPr lang="sv-SE" sz="1600" dirty="0"/>
              <a:t>Vitt matchställ kostar omkring	550kr</a:t>
            </a:r>
          </a:p>
        </p:txBody>
      </p:sp>
      <p:pic>
        <p:nvPicPr>
          <p:cNvPr id="5122" name="Picture 2" descr="Diagram över formulärsvar. Namn på fråga: Hur ser du på inköp av matchställ till ditt barn?. Antal svar: 27 svar.">
            <a:extLst>
              <a:ext uri="{FF2B5EF4-FFF2-40B4-BE49-F238E27FC236}">
                <a16:creationId xmlns:a16="http://schemas.microsoft.com/office/drawing/2014/main" id="{CBEEC655-C25F-C244-171F-514C0D4D19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0128251" cy="4814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52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6142BDF-0B21-418A-AF92-2ACA471D2D9C}"/>
              </a:ext>
            </a:extLst>
          </p:cNvPr>
          <p:cNvSpPr>
            <a:spLocks noGrp="1"/>
          </p:cNvSpPr>
          <p:nvPr>
            <p:ph type="subTitle" idx="1"/>
          </p:nvPr>
        </p:nvSpPr>
        <p:spPr>
          <a:xfrm>
            <a:off x="0" y="5111262"/>
            <a:ext cx="12192000" cy="1738422"/>
          </a:xfrm>
        </p:spPr>
        <p:txBody>
          <a:bodyPr>
            <a:normAutofit/>
          </a:bodyPr>
          <a:lstStyle/>
          <a:p>
            <a:pPr algn="l"/>
            <a:r>
              <a:rPr lang="sv-SE" b="1" dirty="0"/>
              <a:t>Reflektion.</a:t>
            </a:r>
          </a:p>
          <a:p>
            <a:pPr algn="l"/>
            <a:r>
              <a:rPr lang="sv-SE" sz="1800" dirty="0"/>
              <a:t>Vi bör ha minst 3-4 försäljningar.</a:t>
            </a:r>
          </a:p>
          <a:p>
            <a:pPr algn="l"/>
            <a:r>
              <a:rPr lang="sv-SE" sz="1800" dirty="0"/>
              <a:t>Det genererar: 15 000kr -&gt; 40 000kr beroende på försäljningseffekt och är ungefär 15- 40% av det vi i regel gör utanför fotbollens seriespel.</a:t>
            </a:r>
          </a:p>
        </p:txBody>
      </p:sp>
      <p:pic>
        <p:nvPicPr>
          <p:cNvPr id="1026" name="Picture 2" descr="Diagram över formulärsvar. Namn på fråga: Hur många gånger per år tycker du det är rimligt att laget ska sälja saker för att få in pengar till cuper.. Antal svar: 26 svar.">
            <a:extLst>
              <a:ext uri="{FF2B5EF4-FFF2-40B4-BE49-F238E27FC236}">
                <a16:creationId xmlns:a16="http://schemas.microsoft.com/office/drawing/2014/main" id="{07E33814-FB48-5CA8-1FCB-F771D0739E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52538" cy="474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171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E1A47-CB7B-85DC-AA53-CB373C7CB9E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DDB30D0-C4C0-6E07-8DBB-803D2C225BDB}"/>
              </a:ext>
            </a:extLst>
          </p:cNvPr>
          <p:cNvSpPr>
            <a:spLocks noGrp="1"/>
          </p:cNvSpPr>
          <p:nvPr>
            <p:ph type="subTitle" idx="1"/>
          </p:nvPr>
        </p:nvSpPr>
        <p:spPr>
          <a:xfrm>
            <a:off x="0" y="4740390"/>
            <a:ext cx="12035692" cy="2117610"/>
          </a:xfrm>
        </p:spPr>
        <p:txBody>
          <a:bodyPr>
            <a:normAutofit fontScale="92500"/>
          </a:bodyPr>
          <a:lstStyle/>
          <a:p>
            <a:pPr algn="l"/>
            <a:r>
              <a:rPr lang="sv-SE" b="1" dirty="0"/>
              <a:t>Reflektion.</a:t>
            </a:r>
          </a:p>
          <a:p>
            <a:pPr algn="l"/>
            <a:r>
              <a:rPr lang="sv-SE" sz="2000" dirty="0"/>
              <a:t>Vi försöker få den möjligheten att köpa sig fri att fungera bra!</a:t>
            </a:r>
          </a:p>
          <a:p>
            <a:pPr algn="l"/>
            <a:r>
              <a:rPr lang="sv-SE" sz="1400" dirty="0"/>
              <a:t>-Bör ej ersätta helt försäljning, endast ett tillval/ alternativ. </a:t>
            </a:r>
          </a:p>
          <a:p>
            <a:pPr algn="l"/>
            <a:r>
              <a:rPr lang="sv-SE" sz="1400" dirty="0"/>
              <a:t>-Försäljningar tappar vinst generellt genom högre fraktkostnader från företagen vi köper ifrån.</a:t>
            </a:r>
          </a:p>
          <a:p>
            <a:pPr algn="l"/>
            <a:r>
              <a:rPr lang="sv-SE" sz="1400" dirty="0"/>
              <a:t>-En del av barnen som har eget engagemang, som försöker alltid sälja mer än minimum dör ut och laget förlorar på det i längden.</a:t>
            </a:r>
          </a:p>
          <a:p>
            <a:pPr algn="l"/>
            <a:r>
              <a:rPr lang="sv-SE" sz="1400" dirty="0"/>
              <a:t>-Långsiktigt, kommer alltid den som köper sig fri vara den som betalar minst totalt, vi behöver en högre summa på friheten att köpa sig fri för att den inte ska gå minus</a:t>
            </a:r>
          </a:p>
        </p:txBody>
      </p:sp>
      <p:pic>
        <p:nvPicPr>
          <p:cNvPr id="3074" name="Picture 2" descr="Diagram över formulärsvar. Namn på fråga: Hur ställer du dig till möjligheten att köpa sig fri från att sälja?. Antal svar: 26 svar.">
            <a:extLst>
              <a:ext uri="{FF2B5EF4-FFF2-40B4-BE49-F238E27FC236}">
                <a16:creationId xmlns:a16="http://schemas.microsoft.com/office/drawing/2014/main" id="{1508B651-533D-C7E3-A58F-FF5F317F5E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267778" cy="474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459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5A142-8801-FF15-C8B0-32AD6587792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C0D67E0-8C03-D05E-58B4-343EB1A57EAB}"/>
              </a:ext>
            </a:extLst>
          </p:cNvPr>
          <p:cNvSpPr>
            <a:spLocks noGrp="1"/>
          </p:cNvSpPr>
          <p:nvPr>
            <p:ph type="subTitle" idx="1"/>
          </p:nvPr>
        </p:nvSpPr>
        <p:spPr>
          <a:xfrm>
            <a:off x="0" y="5119077"/>
            <a:ext cx="12192000" cy="1730607"/>
          </a:xfrm>
        </p:spPr>
        <p:txBody>
          <a:bodyPr/>
          <a:lstStyle/>
          <a:p>
            <a:pPr algn="l"/>
            <a:r>
              <a:rPr lang="sv-SE" b="1" dirty="0"/>
              <a:t>Reflektion.</a:t>
            </a:r>
          </a:p>
          <a:p>
            <a:pPr algn="l"/>
            <a:r>
              <a:rPr lang="sv-SE" dirty="0"/>
              <a:t>Vi kommer fortsätta ha säljkrav inkl. köpa sig fri i den mån det går.</a:t>
            </a:r>
          </a:p>
          <a:p>
            <a:pPr algn="l"/>
            <a:endParaRPr lang="sv-SE" b="1" dirty="0"/>
          </a:p>
        </p:txBody>
      </p:sp>
      <p:pic>
        <p:nvPicPr>
          <p:cNvPr id="2050" name="Picture 2" descr="Diagram över formulärsvar. Namn på fråga: Hur ställer du dig till säljkrav? Dvs att det finns ett mål på hur många enheter man minst ska sälja per försäljning?. Antal svar: 26 svar.">
            <a:extLst>
              <a:ext uri="{FF2B5EF4-FFF2-40B4-BE49-F238E27FC236}">
                <a16:creationId xmlns:a16="http://schemas.microsoft.com/office/drawing/2014/main" id="{868B8613-EB2A-572F-1960-AA1396FD27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16"/>
            <a:ext cx="10452538" cy="4740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66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3816A-F8D4-92EA-0BB5-9F06FDC6AA1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8CB2ADB-6C6E-4250-803F-64AC54005717}"/>
              </a:ext>
            </a:extLst>
          </p:cNvPr>
          <p:cNvSpPr>
            <a:spLocks noGrp="1"/>
          </p:cNvSpPr>
          <p:nvPr>
            <p:ph type="subTitle" idx="1"/>
          </p:nvPr>
        </p:nvSpPr>
        <p:spPr>
          <a:xfrm>
            <a:off x="0" y="4814876"/>
            <a:ext cx="9472246" cy="2043124"/>
          </a:xfrm>
        </p:spPr>
        <p:txBody>
          <a:bodyPr>
            <a:normAutofit/>
          </a:bodyPr>
          <a:lstStyle/>
          <a:p>
            <a:pPr algn="l"/>
            <a:r>
              <a:rPr lang="sv-SE" sz="2000" b="1" dirty="0"/>
              <a:t>Reflektion.</a:t>
            </a:r>
          </a:p>
          <a:p>
            <a:pPr algn="l"/>
            <a:r>
              <a:rPr lang="sv-SE" sz="2000" dirty="0"/>
              <a:t>Majoritet, men ganska lågt. Hur kan vi främja?</a:t>
            </a:r>
          </a:p>
          <a:p>
            <a:pPr algn="l"/>
            <a:r>
              <a:rPr lang="sv-SE" sz="2000" dirty="0"/>
              <a:t>Vi kommer att forstätta uppmuntra och påminna barnen ifrån träningstillfällen under pant tävlingar, disco tillfällen och liknade.</a:t>
            </a:r>
          </a:p>
          <a:p>
            <a:pPr algn="l"/>
            <a:endParaRPr lang="sv-SE" sz="1600" dirty="0"/>
          </a:p>
        </p:txBody>
      </p:sp>
      <p:pic>
        <p:nvPicPr>
          <p:cNvPr id="5122" name="Picture 2" descr="Diagram över formulärsvar. Namn på fråga: Är ditt barn involverat i försäljningen?  Försöker barnet själv sälja till grannar mm?. Antal svar: 26 svar.">
            <a:extLst>
              <a:ext uri="{FF2B5EF4-FFF2-40B4-BE49-F238E27FC236}">
                <a16:creationId xmlns:a16="http://schemas.microsoft.com/office/drawing/2014/main" id="{00314B32-E538-6FCB-9249-07D1F6AA35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700328" cy="450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827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94B746C8-2508-3844-D84C-F5B7C86BCDA0}"/>
              </a:ext>
            </a:extLst>
          </p:cNvPr>
          <p:cNvGraphicFramePr/>
          <p:nvPr>
            <p:extLst>
              <p:ext uri="{D42A27DB-BD31-4B8C-83A1-F6EECF244321}">
                <p14:modId xmlns:p14="http://schemas.microsoft.com/office/powerpoint/2010/main" val="332675095"/>
              </p:ext>
            </p:extLst>
          </p:nvPr>
        </p:nvGraphicFramePr>
        <p:xfrm>
          <a:off x="375138" y="0"/>
          <a:ext cx="9721516" cy="6858000"/>
        </p:xfrm>
        <a:graphic>
          <a:graphicData uri="http://schemas.openxmlformats.org/drawingml/2006/chart">
            <c:chart xmlns:c="http://schemas.openxmlformats.org/drawingml/2006/chart" xmlns:r="http://schemas.openxmlformats.org/officeDocument/2006/relationships" r:id="rId2"/>
          </a:graphicData>
        </a:graphic>
      </p:graphicFrame>
      <p:sp>
        <p:nvSpPr>
          <p:cNvPr id="2" name="Subtitle 2">
            <a:extLst>
              <a:ext uri="{FF2B5EF4-FFF2-40B4-BE49-F238E27FC236}">
                <a16:creationId xmlns:a16="http://schemas.microsoft.com/office/drawing/2014/main" id="{9AEE66B4-DEE9-7CCF-647F-79AC87C8B0E0}"/>
              </a:ext>
            </a:extLst>
          </p:cNvPr>
          <p:cNvSpPr txBox="1">
            <a:spLocks/>
          </p:cNvSpPr>
          <p:nvPr/>
        </p:nvSpPr>
        <p:spPr>
          <a:xfrm>
            <a:off x="8893908" y="1930400"/>
            <a:ext cx="2836985" cy="39858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b="1" dirty="0"/>
              <a:t>Reflektion.</a:t>
            </a:r>
          </a:p>
          <a:p>
            <a:pPr marL="0" indent="0">
              <a:buNone/>
            </a:pPr>
            <a:r>
              <a:rPr lang="sv-SE" sz="1600" dirty="0"/>
              <a:t>I flersvars alternativet var försäljning ca 70% och bör kvarstå. </a:t>
            </a:r>
          </a:p>
          <a:p>
            <a:pPr marL="0" indent="0">
              <a:buNone/>
            </a:pPr>
            <a:r>
              <a:rPr lang="sv-SE" sz="1600" dirty="0"/>
              <a:t>Om vi erbjuder köpa sig fri, ersätter det en del.</a:t>
            </a:r>
          </a:p>
          <a:p>
            <a:pPr marL="0" indent="0">
              <a:buNone/>
            </a:pPr>
            <a:r>
              <a:rPr lang="sv-SE" sz="1600" dirty="0"/>
              <a:t>Om vi betalar med kassan 1st ÖNC + 3st DC, därefter tillsätter cup avgifter på resten gör vi fler alternativ.</a:t>
            </a:r>
          </a:p>
          <a:p>
            <a:pPr marL="0" indent="0">
              <a:buNone/>
            </a:pPr>
            <a:endParaRPr lang="sv-SE" sz="1600" dirty="0"/>
          </a:p>
        </p:txBody>
      </p:sp>
    </p:spTree>
    <p:extLst>
      <p:ext uri="{BB962C8B-B14F-4D97-AF65-F5344CB8AC3E}">
        <p14:creationId xmlns:p14="http://schemas.microsoft.com/office/powerpoint/2010/main" val="3002852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DE0C7-82B9-FDFD-47F4-B9369FE1FD1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09C42E6-7A56-8C1C-9067-24193034CC98}"/>
              </a:ext>
            </a:extLst>
          </p:cNvPr>
          <p:cNvSpPr>
            <a:spLocks noGrp="1"/>
          </p:cNvSpPr>
          <p:nvPr>
            <p:ph type="subTitle" idx="1"/>
          </p:nvPr>
        </p:nvSpPr>
        <p:spPr>
          <a:xfrm>
            <a:off x="0" y="4814876"/>
            <a:ext cx="9472246" cy="2043124"/>
          </a:xfrm>
        </p:spPr>
        <p:txBody>
          <a:bodyPr>
            <a:normAutofit fontScale="92500" lnSpcReduction="20000"/>
          </a:bodyPr>
          <a:lstStyle/>
          <a:p>
            <a:pPr algn="l"/>
            <a:r>
              <a:rPr lang="sv-SE" sz="2000" b="1" dirty="0"/>
              <a:t>Reflektion.</a:t>
            </a:r>
          </a:p>
          <a:p>
            <a:pPr algn="l"/>
            <a:r>
              <a:rPr lang="sv-SE" sz="2000" dirty="0"/>
              <a:t>Denna kommer tas in i samtid när vi betalar fakturan från föreningen, då det är den som blir reducerad i kostnad 2026.</a:t>
            </a:r>
          </a:p>
          <a:p>
            <a:pPr marL="285750" indent="-285750" algn="l">
              <a:buFontTx/>
              <a:buChar char="-"/>
            </a:pPr>
            <a:r>
              <a:rPr lang="sv-SE" sz="1600" dirty="0">
                <a:hlinkClick r:id="rId2"/>
              </a:rPr>
              <a:t>Fritidskortet</a:t>
            </a:r>
            <a:r>
              <a:rPr lang="sv-SE" sz="1600" dirty="0"/>
              <a:t>.se</a:t>
            </a:r>
          </a:p>
          <a:p>
            <a:pPr marL="285750" indent="-285750" algn="l">
              <a:buFontTx/>
              <a:buChar char="-"/>
            </a:pPr>
            <a:r>
              <a:rPr lang="sv-SE" sz="1600" dirty="0"/>
              <a:t>Pengarna kommer att räcka till Eskilstuna cupen och 2st avslutningar med laget.</a:t>
            </a:r>
          </a:p>
          <a:p>
            <a:pPr marL="285750" indent="-285750" algn="l">
              <a:buFontTx/>
              <a:buChar char="-"/>
            </a:pPr>
            <a:r>
              <a:rPr lang="sv-SE" sz="1600" dirty="0"/>
              <a:t>Hur gör vi 2027? Behöver vi ha denna eller klarar vi oss?</a:t>
            </a:r>
          </a:p>
          <a:p>
            <a:pPr marL="285750" indent="-285750" algn="l">
              <a:buFontTx/>
              <a:buChar char="-"/>
            </a:pPr>
            <a:r>
              <a:rPr lang="sv-SE" sz="1600" dirty="0"/>
              <a:t>Skulle kanske gå att göra om till att detta samordnas med t ex matchställ ect. Om önskan finns av alla</a:t>
            </a:r>
          </a:p>
          <a:p>
            <a:pPr algn="l"/>
            <a:endParaRPr lang="sv-SE" sz="1600" dirty="0"/>
          </a:p>
          <a:p>
            <a:pPr algn="l"/>
            <a:endParaRPr lang="sv-SE" sz="1600" dirty="0"/>
          </a:p>
        </p:txBody>
      </p:sp>
      <p:pic>
        <p:nvPicPr>
          <p:cNvPr id="1026" name="Picture 2" descr="Diagram över formulärsvar. Namn på fråga: Hur är din inställning till att alla spelare i laget använder sig av fritidskortet (dvs man får minst 500kr i bidrag för att betala medlemsavgiften till TNIS) och dessa 500 kr går till lagkassan.. Antal svar: 27 svar.">
            <a:extLst>
              <a:ext uri="{FF2B5EF4-FFF2-40B4-BE49-F238E27FC236}">
                <a16:creationId xmlns:a16="http://schemas.microsoft.com/office/drawing/2014/main" id="{7A2E7F38-361B-E5B8-EFF2-27F4AB716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197662" cy="462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825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00197-CE16-A887-37AC-330F2D6FE72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2ED3D6A-3604-8C8A-7D95-D4A9A873160C}"/>
              </a:ext>
            </a:extLst>
          </p:cNvPr>
          <p:cNvSpPr>
            <a:spLocks noGrp="1"/>
          </p:cNvSpPr>
          <p:nvPr>
            <p:ph type="subTitle" idx="1"/>
          </p:nvPr>
        </p:nvSpPr>
        <p:spPr>
          <a:xfrm>
            <a:off x="0" y="4814876"/>
            <a:ext cx="12137292" cy="2043124"/>
          </a:xfrm>
        </p:spPr>
        <p:txBody>
          <a:bodyPr>
            <a:normAutofit/>
          </a:bodyPr>
          <a:lstStyle/>
          <a:p>
            <a:pPr algn="l"/>
            <a:r>
              <a:rPr lang="sv-SE" sz="2000" b="1" dirty="0"/>
              <a:t>Reflektion.</a:t>
            </a:r>
          </a:p>
          <a:p>
            <a:pPr algn="l"/>
            <a:r>
              <a:rPr lang="sv-SE" sz="2000" dirty="0"/>
              <a:t>Positivt generellt, behövs kartläggas alternativ som fungerar för vårt lag. Vem kan lägga sin tid?</a:t>
            </a:r>
          </a:p>
        </p:txBody>
      </p:sp>
      <p:pic>
        <p:nvPicPr>
          <p:cNvPr id="6146" name="Picture 2" descr="Diagram över formulärsvar. Namn på fråga: Vad är din inställning till att dra in pengar via jobb? Tex hjälpa till X antal timmar på en lördag eller söndag med att nattvandra, städa eller jobba på event/konserter.. Antal svar: 27 svar.">
            <a:extLst>
              <a:ext uri="{FF2B5EF4-FFF2-40B4-BE49-F238E27FC236}">
                <a16:creationId xmlns:a16="http://schemas.microsoft.com/office/drawing/2014/main" id="{A7044349-E408-DC65-6E50-04D582EE5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475495" cy="4750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013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CF8E6-F648-221D-669D-AF23C120C21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DDBADDF-3A8A-C29C-6D73-13C71F20B0F1}"/>
              </a:ext>
            </a:extLst>
          </p:cNvPr>
          <p:cNvSpPr>
            <a:spLocks noGrp="1"/>
          </p:cNvSpPr>
          <p:nvPr>
            <p:ph type="subTitle" idx="1"/>
          </p:nvPr>
        </p:nvSpPr>
        <p:spPr>
          <a:xfrm>
            <a:off x="0" y="5400413"/>
            <a:ext cx="9472246" cy="1457587"/>
          </a:xfrm>
        </p:spPr>
        <p:txBody>
          <a:bodyPr>
            <a:normAutofit/>
          </a:bodyPr>
          <a:lstStyle/>
          <a:p>
            <a:pPr algn="l"/>
            <a:r>
              <a:rPr lang="sv-SE" sz="2000" b="1" dirty="0"/>
              <a:t>Reflektion.</a:t>
            </a:r>
          </a:p>
          <a:p>
            <a:pPr algn="l"/>
            <a:r>
              <a:rPr lang="sv-SE" sz="1700" dirty="0"/>
              <a:t>Summering av diagrammet är att man är villig att betala en summa men att lagkassan står för en del.</a:t>
            </a:r>
          </a:p>
          <a:p>
            <a:pPr marL="285750" indent="-285750" algn="l">
              <a:buFontTx/>
              <a:buChar char="-"/>
            </a:pPr>
            <a:r>
              <a:rPr lang="sv-SE" sz="1600" dirty="0"/>
              <a:t>Målet är att lagkassan ska betala omkring halva avgiften för 2 lag.</a:t>
            </a:r>
          </a:p>
          <a:p>
            <a:pPr marL="285750" indent="-285750" algn="l">
              <a:buFontTx/>
              <a:buChar char="-"/>
            </a:pPr>
            <a:r>
              <a:rPr lang="sv-SE" sz="1600" dirty="0"/>
              <a:t> 18000kr trygghet/ sparande för oförutsädda kostnader och gothia läggs in i budgeten.</a:t>
            </a:r>
          </a:p>
        </p:txBody>
      </p:sp>
      <p:pic>
        <p:nvPicPr>
          <p:cNvPr id="7170" name="Picture 2" descr="Diagram över formulärsvar. Namn på fråga: Vad är din inställning till dyrare cuper så som tex Gothia Cup?. Antal svar: 27 svar.">
            <a:extLst>
              <a:ext uri="{FF2B5EF4-FFF2-40B4-BE49-F238E27FC236}">
                <a16:creationId xmlns:a16="http://schemas.microsoft.com/office/drawing/2014/main" id="{EC6C80CB-B9CB-F017-EDD5-AC5AAA58BC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1359947" cy="5400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555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9D82A-F35F-24E8-8415-CAB0CF71160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3BA9C13-2E6D-3B15-4763-7C1F96F87A9B}"/>
              </a:ext>
            </a:extLst>
          </p:cNvPr>
          <p:cNvSpPr>
            <a:spLocks noGrp="1"/>
          </p:cNvSpPr>
          <p:nvPr>
            <p:ph type="subTitle" idx="1"/>
          </p:nvPr>
        </p:nvSpPr>
        <p:spPr>
          <a:xfrm>
            <a:off x="0" y="5400413"/>
            <a:ext cx="9472246" cy="1457587"/>
          </a:xfrm>
        </p:spPr>
        <p:txBody>
          <a:bodyPr>
            <a:normAutofit/>
          </a:bodyPr>
          <a:lstStyle/>
          <a:p>
            <a:pPr algn="l"/>
            <a:r>
              <a:rPr lang="sv-SE" sz="2000" b="1" dirty="0"/>
              <a:t>Reflektion.</a:t>
            </a:r>
          </a:p>
          <a:p>
            <a:pPr algn="l"/>
            <a:r>
              <a:rPr lang="sv-SE" sz="2000" dirty="0"/>
              <a:t>Vi behöver se till att vi hjälpas åt med att hålla vårat lag eftertraktat, och att vi behåller alla spelare. Det är ändå mer än 10 som vill mer än det vi erbjudit tidigare. Hur ofta följer vi upp detta regelbundet? </a:t>
            </a:r>
          </a:p>
        </p:txBody>
      </p:sp>
      <p:pic>
        <p:nvPicPr>
          <p:cNvPr id="8194" name="Picture 2" descr="Diagram över formulärsvar. Namn på fråga: Har ditt barn större ambitioner än vad laget erbjuder idag?. Antal svar: 27 svar.">
            <a:extLst>
              <a:ext uri="{FF2B5EF4-FFF2-40B4-BE49-F238E27FC236}">
                <a16:creationId xmlns:a16="http://schemas.microsoft.com/office/drawing/2014/main" id="{B0924E9F-40EC-3A3D-18E3-139E2BEAA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034647" cy="5245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032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2C3FE-A41C-F929-7A87-7DD3046E72C2}"/>
              </a:ext>
            </a:extLst>
          </p:cNvPr>
          <p:cNvSpPr>
            <a:spLocks noGrp="1"/>
          </p:cNvSpPr>
          <p:nvPr>
            <p:ph type="title"/>
          </p:nvPr>
        </p:nvSpPr>
        <p:spPr>
          <a:xfrm>
            <a:off x="343877" y="365126"/>
            <a:ext cx="11457353" cy="869706"/>
          </a:xfrm>
        </p:spPr>
        <p:txBody>
          <a:bodyPr/>
          <a:lstStyle/>
          <a:p>
            <a:r>
              <a:rPr lang="sv-SE" dirty="0"/>
              <a:t>Pengar ut </a:t>
            </a:r>
            <a:r>
              <a:rPr lang="sv-SE" sz="1600" dirty="0"/>
              <a:t>(årets status fram till ekonomimötet)</a:t>
            </a:r>
            <a:endParaRPr lang="sv-SE" dirty="0"/>
          </a:p>
        </p:txBody>
      </p:sp>
      <p:pic>
        <p:nvPicPr>
          <p:cNvPr id="9" name="Picture 8">
            <a:extLst>
              <a:ext uri="{FF2B5EF4-FFF2-40B4-BE49-F238E27FC236}">
                <a16:creationId xmlns:a16="http://schemas.microsoft.com/office/drawing/2014/main" id="{E5BF1104-260F-0125-259D-413EB5B7FC71}"/>
              </a:ext>
            </a:extLst>
          </p:cNvPr>
          <p:cNvPicPr>
            <a:picLocks noChangeAspect="1"/>
          </p:cNvPicPr>
          <p:nvPr/>
        </p:nvPicPr>
        <p:blipFill>
          <a:blip r:embed="rId2"/>
          <a:stretch>
            <a:fillRect/>
          </a:stretch>
        </p:blipFill>
        <p:spPr>
          <a:xfrm>
            <a:off x="0" y="2272675"/>
            <a:ext cx="12192000" cy="2736987"/>
          </a:xfrm>
          <a:prstGeom prst="rect">
            <a:avLst/>
          </a:prstGeom>
        </p:spPr>
      </p:pic>
    </p:spTree>
    <p:extLst>
      <p:ext uri="{BB962C8B-B14F-4D97-AF65-F5344CB8AC3E}">
        <p14:creationId xmlns:p14="http://schemas.microsoft.com/office/powerpoint/2010/main" val="2910103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A1416-0AA8-8D63-33D2-C5B1DE5B9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AEA8C-679F-E37F-2255-2EE907D45B5D}"/>
              </a:ext>
            </a:extLst>
          </p:cNvPr>
          <p:cNvSpPr>
            <a:spLocks noGrp="1"/>
          </p:cNvSpPr>
          <p:nvPr>
            <p:ph type="title"/>
          </p:nvPr>
        </p:nvSpPr>
        <p:spPr>
          <a:xfrm>
            <a:off x="400539" y="224448"/>
            <a:ext cx="10515600" cy="1325563"/>
          </a:xfrm>
        </p:spPr>
        <p:txBody>
          <a:bodyPr/>
          <a:lstStyle/>
          <a:p>
            <a:r>
              <a:rPr lang="sv-SE" dirty="0"/>
              <a:t>Pengar in </a:t>
            </a:r>
            <a:r>
              <a:rPr lang="sv-SE" sz="1600" dirty="0"/>
              <a:t>(årets status fram till ekonomimötet) </a:t>
            </a:r>
            <a:endParaRPr lang="sv-SE" dirty="0"/>
          </a:p>
        </p:txBody>
      </p:sp>
      <p:pic>
        <p:nvPicPr>
          <p:cNvPr id="8" name="Picture 7">
            <a:extLst>
              <a:ext uri="{FF2B5EF4-FFF2-40B4-BE49-F238E27FC236}">
                <a16:creationId xmlns:a16="http://schemas.microsoft.com/office/drawing/2014/main" id="{582BC7C2-8F1C-C7F8-3111-F8FF4716F5DE}"/>
              </a:ext>
            </a:extLst>
          </p:cNvPr>
          <p:cNvPicPr>
            <a:picLocks noChangeAspect="1"/>
          </p:cNvPicPr>
          <p:nvPr/>
        </p:nvPicPr>
        <p:blipFill>
          <a:blip r:embed="rId2"/>
          <a:stretch>
            <a:fillRect/>
          </a:stretch>
        </p:blipFill>
        <p:spPr>
          <a:xfrm>
            <a:off x="0" y="1488625"/>
            <a:ext cx="12192000" cy="5369375"/>
          </a:xfrm>
          <a:prstGeom prst="rect">
            <a:avLst/>
          </a:prstGeom>
        </p:spPr>
      </p:pic>
    </p:spTree>
    <p:extLst>
      <p:ext uri="{BB962C8B-B14F-4D97-AF65-F5344CB8AC3E}">
        <p14:creationId xmlns:p14="http://schemas.microsoft.com/office/powerpoint/2010/main" val="127805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BAA5E1-B077-00A3-E5D9-E30D9AC6592A}"/>
              </a:ext>
            </a:extLst>
          </p:cNvPr>
          <p:cNvPicPr>
            <a:picLocks noChangeAspect="1"/>
          </p:cNvPicPr>
          <p:nvPr/>
        </p:nvPicPr>
        <p:blipFill>
          <a:blip r:embed="rId2"/>
          <a:stretch>
            <a:fillRect/>
          </a:stretch>
        </p:blipFill>
        <p:spPr>
          <a:xfrm>
            <a:off x="633380" y="0"/>
            <a:ext cx="7595886" cy="6858000"/>
          </a:xfrm>
          <a:prstGeom prst="rect">
            <a:avLst/>
          </a:prstGeom>
        </p:spPr>
      </p:pic>
    </p:spTree>
    <p:extLst>
      <p:ext uri="{BB962C8B-B14F-4D97-AF65-F5344CB8AC3E}">
        <p14:creationId xmlns:p14="http://schemas.microsoft.com/office/powerpoint/2010/main" val="840942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9540963-e559-4020-8a90-fe8a502c2801}" enabled="1" method="Standard" siteId="{f25493ae-1c98-41d7-8a33-0be75f5fe603}" contentBits="0" removed="0"/>
</clbl:labelList>
</file>

<file path=docProps/app.xml><?xml version="1.0" encoding="utf-8"?>
<Properties xmlns="http://schemas.openxmlformats.org/officeDocument/2006/extended-properties" xmlns:vt="http://schemas.openxmlformats.org/officeDocument/2006/docPropsVTypes">
  <Template/>
  <TotalTime>3418</TotalTime>
  <Words>574</Words>
  <Application>Microsoft Office PowerPoint</Application>
  <PresentationFormat>Widescreen</PresentationFormat>
  <Paragraphs>54</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TNIS P14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Pengar ut (årets status fram till ekonomimötet)</vt:lpstr>
      <vt:lpstr>Pengar in (årets status fram till ekonomimötet)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Sasha Kähkönen</dc:creator>
  <cp:lastModifiedBy>Sasha Kähkönen</cp:lastModifiedBy>
  <cp:revision>9</cp:revision>
  <cp:lastPrinted>2026-08-14T10:32:39Z</cp:lastPrinted>
  <dcterms:created xsi:type="dcterms:W3CDTF">2026-02-24T20:33:00Z</dcterms:created>
  <dcterms:modified xsi:type="dcterms:W3CDTF">2026-08-19T17:01:24Z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540963-e559-4020-8a90-fe8a502c2801_Enabled">
    <vt:lpwstr>true</vt:lpwstr>
  </property>
  <property fmtid="{D5CDD505-2E9C-101B-9397-08002B2CF9AE}" pid="3" name="MSIP_Label_19540963-e559-4020-8a90-fe8a502c2801_SetDate">
    <vt:lpwstr>2026-02-24T21:11:29Z</vt:lpwstr>
  </property>
  <property fmtid="{D5CDD505-2E9C-101B-9397-08002B2CF9AE}" pid="4" name="MSIP_Label_19540963-e559-4020-8a90-fe8a502c2801_Method">
    <vt:lpwstr>Standard</vt:lpwstr>
  </property>
  <property fmtid="{D5CDD505-2E9C-101B-9397-08002B2CF9AE}" pid="5" name="MSIP_Label_19540963-e559-4020-8a90-fe8a502c2801_Name">
    <vt:lpwstr>19540963-e559-4020-8a90-fe8a502c2801</vt:lpwstr>
  </property>
  <property fmtid="{D5CDD505-2E9C-101B-9397-08002B2CF9AE}" pid="6" name="MSIP_Label_19540963-e559-4020-8a90-fe8a502c2801_SiteId">
    <vt:lpwstr>f25493ae-1c98-41d7-8a33-0be75f5fe603</vt:lpwstr>
  </property>
  <property fmtid="{D5CDD505-2E9C-101B-9397-08002B2CF9AE}" pid="7" name="MSIP_Label_19540963-e559-4020-8a90-fe8a502c2801_ActionId">
    <vt:lpwstr>afdeafb9-d615-4e8c-8689-13198cf69f68</vt:lpwstr>
  </property>
  <property fmtid="{D5CDD505-2E9C-101B-9397-08002B2CF9AE}" pid="8" name="MSIP_Label_19540963-e559-4020-8a90-fe8a502c2801_ContentBits">
    <vt:lpwstr>0</vt:lpwstr>
  </property>
  <property fmtid="{D5CDD505-2E9C-101B-9397-08002B2CF9AE}" pid="9" name="MSIP_Label_19540963-e559-4020-8a90-fe8a502c2801_Tag">
    <vt:lpwstr>10, 3, 0, 1</vt:lpwstr>
  </property>
</Properties>
</file>