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1" r:id="rId4"/>
    <p:sldId id="259" r:id="rId5"/>
    <p:sldId id="287" r:id="rId6"/>
    <p:sldId id="264" r:id="rId7"/>
    <p:sldId id="265" r:id="rId8"/>
    <p:sldId id="292" r:id="rId9"/>
    <p:sldId id="267" r:id="rId10"/>
    <p:sldId id="266" r:id="rId11"/>
    <p:sldId id="286" r:id="rId12"/>
    <p:sldId id="270" r:id="rId13"/>
    <p:sldId id="268" r:id="rId14"/>
    <p:sldId id="269" r:id="rId15"/>
    <p:sldId id="291" r:id="rId16"/>
    <p:sldId id="278" r:id="rId17"/>
    <p:sldId id="275" r:id="rId18"/>
    <p:sldId id="276" r:id="rId19"/>
    <p:sldId id="277" r:id="rId20"/>
    <p:sldId id="262" r:id="rId21"/>
    <p:sldId id="263" r:id="rId22"/>
    <p:sldId id="272" r:id="rId23"/>
    <p:sldId id="294" r:id="rId24"/>
    <p:sldId id="279" r:id="rId25"/>
    <p:sldId id="288" r:id="rId26"/>
    <p:sldId id="290" r:id="rId27"/>
    <p:sldId id="295" r:id="rId28"/>
    <p:sldId id="285" r:id="rId29"/>
    <p:sldId id="284" r:id="rId30"/>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14" y="10"/>
      </p:cViewPr>
      <p:guideLst>
        <p:guide orient="horz" pos="2160"/>
        <p:guide pos="2880"/>
      </p:guideLst>
    </p:cSldViewPr>
  </p:slideViewPr>
  <p:notesTextViewPr>
    <p:cViewPr>
      <p:scale>
        <a:sx n="1" d="1"/>
        <a:sy n="1" d="1"/>
      </p:scale>
      <p:origin x="0" y="0"/>
    </p:cViewPr>
  </p:notesTextViewPr>
  <p:sorterViewPr>
    <p:cViewPr>
      <p:scale>
        <a:sx n="100" d="100"/>
        <a:sy n="100" d="100"/>
      </p:scale>
      <p:origin x="0" y="-397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E17AAA-B5AC-4D93-839B-30C4D2DB383D}" type="datetimeFigureOut">
              <a:rPr lang="en-US" smtClean="0"/>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737663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E17AAA-B5AC-4D93-839B-30C4D2DB383D}" type="datetimeFigureOut">
              <a:rPr lang="en-US" smtClean="0"/>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883122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E17AAA-B5AC-4D93-839B-30C4D2DB383D}" type="datetimeFigureOut">
              <a:rPr lang="en-US" smtClean="0"/>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293177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E17AAA-B5AC-4D93-839B-30C4D2DB383D}" type="datetimeFigureOut">
              <a:rPr lang="en-US" smtClean="0"/>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534656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E17AAA-B5AC-4D93-839B-30C4D2DB383D}" type="datetimeFigureOut">
              <a:rPr lang="en-US" smtClean="0"/>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529554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E17AAA-B5AC-4D93-839B-30C4D2DB383D}" type="datetimeFigureOut">
              <a:rPr lang="en-US" smtClean="0"/>
              <a:t>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2349212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E17AAA-B5AC-4D93-839B-30C4D2DB383D}" type="datetimeFigureOut">
              <a:rPr lang="en-US" smtClean="0"/>
              <a:t>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597410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E17AAA-B5AC-4D93-839B-30C4D2DB383D}" type="datetimeFigureOut">
              <a:rPr lang="en-US" smtClean="0"/>
              <a:t>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3068719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E17AAA-B5AC-4D93-839B-30C4D2DB383D}" type="datetimeFigureOut">
              <a:rPr lang="en-US" smtClean="0"/>
              <a:t>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2623407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E17AAA-B5AC-4D93-839B-30C4D2DB383D}" type="datetimeFigureOut">
              <a:rPr lang="en-US" smtClean="0"/>
              <a:t>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896824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E17AAA-B5AC-4D93-839B-30C4D2DB383D}" type="datetimeFigureOut">
              <a:rPr lang="en-US" smtClean="0"/>
              <a:t>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49097-04E5-4B6D-BDF9-920B330A0D33}" type="slidenum">
              <a:rPr lang="en-US" smtClean="0"/>
              <a:t>‹#›</a:t>
            </a:fld>
            <a:endParaRPr lang="en-US"/>
          </a:p>
        </p:txBody>
      </p:sp>
    </p:spTree>
    <p:extLst>
      <p:ext uri="{BB962C8B-B14F-4D97-AF65-F5344CB8AC3E}">
        <p14:creationId xmlns:p14="http://schemas.microsoft.com/office/powerpoint/2010/main" val="1465364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E17AAA-B5AC-4D93-839B-30C4D2DB383D}" type="datetimeFigureOut">
              <a:rPr lang="en-US" smtClean="0"/>
              <a:t>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349097-04E5-4B6D-BDF9-920B330A0D33}" type="slidenum">
              <a:rPr lang="en-US" smtClean="0"/>
              <a:t>‹#›</a:t>
            </a:fld>
            <a:endParaRPr lang="en-US"/>
          </a:p>
        </p:txBody>
      </p:sp>
    </p:spTree>
    <p:extLst>
      <p:ext uri="{BB962C8B-B14F-4D97-AF65-F5344CB8AC3E}">
        <p14:creationId xmlns:p14="http://schemas.microsoft.com/office/powerpoint/2010/main" val="3961948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timra_ibc"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645024"/>
            <a:ext cx="6400800" cy="2880320"/>
          </a:xfrm>
        </p:spPr>
        <p:txBody>
          <a:bodyPr>
            <a:normAutofit fontScale="47500" lnSpcReduction="20000"/>
          </a:bodyPr>
          <a:lstStyle/>
          <a:p>
            <a:r>
              <a:rPr lang="sv-SE" sz="9100" dirty="0" err="1" smtClean="0">
                <a:solidFill>
                  <a:srgbClr val="C00000"/>
                </a:solidFill>
              </a:rPr>
              <a:t>Lagpärm</a:t>
            </a:r>
            <a:endParaRPr lang="sv-SE" sz="9100" dirty="0" smtClean="0">
              <a:solidFill>
                <a:srgbClr val="C00000"/>
              </a:solidFill>
            </a:endParaRPr>
          </a:p>
          <a:p>
            <a:endParaRPr lang="sv-SE" sz="5000" dirty="0" smtClean="0">
              <a:solidFill>
                <a:srgbClr val="C00000"/>
              </a:solidFill>
            </a:endParaRPr>
          </a:p>
          <a:p>
            <a:endParaRPr lang="sv-SE" sz="3500" dirty="0" smtClean="0">
              <a:solidFill>
                <a:srgbClr val="C00000"/>
              </a:solidFill>
            </a:endParaRPr>
          </a:p>
          <a:p>
            <a:pPr algn="l"/>
            <a:r>
              <a:rPr lang="sv-SE" sz="5000" dirty="0" smtClean="0">
                <a:solidFill>
                  <a:srgbClr val="FF0000"/>
                </a:solidFill>
              </a:rPr>
              <a:t>                  Röda rubriker </a:t>
            </a:r>
            <a:r>
              <a:rPr lang="sv-SE" sz="5000" dirty="0" smtClean="0">
                <a:solidFill>
                  <a:schemeClr val="tx1"/>
                </a:solidFill>
              </a:rPr>
              <a:t>= Föreningen</a:t>
            </a:r>
          </a:p>
          <a:p>
            <a:pPr algn="l"/>
            <a:r>
              <a:rPr lang="sv-SE" sz="5000" dirty="0" smtClean="0">
                <a:solidFill>
                  <a:srgbClr val="0070C0"/>
                </a:solidFill>
              </a:rPr>
              <a:t>                      Blå rubriker </a:t>
            </a:r>
            <a:r>
              <a:rPr lang="sv-SE" sz="5000" dirty="0" smtClean="0">
                <a:solidFill>
                  <a:schemeClr val="tx1"/>
                </a:solidFill>
              </a:rPr>
              <a:t>= Lagen             </a:t>
            </a:r>
          </a:p>
          <a:p>
            <a:pPr algn="l"/>
            <a:r>
              <a:rPr lang="sv-SE" sz="5000" dirty="0" smtClean="0">
                <a:solidFill>
                  <a:srgbClr val="00B050"/>
                </a:solidFill>
              </a:rPr>
              <a:t>                Gröna rubriker </a:t>
            </a:r>
            <a:r>
              <a:rPr lang="sv-SE" sz="5000" dirty="0" smtClean="0">
                <a:solidFill>
                  <a:schemeClr val="tx1"/>
                </a:solidFill>
              </a:rPr>
              <a:t>= Arbetsgrupper</a:t>
            </a:r>
          </a:p>
          <a:p>
            <a:pPr algn="l"/>
            <a:r>
              <a:rPr lang="sv-SE" sz="5000" dirty="0" smtClean="0">
                <a:solidFill>
                  <a:srgbClr val="777777"/>
                </a:solidFill>
              </a:rPr>
              <a:t>                    Grå  rubriker </a:t>
            </a:r>
            <a:r>
              <a:rPr lang="sv-SE" sz="5000" dirty="0" smtClean="0">
                <a:solidFill>
                  <a:schemeClr val="tx1"/>
                </a:solidFill>
              </a:rPr>
              <a:t>= Övrigt</a:t>
            </a:r>
            <a:endParaRPr lang="en-US" sz="5000" dirty="0">
              <a:solidFill>
                <a:schemeClr val="tx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556792"/>
            <a:ext cx="8208912"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317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Materialarens uppgifter</a:t>
            </a:r>
            <a:endParaRPr lang="en-US" dirty="0">
              <a:solidFill>
                <a:schemeClr val="bg1"/>
              </a:solidFill>
            </a:endParaRPr>
          </a:p>
        </p:txBody>
      </p:sp>
      <p:sp>
        <p:nvSpPr>
          <p:cNvPr id="3" name="Subtitle 2"/>
          <p:cNvSpPr>
            <a:spLocks noGrp="1"/>
          </p:cNvSpPr>
          <p:nvPr>
            <p:ph type="subTitle" idx="1"/>
          </p:nvPr>
        </p:nvSpPr>
        <p:spPr>
          <a:xfrm>
            <a:off x="1379538" y="3140968"/>
            <a:ext cx="7080893" cy="3600400"/>
          </a:xfrm>
        </p:spPr>
        <p:txBody>
          <a:bodyPr>
            <a:noAutofit/>
          </a:bodyPr>
          <a:lstStyle/>
          <a:p>
            <a:pPr marL="457200" indent="-457200" algn="l">
              <a:buFont typeface="Arial" panose="020B0604020202020204" pitchFamily="34" charset="0"/>
              <a:buChar char="•"/>
            </a:pPr>
            <a:r>
              <a:rPr lang="sv-SE" sz="1400" dirty="0" smtClean="0"/>
              <a:t>Innan och under säsong </a:t>
            </a:r>
            <a:r>
              <a:rPr lang="sv-SE" sz="1400" dirty="0"/>
              <a:t>i</a:t>
            </a:r>
            <a:r>
              <a:rPr lang="sv-SE" sz="1400" dirty="0" smtClean="0"/>
              <a:t>nventera </a:t>
            </a:r>
            <a:r>
              <a:rPr lang="sv-SE" sz="1400" dirty="0"/>
              <a:t>lagets material och komplettera om det behövs . </a:t>
            </a:r>
            <a:r>
              <a:rPr lang="sv-SE" sz="1400" dirty="0" smtClean="0"/>
              <a:t>       (Se även mer info under material i detta dokument)</a:t>
            </a:r>
            <a:endParaRPr lang="sv-SE" sz="1400" dirty="0"/>
          </a:p>
          <a:p>
            <a:pPr marL="457200" indent="-457200" algn="l">
              <a:buFont typeface="Arial" panose="020B0604020202020204" pitchFamily="34" charset="0"/>
              <a:buChar char="•"/>
            </a:pPr>
            <a:r>
              <a:rPr lang="sv-SE" sz="1300" dirty="0" smtClean="0"/>
              <a:t>Beställa  eller komplettera eventuella  overaller och shorts via Stadium</a:t>
            </a:r>
          </a:p>
          <a:p>
            <a:pPr marL="457200" indent="-457200" algn="l">
              <a:buFont typeface="Arial" panose="020B0604020202020204" pitchFamily="34" charset="0"/>
              <a:buChar char="•"/>
            </a:pPr>
            <a:r>
              <a:rPr lang="sv-SE" sz="1300" dirty="0" smtClean="0"/>
              <a:t>Beställa </a:t>
            </a:r>
            <a:r>
              <a:rPr lang="sv-SE" sz="1300" dirty="0" err="1" smtClean="0"/>
              <a:t>ev</a:t>
            </a:r>
            <a:r>
              <a:rPr lang="sv-SE" sz="1300" dirty="0" smtClean="0"/>
              <a:t> strumpor via föreningens materialansvarige (via blankett på hemsidan under Dokument/Blanketter, eller blankett i förrådet) </a:t>
            </a:r>
            <a:endParaRPr lang="sv-SE" sz="1300" dirty="0"/>
          </a:p>
          <a:p>
            <a:pPr marL="457200" indent="-457200" algn="l">
              <a:buFont typeface="Arial" panose="020B0604020202020204" pitchFamily="34" charset="0"/>
              <a:buChar char="•"/>
            </a:pPr>
            <a:r>
              <a:rPr lang="sv-SE" sz="1300" dirty="0" smtClean="0"/>
              <a:t>Beställa eller komplettera </a:t>
            </a:r>
            <a:r>
              <a:rPr lang="sv-SE" sz="1300" dirty="0" err="1" smtClean="0"/>
              <a:t>ev</a:t>
            </a:r>
            <a:r>
              <a:rPr lang="sv-SE" sz="1300" dirty="0" smtClean="0"/>
              <a:t> träningsställ via Stadium</a:t>
            </a:r>
            <a:endParaRPr lang="sv-SE" sz="1300" dirty="0"/>
          </a:p>
          <a:p>
            <a:pPr marL="457200" indent="-457200" algn="l">
              <a:buFont typeface="Arial" panose="020B0604020202020204" pitchFamily="34" charset="0"/>
              <a:buChar char="•"/>
            </a:pPr>
            <a:r>
              <a:rPr lang="sv-SE" sz="1300" dirty="0" smtClean="0"/>
              <a:t>Innan säsong se till att det finns tillräckligt med matchtröjor, och </a:t>
            </a:r>
            <a:r>
              <a:rPr lang="sv-SE" sz="1300" dirty="0" err="1" smtClean="0"/>
              <a:t>ev</a:t>
            </a:r>
            <a:r>
              <a:rPr lang="sv-SE" sz="1300" dirty="0" smtClean="0"/>
              <a:t> komplettera via föreningens kassör. </a:t>
            </a:r>
            <a:r>
              <a:rPr lang="sv-SE" sz="1300" dirty="0" err="1" smtClean="0"/>
              <a:t>Ev</a:t>
            </a:r>
            <a:r>
              <a:rPr lang="sv-SE" sz="1300" dirty="0" smtClean="0"/>
              <a:t> byta/sälja till andra lag via deras lagledare.</a:t>
            </a:r>
            <a:endParaRPr lang="sv-SE" sz="1300" dirty="0"/>
          </a:p>
          <a:p>
            <a:pPr marL="457200" indent="-457200" algn="l">
              <a:buFont typeface="Arial" panose="020B0604020202020204" pitchFamily="34" charset="0"/>
              <a:buChar char="•"/>
            </a:pPr>
            <a:r>
              <a:rPr lang="sv-SE" sz="1300" dirty="0"/>
              <a:t>Borta-matchtröjor kan lånas genom att fylla i en rekvisition och lämna till </a:t>
            </a:r>
            <a:r>
              <a:rPr lang="sv-SE" sz="1300" dirty="0" smtClean="0"/>
              <a:t>föreningens Materialansvarige. </a:t>
            </a:r>
            <a:r>
              <a:rPr lang="sv-SE" sz="1300" dirty="0">
                <a:solidFill>
                  <a:schemeClr val="bg1">
                    <a:lumMod val="50000"/>
                  </a:schemeClr>
                </a:solidFill>
              </a:rPr>
              <a:t>Blankett finns i förrådet och på hemsidan under </a:t>
            </a:r>
            <a:r>
              <a:rPr lang="sv-SE" sz="1300" dirty="0" smtClean="0">
                <a:solidFill>
                  <a:schemeClr val="bg1">
                    <a:lumMod val="50000"/>
                  </a:schemeClr>
                </a:solidFill>
              </a:rPr>
              <a:t>Dokument/Blanketter.</a:t>
            </a:r>
          </a:p>
          <a:p>
            <a:pPr marL="457200" indent="-457200" algn="l">
              <a:buFont typeface="Arial" panose="020B0604020202020204" pitchFamily="34" charset="0"/>
              <a:buChar char="•"/>
            </a:pPr>
            <a:r>
              <a:rPr lang="sv-SE" sz="1300" dirty="0" smtClean="0">
                <a:solidFill>
                  <a:srgbClr val="777777"/>
                </a:solidFill>
              </a:rPr>
              <a:t>Efter säsongen inventera och samla in matchtröjor, målvaktsutrustning, bollar och konor.</a:t>
            </a:r>
          </a:p>
          <a:p>
            <a:pPr marL="457200" indent="-457200" algn="l">
              <a:buFont typeface="Arial" panose="020B0604020202020204" pitchFamily="34" charset="0"/>
              <a:buChar char="•"/>
            </a:pPr>
            <a:r>
              <a:rPr lang="sv-SE" sz="1300" dirty="0" smtClean="0">
                <a:solidFill>
                  <a:srgbClr val="777777"/>
                </a:solidFill>
              </a:rPr>
              <a:t>Se till att  det finns västar och att de tvättas regelbundet.</a:t>
            </a:r>
          </a:p>
          <a:p>
            <a:pPr marL="457200" indent="-457200" algn="l">
              <a:buFont typeface="Arial" panose="020B0604020202020204" pitchFamily="34" charset="0"/>
              <a:buChar char="•"/>
            </a:pPr>
            <a:r>
              <a:rPr lang="sv-SE" sz="1300" dirty="0" smtClean="0">
                <a:solidFill>
                  <a:srgbClr val="777777"/>
                </a:solidFill>
              </a:rPr>
              <a:t>Se till så att sjukvårdsväska finns, samt att rätt material finns i den.</a:t>
            </a:r>
          </a:p>
          <a:p>
            <a:pPr marL="457200" indent="-457200" algn="l">
              <a:buFont typeface="Arial" panose="020B0604020202020204" pitchFamily="34" charset="0"/>
              <a:buChar char="•"/>
            </a:pPr>
            <a:r>
              <a:rPr lang="sv-SE" sz="1300" dirty="0" smtClean="0">
                <a:solidFill>
                  <a:srgbClr val="777777"/>
                </a:solidFill>
              </a:rPr>
              <a:t>Se till så att allt material återställs efter varje träning och match.</a:t>
            </a:r>
          </a:p>
          <a:p>
            <a:pPr marL="457200" indent="-457200" algn="l">
              <a:buFont typeface="Arial" panose="020B0604020202020204" pitchFamily="34" charset="0"/>
              <a:buChar char="•"/>
            </a:pPr>
            <a:r>
              <a:rPr lang="sv-SE" sz="1300" dirty="0" smtClean="0">
                <a:solidFill>
                  <a:srgbClr val="777777"/>
                </a:solidFill>
              </a:rPr>
              <a:t>Lånevästar finns i förrådet vid behov.</a:t>
            </a:r>
            <a:endParaRPr lang="sv-SE" sz="1300" dirty="0">
              <a:solidFill>
                <a:srgbClr val="777777"/>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3876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3668"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Web-ansvarigs uppgifter</a:t>
            </a:r>
            <a:endParaRPr lang="en-US" dirty="0">
              <a:solidFill>
                <a:schemeClr val="bg1"/>
              </a:solidFill>
            </a:endParaRPr>
          </a:p>
        </p:txBody>
      </p:sp>
      <p:sp>
        <p:nvSpPr>
          <p:cNvPr id="3" name="Subtitle 2"/>
          <p:cNvSpPr>
            <a:spLocks noGrp="1"/>
          </p:cNvSpPr>
          <p:nvPr>
            <p:ph type="subTitle" idx="1"/>
          </p:nvPr>
        </p:nvSpPr>
        <p:spPr>
          <a:xfrm>
            <a:off x="1979712" y="3356992"/>
            <a:ext cx="6400800" cy="3240360"/>
          </a:xfrm>
        </p:spPr>
        <p:txBody>
          <a:bodyPr>
            <a:normAutofit fontScale="85000" lnSpcReduction="20000"/>
          </a:bodyPr>
          <a:lstStyle/>
          <a:p>
            <a:pPr marL="457200" indent="-457200" algn="l">
              <a:buFont typeface="Arial" panose="020B0604020202020204" pitchFamily="34" charset="0"/>
              <a:buChar char="•"/>
            </a:pPr>
            <a:r>
              <a:rPr lang="sv-SE" sz="2400" dirty="0" smtClean="0"/>
              <a:t>Uppdatera truppen på lagets hemsida</a:t>
            </a:r>
          </a:p>
          <a:p>
            <a:pPr marL="457200" indent="-457200" algn="l">
              <a:buFont typeface="Arial" panose="020B0604020202020204" pitchFamily="34" charset="0"/>
              <a:buChar char="•"/>
            </a:pPr>
            <a:r>
              <a:rPr lang="sv-SE" sz="2400" dirty="0" smtClean="0"/>
              <a:t>Uppdatera ledare och deras kontaktuppgifter</a:t>
            </a:r>
          </a:p>
          <a:p>
            <a:pPr marL="457200" indent="-457200" algn="l">
              <a:buFont typeface="Arial" panose="020B0604020202020204" pitchFamily="34" charset="0"/>
              <a:buChar char="•"/>
            </a:pPr>
            <a:r>
              <a:rPr lang="sv-SE" sz="2400" dirty="0" smtClean="0"/>
              <a:t>Uppdatera kalendern med träningar, matcher,                                                        sammandrag och andra aktiviteter</a:t>
            </a:r>
          </a:p>
          <a:p>
            <a:pPr marL="457200" indent="-457200" algn="l">
              <a:buFont typeface="Arial" panose="020B0604020202020204" pitchFamily="34" charset="0"/>
              <a:buChar char="•"/>
            </a:pPr>
            <a:r>
              <a:rPr lang="sv-SE" sz="2400" dirty="0" smtClean="0"/>
              <a:t>Lägga in lagets kontonummer</a:t>
            </a:r>
          </a:p>
          <a:p>
            <a:pPr marL="457200" indent="-457200" algn="l">
              <a:buFont typeface="Arial" panose="020B0604020202020204" pitchFamily="34" charset="0"/>
              <a:buChar char="•"/>
            </a:pPr>
            <a:r>
              <a:rPr lang="sv-SE" sz="2400" dirty="0" smtClean="0"/>
              <a:t>Länka in lagets serier och cuper, instruktion finns under Dokument/Serie-info</a:t>
            </a:r>
          </a:p>
          <a:p>
            <a:pPr marL="457200" indent="-457200" algn="l">
              <a:buFont typeface="Arial" panose="020B0604020202020204" pitchFamily="34" charset="0"/>
              <a:buChar char="•"/>
            </a:pPr>
            <a:r>
              <a:rPr lang="sv-SE" sz="2400" dirty="0" smtClean="0"/>
              <a:t>Lägga in arbetsuppgifter till matcher och sammandrag                                         </a:t>
            </a:r>
          </a:p>
          <a:p>
            <a:pPr marL="457200" indent="-457200" algn="l">
              <a:buFont typeface="Arial" panose="020B0604020202020204" pitchFamily="34" charset="0"/>
              <a:buChar char="•"/>
            </a:pPr>
            <a:r>
              <a:rPr lang="sv-SE" sz="2400" dirty="0" smtClean="0">
                <a:solidFill>
                  <a:schemeClr val="bg1">
                    <a:lumMod val="50000"/>
                  </a:schemeClr>
                </a:solidFill>
              </a:rPr>
              <a:t>Lägga in lagets kontaktlista</a:t>
            </a:r>
          </a:p>
          <a:p>
            <a:pPr marL="457200" indent="-457200" algn="l">
              <a:buFont typeface="Arial" panose="020B0604020202020204" pitchFamily="34" charset="0"/>
              <a:buChar char="•"/>
            </a:pPr>
            <a:r>
              <a:rPr lang="sv-SE" sz="2400" dirty="0" smtClean="0">
                <a:solidFill>
                  <a:schemeClr val="bg1">
                    <a:lumMod val="50000"/>
                  </a:schemeClr>
                </a:solidFill>
              </a:rPr>
              <a:t>Ska kunna tillämpa hemsidans funktion för utskick.</a:t>
            </a:r>
          </a:p>
          <a:p>
            <a:pPr marL="457200" indent="-457200">
              <a:buFont typeface="Arial" panose="020B0604020202020204" pitchFamily="34" charset="0"/>
              <a:buChar char="•"/>
            </a:pPr>
            <a:endParaRPr lang="sv-SE" dirty="0" smtClean="0">
              <a:solidFill>
                <a:schemeClr val="bg1">
                  <a:lumMod val="50000"/>
                </a:schemeClr>
              </a:solidFill>
            </a:endParaRPr>
          </a:p>
          <a:p>
            <a:pPr marL="457200" indent="-457200">
              <a:buFont typeface="Arial" panose="020B0604020202020204" pitchFamily="34" charset="0"/>
              <a:buChar char="•"/>
            </a:pPr>
            <a:endParaRPr lang="sv-SE" dirty="0" smtClean="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1561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1916832"/>
            <a:ext cx="6912768"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19250"/>
            <a:ext cx="7772400" cy="1470025"/>
          </a:xfrm>
        </p:spPr>
        <p:txBody>
          <a:bodyPr/>
          <a:lstStyle/>
          <a:p>
            <a:r>
              <a:rPr lang="sv-SE" dirty="0" smtClean="0">
                <a:solidFill>
                  <a:schemeClr val="bg1"/>
                </a:solidFill>
              </a:rPr>
              <a:t>LOK-stödsansvarigs uppgifter</a:t>
            </a:r>
            <a:endParaRPr lang="en-US" dirty="0">
              <a:solidFill>
                <a:schemeClr val="bg1"/>
              </a:solidFill>
            </a:endParaRPr>
          </a:p>
        </p:txBody>
      </p:sp>
      <p:sp>
        <p:nvSpPr>
          <p:cNvPr id="3" name="Subtitle 2"/>
          <p:cNvSpPr>
            <a:spLocks noGrp="1"/>
          </p:cNvSpPr>
          <p:nvPr>
            <p:ph type="subTitle" idx="1"/>
          </p:nvPr>
        </p:nvSpPr>
        <p:spPr>
          <a:xfrm>
            <a:off x="1150818" y="3212976"/>
            <a:ext cx="7200800" cy="3528392"/>
          </a:xfrm>
        </p:spPr>
        <p:txBody>
          <a:bodyPr>
            <a:normAutofit fontScale="92500"/>
          </a:bodyPr>
          <a:lstStyle/>
          <a:p>
            <a:pPr algn="l"/>
            <a:r>
              <a:rPr lang="sv-SE" sz="1600" dirty="0" smtClean="0"/>
              <a:t>LOK-stöd är ett bidrag som föreningen får och som är baserat på antalet rapporterade deltagare på träningar, matcher och andra sammankomster. (minst 1 timme)</a:t>
            </a:r>
          </a:p>
          <a:p>
            <a:pPr algn="l"/>
            <a:r>
              <a:rPr lang="sv-SE" sz="1600" dirty="0" smtClean="0">
                <a:solidFill>
                  <a:srgbClr val="777777"/>
                </a:solidFill>
              </a:rPr>
              <a:t>Rapportering av deltagare </a:t>
            </a:r>
            <a:r>
              <a:rPr lang="sv-SE" sz="1600" dirty="0" err="1" smtClean="0">
                <a:solidFill>
                  <a:srgbClr val="777777"/>
                </a:solidFill>
              </a:rPr>
              <a:t>inkl</a:t>
            </a:r>
            <a:r>
              <a:rPr lang="sv-SE" sz="1600" dirty="0" smtClean="0">
                <a:solidFill>
                  <a:srgbClr val="777777"/>
                </a:solidFill>
              </a:rPr>
              <a:t> ledare sker via laget.se på hemsidan eller i mobilen.</a:t>
            </a:r>
          </a:p>
          <a:p>
            <a:pPr algn="l"/>
            <a:r>
              <a:rPr lang="sv-SE" sz="1600" dirty="0" smtClean="0">
                <a:solidFill>
                  <a:srgbClr val="777777"/>
                </a:solidFill>
              </a:rPr>
              <a:t>Instruktioner hittar du på Timrå </a:t>
            </a:r>
            <a:r>
              <a:rPr lang="sv-SE" sz="1600" dirty="0" err="1" smtClean="0">
                <a:solidFill>
                  <a:srgbClr val="777777"/>
                </a:solidFill>
              </a:rPr>
              <a:t>IBC’s</a:t>
            </a:r>
            <a:r>
              <a:rPr lang="sv-SE" sz="1600" dirty="0" smtClean="0">
                <a:solidFill>
                  <a:srgbClr val="777777"/>
                </a:solidFill>
              </a:rPr>
              <a:t> hemsida under Dokument/LOK.</a:t>
            </a:r>
          </a:p>
          <a:p>
            <a:pPr algn="l"/>
            <a:r>
              <a:rPr lang="sv-SE" sz="1600" dirty="0" smtClean="0">
                <a:solidFill>
                  <a:srgbClr val="777777"/>
                </a:solidFill>
              </a:rPr>
              <a:t>Sköter man LOK-rapporteringen betalas hallhyran av föreningen med LOK-stödsintäkterna.</a:t>
            </a:r>
          </a:p>
          <a:p>
            <a:endParaRPr lang="sv-SE" sz="1600" dirty="0" smtClean="0"/>
          </a:p>
          <a:p>
            <a:pPr marL="857250" indent="-857250" algn="l">
              <a:buFont typeface="Arial" panose="020B0604020202020204" pitchFamily="34" charset="0"/>
              <a:buChar char="•"/>
            </a:pPr>
            <a:r>
              <a:rPr lang="en-US" sz="1600" dirty="0" err="1" smtClean="0"/>
              <a:t>Gäller</a:t>
            </a:r>
            <a:r>
              <a:rPr lang="en-US" sz="1600" dirty="0" smtClean="0"/>
              <a:t> </a:t>
            </a:r>
            <a:r>
              <a:rPr lang="en-US" sz="1600" dirty="0" err="1"/>
              <a:t>för</a:t>
            </a:r>
            <a:r>
              <a:rPr lang="en-US" sz="1600" dirty="0"/>
              <a:t> </a:t>
            </a:r>
            <a:r>
              <a:rPr lang="en-US" sz="1600" dirty="0" err="1"/>
              <a:t>åldrarna</a:t>
            </a:r>
            <a:r>
              <a:rPr lang="en-US" sz="1600" dirty="0"/>
              <a:t> 7-25 </a:t>
            </a:r>
            <a:r>
              <a:rPr lang="en-US" sz="1600" dirty="0" err="1"/>
              <a:t>år</a:t>
            </a:r>
            <a:endParaRPr lang="en-US" sz="1600" dirty="0"/>
          </a:p>
          <a:p>
            <a:pPr marL="857250" indent="-857250" algn="l">
              <a:buFont typeface="Arial" panose="020B0604020202020204" pitchFamily="34" charset="0"/>
              <a:buChar char="•"/>
            </a:pPr>
            <a:r>
              <a:rPr lang="en-US" sz="1600" dirty="0" smtClean="0"/>
              <a:t>Extra </a:t>
            </a:r>
            <a:r>
              <a:rPr lang="en-US" sz="1600" dirty="0" err="1" smtClean="0"/>
              <a:t>ledarbidrag</a:t>
            </a:r>
            <a:r>
              <a:rPr lang="en-US" sz="1600" dirty="0" smtClean="0"/>
              <a:t> </a:t>
            </a:r>
            <a:r>
              <a:rPr lang="en-US" sz="1600" dirty="0" err="1" smtClean="0"/>
              <a:t>betalas</a:t>
            </a:r>
            <a:r>
              <a:rPr lang="en-US" sz="1600" dirty="0" smtClean="0"/>
              <a:t> </a:t>
            </a:r>
            <a:r>
              <a:rPr lang="en-US" sz="1600" dirty="0" err="1" smtClean="0"/>
              <a:t>ut</a:t>
            </a:r>
            <a:r>
              <a:rPr lang="en-US" sz="1600" dirty="0" smtClean="0"/>
              <a:t> </a:t>
            </a:r>
            <a:r>
              <a:rPr lang="en-US" sz="1600" dirty="0" err="1" smtClean="0"/>
              <a:t>om</a:t>
            </a:r>
            <a:r>
              <a:rPr lang="en-US" sz="1600" dirty="0" smtClean="0"/>
              <a:t> </a:t>
            </a:r>
            <a:r>
              <a:rPr lang="en-US" sz="1600" dirty="0"/>
              <a:t>man </a:t>
            </a:r>
            <a:r>
              <a:rPr lang="en-US" sz="1600" dirty="0" err="1"/>
              <a:t>är</a:t>
            </a:r>
            <a:r>
              <a:rPr lang="en-US" sz="1600" dirty="0"/>
              <a:t> </a:t>
            </a:r>
            <a:r>
              <a:rPr lang="en-US" sz="1600" dirty="0" err="1"/>
              <a:t>två</a:t>
            </a:r>
            <a:r>
              <a:rPr lang="en-US" sz="1600" dirty="0"/>
              <a:t> </a:t>
            </a:r>
            <a:r>
              <a:rPr lang="en-US" sz="1600" dirty="0" err="1"/>
              <a:t>eller</a:t>
            </a:r>
            <a:r>
              <a:rPr lang="en-US" sz="1600" dirty="0"/>
              <a:t> </a:t>
            </a:r>
            <a:r>
              <a:rPr lang="en-US" sz="1600" dirty="0" err="1"/>
              <a:t>flera</a:t>
            </a:r>
            <a:r>
              <a:rPr lang="en-US" sz="1600" dirty="0"/>
              <a:t> </a:t>
            </a:r>
            <a:r>
              <a:rPr lang="en-US" sz="1600" dirty="0" err="1" smtClean="0"/>
              <a:t>ledare</a:t>
            </a:r>
            <a:r>
              <a:rPr lang="en-US" sz="1600" dirty="0" smtClean="0"/>
              <a:t>.</a:t>
            </a:r>
          </a:p>
          <a:p>
            <a:pPr marL="857250" indent="-857250" algn="l">
              <a:buFont typeface="Arial" panose="020B0604020202020204" pitchFamily="34" charset="0"/>
              <a:buChar char="•"/>
            </a:pPr>
            <a:r>
              <a:rPr lang="en-US" sz="1600" dirty="0" err="1" smtClean="0">
                <a:solidFill>
                  <a:srgbClr val="777777"/>
                </a:solidFill>
              </a:rPr>
              <a:t>Ett</a:t>
            </a:r>
            <a:r>
              <a:rPr lang="en-US" sz="1600" dirty="0" smtClean="0">
                <a:solidFill>
                  <a:srgbClr val="777777"/>
                </a:solidFill>
              </a:rPr>
              <a:t> extra </a:t>
            </a:r>
            <a:r>
              <a:rPr lang="en-US" sz="1600" dirty="0" err="1">
                <a:solidFill>
                  <a:srgbClr val="777777"/>
                </a:solidFill>
              </a:rPr>
              <a:t>bidrag</a:t>
            </a:r>
            <a:r>
              <a:rPr lang="en-US" sz="1600" dirty="0">
                <a:solidFill>
                  <a:srgbClr val="777777"/>
                </a:solidFill>
              </a:rPr>
              <a:t> </a:t>
            </a:r>
            <a:r>
              <a:rPr lang="en-US" sz="1600" dirty="0" err="1" smtClean="0">
                <a:solidFill>
                  <a:srgbClr val="777777"/>
                </a:solidFill>
              </a:rPr>
              <a:t>kan</a:t>
            </a:r>
            <a:r>
              <a:rPr lang="en-US" sz="1600" dirty="0" smtClean="0">
                <a:solidFill>
                  <a:srgbClr val="777777"/>
                </a:solidFill>
              </a:rPr>
              <a:t> </a:t>
            </a:r>
            <a:r>
              <a:rPr lang="en-US" sz="1600" dirty="0" err="1" smtClean="0">
                <a:solidFill>
                  <a:srgbClr val="777777"/>
                </a:solidFill>
              </a:rPr>
              <a:t>betalas</a:t>
            </a:r>
            <a:r>
              <a:rPr lang="en-US" sz="1600" dirty="0" smtClean="0">
                <a:solidFill>
                  <a:srgbClr val="777777"/>
                </a:solidFill>
              </a:rPr>
              <a:t> </a:t>
            </a:r>
            <a:r>
              <a:rPr lang="en-US" sz="1600" dirty="0" err="1" smtClean="0">
                <a:solidFill>
                  <a:srgbClr val="777777"/>
                </a:solidFill>
              </a:rPr>
              <a:t>ut</a:t>
            </a:r>
            <a:r>
              <a:rPr lang="en-US" sz="1600" dirty="0" smtClean="0">
                <a:solidFill>
                  <a:srgbClr val="777777"/>
                </a:solidFill>
              </a:rPr>
              <a:t> </a:t>
            </a:r>
            <a:r>
              <a:rPr lang="en-US" sz="1600" dirty="0" err="1" smtClean="0">
                <a:solidFill>
                  <a:srgbClr val="777777"/>
                </a:solidFill>
              </a:rPr>
              <a:t>om</a:t>
            </a:r>
            <a:r>
              <a:rPr lang="en-US" sz="1600" dirty="0" smtClean="0">
                <a:solidFill>
                  <a:srgbClr val="777777"/>
                </a:solidFill>
              </a:rPr>
              <a:t> </a:t>
            </a:r>
            <a:r>
              <a:rPr lang="en-US" sz="1600" dirty="0">
                <a:solidFill>
                  <a:srgbClr val="777777"/>
                </a:solidFill>
              </a:rPr>
              <a:t>man </a:t>
            </a:r>
            <a:r>
              <a:rPr lang="en-US" sz="1600" dirty="0" err="1">
                <a:solidFill>
                  <a:srgbClr val="777777"/>
                </a:solidFill>
              </a:rPr>
              <a:t>har</a:t>
            </a:r>
            <a:r>
              <a:rPr lang="en-US" sz="1600" dirty="0">
                <a:solidFill>
                  <a:srgbClr val="777777"/>
                </a:solidFill>
              </a:rPr>
              <a:t> </a:t>
            </a:r>
            <a:r>
              <a:rPr lang="en-US" sz="1600" dirty="0" err="1">
                <a:solidFill>
                  <a:srgbClr val="777777"/>
                </a:solidFill>
              </a:rPr>
              <a:t>fullständig</a:t>
            </a:r>
            <a:r>
              <a:rPr lang="en-US" sz="1600" dirty="0">
                <a:solidFill>
                  <a:srgbClr val="777777"/>
                </a:solidFill>
              </a:rPr>
              <a:t> </a:t>
            </a:r>
            <a:r>
              <a:rPr lang="en-US" sz="1600" dirty="0" err="1">
                <a:solidFill>
                  <a:srgbClr val="777777"/>
                </a:solidFill>
              </a:rPr>
              <a:t>redovisning</a:t>
            </a:r>
            <a:r>
              <a:rPr lang="en-US" sz="1600" dirty="0">
                <a:solidFill>
                  <a:srgbClr val="777777"/>
                </a:solidFill>
              </a:rPr>
              <a:t> i </a:t>
            </a:r>
            <a:r>
              <a:rPr lang="en-US" sz="1600" dirty="0" err="1">
                <a:solidFill>
                  <a:srgbClr val="777777"/>
                </a:solidFill>
              </a:rPr>
              <a:t>IdrottOnline</a:t>
            </a:r>
            <a:endParaRPr lang="en-US" sz="1600" dirty="0">
              <a:solidFill>
                <a:srgbClr val="777777"/>
              </a:solidFill>
            </a:endParaRPr>
          </a:p>
          <a:p>
            <a:pPr marL="857250" indent="-857250" algn="l">
              <a:buFont typeface="Arial" panose="020B0604020202020204" pitchFamily="34" charset="0"/>
              <a:buChar char="•"/>
            </a:pPr>
            <a:r>
              <a:rPr lang="en-US" sz="1600" dirty="0" err="1" smtClean="0"/>
              <a:t>Sista</a:t>
            </a:r>
            <a:r>
              <a:rPr lang="en-US" sz="1600" dirty="0" smtClean="0"/>
              <a:t> datum </a:t>
            </a:r>
            <a:r>
              <a:rPr lang="en-US" sz="1600" dirty="0" err="1"/>
              <a:t>för</a:t>
            </a:r>
            <a:r>
              <a:rPr lang="en-US" sz="1600" dirty="0"/>
              <a:t> </a:t>
            </a:r>
            <a:r>
              <a:rPr lang="en-US" sz="1600" dirty="0" err="1"/>
              <a:t>ansökan</a:t>
            </a:r>
            <a:r>
              <a:rPr lang="en-US" sz="1600" dirty="0"/>
              <a:t> </a:t>
            </a:r>
            <a:r>
              <a:rPr lang="en-US" sz="1600" dirty="0" err="1" smtClean="0"/>
              <a:t>är</a:t>
            </a:r>
            <a:r>
              <a:rPr lang="en-US" sz="1600" dirty="0" smtClean="0"/>
              <a:t> 25/2 </a:t>
            </a:r>
            <a:r>
              <a:rPr lang="en-US" sz="1600" dirty="0" err="1"/>
              <a:t>resp</a:t>
            </a:r>
            <a:r>
              <a:rPr lang="en-US" sz="1600" dirty="0"/>
              <a:t> </a:t>
            </a:r>
            <a:r>
              <a:rPr lang="en-US" sz="1600" dirty="0" smtClean="0"/>
              <a:t>25/8.</a:t>
            </a:r>
          </a:p>
          <a:p>
            <a:pPr marL="857250" indent="-857250" algn="l">
              <a:buFont typeface="Arial" panose="020B0604020202020204" pitchFamily="34" charset="0"/>
              <a:buChar char="•"/>
            </a:pPr>
            <a:r>
              <a:rPr lang="sv-SE" sz="1600" dirty="0" smtClean="0"/>
              <a:t>Ordförande skickar ut påminnelse till alla lag efter varje termin </a:t>
            </a:r>
            <a:r>
              <a:rPr lang="sv-SE" sz="1600" dirty="0"/>
              <a:t>(1/7-31/12 och 1/1-30/6</a:t>
            </a:r>
            <a:r>
              <a:rPr lang="sv-SE" sz="1600" dirty="0" smtClean="0"/>
              <a:t>) så de kan kontrollera att alla tillfällen är inrapporterade. </a:t>
            </a:r>
          </a:p>
          <a:p>
            <a:pPr marL="857250" indent="-857250" algn="l">
              <a:buFont typeface="Arial" panose="020B0604020202020204" pitchFamily="34" charset="0"/>
              <a:buChar char="•"/>
            </a:pPr>
            <a:endParaRPr lang="en-US" sz="16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9959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1916832"/>
            <a:ext cx="6984776"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85875"/>
            <a:ext cx="7772400" cy="1470025"/>
          </a:xfrm>
        </p:spPr>
        <p:txBody>
          <a:bodyPr/>
          <a:lstStyle/>
          <a:p>
            <a:r>
              <a:rPr lang="sv-SE" dirty="0" smtClean="0">
                <a:solidFill>
                  <a:schemeClr val="bg1"/>
                </a:solidFill>
              </a:rPr>
              <a:t>Föräldragruppens uppgifter</a:t>
            </a:r>
            <a:endParaRPr lang="en-US" dirty="0">
              <a:solidFill>
                <a:schemeClr val="bg1"/>
              </a:solidFill>
            </a:endParaRPr>
          </a:p>
        </p:txBody>
      </p:sp>
      <p:sp>
        <p:nvSpPr>
          <p:cNvPr id="3" name="Subtitle 2"/>
          <p:cNvSpPr>
            <a:spLocks noGrp="1"/>
          </p:cNvSpPr>
          <p:nvPr>
            <p:ph type="subTitle" idx="1"/>
          </p:nvPr>
        </p:nvSpPr>
        <p:spPr>
          <a:xfrm>
            <a:off x="1379539" y="3356992"/>
            <a:ext cx="6400800" cy="2952328"/>
          </a:xfrm>
        </p:spPr>
        <p:txBody>
          <a:bodyPr>
            <a:normAutofit fontScale="62500" lnSpcReduction="20000"/>
          </a:bodyPr>
          <a:lstStyle/>
          <a:p>
            <a:pPr marL="457200" indent="-457200" algn="l">
              <a:buFont typeface="Arial" panose="020B0604020202020204" pitchFamily="34" charset="0"/>
              <a:buChar char="•"/>
            </a:pPr>
            <a:r>
              <a:rPr lang="sv-SE" dirty="0" smtClean="0"/>
              <a:t>Föräldragruppen ansvarar för att upprätta en lista över arbetsuppgifter och i god tid före sammandrag och matcher/cuper meddela berörda detta.</a:t>
            </a:r>
          </a:p>
          <a:p>
            <a:pPr marL="457200" indent="-457200" algn="l">
              <a:buFont typeface="Arial" panose="020B0604020202020204" pitchFamily="34" charset="0"/>
              <a:buChar char="•"/>
            </a:pPr>
            <a:r>
              <a:rPr lang="sv-SE" dirty="0" smtClean="0"/>
              <a:t>En checklista för sammandrag finns på hemsidan under Dokument/Sammandrag.</a:t>
            </a:r>
          </a:p>
          <a:p>
            <a:pPr marL="457200" indent="-457200" algn="l">
              <a:buFont typeface="Arial" panose="020B0604020202020204" pitchFamily="34" charset="0"/>
              <a:buChar char="•"/>
            </a:pPr>
            <a:r>
              <a:rPr lang="sv-SE" dirty="0" smtClean="0">
                <a:solidFill>
                  <a:schemeClr val="bg1">
                    <a:lumMod val="50000"/>
                  </a:schemeClr>
                </a:solidFill>
              </a:rPr>
              <a:t>Förslag på en lista med arbetsuppgifter och inköpslista finns på hemsidan under Dokument/Sammandrag.</a:t>
            </a:r>
          </a:p>
          <a:p>
            <a:pPr marL="457200" indent="-457200" algn="l">
              <a:buFont typeface="Arial" panose="020B0604020202020204" pitchFamily="34" charset="0"/>
              <a:buChar char="•"/>
            </a:pPr>
            <a:r>
              <a:rPr lang="sv-SE" dirty="0" smtClean="0">
                <a:solidFill>
                  <a:schemeClr val="bg1">
                    <a:lumMod val="50000"/>
                  </a:schemeClr>
                </a:solidFill>
              </a:rPr>
              <a:t>Förslag på prislista till kiosk </a:t>
            </a:r>
            <a:r>
              <a:rPr lang="sv-SE" dirty="0">
                <a:solidFill>
                  <a:schemeClr val="bg1">
                    <a:lumMod val="50000"/>
                  </a:schemeClr>
                </a:solidFill>
              </a:rPr>
              <a:t>finns hemsidan under </a:t>
            </a:r>
            <a:r>
              <a:rPr lang="sv-SE" dirty="0" smtClean="0">
                <a:solidFill>
                  <a:schemeClr val="bg1">
                    <a:lumMod val="50000"/>
                  </a:schemeClr>
                </a:solidFill>
              </a:rPr>
              <a:t>Dokument/Sammandrag.</a:t>
            </a:r>
          </a:p>
          <a:p>
            <a:pPr marL="457200" indent="-457200" algn="l">
              <a:buFont typeface="Arial" panose="020B0604020202020204" pitchFamily="34" charset="0"/>
              <a:buChar char="•"/>
            </a:pPr>
            <a:r>
              <a:rPr lang="sv-SE" dirty="0" smtClean="0">
                <a:solidFill>
                  <a:schemeClr val="bg1">
                    <a:lumMod val="50000"/>
                  </a:schemeClr>
                </a:solidFill>
              </a:rPr>
              <a:t>Ansvara för eventuella lotterier och andra försäljningar.</a:t>
            </a:r>
            <a:endParaRPr lang="en-US" dirty="0">
              <a:solidFill>
                <a:schemeClr val="bg1">
                  <a:lumMod val="50000"/>
                </a:schemeClr>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58157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Föräldrar och spelare</a:t>
            </a:r>
            <a:endParaRPr lang="en-US" dirty="0">
              <a:solidFill>
                <a:schemeClr val="bg1"/>
              </a:solidFill>
            </a:endParaRPr>
          </a:p>
        </p:txBody>
      </p:sp>
      <p:sp>
        <p:nvSpPr>
          <p:cNvPr id="3" name="Subtitle 2"/>
          <p:cNvSpPr>
            <a:spLocks noGrp="1"/>
          </p:cNvSpPr>
          <p:nvPr>
            <p:ph type="subTitle" idx="1"/>
          </p:nvPr>
        </p:nvSpPr>
        <p:spPr>
          <a:xfrm>
            <a:off x="1591606" y="3356992"/>
            <a:ext cx="6148746" cy="2016224"/>
          </a:xfrm>
        </p:spPr>
        <p:txBody>
          <a:bodyPr>
            <a:normAutofit fontScale="47500" lnSpcReduction="20000"/>
          </a:bodyPr>
          <a:lstStyle/>
          <a:p>
            <a:pPr marL="457200" indent="-457200" algn="l">
              <a:buFont typeface="Arial" panose="020B0604020202020204" pitchFamily="34" charset="0"/>
              <a:buChar char="•"/>
            </a:pPr>
            <a:r>
              <a:rPr lang="sv-SE" dirty="0" smtClean="0">
                <a:solidFill>
                  <a:srgbClr val="777777"/>
                </a:solidFill>
              </a:rPr>
              <a:t>Hålla sig uppdaterad med information som läggs ut på lagets hemsida. (Lägg gärna in er som prenumerant så får ni all ny information som läggs ut till er mail eller mobil)</a:t>
            </a:r>
          </a:p>
          <a:p>
            <a:pPr marL="457200" indent="-457200" algn="l">
              <a:buFont typeface="Arial" panose="020B0604020202020204" pitchFamily="34" charset="0"/>
              <a:buChar char="•"/>
            </a:pPr>
            <a:endParaRPr lang="sv-SE" dirty="0" smtClean="0">
              <a:solidFill>
                <a:srgbClr val="777777"/>
              </a:solidFill>
            </a:endParaRPr>
          </a:p>
          <a:p>
            <a:pPr marL="457200" indent="-457200" algn="l">
              <a:buFont typeface="Arial" panose="020B0604020202020204" pitchFamily="34" charset="0"/>
              <a:buChar char="•"/>
            </a:pPr>
            <a:r>
              <a:rPr lang="sv-SE" dirty="0" smtClean="0">
                <a:solidFill>
                  <a:srgbClr val="777777"/>
                </a:solidFill>
              </a:rPr>
              <a:t>Svara i tid på kallelser till matcher och träningar.</a:t>
            </a:r>
          </a:p>
          <a:p>
            <a:pPr marL="457200" indent="-457200" algn="l">
              <a:buFont typeface="Arial" panose="020B0604020202020204" pitchFamily="34" charset="0"/>
              <a:buChar char="•"/>
            </a:pPr>
            <a:endParaRPr lang="sv-SE" dirty="0" smtClean="0">
              <a:solidFill>
                <a:srgbClr val="777777"/>
              </a:solidFill>
            </a:endParaRPr>
          </a:p>
          <a:p>
            <a:pPr marL="457200" indent="-457200" algn="l">
              <a:buFont typeface="Arial" panose="020B0604020202020204" pitchFamily="34" charset="0"/>
              <a:buChar char="•"/>
            </a:pPr>
            <a:r>
              <a:rPr lang="sv-SE" dirty="0" smtClean="0">
                <a:solidFill>
                  <a:srgbClr val="777777"/>
                </a:solidFill>
              </a:rPr>
              <a:t>Läs igenom och följa spelarnas rättigheter och skyldigheter under Dokument/Föreskrifter på föreningens hemsida.</a:t>
            </a:r>
          </a:p>
          <a:p>
            <a:endParaRPr lang="en-US" dirty="0">
              <a:solidFill>
                <a:srgbClr val="FF0000"/>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66210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23728" y="3140968"/>
            <a:ext cx="6760840" cy="3717032"/>
          </a:xfrm>
        </p:spPr>
        <p:txBody>
          <a:bodyPr>
            <a:normAutofit fontScale="40000" lnSpcReduction="20000"/>
          </a:bodyPr>
          <a:lstStyle/>
          <a:p>
            <a:pPr algn="l"/>
            <a:r>
              <a:rPr lang="sv-SE" b="1" dirty="0" smtClean="0"/>
              <a:t>Ett föräldramöte skall hållas i början av säsongen. </a:t>
            </a:r>
          </a:p>
          <a:p>
            <a:pPr algn="l"/>
            <a:r>
              <a:rPr lang="sv-SE" b="1" dirty="0" smtClean="0"/>
              <a:t>Fler möten kan hållas under säsongen vid behov.</a:t>
            </a:r>
          </a:p>
          <a:p>
            <a:pPr algn="l"/>
            <a:endParaRPr lang="sv-SE" b="1" dirty="0" smtClean="0"/>
          </a:p>
          <a:p>
            <a:pPr algn="l"/>
            <a:r>
              <a:rPr lang="sv-SE" b="1" dirty="0" smtClean="0"/>
              <a:t>Punkter att ta upp:</a:t>
            </a:r>
          </a:p>
          <a:p>
            <a:pPr marL="457200" indent="-457200" algn="l">
              <a:buFont typeface="Arial" panose="020B0604020202020204" pitchFamily="34" charset="0"/>
              <a:buChar char="•"/>
            </a:pPr>
            <a:r>
              <a:rPr lang="sv-SE" dirty="0" smtClean="0"/>
              <a:t>Uppgifter som bestämts på ledarmötet</a:t>
            </a:r>
          </a:p>
          <a:p>
            <a:pPr marL="457200" indent="-457200" algn="l">
              <a:buFont typeface="Arial" panose="020B0604020202020204" pitchFamily="34" charset="0"/>
              <a:buChar char="•"/>
            </a:pPr>
            <a:r>
              <a:rPr lang="sv-SE" dirty="0" smtClean="0"/>
              <a:t>Träningstider</a:t>
            </a:r>
          </a:p>
          <a:p>
            <a:pPr marL="457200" indent="-457200" algn="l">
              <a:buFont typeface="Arial" panose="020B0604020202020204" pitchFamily="34" charset="0"/>
              <a:buChar char="•"/>
            </a:pPr>
            <a:r>
              <a:rPr lang="sv-SE" dirty="0" smtClean="0"/>
              <a:t>Mål med säsongen</a:t>
            </a:r>
          </a:p>
          <a:p>
            <a:pPr marL="457200" indent="-457200" algn="l">
              <a:buFont typeface="Arial" panose="020B0604020202020204" pitchFamily="34" charset="0"/>
              <a:buChar char="•"/>
            </a:pPr>
            <a:r>
              <a:rPr lang="sv-SE" dirty="0" smtClean="0"/>
              <a:t>Cuper</a:t>
            </a:r>
          </a:p>
          <a:p>
            <a:pPr marL="457200" indent="-457200" algn="l">
              <a:buFont typeface="Arial" panose="020B0604020202020204" pitchFamily="34" charset="0"/>
              <a:buChar char="•"/>
            </a:pPr>
            <a:r>
              <a:rPr lang="sv-SE" dirty="0" smtClean="0"/>
              <a:t>Försäljning av New Body, lotter, jobb mm</a:t>
            </a:r>
          </a:p>
          <a:p>
            <a:pPr marL="457200" indent="-457200" algn="l">
              <a:buFont typeface="Arial" panose="020B0604020202020204" pitchFamily="34" charset="0"/>
              <a:buChar char="•"/>
            </a:pPr>
            <a:r>
              <a:rPr lang="sv-SE" dirty="0" smtClean="0"/>
              <a:t>Arbete vid sammandrag och matcher</a:t>
            </a:r>
          </a:p>
          <a:p>
            <a:pPr marL="457200" indent="-457200" algn="l">
              <a:buFont typeface="Arial" panose="020B0604020202020204" pitchFamily="34" charset="0"/>
              <a:buChar char="•"/>
            </a:pPr>
            <a:r>
              <a:rPr lang="sv-SE" dirty="0" smtClean="0"/>
              <a:t>Se över lagorganisationen</a:t>
            </a:r>
          </a:p>
          <a:p>
            <a:pPr marL="457200" indent="-457200" algn="l">
              <a:buFont typeface="Arial" panose="020B0604020202020204" pitchFamily="34" charset="0"/>
              <a:buChar char="•"/>
            </a:pPr>
            <a:r>
              <a:rPr lang="sv-SE" dirty="0" smtClean="0"/>
              <a:t>Sponsorer</a:t>
            </a:r>
          </a:p>
          <a:p>
            <a:pPr marL="457200" indent="-457200" algn="l">
              <a:buFont typeface="Arial" panose="020B0604020202020204" pitchFamily="34" charset="0"/>
              <a:buChar char="•"/>
            </a:pPr>
            <a:r>
              <a:rPr lang="sv-SE" dirty="0" smtClean="0"/>
              <a:t>Beställning av strumpor, shorts och overaller</a:t>
            </a:r>
          </a:p>
          <a:p>
            <a:pPr marL="457200" indent="-457200" algn="l">
              <a:buFont typeface="Arial" panose="020B0604020202020204" pitchFamily="34" charset="0"/>
              <a:buChar char="•"/>
            </a:pPr>
            <a:r>
              <a:rPr lang="sv-SE" dirty="0" smtClean="0"/>
              <a:t>Samordning av resor till bortmatcher och cuper</a:t>
            </a:r>
          </a:p>
          <a:p>
            <a:pPr marL="457200" indent="-457200" algn="l">
              <a:buFont typeface="Arial" panose="020B0604020202020204" pitchFamily="34" charset="0"/>
              <a:buChar char="•"/>
            </a:pPr>
            <a:r>
              <a:rPr lang="sv-SE" dirty="0"/>
              <a:t>Uppdatera </a:t>
            </a:r>
            <a:r>
              <a:rPr lang="sv-SE" dirty="0" smtClean="0"/>
              <a:t>Kontaktlista med adress- </a:t>
            </a:r>
            <a:r>
              <a:rPr lang="sv-SE" dirty="0"/>
              <a:t>och </a:t>
            </a:r>
            <a:r>
              <a:rPr lang="sv-SE" dirty="0" err="1" smtClean="0"/>
              <a:t>telefonnr</a:t>
            </a:r>
            <a:r>
              <a:rPr lang="sv-SE" dirty="0" smtClean="0"/>
              <a:t>, </a:t>
            </a:r>
            <a:r>
              <a:rPr lang="sv-SE" dirty="0"/>
              <a:t>mall finns under Dokument/Blanketter</a:t>
            </a:r>
          </a:p>
          <a:p>
            <a:pPr marL="457200" indent="-457200" algn="l">
              <a:buFont typeface="Arial" panose="020B0604020202020204" pitchFamily="34" charset="0"/>
              <a:buChar char="•"/>
            </a:pPr>
            <a:r>
              <a:rPr lang="sv-SE" dirty="0" smtClean="0"/>
              <a:t>Meddela lagets ekonomi, mall finns under Dokument/Ekonomi</a:t>
            </a:r>
          </a:p>
          <a:p>
            <a:pPr marL="457200" indent="-457200" algn="l">
              <a:buFont typeface="Arial" panose="020B0604020202020204" pitchFamily="34" charset="0"/>
              <a:buChar char="•"/>
            </a:pPr>
            <a:endParaRPr lang="sv-SE" dirty="0" smtClean="0"/>
          </a:p>
          <a:p>
            <a:pPr marL="457200" indent="-457200" algn="l">
              <a:buFont typeface="Arial" panose="020B0604020202020204" pitchFamily="34" charset="0"/>
              <a:buChar char="•"/>
            </a:pPr>
            <a:endParaRPr lang="sv-SE" dirty="0" smtClean="0"/>
          </a:p>
          <a:p>
            <a:pPr marL="457200" indent="-457200" algn="l">
              <a:buFont typeface="Arial" panose="020B0604020202020204" pitchFamily="34" charset="0"/>
              <a:buChar char="•"/>
            </a:pPr>
            <a:endParaRPr lang="sv-SE" dirty="0" smtClean="0"/>
          </a:p>
          <a:p>
            <a:pPr marL="457200" indent="-457200">
              <a:buFontTx/>
              <a:buChar char="-"/>
            </a:pPr>
            <a:endParaRPr lang="sv-SE" dirty="0" smtClean="0">
              <a:solidFill>
                <a:srgbClr val="FF0000"/>
              </a:solidFill>
            </a:endParaRPr>
          </a:p>
          <a:p>
            <a:pPr marL="457200" indent="-457200">
              <a:buFontTx/>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583668"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ctrTitle"/>
          </p:nvPr>
        </p:nvSpPr>
        <p:spPr>
          <a:xfrm>
            <a:off x="685800" y="1685875"/>
            <a:ext cx="7772400" cy="1470025"/>
          </a:xfrm>
        </p:spPr>
        <p:txBody>
          <a:bodyPr/>
          <a:lstStyle/>
          <a:p>
            <a:r>
              <a:rPr lang="sv-SE" dirty="0" smtClean="0">
                <a:solidFill>
                  <a:schemeClr val="bg1"/>
                </a:solidFill>
              </a:rPr>
              <a:t>Föräldramöte</a:t>
            </a:r>
            <a:endParaRPr lang="en-US" dirty="0">
              <a:solidFill>
                <a:schemeClr val="bg1"/>
              </a:solidFill>
            </a:endParaRPr>
          </a:p>
        </p:txBody>
      </p:sp>
    </p:spTree>
    <p:extLst>
      <p:ext uri="{BB962C8B-B14F-4D97-AF65-F5344CB8AC3E}">
        <p14:creationId xmlns:p14="http://schemas.microsoft.com/office/powerpoint/2010/main" val="4195623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Starta ett nytt lag</a:t>
            </a:r>
            <a:endParaRPr lang="en-US" dirty="0">
              <a:solidFill>
                <a:schemeClr val="bg1"/>
              </a:solidFill>
            </a:endParaRPr>
          </a:p>
        </p:txBody>
      </p:sp>
      <p:sp>
        <p:nvSpPr>
          <p:cNvPr id="3" name="Subtitle 2"/>
          <p:cNvSpPr>
            <a:spLocks noGrp="1"/>
          </p:cNvSpPr>
          <p:nvPr>
            <p:ph type="subTitle" idx="1"/>
          </p:nvPr>
        </p:nvSpPr>
        <p:spPr>
          <a:xfrm>
            <a:off x="1379539" y="3356992"/>
            <a:ext cx="6400800" cy="3312368"/>
          </a:xfrm>
        </p:spPr>
        <p:txBody>
          <a:bodyPr>
            <a:normAutofit fontScale="55000" lnSpcReduction="20000"/>
          </a:bodyPr>
          <a:lstStyle/>
          <a:p>
            <a:pPr marL="457200" indent="-457200" algn="l">
              <a:buFont typeface="Arial" panose="020B0604020202020204" pitchFamily="34" charset="0"/>
              <a:buChar char="•"/>
            </a:pPr>
            <a:r>
              <a:rPr lang="sv-SE" dirty="0" smtClean="0"/>
              <a:t>Kontakta Ordförande och skapa en websida och boka halltider</a:t>
            </a:r>
          </a:p>
          <a:p>
            <a:pPr marL="457200" indent="-457200" algn="l">
              <a:buFont typeface="Arial" panose="020B0604020202020204" pitchFamily="34" charset="0"/>
              <a:buChar char="•"/>
            </a:pPr>
            <a:r>
              <a:rPr lang="sv-SE" dirty="0" smtClean="0"/>
              <a:t>Kontakta föreningens Kassör och öppna ett lagkonto</a:t>
            </a:r>
          </a:p>
          <a:p>
            <a:pPr marL="457200" indent="-457200" algn="l">
              <a:buFont typeface="Arial" panose="020B0604020202020204" pitchFamily="34" charset="0"/>
              <a:buChar char="•"/>
            </a:pPr>
            <a:r>
              <a:rPr lang="sv-SE" dirty="0" smtClean="0"/>
              <a:t>Utse alla roller som behövs i ett lag</a:t>
            </a:r>
          </a:p>
          <a:p>
            <a:pPr marL="457200" indent="-457200" algn="l">
              <a:buFont typeface="Arial" panose="020B0604020202020204" pitchFamily="34" charset="0"/>
              <a:buChar char="•"/>
            </a:pPr>
            <a:r>
              <a:rPr lang="sv-SE" dirty="0" smtClean="0"/>
              <a:t>Skaffa IBIS-behörighet (för de lag som spelar matcher)</a:t>
            </a:r>
          </a:p>
          <a:p>
            <a:pPr marL="457200" indent="-457200" algn="l">
              <a:buFont typeface="Arial" panose="020B0604020202020204" pitchFamily="34" charset="0"/>
              <a:buChar char="•"/>
            </a:pPr>
            <a:r>
              <a:rPr lang="sv-SE" dirty="0" smtClean="0"/>
              <a:t>Kontakta Ordförande för att få nyckel till förråd + en gallerbur</a:t>
            </a:r>
          </a:p>
          <a:p>
            <a:pPr marL="457200" indent="-457200" algn="l">
              <a:buFont typeface="Arial" panose="020B0604020202020204" pitchFamily="34" charset="0"/>
              <a:buChar char="•"/>
            </a:pPr>
            <a:r>
              <a:rPr lang="sv-SE" dirty="0" smtClean="0"/>
              <a:t>Kontakta föreningens Materialansvarige för att få info om konor, västar och bollar </a:t>
            </a:r>
          </a:p>
          <a:p>
            <a:pPr marL="457200" indent="-457200" algn="l">
              <a:buFont typeface="Arial" panose="020B0604020202020204" pitchFamily="34" charset="0"/>
              <a:buChar char="•"/>
            </a:pPr>
            <a:r>
              <a:rPr lang="sv-SE" dirty="0" smtClean="0">
                <a:solidFill>
                  <a:srgbClr val="777777"/>
                </a:solidFill>
              </a:rPr>
              <a:t>Informera alla medlemmar om sponsorhuset</a:t>
            </a:r>
          </a:p>
          <a:p>
            <a:pPr marL="457200" indent="-457200" algn="l">
              <a:buFont typeface="Arial" panose="020B0604020202020204" pitchFamily="34" charset="0"/>
              <a:buChar char="•"/>
            </a:pPr>
            <a:r>
              <a:rPr lang="sv-SE" dirty="0" smtClean="0">
                <a:solidFill>
                  <a:srgbClr val="777777"/>
                </a:solidFill>
              </a:rPr>
              <a:t>Målvaktskläder ärvs/säljs mellan lagen via lagledarna</a:t>
            </a:r>
          </a:p>
          <a:p>
            <a:pPr marL="457200" indent="-457200" algn="l">
              <a:buFont typeface="Arial" panose="020B0604020202020204" pitchFamily="34" charset="0"/>
              <a:buChar char="•"/>
            </a:pPr>
            <a:r>
              <a:rPr lang="sv-SE" dirty="0" smtClean="0">
                <a:solidFill>
                  <a:srgbClr val="777777"/>
                </a:solidFill>
              </a:rPr>
              <a:t>När alla ledare i laget är tillsatta ska föreningens Ordförande och Kassör kontaktas för att få en genomgång av föreningens olika policys och regler.</a:t>
            </a:r>
          </a:p>
          <a:p>
            <a:pPr marL="457200" indent="-457200" algn="l">
              <a:buFont typeface="Arial" panose="020B0604020202020204" pitchFamily="34" charset="0"/>
              <a:buChar char="•"/>
            </a:pPr>
            <a:endParaRPr lang="sv-SE" dirty="0" smtClean="0">
              <a:solidFill>
                <a:srgbClr val="777777"/>
              </a:solidFill>
            </a:endParaRPr>
          </a:p>
          <a:p>
            <a:pPr marL="457200" indent="-457200">
              <a:buFont typeface="Arial" panose="020B0604020202020204" pitchFamily="34" charset="0"/>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10705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Sponsorer</a:t>
            </a:r>
            <a:endParaRPr lang="en-US" dirty="0">
              <a:solidFill>
                <a:schemeClr val="bg1"/>
              </a:solidFill>
            </a:endParaRPr>
          </a:p>
        </p:txBody>
      </p:sp>
      <p:sp>
        <p:nvSpPr>
          <p:cNvPr id="3" name="Subtitle 2"/>
          <p:cNvSpPr>
            <a:spLocks noGrp="1"/>
          </p:cNvSpPr>
          <p:nvPr>
            <p:ph type="subTitle" idx="1"/>
          </p:nvPr>
        </p:nvSpPr>
        <p:spPr>
          <a:xfrm>
            <a:off x="1371600" y="3140968"/>
            <a:ext cx="6400800" cy="2880320"/>
          </a:xfrm>
        </p:spPr>
        <p:txBody>
          <a:bodyPr>
            <a:noAutofit/>
          </a:bodyPr>
          <a:lstStyle/>
          <a:p>
            <a:r>
              <a:rPr lang="sv-SE" sz="2000" dirty="0" smtClean="0"/>
              <a:t>Information om sponsring finns på hemsidan under Dokument/Föreskrifter.</a:t>
            </a:r>
          </a:p>
          <a:p>
            <a:endParaRPr lang="sv-SE" sz="2000" dirty="0" smtClean="0"/>
          </a:p>
          <a:p>
            <a:r>
              <a:rPr lang="sv-SE" sz="2000" dirty="0" smtClean="0"/>
              <a:t>På hemsidan under Sponsorer i vänstermenyn finns även information om Sponsorhuset och CINT.</a:t>
            </a:r>
            <a:endParaRPr lang="en-US" sz="20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79190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Utbildningar</a:t>
            </a:r>
            <a:endParaRPr lang="en-US" dirty="0">
              <a:solidFill>
                <a:schemeClr val="bg1"/>
              </a:solidFill>
            </a:endParaRPr>
          </a:p>
        </p:txBody>
      </p:sp>
      <p:sp>
        <p:nvSpPr>
          <p:cNvPr id="3" name="Subtitle 2"/>
          <p:cNvSpPr>
            <a:spLocks noGrp="1"/>
          </p:cNvSpPr>
          <p:nvPr>
            <p:ph type="subTitle" idx="1"/>
          </p:nvPr>
        </p:nvSpPr>
        <p:spPr>
          <a:xfrm>
            <a:off x="1371600" y="3140968"/>
            <a:ext cx="6400800" cy="3384376"/>
          </a:xfrm>
        </p:spPr>
        <p:txBody>
          <a:bodyPr>
            <a:normAutofit/>
          </a:bodyPr>
          <a:lstStyle/>
          <a:p>
            <a:r>
              <a:rPr lang="sv-SE" sz="2000" dirty="0" smtClean="0"/>
              <a:t>Föreningens Utbildningsansvarige skickar ut          utbildningsprogram till föreningens ledare, samt           lägger ut det på hemsidan under Dokument/Utbildning.</a:t>
            </a:r>
          </a:p>
          <a:p>
            <a:endParaRPr lang="sv-SE" sz="2000" dirty="0"/>
          </a:p>
          <a:p>
            <a:r>
              <a:rPr lang="sv-SE" sz="2000" dirty="0"/>
              <a:t>Föreningens mål är att samtliga lag i föreningen ska ha så utbildade ledare som möjligt utifrån Svensk Innebandys Utvecklingsmodell, SIU. </a:t>
            </a:r>
            <a:endParaRPr lang="sv-SE" sz="2000" dirty="0" smtClean="0"/>
          </a:p>
          <a:p>
            <a:endParaRPr lang="sv-SE" sz="2000" dirty="0"/>
          </a:p>
          <a:p>
            <a:r>
              <a:rPr lang="sv-SE" sz="2000" dirty="0" smtClean="0"/>
              <a:t>Se även information om </a:t>
            </a:r>
            <a:r>
              <a:rPr lang="sv-SE" sz="2000" dirty="0" err="1" smtClean="0"/>
              <a:t>lärgrupper</a:t>
            </a:r>
            <a:r>
              <a:rPr lang="sv-SE" sz="2000" dirty="0" smtClean="0"/>
              <a:t> under Dokument/Utbildning.</a:t>
            </a:r>
            <a:endParaRPr lang="en-US" sz="2000" dirty="0"/>
          </a:p>
          <a:p>
            <a:endParaRPr lang="en-US" sz="20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92296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Material + kläder</a:t>
            </a:r>
            <a:endParaRPr lang="en-US" dirty="0">
              <a:solidFill>
                <a:schemeClr val="bg1"/>
              </a:solidFill>
            </a:endParaRPr>
          </a:p>
        </p:txBody>
      </p:sp>
      <p:sp>
        <p:nvSpPr>
          <p:cNvPr id="3" name="Subtitle 2"/>
          <p:cNvSpPr>
            <a:spLocks noGrp="1"/>
          </p:cNvSpPr>
          <p:nvPr>
            <p:ph type="subTitle" idx="1"/>
          </p:nvPr>
        </p:nvSpPr>
        <p:spPr>
          <a:xfrm>
            <a:off x="1691680" y="3140968"/>
            <a:ext cx="6400800" cy="3600400"/>
          </a:xfrm>
        </p:spPr>
        <p:txBody>
          <a:bodyPr>
            <a:normAutofit fontScale="40000" lnSpcReduction="20000"/>
          </a:bodyPr>
          <a:lstStyle/>
          <a:p>
            <a:pPr marL="457200" indent="-457200" algn="l">
              <a:buFont typeface="Arial" panose="020B0604020202020204" pitchFamily="34" charset="0"/>
              <a:buChar char="•"/>
            </a:pPr>
            <a:r>
              <a:rPr lang="sv-SE" sz="4300" dirty="0" smtClean="0"/>
              <a:t>Målvakts-utrustning</a:t>
            </a:r>
          </a:p>
          <a:p>
            <a:pPr marL="457200" indent="-457200" algn="l">
              <a:buFont typeface="Arial" panose="020B0604020202020204" pitchFamily="34" charset="0"/>
              <a:buChar char="•"/>
            </a:pPr>
            <a:r>
              <a:rPr lang="sv-SE" sz="4300" dirty="0" smtClean="0"/>
              <a:t>Bollar</a:t>
            </a:r>
          </a:p>
          <a:p>
            <a:pPr marL="457200" indent="-457200" algn="l">
              <a:buFont typeface="Arial" panose="020B0604020202020204" pitchFamily="34" charset="0"/>
              <a:buChar char="•"/>
            </a:pPr>
            <a:r>
              <a:rPr lang="sv-SE" sz="4300" dirty="0" smtClean="0"/>
              <a:t>Overaller (varje lag beställer själv via Stadium.) </a:t>
            </a:r>
          </a:p>
          <a:p>
            <a:pPr marL="457200" indent="-457200" algn="l">
              <a:buFont typeface="Arial" panose="020B0604020202020204" pitchFamily="34" charset="0"/>
              <a:buChar char="•"/>
            </a:pPr>
            <a:r>
              <a:rPr lang="sv-SE" sz="4300" dirty="0" smtClean="0"/>
              <a:t>Träningsställ (varje lag beställer själv via Stadium.)</a:t>
            </a:r>
          </a:p>
          <a:p>
            <a:pPr marL="457200" indent="-457200" algn="l">
              <a:buFont typeface="Arial" panose="020B0604020202020204" pitchFamily="34" charset="0"/>
              <a:buChar char="•"/>
            </a:pPr>
            <a:r>
              <a:rPr lang="sv-SE" sz="4300" dirty="0" smtClean="0"/>
              <a:t>Strumpor beställs av föreningens Materialansvarige. Blankett finns på hemsidan under Dokument/Blanketter, samt i förrådet.</a:t>
            </a:r>
          </a:p>
          <a:p>
            <a:pPr marL="457200" indent="-457200" algn="l">
              <a:buFont typeface="Arial" panose="020B0604020202020204" pitchFamily="34" charset="0"/>
              <a:buChar char="•"/>
            </a:pPr>
            <a:r>
              <a:rPr lang="sv-SE" sz="4300" dirty="0" smtClean="0"/>
              <a:t>Matchtröjor (Man får låna 1 matchtröja under säsongen, och håller med egna strumpor och shorts) Borttappad matchtröja kostar 200 kr och kan fås av föreningens Materialansvarige.</a:t>
            </a:r>
          </a:p>
          <a:p>
            <a:pPr marL="457200" indent="-457200" algn="l">
              <a:buFont typeface="Arial" panose="020B0604020202020204" pitchFamily="34" charset="0"/>
              <a:buChar char="•"/>
            </a:pPr>
            <a:r>
              <a:rPr lang="sv-SE" sz="4300" dirty="0" smtClean="0"/>
              <a:t>Borta-matchtröjor kan lånas genom att fylla i en rekvisition och lämna till föreningens Materialansvarige. </a:t>
            </a:r>
            <a:r>
              <a:rPr lang="sv-SE" sz="4300" dirty="0" smtClean="0">
                <a:solidFill>
                  <a:schemeClr val="bg1">
                    <a:lumMod val="50000"/>
                  </a:schemeClr>
                </a:solidFill>
              </a:rPr>
              <a:t>Blankett finns i förrådet och på hemsidan under Dokument/Blanketter.</a:t>
            </a:r>
          </a:p>
          <a:p>
            <a:pPr marL="457200" indent="-457200" algn="l">
              <a:buFont typeface="Arial" panose="020B0604020202020204" pitchFamily="34" charset="0"/>
              <a:buChar char="•"/>
            </a:pPr>
            <a:r>
              <a:rPr lang="sv-SE" sz="4300" dirty="0" smtClean="0">
                <a:solidFill>
                  <a:schemeClr val="bg1">
                    <a:lumMod val="50000"/>
                  </a:schemeClr>
                </a:solidFill>
              </a:rPr>
              <a:t>Mer information om föreningens klädpolicy finns under Dokument/Kläder.</a:t>
            </a:r>
          </a:p>
          <a:p>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1386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Verksamhetsbeskrivning</a:t>
            </a:r>
            <a:endParaRPr lang="en-US" dirty="0">
              <a:solidFill>
                <a:schemeClr val="bg1"/>
              </a:solidFill>
            </a:endParaRPr>
          </a:p>
        </p:txBody>
      </p:sp>
      <p:sp>
        <p:nvSpPr>
          <p:cNvPr id="3" name="Subtitle 2"/>
          <p:cNvSpPr>
            <a:spLocks noGrp="1"/>
          </p:cNvSpPr>
          <p:nvPr>
            <p:ph type="subTitle" idx="1"/>
          </p:nvPr>
        </p:nvSpPr>
        <p:spPr>
          <a:xfrm>
            <a:off x="1591606" y="3284984"/>
            <a:ext cx="6180793" cy="2808312"/>
          </a:xfrm>
        </p:spPr>
        <p:txBody>
          <a:bodyPr>
            <a:normAutofit fontScale="92500" lnSpcReduction="10000"/>
          </a:bodyPr>
          <a:lstStyle/>
          <a:p>
            <a:r>
              <a:rPr lang="sv-SE" sz="2700" dirty="0" smtClean="0"/>
              <a:t>Timrå IBC startade upp   innebandyverksamheten 1996.</a:t>
            </a:r>
            <a:endParaRPr lang="sv-SE" sz="2700" dirty="0" smtClean="0">
              <a:solidFill>
                <a:srgbClr val="FF0000"/>
              </a:solidFill>
            </a:endParaRPr>
          </a:p>
          <a:p>
            <a:endParaRPr lang="sv-SE" sz="2700" dirty="0" smtClean="0">
              <a:solidFill>
                <a:schemeClr val="bg1">
                  <a:lumMod val="65000"/>
                </a:schemeClr>
              </a:solidFill>
            </a:endParaRPr>
          </a:p>
          <a:p>
            <a:r>
              <a:rPr lang="sv-SE" sz="2700" dirty="0" smtClean="0">
                <a:solidFill>
                  <a:schemeClr val="bg1">
                    <a:lumMod val="50000"/>
                  </a:schemeClr>
                </a:solidFill>
              </a:rPr>
              <a:t>Vi har flera flick- och pojklag från 6 år och       upp till A-lag.</a:t>
            </a:r>
          </a:p>
          <a:p>
            <a:endParaRPr lang="sv-SE" sz="2700" dirty="0" smtClean="0">
              <a:solidFill>
                <a:srgbClr val="777777"/>
              </a:solidFill>
            </a:endParaRPr>
          </a:p>
          <a:p>
            <a:r>
              <a:rPr lang="sv-SE" sz="2700" dirty="0" smtClean="0">
                <a:solidFill>
                  <a:srgbClr val="777777"/>
                </a:solidFill>
              </a:rPr>
              <a:t>Vi tränar i Timrå Sporthall samt Tennishallen.</a:t>
            </a:r>
            <a:endParaRPr lang="sv-SE" dirty="0" smtClean="0">
              <a:solidFill>
                <a:srgbClr val="FF0000"/>
              </a:solidFill>
            </a:endParaRPr>
          </a:p>
          <a:p>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1891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Före säsong</a:t>
            </a:r>
            <a:endParaRPr lang="en-US" dirty="0">
              <a:solidFill>
                <a:schemeClr val="bg1"/>
              </a:solidFill>
            </a:endParaRPr>
          </a:p>
        </p:txBody>
      </p:sp>
      <p:sp>
        <p:nvSpPr>
          <p:cNvPr id="3" name="Subtitle 2"/>
          <p:cNvSpPr>
            <a:spLocks noGrp="1"/>
          </p:cNvSpPr>
          <p:nvPr>
            <p:ph type="subTitle" idx="1"/>
          </p:nvPr>
        </p:nvSpPr>
        <p:spPr>
          <a:xfrm>
            <a:off x="1979712" y="3140968"/>
            <a:ext cx="6400800" cy="2808312"/>
          </a:xfrm>
        </p:spPr>
        <p:txBody>
          <a:bodyPr>
            <a:normAutofit fontScale="77500" lnSpcReduction="20000"/>
          </a:bodyPr>
          <a:lstStyle/>
          <a:p>
            <a:pPr marL="457200" indent="-457200" algn="l">
              <a:buFont typeface="Arial" panose="020B0604020202020204" pitchFamily="34" charset="0"/>
              <a:buChar char="•"/>
            </a:pPr>
            <a:r>
              <a:rPr lang="sv-SE" sz="2600" dirty="0" smtClean="0"/>
              <a:t>Ledarmöte</a:t>
            </a:r>
          </a:p>
          <a:p>
            <a:pPr marL="457200" indent="-457200" algn="l">
              <a:buFont typeface="Arial" panose="020B0604020202020204" pitchFamily="34" charset="0"/>
              <a:buChar char="•"/>
            </a:pPr>
            <a:r>
              <a:rPr lang="sv-SE" sz="2600" dirty="0" smtClean="0"/>
              <a:t>Föräldramöte</a:t>
            </a:r>
          </a:p>
          <a:p>
            <a:pPr marL="457200" indent="-457200" algn="l">
              <a:buFont typeface="Arial" panose="020B0604020202020204" pitchFamily="34" charset="0"/>
              <a:buChar char="•"/>
            </a:pPr>
            <a:r>
              <a:rPr lang="sv-SE" sz="2600" dirty="0" smtClean="0"/>
              <a:t>Licensiera spelare</a:t>
            </a:r>
            <a:r>
              <a:rPr lang="en-US" sz="2600" dirty="0"/>
              <a:t> </a:t>
            </a:r>
            <a:r>
              <a:rPr lang="en-US" sz="2600" dirty="0" smtClean="0"/>
              <a:t>till VIBF via IBIS </a:t>
            </a:r>
          </a:p>
          <a:p>
            <a:pPr marL="457200" indent="-457200" algn="l">
              <a:buFont typeface="Arial" panose="020B0604020202020204" pitchFamily="34" charset="0"/>
              <a:buChar char="•"/>
            </a:pPr>
            <a:r>
              <a:rPr lang="sv-SE" sz="2600" dirty="0" smtClean="0"/>
              <a:t>Boka halltider - lagen lämnar in önskemål om tider till en grupp som fördelar halltiderna. Arbetsgruppen utses av Styrelsen.</a:t>
            </a:r>
          </a:p>
          <a:p>
            <a:pPr marL="457200" indent="-457200" algn="l">
              <a:buFont typeface="Arial" panose="020B0604020202020204" pitchFamily="34" charset="0"/>
              <a:buChar char="•"/>
            </a:pPr>
            <a:r>
              <a:rPr lang="sv-SE" sz="2600" dirty="0" smtClean="0"/>
              <a:t>Kolla så det finns matchtröjor och </a:t>
            </a:r>
            <a:r>
              <a:rPr lang="sv-SE" sz="2600" dirty="0" err="1" smtClean="0"/>
              <a:t>ev</a:t>
            </a:r>
            <a:r>
              <a:rPr lang="sv-SE" sz="2600" dirty="0" smtClean="0"/>
              <a:t> beställa fler</a:t>
            </a:r>
          </a:p>
          <a:p>
            <a:pPr marL="457200" indent="-457200" algn="l">
              <a:buFont typeface="Arial" panose="020B0604020202020204" pitchFamily="34" charset="0"/>
              <a:buChar char="•"/>
            </a:pPr>
            <a:r>
              <a:rPr lang="sv-SE" sz="2600" dirty="0" smtClean="0"/>
              <a:t>Kolla så det finns bollar </a:t>
            </a:r>
          </a:p>
          <a:p>
            <a:pPr marL="457200" indent="-457200" algn="l">
              <a:buFont typeface="Arial" panose="020B0604020202020204" pitchFamily="34" charset="0"/>
              <a:buChar char="•"/>
            </a:pPr>
            <a:r>
              <a:rPr lang="sv-SE" sz="2600" dirty="0" smtClean="0"/>
              <a:t>Kolla så det finns målvaktsutrustning</a:t>
            </a:r>
            <a:endParaRPr lang="en-US" sz="2600" dirty="0" smtClean="0"/>
          </a:p>
          <a:p>
            <a:pPr marL="457200" indent="-457200" algn="l">
              <a:buFont typeface="Arial" panose="020B0604020202020204" pitchFamily="34" charset="0"/>
              <a:buChar char="•"/>
            </a:pPr>
            <a:endParaRPr lang="sv-SE" dirty="0" smtClean="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21554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Efter säsong</a:t>
            </a:r>
            <a:endParaRPr lang="en-US" dirty="0">
              <a:solidFill>
                <a:schemeClr val="bg1"/>
              </a:solidFill>
            </a:endParaRPr>
          </a:p>
        </p:txBody>
      </p:sp>
      <p:sp>
        <p:nvSpPr>
          <p:cNvPr id="3" name="Subtitle 2"/>
          <p:cNvSpPr>
            <a:spLocks noGrp="1"/>
          </p:cNvSpPr>
          <p:nvPr>
            <p:ph type="subTitle" idx="1"/>
          </p:nvPr>
        </p:nvSpPr>
        <p:spPr>
          <a:xfrm>
            <a:off x="1691680" y="3140968"/>
            <a:ext cx="6400800" cy="3384376"/>
          </a:xfrm>
        </p:spPr>
        <p:txBody>
          <a:bodyPr>
            <a:normAutofit fontScale="55000" lnSpcReduction="20000"/>
          </a:bodyPr>
          <a:lstStyle/>
          <a:p>
            <a:pPr marL="457200" indent="-457200" algn="l">
              <a:buFont typeface="Arial" panose="020B0604020202020204" pitchFamily="34" charset="0"/>
              <a:buChar char="•"/>
            </a:pPr>
            <a:r>
              <a:rPr lang="sv-SE" dirty="0" smtClean="0"/>
              <a:t>Rapportera in LOK-stöd</a:t>
            </a:r>
          </a:p>
          <a:p>
            <a:pPr marL="457200" indent="-457200" algn="l">
              <a:buFont typeface="Arial" panose="020B0604020202020204" pitchFamily="34" charset="0"/>
              <a:buChar char="•"/>
            </a:pPr>
            <a:r>
              <a:rPr lang="sv-SE" dirty="0" smtClean="0"/>
              <a:t>Anmälan till nästa års serie</a:t>
            </a:r>
          </a:p>
          <a:p>
            <a:pPr marL="457200" indent="-457200" algn="l">
              <a:buFont typeface="Arial" panose="020B0604020202020204" pitchFamily="34" charset="0"/>
              <a:buChar char="•"/>
            </a:pPr>
            <a:r>
              <a:rPr lang="sv-SE" dirty="0" smtClean="0"/>
              <a:t>Redovisa domaravgifter efter nyår, samt efter säsongen</a:t>
            </a:r>
          </a:p>
          <a:p>
            <a:pPr marL="457200" indent="-457200" algn="l">
              <a:buFont typeface="Arial" panose="020B0604020202020204" pitchFamily="34" charset="0"/>
              <a:buChar char="•"/>
            </a:pPr>
            <a:r>
              <a:rPr lang="sv-SE" dirty="0" smtClean="0"/>
              <a:t>Verksamhetsberättelse, mall finns under Dokument/Ekonomi</a:t>
            </a:r>
          </a:p>
          <a:p>
            <a:pPr marL="457200" indent="-457200" algn="l">
              <a:buFont typeface="Arial" panose="020B0604020202020204" pitchFamily="34" charset="0"/>
              <a:buChar char="•"/>
            </a:pPr>
            <a:r>
              <a:rPr lang="sv-SE" dirty="0" smtClean="0"/>
              <a:t>Samla ihop och se över material, målvakts-utrustning och matchtröjor</a:t>
            </a:r>
          </a:p>
          <a:p>
            <a:pPr marL="457200" indent="-457200" algn="l">
              <a:buFont typeface="Arial" panose="020B0604020202020204" pitchFamily="34" charset="0"/>
              <a:buChar char="•"/>
            </a:pPr>
            <a:r>
              <a:rPr lang="sv-SE" dirty="0" smtClean="0"/>
              <a:t>Städa förrådsvagnen</a:t>
            </a:r>
          </a:p>
          <a:p>
            <a:pPr marL="457200" indent="-457200" algn="l">
              <a:buFont typeface="Arial" panose="020B0604020202020204" pitchFamily="34" charset="0"/>
              <a:buChar char="•"/>
            </a:pPr>
            <a:r>
              <a:rPr lang="sv-SE" dirty="0" smtClean="0"/>
              <a:t>Göra en sammanställning av lagets inkomster och utgifter. Mall finns under Dokument/Blanketter</a:t>
            </a:r>
          </a:p>
          <a:p>
            <a:pPr marL="457200" indent="-457200" algn="l">
              <a:buFont typeface="Arial" panose="020B0604020202020204" pitchFamily="34" charset="0"/>
              <a:buChar char="•"/>
            </a:pPr>
            <a:r>
              <a:rPr lang="sv-SE" dirty="0" smtClean="0">
                <a:solidFill>
                  <a:schemeClr val="bg1">
                    <a:lumMod val="50000"/>
                  </a:schemeClr>
                </a:solidFill>
              </a:rPr>
              <a:t>Fundera på när vi vill börja träna. Sommarträning?</a:t>
            </a:r>
          </a:p>
          <a:p>
            <a:pPr marL="457200" indent="-457200" algn="l">
              <a:buFont typeface="Arial" panose="020B0604020202020204" pitchFamily="34" charset="0"/>
              <a:buChar char="•"/>
            </a:pPr>
            <a:r>
              <a:rPr lang="sv-SE" dirty="0" smtClean="0">
                <a:solidFill>
                  <a:schemeClr val="bg1">
                    <a:lumMod val="50000"/>
                  </a:schemeClr>
                </a:solidFill>
              </a:rPr>
              <a:t>Skicka in </a:t>
            </a:r>
            <a:r>
              <a:rPr lang="sv-SE" dirty="0" err="1" smtClean="0">
                <a:solidFill>
                  <a:schemeClr val="bg1">
                    <a:lumMod val="50000"/>
                  </a:schemeClr>
                </a:solidFill>
              </a:rPr>
              <a:t>lärgrupps</a:t>
            </a:r>
            <a:r>
              <a:rPr lang="sv-SE" dirty="0" smtClean="0">
                <a:solidFill>
                  <a:schemeClr val="bg1">
                    <a:lumMod val="50000"/>
                  </a:schemeClr>
                </a:solidFill>
              </a:rPr>
              <a:t>-blankett</a:t>
            </a:r>
          </a:p>
          <a:p>
            <a:pPr marL="457200" indent="-457200">
              <a:buFont typeface="Arial" panose="020B0604020202020204" pitchFamily="34" charset="0"/>
              <a:buChar char="•"/>
            </a:pPr>
            <a:endParaRPr lang="sv-SE" dirty="0" smtClean="0">
              <a:solidFill>
                <a:srgbClr val="FF0000"/>
              </a:solidFill>
            </a:endParaRPr>
          </a:p>
          <a:p>
            <a:pPr marL="457200" indent="-457200">
              <a:buFontTx/>
              <a:buChar char="-"/>
            </a:pPr>
            <a:endParaRPr lang="sv-SE" dirty="0" smtClean="0">
              <a:solidFill>
                <a:srgbClr val="FF0000"/>
              </a:solidFill>
            </a:endParaRPr>
          </a:p>
          <a:p>
            <a:pPr marL="457200" indent="-457200">
              <a:buFontTx/>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5230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Kalender</a:t>
            </a:r>
            <a:endParaRPr lang="en-US" dirty="0">
              <a:solidFill>
                <a:schemeClr val="bg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107504" y="32129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116359" y="38225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98077" y="5589240"/>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85432" y="6165304"/>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116359" y="44321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97505" y="50417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1691680" y="3232479"/>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p:cNvSpPr/>
          <p:nvPr/>
        </p:nvSpPr>
        <p:spPr>
          <a:xfrm>
            <a:off x="1676452" y="5594889"/>
            <a:ext cx="7360043"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1691679" y="6189208"/>
            <a:ext cx="7344817"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1676452" y="4432176"/>
            <a:ext cx="7360043"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a:off x="1691679" y="5039218"/>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676452" y="4443474"/>
            <a:ext cx="7216028" cy="338554"/>
          </a:xfrm>
          <a:prstGeom prst="rect">
            <a:avLst/>
          </a:prstGeom>
          <a:noFill/>
        </p:spPr>
        <p:txBody>
          <a:bodyPr wrap="square" rtlCol="0">
            <a:spAutoFit/>
          </a:bodyPr>
          <a:lstStyle/>
          <a:p>
            <a:r>
              <a:rPr lang="sv-SE" sz="1600" dirty="0" smtClean="0">
                <a:solidFill>
                  <a:srgbClr val="0070C0"/>
                </a:solidFill>
              </a:rPr>
              <a:t>Föräldramöte, </a:t>
            </a:r>
            <a:r>
              <a:rPr lang="sv-SE" sz="1600" dirty="0" smtClean="0">
                <a:solidFill>
                  <a:srgbClr val="FF0000"/>
                </a:solidFill>
              </a:rPr>
              <a:t>Årsmöte, Söka kommunala bidrag, </a:t>
            </a:r>
            <a:r>
              <a:rPr lang="sv-SE" sz="1600" dirty="0" smtClean="0">
                <a:solidFill>
                  <a:srgbClr val="00B050"/>
                </a:solidFill>
              </a:rPr>
              <a:t>Kolla sponsorer, </a:t>
            </a:r>
            <a:r>
              <a:rPr lang="sv-SE" sz="1600" dirty="0" err="1">
                <a:solidFill>
                  <a:srgbClr val="00B050"/>
                </a:solidFill>
              </a:rPr>
              <a:t>Ev</a:t>
            </a:r>
            <a:r>
              <a:rPr lang="sv-SE" sz="1600" dirty="0">
                <a:solidFill>
                  <a:srgbClr val="00B050"/>
                </a:solidFill>
              </a:rPr>
              <a:t> beställa kläder</a:t>
            </a:r>
            <a:endParaRPr lang="en-US" sz="1600" dirty="0">
              <a:solidFill>
                <a:srgbClr val="00B050"/>
              </a:solidFill>
            </a:endParaRPr>
          </a:p>
        </p:txBody>
      </p:sp>
      <p:sp>
        <p:nvSpPr>
          <p:cNvPr id="29" name="TextBox 28"/>
          <p:cNvSpPr txBox="1"/>
          <p:nvPr/>
        </p:nvSpPr>
        <p:spPr>
          <a:xfrm>
            <a:off x="1734668" y="3851377"/>
            <a:ext cx="7157812" cy="338554"/>
          </a:xfrm>
          <a:prstGeom prst="rect">
            <a:avLst/>
          </a:prstGeom>
          <a:noFill/>
        </p:spPr>
        <p:txBody>
          <a:bodyPr wrap="square" rtlCol="0">
            <a:spAutoFit/>
          </a:bodyPr>
          <a:lstStyle/>
          <a:p>
            <a:r>
              <a:rPr lang="sv-SE" sz="1600" dirty="0" smtClean="0">
                <a:solidFill>
                  <a:srgbClr val="0070C0"/>
                </a:solidFill>
              </a:rPr>
              <a:t>Ledarmöte, Licensiera spelare i IBIS, </a:t>
            </a:r>
            <a:r>
              <a:rPr lang="sv-SE" sz="1600" dirty="0" smtClean="0">
                <a:solidFill>
                  <a:srgbClr val="FF0000"/>
                </a:solidFill>
              </a:rPr>
              <a:t>Rapportera LOK-stöd, Kolla passerkort o nycklar </a:t>
            </a:r>
            <a:endParaRPr lang="en-US" sz="1600" dirty="0">
              <a:solidFill>
                <a:srgbClr val="FF0000"/>
              </a:solidFill>
            </a:endParaRPr>
          </a:p>
        </p:txBody>
      </p:sp>
      <p:sp>
        <p:nvSpPr>
          <p:cNvPr id="31" name="Rounded Rectangle 30"/>
          <p:cNvSpPr/>
          <p:nvPr/>
        </p:nvSpPr>
        <p:spPr>
          <a:xfrm>
            <a:off x="1691680" y="3832594"/>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70C0"/>
              </a:solidFill>
            </a:endParaRPr>
          </a:p>
        </p:txBody>
      </p:sp>
      <p:sp>
        <p:nvSpPr>
          <p:cNvPr id="36" name="TextBox 35"/>
          <p:cNvSpPr txBox="1"/>
          <p:nvPr/>
        </p:nvSpPr>
        <p:spPr>
          <a:xfrm>
            <a:off x="121767" y="3276413"/>
            <a:ext cx="1489726" cy="369332"/>
          </a:xfrm>
          <a:prstGeom prst="rect">
            <a:avLst/>
          </a:prstGeom>
          <a:noFill/>
        </p:spPr>
        <p:txBody>
          <a:bodyPr wrap="square" rtlCol="0">
            <a:spAutoFit/>
          </a:bodyPr>
          <a:lstStyle/>
          <a:p>
            <a:r>
              <a:rPr lang="sv-SE" dirty="0" smtClean="0"/>
              <a:t>Juli</a:t>
            </a:r>
            <a:endParaRPr lang="en-US" dirty="0"/>
          </a:p>
        </p:txBody>
      </p:sp>
      <p:sp>
        <p:nvSpPr>
          <p:cNvPr id="38" name="TextBox 37"/>
          <p:cNvSpPr txBox="1"/>
          <p:nvPr/>
        </p:nvSpPr>
        <p:spPr>
          <a:xfrm>
            <a:off x="121766" y="3866510"/>
            <a:ext cx="1209873" cy="369332"/>
          </a:xfrm>
          <a:prstGeom prst="rect">
            <a:avLst/>
          </a:prstGeom>
          <a:noFill/>
        </p:spPr>
        <p:txBody>
          <a:bodyPr wrap="square" rtlCol="0">
            <a:spAutoFit/>
          </a:bodyPr>
          <a:lstStyle/>
          <a:p>
            <a:r>
              <a:rPr lang="sv-SE" dirty="0" smtClean="0"/>
              <a:t>Augusti</a:t>
            </a:r>
            <a:endParaRPr lang="en-US" dirty="0"/>
          </a:p>
        </p:txBody>
      </p:sp>
      <p:sp>
        <p:nvSpPr>
          <p:cNvPr id="39" name="TextBox 38"/>
          <p:cNvSpPr txBox="1"/>
          <p:nvPr/>
        </p:nvSpPr>
        <p:spPr>
          <a:xfrm>
            <a:off x="138209" y="5085710"/>
            <a:ext cx="1049414" cy="369332"/>
          </a:xfrm>
          <a:prstGeom prst="rect">
            <a:avLst/>
          </a:prstGeom>
          <a:noFill/>
        </p:spPr>
        <p:txBody>
          <a:bodyPr wrap="square" rtlCol="0">
            <a:spAutoFit/>
          </a:bodyPr>
          <a:lstStyle/>
          <a:p>
            <a:r>
              <a:rPr lang="sv-SE" dirty="0" smtClean="0"/>
              <a:t>Oktober</a:t>
            </a:r>
            <a:endParaRPr lang="en-US" dirty="0"/>
          </a:p>
        </p:txBody>
      </p:sp>
      <p:sp>
        <p:nvSpPr>
          <p:cNvPr id="40" name="TextBox 39"/>
          <p:cNvSpPr txBox="1"/>
          <p:nvPr/>
        </p:nvSpPr>
        <p:spPr>
          <a:xfrm>
            <a:off x="121766" y="4469905"/>
            <a:ext cx="1459842" cy="369332"/>
          </a:xfrm>
          <a:prstGeom prst="rect">
            <a:avLst/>
          </a:prstGeom>
          <a:noFill/>
        </p:spPr>
        <p:txBody>
          <a:bodyPr wrap="square" rtlCol="0">
            <a:spAutoFit/>
          </a:bodyPr>
          <a:lstStyle/>
          <a:p>
            <a:r>
              <a:rPr lang="sv-SE" dirty="0" smtClean="0"/>
              <a:t>September</a:t>
            </a:r>
            <a:endParaRPr lang="en-US" dirty="0"/>
          </a:p>
        </p:txBody>
      </p:sp>
      <p:sp>
        <p:nvSpPr>
          <p:cNvPr id="41" name="TextBox 40"/>
          <p:cNvSpPr txBox="1"/>
          <p:nvPr/>
        </p:nvSpPr>
        <p:spPr>
          <a:xfrm>
            <a:off x="107504" y="6197258"/>
            <a:ext cx="1224135" cy="369332"/>
          </a:xfrm>
          <a:prstGeom prst="rect">
            <a:avLst/>
          </a:prstGeom>
          <a:noFill/>
        </p:spPr>
        <p:txBody>
          <a:bodyPr wrap="square" rtlCol="0">
            <a:spAutoFit/>
          </a:bodyPr>
          <a:lstStyle/>
          <a:p>
            <a:r>
              <a:rPr lang="sv-SE" dirty="0" smtClean="0"/>
              <a:t>December</a:t>
            </a:r>
            <a:endParaRPr lang="en-US" dirty="0"/>
          </a:p>
        </p:txBody>
      </p:sp>
      <p:sp>
        <p:nvSpPr>
          <p:cNvPr id="42" name="TextBox 41"/>
          <p:cNvSpPr txBox="1"/>
          <p:nvPr/>
        </p:nvSpPr>
        <p:spPr>
          <a:xfrm>
            <a:off x="121767" y="5609675"/>
            <a:ext cx="1459841" cy="369332"/>
          </a:xfrm>
          <a:prstGeom prst="rect">
            <a:avLst/>
          </a:prstGeom>
          <a:noFill/>
        </p:spPr>
        <p:txBody>
          <a:bodyPr wrap="square" rtlCol="0">
            <a:spAutoFit/>
          </a:bodyPr>
          <a:lstStyle/>
          <a:p>
            <a:r>
              <a:rPr lang="sv-SE" dirty="0" smtClean="0"/>
              <a:t>November</a:t>
            </a:r>
            <a:endParaRPr lang="en-US" dirty="0"/>
          </a:p>
        </p:txBody>
      </p:sp>
      <p:sp>
        <p:nvSpPr>
          <p:cNvPr id="19" name="Rectangle 18"/>
          <p:cNvSpPr/>
          <p:nvPr/>
        </p:nvSpPr>
        <p:spPr>
          <a:xfrm>
            <a:off x="1673832" y="5073855"/>
            <a:ext cx="4061112" cy="338554"/>
          </a:xfrm>
          <a:prstGeom prst="rect">
            <a:avLst/>
          </a:prstGeom>
        </p:spPr>
        <p:txBody>
          <a:bodyPr wrap="none">
            <a:spAutoFit/>
          </a:bodyPr>
          <a:lstStyle/>
          <a:p>
            <a:r>
              <a:rPr lang="sv-SE" sz="1600" dirty="0" smtClean="0">
                <a:solidFill>
                  <a:srgbClr val="0070C0"/>
                </a:solidFill>
              </a:rPr>
              <a:t>Anmälan till ev. cuper, Årsmöte, </a:t>
            </a:r>
            <a:r>
              <a:rPr lang="sv-SE" sz="1600" dirty="0" smtClean="0">
                <a:solidFill>
                  <a:srgbClr val="FF0000"/>
                </a:solidFill>
              </a:rPr>
              <a:t>Styrelsemöte</a:t>
            </a:r>
            <a:endParaRPr lang="en-US" sz="1600" dirty="0">
              <a:solidFill>
                <a:srgbClr val="0070C0"/>
              </a:solidFill>
            </a:endParaRPr>
          </a:p>
        </p:txBody>
      </p:sp>
      <p:sp>
        <p:nvSpPr>
          <p:cNvPr id="56" name="Rectangle 55"/>
          <p:cNvSpPr/>
          <p:nvPr/>
        </p:nvSpPr>
        <p:spPr>
          <a:xfrm>
            <a:off x="1693220" y="6233142"/>
            <a:ext cx="4289829" cy="338554"/>
          </a:xfrm>
          <a:prstGeom prst="rect">
            <a:avLst/>
          </a:prstGeom>
        </p:spPr>
        <p:txBody>
          <a:bodyPr wrap="none">
            <a:spAutoFit/>
          </a:bodyPr>
          <a:lstStyle/>
          <a:p>
            <a:r>
              <a:rPr lang="sv-SE" sz="1600" dirty="0" smtClean="0">
                <a:solidFill>
                  <a:srgbClr val="0070C0"/>
                </a:solidFill>
              </a:rPr>
              <a:t>Planera julavslutning, Skicka in </a:t>
            </a:r>
            <a:r>
              <a:rPr lang="sv-SE" sz="1600" dirty="0" err="1" smtClean="0">
                <a:solidFill>
                  <a:srgbClr val="0070C0"/>
                </a:solidFill>
              </a:rPr>
              <a:t>lärgrupps</a:t>
            </a:r>
            <a:r>
              <a:rPr lang="sv-SE" sz="1600" dirty="0" smtClean="0">
                <a:solidFill>
                  <a:srgbClr val="0070C0"/>
                </a:solidFill>
              </a:rPr>
              <a:t>-blankett</a:t>
            </a:r>
            <a:endParaRPr lang="en-US" sz="1600" dirty="0"/>
          </a:p>
        </p:txBody>
      </p:sp>
    </p:spTree>
    <p:extLst>
      <p:ext uri="{BB962C8B-B14F-4D97-AF65-F5344CB8AC3E}">
        <p14:creationId xmlns:p14="http://schemas.microsoft.com/office/powerpoint/2010/main" val="1754745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Kalender</a:t>
            </a:r>
            <a:endParaRPr lang="en-US" dirty="0">
              <a:solidFill>
                <a:schemeClr val="bg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107504" y="32129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116359" y="38225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98077" y="5589240"/>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107504" y="6165304"/>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116359" y="44321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97505" y="5041776"/>
            <a:ext cx="1484103" cy="457200"/>
          </a:xfrm>
          <a:prstGeom prst="round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1691680" y="3232479"/>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691679" y="3256910"/>
            <a:ext cx="7128793" cy="338554"/>
          </a:xfrm>
          <a:prstGeom prst="rect">
            <a:avLst/>
          </a:prstGeom>
          <a:noFill/>
        </p:spPr>
        <p:txBody>
          <a:bodyPr wrap="square" rtlCol="0">
            <a:spAutoFit/>
          </a:bodyPr>
          <a:lstStyle/>
          <a:p>
            <a:r>
              <a:rPr lang="sv-SE" sz="1600" dirty="0" smtClean="0">
                <a:solidFill>
                  <a:srgbClr val="0070C0"/>
                </a:solidFill>
              </a:rPr>
              <a:t>Redovisa domaravgifter, </a:t>
            </a:r>
            <a:r>
              <a:rPr lang="sv-SE" sz="1600" dirty="0" smtClean="0">
                <a:solidFill>
                  <a:srgbClr val="00B050"/>
                </a:solidFill>
              </a:rPr>
              <a:t>Anmälan </a:t>
            </a:r>
            <a:r>
              <a:rPr lang="sv-SE" sz="1600" dirty="0" err="1" smtClean="0">
                <a:solidFill>
                  <a:srgbClr val="00B050"/>
                </a:solidFill>
              </a:rPr>
              <a:t>ev</a:t>
            </a:r>
            <a:r>
              <a:rPr lang="sv-SE" sz="1600" dirty="0" smtClean="0">
                <a:solidFill>
                  <a:srgbClr val="00B050"/>
                </a:solidFill>
              </a:rPr>
              <a:t> utbildningar</a:t>
            </a:r>
            <a:endParaRPr lang="en-US" sz="1600" dirty="0">
              <a:solidFill>
                <a:srgbClr val="00B050"/>
              </a:solidFill>
            </a:endParaRPr>
          </a:p>
        </p:txBody>
      </p:sp>
      <p:sp>
        <p:nvSpPr>
          <p:cNvPr id="21" name="Rounded Rectangle 20"/>
          <p:cNvSpPr/>
          <p:nvPr/>
        </p:nvSpPr>
        <p:spPr>
          <a:xfrm>
            <a:off x="1676452" y="5594889"/>
            <a:ext cx="7360044"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1691679" y="6189208"/>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1676452" y="4432176"/>
            <a:ext cx="7360043"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a:off x="1691679" y="5039218"/>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693072" y="5609419"/>
            <a:ext cx="7182786" cy="338554"/>
          </a:xfrm>
          <a:prstGeom prst="rect">
            <a:avLst/>
          </a:prstGeom>
          <a:noFill/>
        </p:spPr>
        <p:txBody>
          <a:bodyPr wrap="square" rtlCol="0">
            <a:spAutoFit/>
          </a:bodyPr>
          <a:lstStyle/>
          <a:p>
            <a:r>
              <a:rPr lang="sv-SE" sz="1600" dirty="0" smtClean="0">
                <a:solidFill>
                  <a:srgbClr val="FF0000"/>
                </a:solidFill>
              </a:rPr>
              <a:t>Styrelsemöte, </a:t>
            </a:r>
            <a:r>
              <a:rPr lang="sv-SE" sz="1600" dirty="0">
                <a:solidFill>
                  <a:srgbClr val="00B050"/>
                </a:solidFill>
              </a:rPr>
              <a:t>Kolla matchtröjor, bollar, målvaktsställ  inför nästa år samt komplettera</a:t>
            </a:r>
            <a:endParaRPr lang="en-US" sz="1600" dirty="0">
              <a:solidFill>
                <a:srgbClr val="FF0000"/>
              </a:solidFill>
            </a:endParaRPr>
          </a:p>
        </p:txBody>
      </p:sp>
      <p:sp>
        <p:nvSpPr>
          <p:cNvPr id="27" name="TextBox 26"/>
          <p:cNvSpPr txBox="1"/>
          <p:nvPr/>
        </p:nvSpPr>
        <p:spPr>
          <a:xfrm>
            <a:off x="1694529" y="5098541"/>
            <a:ext cx="7391674" cy="338554"/>
          </a:xfrm>
          <a:prstGeom prst="rect">
            <a:avLst/>
          </a:prstGeom>
          <a:noFill/>
        </p:spPr>
        <p:txBody>
          <a:bodyPr wrap="square" rtlCol="0">
            <a:spAutoFit/>
          </a:bodyPr>
          <a:lstStyle/>
          <a:p>
            <a:r>
              <a:rPr lang="sv-SE" sz="1600" dirty="0" smtClean="0">
                <a:solidFill>
                  <a:srgbClr val="0070C0"/>
                </a:solidFill>
              </a:rPr>
              <a:t>Redovisa domaravgifter, Verksamhetsberättelse, </a:t>
            </a:r>
            <a:r>
              <a:rPr lang="sv-SE" sz="1600" dirty="0">
                <a:solidFill>
                  <a:srgbClr val="FF0000"/>
                </a:solidFill>
              </a:rPr>
              <a:t>Anmälan nästa års </a:t>
            </a:r>
            <a:r>
              <a:rPr lang="sv-SE" sz="1600" dirty="0" smtClean="0">
                <a:solidFill>
                  <a:srgbClr val="FF0000"/>
                </a:solidFill>
              </a:rPr>
              <a:t>serie, Avboka tider</a:t>
            </a:r>
            <a:r>
              <a:rPr lang="sv-SE" sz="1600" dirty="0" smtClean="0">
                <a:solidFill>
                  <a:srgbClr val="0070C0"/>
                </a:solidFill>
              </a:rPr>
              <a:t> </a:t>
            </a:r>
            <a:endParaRPr lang="en-US" sz="1600" dirty="0">
              <a:solidFill>
                <a:srgbClr val="0070C0"/>
              </a:solidFill>
            </a:endParaRPr>
          </a:p>
        </p:txBody>
      </p:sp>
      <p:sp>
        <p:nvSpPr>
          <p:cNvPr id="28" name="TextBox 27"/>
          <p:cNvSpPr txBox="1"/>
          <p:nvPr/>
        </p:nvSpPr>
        <p:spPr>
          <a:xfrm>
            <a:off x="1676452" y="4443474"/>
            <a:ext cx="7216027" cy="615553"/>
          </a:xfrm>
          <a:prstGeom prst="rect">
            <a:avLst/>
          </a:prstGeom>
          <a:noFill/>
        </p:spPr>
        <p:txBody>
          <a:bodyPr wrap="square" rtlCol="0">
            <a:spAutoFit/>
          </a:bodyPr>
          <a:lstStyle/>
          <a:p>
            <a:r>
              <a:rPr lang="sv-SE" sz="1600" dirty="0" smtClean="0">
                <a:solidFill>
                  <a:srgbClr val="0070C0"/>
                </a:solidFill>
              </a:rPr>
              <a:t>Sammanställ ekonomi, Ledarmöte, </a:t>
            </a:r>
            <a:r>
              <a:rPr lang="sv-SE" sz="1600" dirty="0">
                <a:solidFill>
                  <a:srgbClr val="00B050"/>
                </a:solidFill>
              </a:rPr>
              <a:t>Samla in </a:t>
            </a:r>
            <a:r>
              <a:rPr lang="sv-SE" sz="1600" dirty="0" smtClean="0">
                <a:solidFill>
                  <a:srgbClr val="00B050"/>
                </a:solidFill>
              </a:rPr>
              <a:t>material o tvätta </a:t>
            </a:r>
            <a:r>
              <a:rPr lang="sv-SE" sz="1600" dirty="0">
                <a:solidFill>
                  <a:srgbClr val="00B050"/>
                </a:solidFill>
              </a:rPr>
              <a:t>målvakts-/matchtröjor</a:t>
            </a:r>
            <a:endParaRPr lang="sv-SE" sz="1600" dirty="0">
              <a:solidFill>
                <a:srgbClr val="0070C0"/>
              </a:solidFill>
            </a:endParaRPr>
          </a:p>
          <a:p>
            <a:endParaRPr lang="en-US" dirty="0"/>
          </a:p>
        </p:txBody>
      </p:sp>
      <p:sp>
        <p:nvSpPr>
          <p:cNvPr id="29" name="TextBox 28"/>
          <p:cNvSpPr txBox="1"/>
          <p:nvPr/>
        </p:nvSpPr>
        <p:spPr>
          <a:xfrm>
            <a:off x="1694529" y="3840358"/>
            <a:ext cx="7085804" cy="338554"/>
          </a:xfrm>
          <a:prstGeom prst="rect">
            <a:avLst/>
          </a:prstGeom>
          <a:noFill/>
        </p:spPr>
        <p:txBody>
          <a:bodyPr wrap="square" rtlCol="0">
            <a:spAutoFit/>
          </a:bodyPr>
          <a:lstStyle/>
          <a:p>
            <a:r>
              <a:rPr lang="sv-SE" sz="1600" dirty="0" smtClean="0">
                <a:solidFill>
                  <a:srgbClr val="0070C0"/>
                </a:solidFill>
              </a:rPr>
              <a:t>Planera avslutning, </a:t>
            </a:r>
            <a:r>
              <a:rPr lang="sv-SE" sz="1600" dirty="0">
                <a:solidFill>
                  <a:srgbClr val="FF0000"/>
                </a:solidFill>
              </a:rPr>
              <a:t>Rapportera </a:t>
            </a:r>
            <a:r>
              <a:rPr lang="sv-SE" sz="1600" dirty="0" smtClean="0">
                <a:solidFill>
                  <a:srgbClr val="FF0000"/>
                </a:solidFill>
              </a:rPr>
              <a:t>LOK-stöd</a:t>
            </a:r>
            <a:endParaRPr lang="en-US" sz="1600" dirty="0">
              <a:solidFill>
                <a:srgbClr val="0070C0"/>
              </a:solidFill>
            </a:endParaRPr>
          </a:p>
        </p:txBody>
      </p:sp>
      <p:sp>
        <p:nvSpPr>
          <p:cNvPr id="31" name="Rounded Rectangle 30"/>
          <p:cNvSpPr/>
          <p:nvPr/>
        </p:nvSpPr>
        <p:spPr>
          <a:xfrm>
            <a:off x="1691680" y="3832594"/>
            <a:ext cx="7344816" cy="457200"/>
          </a:xfrm>
          <a:prstGeom prst="roundRect">
            <a:avLst/>
          </a:prstGeom>
          <a:no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121767" y="3276413"/>
            <a:ext cx="1489726" cy="369332"/>
          </a:xfrm>
          <a:prstGeom prst="rect">
            <a:avLst/>
          </a:prstGeom>
          <a:noFill/>
        </p:spPr>
        <p:txBody>
          <a:bodyPr wrap="square" rtlCol="0">
            <a:spAutoFit/>
          </a:bodyPr>
          <a:lstStyle/>
          <a:p>
            <a:r>
              <a:rPr lang="sv-SE" dirty="0" smtClean="0"/>
              <a:t>Januari</a:t>
            </a:r>
            <a:endParaRPr lang="en-US" dirty="0"/>
          </a:p>
        </p:txBody>
      </p:sp>
      <p:sp>
        <p:nvSpPr>
          <p:cNvPr id="38" name="TextBox 37"/>
          <p:cNvSpPr txBox="1"/>
          <p:nvPr/>
        </p:nvSpPr>
        <p:spPr>
          <a:xfrm>
            <a:off x="121766" y="3866510"/>
            <a:ext cx="1209873" cy="369332"/>
          </a:xfrm>
          <a:prstGeom prst="rect">
            <a:avLst/>
          </a:prstGeom>
          <a:noFill/>
        </p:spPr>
        <p:txBody>
          <a:bodyPr wrap="square" rtlCol="0">
            <a:spAutoFit/>
          </a:bodyPr>
          <a:lstStyle/>
          <a:p>
            <a:r>
              <a:rPr lang="sv-SE" dirty="0" smtClean="0"/>
              <a:t>Februari</a:t>
            </a:r>
            <a:endParaRPr lang="en-US" dirty="0"/>
          </a:p>
        </p:txBody>
      </p:sp>
      <p:sp>
        <p:nvSpPr>
          <p:cNvPr id="39" name="TextBox 38"/>
          <p:cNvSpPr txBox="1"/>
          <p:nvPr/>
        </p:nvSpPr>
        <p:spPr>
          <a:xfrm>
            <a:off x="138209" y="5085710"/>
            <a:ext cx="1049414" cy="369332"/>
          </a:xfrm>
          <a:prstGeom prst="rect">
            <a:avLst/>
          </a:prstGeom>
          <a:noFill/>
        </p:spPr>
        <p:txBody>
          <a:bodyPr wrap="square" rtlCol="0">
            <a:spAutoFit/>
          </a:bodyPr>
          <a:lstStyle/>
          <a:p>
            <a:r>
              <a:rPr lang="sv-SE" dirty="0" smtClean="0"/>
              <a:t>April</a:t>
            </a:r>
            <a:endParaRPr lang="en-US" dirty="0"/>
          </a:p>
        </p:txBody>
      </p:sp>
      <p:sp>
        <p:nvSpPr>
          <p:cNvPr id="40" name="TextBox 39"/>
          <p:cNvSpPr txBox="1"/>
          <p:nvPr/>
        </p:nvSpPr>
        <p:spPr>
          <a:xfrm>
            <a:off x="121766" y="4469905"/>
            <a:ext cx="1065857" cy="369332"/>
          </a:xfrm>
          <a:prstGeom prst="rect">
            <a:avLst/>
          </a:prstGeom>
          <a:noFill/>
        </p:spPr>
        <p:txBody>
          <a:bodyPr wrap="square" rtlCol="0">
            <a:spAutoFit/>
          </a:bodyPr>
          <a:lstStyle/>
          <a:p>
            <a:r>
              <a:rPr lang="sv-SE" dirty="0" smtClean="0"/>
              <a:t>Mars</a:t>
            </a:r>
            <a:endParaRPr lang="en-US" dirty="0"/>
          </a:p>
        </p:txBody>
      </p:sp>
      <p:sp>
        <p:nvSpPr>
          <p:cNvPr id="41" name="TextBox 40"/>
          <p:cNvSpPr txBox="1"/>
          <p:nvPr/>
        </p:nvSpPr>
        <p:spPr>
          <a:xfrm>
            <a:off x="165577" y="6197258"/>
            <a:ext cx="806023" cy="369332"/>
          </a:xfrm>
          <a:prstGeom prst="rect">
            <a:avLst/>
          </a:prstGeom>
          <a:noFill/>
        </p:spPr>
        <p:txBody>
          <a:bodyPr wrap="square" rtlCol="0">
            <a:spAutoFit/>
          </a:bodyPr>
          <a:lstStyle/>
          <a:p>
            <a:r>
              <a:rPr lang="sv-SE" dirty="0" smtClean="0"/>
              <a:t>Juni</a:t>
            </a:r>
            <a:endParaRPr lang="en-US" dirty="0"/>
          </a:p>
        </p:txBody>
      </p:sp>
      <p:sp>
        <p:nvSpPr>
          <p:cNvPr id="42" name="TextBox 41"/>
          <p:cNvSpPr txBox="1"/>
          <p:nvPr/>
        </p:nvSpPr>
        <p:spPr>
          <a:xfrm>
            <a:off x="165577" y="5609675"/>
            <a:ext cx="1022045" cy="369332"/>
          </a:xfrm>
          <a:prstGeom prst="rect">
            <a:avLst/>
          </a:prstGeom>
          <a:noFill/>
        </p:spPr>
        <p:txBody>
          <a:bodyPr wrap="square" rtlCol="0">
            <a:spAutoFit/>
          </a:bodyPr>
          <a:lstStyle/>
          <a:p>
            <a:r>
              <a:rPr lang="sv-SE" dirty="0" smtClean="0"/>
              <a:t>Maj</a:t>
            </a:r>
            <a:endParaRPr lang="en-US" dirty="0"/>
          </a:p>
        </p:txBody>
      </p:sp>
      <p:sp>
        <p:nvSpPr>
          <p:cNvPr id="3" name="Rectangle 2"/>
          <p:cNvSpPr/>
          <p:nvPr/>
        </p:nvSpPr>
        <p:spPr>
          <a:xfrm>
            <a:off x="1691679" y="6233142"/>
            <a:ext cx="3697807" cy="338554"/>
          </a:xfrm>
          <a:prstGeom prst="rect">
            <a:avLst/>
          </a:prstGeom>
        </p:spPr>
        <p:txBody>
          <a:bodyPr wrap="none">
            <a:spAutoFit/>
          </a:bodyPr>
          <a:lstStyle/>
          <a:p>
            <a:r>
              <a:rPr lang="sv-SE" sz="1600" dirty="0">
                <a:solidFill>
                  <a:srgbClr val="FF0000"/>
                </a:solidFill>
              </a:rPr>
              <a:t>Boka </a:t>
            </a:r>
            <a:r>
              <a:rPr lang="sv-SE" sz="1600" dirty="0" smtClean="0">
                <a:solidFill>
                  <a:srgbClr val="FF0000"/>
                </a:solidFill>
              </a:rPr>
              <a:t>halltider, </a:t>
            </a:r>
            <a:r>
              <a:rPr lang="sv-SE" sz="1600" dirty="0" smtClean="0">
                <a:solidFill>
                  <a:srgbClr val="0070C0"/>
                </a:solidFill>
              </a:rPr>
              <a:t>Skicka in </a:t>
            </a:r>
            <a:r>
              <a:rPr lang="sv-SE" sz="1600" dirty="0" err="1" smtClean="0">
                <a:solidFill>
                  <a:srgbClr val="0070C0"/>
                </a:solidFill>
              </a:rPr>
              <a:t>lärgrupps</a:t>
            </a:r>
            <a:r>
              <a:rPr lang="sv-SE" sz="1600" dirty="0" smtClean="0">
                <a:solidFill>
                  <a:srgbClr val="0070C0"/>
                </a:solidFill>
              </a:rPr>
              <a:t>-blankett</a:t>
            </a:r>
            <a:endParaRPr lang="en-US" sz="1600" dirty="0">
              <a:solidFill>
                <a:srgbClr val="0070C0"/>
              </a:solidFill>
            </a:endParaRPr>
          </a:p>
        </p:txBody>
      </p:sp>
    </p:spTree>
    <p:extLst>
      <p:ext uri="{BB962C8B-B14F-4D97-AF65-F5344CB8AC3E}">
        <p14:creationId xmlns:p14="http://schemas.microsoft.com/office/powerpoint/2010/main" val="25869871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3608" y="1916832"/>
            <a:ext cx="705678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043608" y="3140968"/>
            <a:ext cx="7200800" cy="3600400"/>
          </a:xfrm>
        </p:spPr>
        <p:txBody>
          <a:bodyPr>
            <a:normAutofit fontScale="25000" lnSpcReduction="20000"/>
          </a:bodyPr>
          <a:lstStyle/>
          <a:p>
            <a:pPr marL="457200" indent="-457200" algn="l">
              <a:buFont typeface="Arial" panose="020B0604020202020204" pitchFamily="34" charset="0"/>
              <a:buChar char="•"/>
            </a:pPr>
            <a:r>
              <a:rPr lang="sv-SE" sz="6000" dirty="0">
                <a:solidFill>
                  <a:srgbClr val="777777"/>
                </a:solidFill>
              </a:rPr>
              <a:t>Checklista </a:t>
            </a:r>
            <a:r>
              <a:rPr lang="sv-SE" sz="6000" dirty="0" smtClean="0">
                <a:solidFill>
                  <a:srgbClr val="777777"/>
                </a:solidFill>
              </a:rPr>
              <a:t>för sammandrag finns </a:t>
            </a:r>
            <a:r>
              <a:rPr lang="sv-SE" sz="6000" dirty="0">
                <a:solidFill>
                  <a:srgbClr val="777777"/>
                </a:solidFill>
              </a:rPr>
              <a:t>på hemsidan under </a:t>
            </a:r>
            <a:r>
              <a:rPr lang="sv-SE" sz="6000" dirty="0" smtClean="0">
                <a:solidFill>
                  <a:srgbClr val="777777"/>
                </a:solidFill>
              </a:rPr>
              <a:t>Dokument/Sammandrag. </a:t>
            </a:r>
          </a:p>
          <a:p>
            <a:pPr marL="457200" indent="-457200" algn="l">
              <a:buFont typeface="Arial" panose="020B0604020202020204" pitchFamily="34" charset="0"/>
              <a:buChar char="•"/>
            </a:pPr>
            <a:r>
              <a:rPr lang="sv-SE" sz="6000" dirty="0" smtClean="0">
                <a:solidFill>
                  <a:srgbClr val="777777"/>
                </a:solidFill>
              </a:rPr>
              <a:t>Arrangemangs-policy </a:t>
            </a:r>
            <a:r>
              <a:rPr lang="sv-SE" sz="6000" dirty="0">
                <a:solidFill>
                  <a:srgbClr val="777777"/>
                </a:solidFill>
              </a:rPr>
              <a:t>finns </a:t>
            </a:r>
            <a:r>
              <a:rPr lang="sv-SE" sz="6000" dirty="0" smtClean="0">
                <a:solidFill>
                  <a:srgbClr val="777777"/>
                </a:solidFill>
              </a:rPr>
              <a:t>på </a:t>
            </a:r>
            <a:r>
              <a:rPr lang="sv-SE" sz="6000" dirty="0">
                <a:solidFill>
                  <a:srgbClr val="777777"/>
                </a:solidFill>
              </a:rPr>
              <a:t>VBIF hemsida</a:t>
            </a:r>
            <a:r>
              <a:rPr lang="sv-SE" sz="6000" dirty="0" smtClean="0">
                <a:solidFill>
                  <a:srgbClr val="777777"/>
                </a:solidFill>
              </a:rPr>
              <a:t>.</a:t>
            </a:r>
          </a:p>
          <a:p>
            <a:pPr marL="457200" indent="-457200" algn="l">
              <a:buFont typeface="Arial" panose="020B0604020202020204" pitchFamily="34" charset="0"/>
              <a:buChar char="•"/>
            </a:pPr>
            <a:r>
              <a:rPr lang="sv-SE" sz="6000" dirty="0" smtClean="0">
                <a:solidFill>
                  <a:srgbClr val="777777"/>
                </a:solidFill>
              </a:rPr>
              <a:t>Förslag </a:t>
            </a:r>
            <a:r>
              <a:rPr lang="sv-SE" sz="6000" dirty="0">
                <a:solidFill>
                  <a:srgbClr val="777777"/>
                </a:solidFill>
              </a:rPr>
              <a:t>på inköpslista och arbetsfördelning finns på föreningens </a:t>
            </a:r>
            <a:r>
              <a:rPr lang="sv-SE" sz="6000" dirty="0" smtClean="0">
                <a:solidFill>
                  <a:srgbClr val="777777"/>
                </a:solidFill>
              </a:rPr>
              <a:t>hemsida under Dokument/Sammandrag.</a:t>
            </a:r>
            <a:endParaRPr lang="sv-SE" sz="6000" dirty="0">
              <a:solidFill>
                <a:srgbClr val="777777"/>
              </a:solidFill>
            </a:endParaRPr>
          </a:p>
          <a:p>
            <a:pPr marL="457200" indent="-457200" algn="l">
              <a:buFont typeface="Arial" panose="020B0604020202020204" pitchFamily="34" charset="0"/>
              <a:buChar char="•"/>
            </a:pPr>
            <a:r>
              <a:rPr lang="sv-SE" sz="6000" dirty="0" smtClean="0">
                <a:solidFill>
                  <a:schemeClr val="bg1">
                    <a:lumMod val="50000"/>
                  </a:schemeClr>
                </a:solidFill>
              </a:rPr>
              <a:t>Instruktion för matchklockan finns hos vaktmästaren. (bredvid entrén vid kiosken) Finns även på föreningens hemsida under Dokument/Blanketter.</a:t>
            </a:r>
          </a:p>
          <a:p>
            <a:pPr marL="457200" indent="-457200" algn="l">
              <a:buFont typeface="Arial" panose="020B0604020202020204" pitchFamily="34" charset="0"/>
              <a:buChar char="•"/>
            </a:pPr>
            <a:r>
              <a:rPr lang="sv-SE" sz="6000" dirty="0" smtClean="0"/>
              <a:t>Kaffebryggare (1x4 filter), toastjärn och varmkorv-låda finns att låna i kiosken.            OBS! Ta med egen tång till toast och varmkorv.</a:t>
            </a:r>
          </a:p>
          <a:p>
            <a:pPr marL="457200" indent="-457200" algn="l">
              <a:buFont typeface="Arial" panose="020B0604020202020204" pitchFamily="34" charset="0"/>
              <a:buChar char="•"/>
            </a:pPr>
            <a:r>
              <a:rPr lang="sv-SE" sz="6000" dirty="0" smtClean="0"/>
              <a:t>Kiosken ovanför läktaren kan användas när vi har bokade halltider. Där finns kylskåp, el och tillgång till vatten. </a:t>
            </a:r>
          </a:p>
          <a:p>
            <a:pPr marL="457200" indent="-457200" algn="l">
              <a:buFont typeface="Arial" panose="020B0604020202020204" pitchFamily="34" charset="0"/>
              <a:buChar char="•"/>
            </a:pPr>
            <a:r>
              <a:rPr lang="sv-SE" sz="6000" dirty="0" smtClean="0">
                <a:solidFill>
                  <a:srgbClr val="777777"/>
                </a:solidFill>
              </a:rPr>
              <a:t>Laget som har match har rätt att hålla kiosken öppen 10 minuter efter avslutad match, men om nytt lag kommer får båda lagen dela på ytorna i kiosken när nya laget kommer. </a:t>
            </a:r>
          </a:p>
          <a:p>
            <a:pPr marL="457200" indent="-457200" algn="l">
              <a:buFont typeface="Arial" panose="020B0604020202020204" pitchFamily="34" charset="0"/>
              <a:buChar char="•"/>
            </a:pPr>
            <a:r>
              <a:rPr lang="sv-SE" sz="6000" dirty="0" smtClean="0">
                <a:solidFill>
                  <a:srgbClr val="777777"/>
                </a:solidFill>
              </a:rPr>
              <a:t>Förslag </a:t>
            </a:r>
            <a:r>
              <a:rPr lang="sv-SE" sz="6000" dirty="0">
                <a:solidFill>
                  <a:srgbClr val="777777"/>
                </a:solidFill>
              </a:rPr>
              <a:t>på prislista till kiosken finns på föreningens hemsida under Dokument/Sammandrag.</a:t>
            </a:r>
          </a:p>
          <a:p>
            <a:pPr marL="457200" indent="-457200" algn="l">
              <a:buFont typeface="Arial" panose="020B0604020202020204" pitchFamily="34" charset="0"/>
              <a:buChar char="•"/>
            </a:pPr>
            <a:endParaRPr lang="sv-SE" sz="6000" dirty="0" smtClean="0">
              <a:solidFill>
                <a:srgbClr val="777777"/>
              </a:solidFill>
            </a:endParaRPr>
          </a:p>
          <a:p>
            <a:endParaRPr lang="sv-SE" sz="2400" dirty="0" smtClean="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79512" y="1619250"/>
            <a:ext cx="8784976" cy="1470025"/>
          </a:xfrm>
        </p:spPr>
        <p:txBody>
          <a:bodyPr/>
          <a:lstStyle/>
          <a:p>
            <a:r>
              <a:rPr lang="sv-SE" dirty="0" smtClean="0">
                <a:solidFill>
                  <a:schemeClr val="bg1"/>
                </a:solidFill>
              </a:rPr>
              <a:t>Sammandrag och arrangemang</a:t>
            </a:r>
            <a:endParaRPr lang="en-US" dirty="0">
              <a:solidFill>
                <a:schemeClr val="bg1"/>
              </a:solidFill>
            </a:endParaRPr>
          </a:p>
        </p:txBody>
      </p:sp>
    </p:spTree>
    <p:extLst>
      <p:ext uri="{BB962C8B-B14F-4D97-AF65-F5344CB8AC3E}">
        <p14:creationId xmlns:p14="http://schemas.microsoft.com/office/powerpoint/2010/main" val="31060171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77777"/>
              </a:solidFill>
            </a:endParaRPr>
          </a:p>
        </p:txBody>
      </p:sp>
      <p:sp>
        <p:nvSpPr>
          <p:cNvPr id="2" name="Title 1"/>
          <p:cNvSpPr>
            <a:spLocks noGrp="1"/>
          </p:cNvSpPr>
          <p:nvPr>
            <p:ph type="ctrTitle"/>
          </p:nvPr>
        </p:nvSpPr>
        <p:spPr>
          <a:xfrm>
            <a:off x="685800" y="1665718"/>
            <a:ext cx="7772400" cy="1470025"/>
          </a:xfrm>
        </p:spPr>
        <p:txBody>
          <a:bodyPr>
            <a:normAutofit/>
          </a:bodyPr>
          <a:lstStyle/>
          <a:p>
            <a:r>
              <a:rPr lang="sv-SE" dirty="0" smtClean="0">
                <a:solidFill>
                  <a:schemeClr val="bg1"/>
                </a:solidFill>
              </a:rPr>
              <a:t>Ekonomi</a:t>
            </a:r>
            <a:endParaRPr lang="en-US" dirty="0">
              <a:solidFill>
                <a:schemeClr val="bg1"/>
              </a:solidFill>
            </a:endParaRPr>
          </a:p>
        </p:txBody>
      </p:sp>
      <p:sp>
        <p:nvSpPr>
          <p:cNvPr id="3" name="Subtitle 2"/>
          <p:cNvSpPr>
            <a:spLocks noGrp="1"/>
          </p:cNvSpPr>
          <p:nvPr>
            <p:ph type="subTitle" idx="1"/>
          </p:nvPr>
        </p:nvSpPr>
        <p:spPr>
          <a:xfrm>
            <a:off x="1691680" y="3140968"/>
            <a:ext cx="6400800" cy="3600400"/>
          </a:xfrm>
        </p:spPr>
        <p:txBody>
          <a:bodyPr>
            <a:normAutofit fontScale="70000" lnSpcReduction="20000"/>
          </a:bodyPr>
          <a:lstStyle/>
          <a:p>
            <a:pPr marL="457200" indent="-457200" algn="l">
              <a:buFont typeface="Arial" panose="020B0604020202020204" pitchFamily="34" charset="0"/>
              <a:buChar char="•"/>
            </a:pPr>
            <a:r>
              <a:rPr lang="sv-SE" dirty="0" smtClean="0"/>
              <a:t>Föreningen står för sammandragskostnader</a:t>
            </a:r>
          </a:p>
          <a:p>
            <a:pPr marL="457200" indent="-457200" algn="l">
              <a:buFont typeface="Arial" panose="020B0604020202020204" pitchFamily="34" charset="0"/>
              <a:buChar char="•"/>
            </a:pPr>
            <a:r>
              <a:rPr lang="sv-SE" dirty="0" smtClean="0"/>
              <a:t>Föreningen står för hallhyror</a:t>
            </a:r>
          </a:p>
          <a:p>
            <a:pPr marL="457200" indent="-457200" algn="l">
              <a:buFont typeface="Arial" panose="020B0604020202020204" pitchFamily="34" charset="0"/>
              <a:buChar char="•"/>
            </a:pPr>
            <a:r>
              <a:rPr lang="sv-SE" dirty="0" smtClean="0"/>
              <a:t>Föreningen betalar försäkring för lag som inte spelar i seriesystem</a:t>
            </a:r>
          </a:p>
          <a:p>
            <a:pPr marL="457200" indent="-457200" algn="l">
              <a:buFont typeface="Arial" panose="020B0604020202020204" pitchFamily="34" charset="0"/>
              <a:buChar char="•"/>
            </a:pPr>
            <a:r>
              <a:rPr lang="sv-SE" dirty="0" smtClean="0"/>
              <a:t>Laglicens 1600 kr/lag i seriespel</a:t>
            </a:r>
          </a:p>
          <a:p>
            <a:pPr marL="457200" indent="-457200" algn="l">
              <a:buFont typeface="Arial" panose="020B0604020202020204" pitchFamily="34" charset="0"/>
              <a:buChar char="•"/>
            </a:pPr>
            <a:r>
              <a:rPr lang="sv-SE" dirty="0" smtClean="0"/>
              <a:t>Serieavgift 1800 kr/lag för de som har sammandrag</a:t>
            </a:r>
          </a:p>
          <a:p>
            <a:pPr marL="457200" indent="-457200" algn="l">
              <a:buFont typeface="Arial" panose="020B0604020202020204" pitchFamily="34" charset="0"/>
              <a:buChar char="•"/>
            </a:pPr>
            <a:r>
              <a:rPr lang="sv-SE" dirty="0" smtClean="0"/>
              <a:t>1500 kr/lag dras från lagkontot till resor för domare</a:t>
            </a:r>
          </a:p>
          <a:p>
            <a:pPr marL="457200" indent="-457200" algn="l">
              <a:buFont typeface="Arial" panose="020B0604020202020204" pitchFamily="34" charset="0"/>
              <a:buChar char="•"/>
            </a:pPr>
            <a:r>
              <a:rPr lang="sv-SE" dirty="0" smtClean="0"/>
              <a:t>Mer information finns på hemsidan under Dokument/Ekonomi.</a:t>
            </a:r>
            <a:endParaRPr lang="sv-SE" dirty="0"/>
          </a:p>
          <a:p>
            <a:pPr marL="457200" indent="-457200" algn="l">
              <a:buFont typeface="Arial" panose="020B0604020202020204" pitchFamily="34" charset="0"/>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41879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Förråd</a:t>
            </a:r>
            <a:endParaRPr lang="en-US" dirty="0">
              <a:solidFill>
                <a:schemeClr val="bg1"/>
              </a:solidFill>
            </a:endParaRPr>
          </a:p>
        </p:txBody>
      </p:sp>
      <p:sp>
        <p:nvSpPr>
          <p:cNvPr id="3" name="Subtitle 2"/>
          <p:cNvSpPr>
            <a:spLocks noGrp="1"/>
          </p:cNvSpPr>
          <p:nvPr>
            <p:ph type="subTitle" idx="1"/>
          </p:nvPr>
        </p:nvSpPr>
        <p:spPr>
          <a:xfrm>
            <a:off x="1591607" y="3140968"/>
            <a:ext cx="6188732" cy="2808312"/>
          </a:xfrm>
        </p:spPr>
        <p:txBody>
          <a:bodyPr>
            <a:noAutofit/>
          </a:bodyPr>
          <a:lstStyle/>
          <a:p>
            <a:pPr marL="457200" indent="-457200" algn="l">
              <a:buFont typeface="Arial" panose="020B0604020202020204" pitchFamily="34" charset="0"/>
              <a:buChar char="•"/>
            </a:pPr>
            <a:r>
              <a:rPr lang="sv-SE" sz="2000" dirty="0" smtClean="0"/>
              <a:t>Föreningen har 2 förråd i kulverten i sporthallen.     Där har varje lag en egen låsbar ”gallerbur” på hjul med sitt material.</a:t>
            </a:r>
          </a:p>
          <a:p>
            <a:pPr marL="457200" indent="-457200" algn="l">
              <a:buFont typeface="Arial" panose="020B0604020202020204" pitchFamily="34" charset="0"/>
              <a:buChar char="•"/>
            </a:pPr>
            <a:r>
              <a:rPr lang="sv-SE" sz="2000" dirty="0"/>
              <a:t>Nycklar </a:t>
            </a:r>
            <a:r>
              <a:rPr lang="sv-SE" sz="2000" dirty="0" smtClean="0"/>
              <a:t>till förrådet kvitteras </a:t>
            </a:r>
            <a:r>
              <a:rPr lang="sv-SE" sz="2000" dirty="0"/>
              <a:t>ut hos Ordföranden</a:t>
            </a:r>
            <a:r>
              <a:rPr lang="sv-SE" sz="2000" dirty="0" smtClean="0"/>
              <a:t>. Borttappad nyckel kostar 500 kr.</a:t>
            </a:r>
          </a:p>
          <a:p>
            <a:pPr marL="457200" indent="-457200" algn="l">
              <a:buFont typeface="Arial" panose="020B0604020202020204" pitchFamily="34" charset="0"/>
              <a:buChar char="•"/>
            </a:pPr>
            <a:r>
              <a:rPr lang="sv-SE" sz="2000" dirty="0" smtClean="0"/>
              <a:t>Hänglås till gallerburen står varje lag för.</a:t>
            </a:r>
          </a:p>
          <a:p>
            <a:pPr marL="457200" indent="-457200" algn="l">
              <a:buFont typeface="Arial" panose="020B0604020202020204" pitchFamily="34" charset="0"/>
              <a:buChar char="•"/>
            </a:pPr>
            <a:r>
              <a:rPr lang="sv-SE" sz="2000" dirty="0" smtClean="0"/>
              <a:t>Lånevästar finns i förrådet.</a:t>
            </a:r>
          </a:p>
          <a:p>
            <a:pPr marL="457200" indent="-457200" algn="l">
              <a:buFont typeface="Arial" panose="020B0604020202020204" pitchFamily="34" charset="0"/>
              <a:buChar char="•"/>
            </a:pPr>
            <a:r>
              <a:rPr lang="sv-SE" sz="2000" dirty="0" smtClean="0"/>
              <a:t>Gemensam utrustning till kiosken till sammandrag finns också i förrådet. </a:t>
            </a:r>
            <a:endParaRPr lang="en-US" sz="20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6000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Klubblokal</a:t>
            </a:r>
            <a:endParaRPr lang="en-US" dirty="0">
              <a:solidFill>
                <a:schemeClr val="bg1"/>
              </a:solidFill>
            </a:endParaRPr>
          </a:p>
        </p:txBody>
      </p:sp>
      <p:sp>
        <p:nvSpPr>
          <p:cNvPr id="3" name="Subtitle 2"/>
          <p:cNvSpPr>
            <a:spLocks noGrp="1"/>
          </p:cNvSpPr>
          <p:nvPr>
            <p:ph type="subTitle" idx="1"/>
          </p:nvPr>
        </p:nvSpPr>
        <p:spPr>
          <a:xfrm>
            <a:off x="1591607" y="3140968"/>
            <a:ext cx="6188732" cy="2808312"/>
          </a:xfrm>
        </p:spPr>
        <p:txBody>
          <a:bodyPr>
            <a:noAutofit/>
          </a:bodyPr>
          <a:lstStyle/>
          <a:p>
            <a:pPr marL="457200" indent="-457200" algn="l">
              <a:buFont typeface="Arial" panose="020B0604020202020204" pitchFamily="34" charset="0"/>
              <a:buChar char="•"/>
            </a:pPr>
            <a:r>
              <a:rPr lang="sv-SE" sz="2000" dirty="0" smtClean="0"/>
              <a:t>Föreningen har en klubblokal inne i Tennishallen som ni gärna får låna för möten och träffar. Bokas via almanacka på dörren.</a:t>
            </a: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74715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Postlåda</a:t>
            </a:r>
            <a:endParaRPr lang="en-US" dirty="0">
              <a:solidFill>
                <a:schemeClr val="bg1"/>
              </a:solidFill>
            </a:endParaRPr>
          </a:p>
        </p:txBody>
      </p:sp>
      <p:sp>
        <p:nvSpPr>
          <p:cNvPr id="3" name="Subtitle 2"/>
          <p:cNvSpPr>
            <a:spLocks noGrp="1"/>
          </p:cNvSpPr>
          <p:nvPr>
            <p:ph type="subTitle" idx="1"/>
          </p:nvPr>
        </p:nvSpPr>
        <p:spPr>
          <a:xfrm>
            <a:off x="2051720" y="3356992"/>
            <a:ext cx="5940686" cy="3240360"/>
          </a:xfrm>
        </p:spPr>
        <p:txBody>
          <a:bodyPr>
            <a:normAutofit fontScale="92500" lnSpcReduction="10000"/>
          </a:bodyPr>
          <a:lstStyle/>
          <a:p>
            <a:pPr algn="l"/>
            <a:r>
              <a:rPr lang="sv-SE" sz="2000" dirty="0" smtClean="0"/>
              <a:t>Det finns en postlåda uppsatt i ett av förråden:</a:t>
            </a:r>
          </a:p>
          <a:p>
            <a:pPr algn="l"/>
            <a:endParaRPr lang="sv-SE" sz="2000" dirty="0" smtClean="0"/>
          </a:p>
          <a:p>
            <a:pPr algn="l"/>
            <a:r>
              <a:rPr lang="sv-SE" sz="2000" dirty="0" smtClean="0"/>
              <a:t>Där kan du lämna in:</a:t>
            </a:r>
          </a:p>
          <a:p>
            <a:pPr marL="342900" indent="-342900" algn="l">
              <a:buFont typeface="Arial" panose="020B0604020202020204" pitchFamily="34" charset="0"/>
              <a:buChar char="•"/>
            </a:pPr>
            <a:r>
              <a:rPr lang="sv-SE" sz="2000" dirty="0" smtClean="0"/>
              <a:t>Beställning av strumpor och bollar</a:t>
            </a:r>
          </a:p>
          <a:p>
            <a:pPr marL="342900" indent="-342900" algn="l">
              <a:buFont typeface="Arial" panose="020B0604020202020204" pitchFamily="34" charset="0"/>
              <a:buChar char="•"/>
            </a:pPr>
            <a:r>
              <a:rPr lang="sv-SE" sz="2000" dirty="0" smtClean="0"/>
              <a:t>Beställning av bortamatchställ</a:t>
            </a:r>
          </a:p>
          <a:p>
            <a:pPr marL="342900" indent="-342900" algn="l">
              <a:buFont typeface="Arial" panose="020B0604020202020204" pitchFamily="34" charset="0"/>
              <a:buChar char="•"/>
            </a:pPr>
            <a:r>
              <a:rPr lang="sv-SE" sz="2000" dirty="0" smtClean="0"/>
              <a:t>Övriga frågor till föreningens Ordförande och </a:t>
            </a:r>
          </a:p>
          <a:p>
            <a:pPr algn="l"/>
            <a:r>
              <a:rPr lang="sv-SE" sz="2000" dirty="0"/>
              <a:t> </a:t>
            </a:r>
            <a:r>
              <a:rPr lang="sv-SE" sz="2000" dirty="0" smtClean="0"/>
              <a:t>      Kassör.</a:t>
            </a:r>
          </a:p>
          <a:p>
            <a:pPr algn="l"/>
            <a:endParaRPr lang="sv-SE" sz="2000" dirty="0"/>
          </a:p>
          <a:p>
            <a:pPr algn="l"/>
            <a:r>
              <a:rPr lang="sv-SE" sz="2000" dirty="0" smtClean="0"/>
              <a:t>Beställnings-blanketter finns på hemsidan, samt i en pärm i förrådet.</a:t>
            </a:r>
          </a:p>
          <a:p>
            <a:pPr marL="342900" indent="-342900" algn="l">
              <a:buFontTx/>
              <a:buChar char="-"/>
            </a:pPr>
            <a:endParaRPr lang="sv-SE" sz="2200" dirty="0" smtClean="0"/>
          </a:p>
          <a:p>
            <a:pPr marL="342900" indent="-342900" algn="l">
              <a:buFontTx/>
              <a:buChar char="-"/>
            </a:pPr>
            <a:endParaRPr lang="sv-SE" sz="2200" dirty="0" smtClean="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6387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Möten</a:t>
            </a:r>
            <a:endParaRPr lang="en-US" dirty="0">
              <a:solidFill>
                <a:schemeClr val="bg1"/>
              </a:solidFill>
            </a:endParaRPr>
          </a:p>
        </p:txBody>
      </p:sp>
      <p:sp>
        <p:nvSpPr>
          <p:cNvPr id="3" name="Subtitle 2"/>
          <p:cNvSpPr>
            <a:spLocks noGrp="1"/>
          </p:cNvSpPr>
          <p:nvPr>
            <p:ph type="subTitle" idx="1"/>
          </p:nvPr>
        </p:nvSpPr>
        <p:spPr>
          <a:xfrm>
            <a:off x="1835695" y="3356992"/>
            <a:ext cx="6156711" cy="2520280"/>
          </a:xfrm>
        </p:spPr>
        <p:txBody>
          <a:bodyPr>
            <a:normAutofit/>
          </a:bodyPr>
          <a:lstStyle/>
          <a:p>
            <a:pPr algn="l"/>
            <a:r>
              <a:rPr lang="sv-SE" sz="2000" dirty="0" smtClean="0"/>
              <a:t>Ordföranden kallar till dessa möten:</a:t>
            </a:r>
          </a:p>
          <a:p>
            <a:pPr algn="l"/>
            <a:endParaRPr lang="sv-SE" sz="2000" dirty="0" smtClean="0"/>
          </a:p>
          <a:p>
            <a:pPr algn="l"/>
            <a:r>
              <a:rPr lang="sv-SE" sz="2000" dirty="0" smtClean="0"/>
              <a:t>Årsmöte – 1 gång per år</a:t>
            </a:r>
          </a:p>
          <a:p>
            <a:pPr algn="l"/>
            <a:r>
              <a:rPr lang="sv-SE" sz="2000" dirty="0" smtClean="0"/>
              <a:t>Styrelsemöte - några gånger per säsong efter behov.</a:t>
            </a:r>
          </a:p>
          <a:p>
            <a:pPr algn="l"/>
            <a:r>
              <a:rPr lang="sv-SE" sz="2000" dirty="0" smtClean="0"/>
              <a:t>Ledarträff – minst 1 gång per termin (mötesagensda finns under Dokument/Lag-dokument</a:t>
            </a:r>
            <a:endParaRPr lang="en-US" sz="20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90417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Föreningens policy</a:t>
            </a:r>
            <a:endParaRPr lang="en-US" dirty="0">
              <a:solidFill>
                <a:schemeClr val="bg1"/>
              </a:solidFill>
            </a:endParaRPr>
          </a:p>
        </p:txBody>
      </p:sp>
      <p:sp>
        <p:nvSpPr>
          <p:cNvPr id="3" name="Subtitle 2"/>
          <p:cNvSpPr>
            <a:spLocks noGrp="1"/>
          </p:cNvSpPr>
          <p:nvPr>
            <p:ph type="subTitle" idx="1"/>
          </p:nvPr>
        </p:nvSpPr>
        <p:spPr>
          <a:xfrm>
            <a:off x="2267744" y="3140968"/>
            <a:ext cx="6400800" cy="2160240"/>
          </a:xfrm>
        </p:spPr>
        <p:txBody>
          <a:bodyPr>
            <a:noAutofit/>
          </a:bodyPr>
          <a:lstStyle/>
          <a:p>
            <a:pPr algn="l"/>
            <a:r>
              <a:rPr lang="sv-SE" sz="2500" dirty="0" smtClean="0"/>
              <a:t>På föreningens hemsida under              Dokument/Policy kan du läsa om:</a:t>
            </a:r>
          </a:p>
          <a:p>
            <a:pPr algn="l"/>
            <a:endParaRPr lang="sv-SE" sz="2500" dirty="0" smtClean="0"/>
          </a:p>
          <a:p>
            <a:pPr marL="457200" indent="-457200" algn="l">
              <a:buFont typeface="Arial" panose="020B0604020202020204" pitchFamily="34" charset="0"/>
              <a:buChar char="•"/>
            </a:pPr>
            <a:r>
              <a:rPr lang="sv-SE" sz="2500" dirty="0" smtClean="0"/>
              <a:t>Timrå </a:t>
            </a:r>
            <a:r>
              <a:rPr lang="sv-SE" sz="2500" dirty="0" err="1" smtClean="0"/>
              <a:t>IBC’s</a:t>
            </a:r>
            <a:r>
              <a:rPr lang="sv-SE" sz="2500" dirty="0" smtClean="0"/>
              <a:t> policy </a:t>
            </a:r>
          </a:p>
          <a:p>
            <a:pPr marL="457200" indent="-457200" algn="l">
              <a:buFont typeface="Arial" panose="020B0604020202020204" pitchFamily="34" charset="0"/>
              <a:buChar char="•"/>
            </a:pPr>
            <a:r>
              <a:rPr lang="sv-SE" sz="2500" dirty="0" smtClean="0"/>
              <a:t>Alkohol- och drogpolicy </a:t>
            </a:r>
            <a:endParaRPr lang="en-US" sz="25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9989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Föreningens organisation</a:t>
            </a:r>
            <a:endParaRPr lang="en-US" dirty="0">
              <a:solidFill>
                <a:schemeClr val="bg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4006176" y="3115998"/>
            <a:ext cx="1252009" cy="626004"/>
            <a:chOff x="3609981" y="1395"/>
            <a:chExt cx="1252009" cy="626004"/>
          </a:xfrm>
        </p:grpSpPr>
        <p:sp>
          <p:nvSpPr>
            <p:cNvPr id="7" name="Rectangle 6"/>
            <p:cNvSpPr/>
            <p:nvPr/>
          </p:nvSpPr>
          <p:spPr>
            <a:xfrm>
              <a:off x="3609981" y="1395"/>
              <a:ext cx="1252009" cy="626004"/>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angle 7"/>
            <p:cNvSpPr/>
            <p:nvPr/>
          </p:nvSpPr>
          <p:spPr>
            <a:xfrm>
              <a:off x="3609981" y="1395"/>
              <a:ext cx="1252009" cy="6260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noProof="0" dirty="0" smtClean="0"/>
                <a:t>Ordförande</a:t>
              </a:r>
            </a:p>
            <a:p>
              <a:pPr lvl="0" algn="ctr" defTabSz="622300">
                <a:lnSpc>
                  <a:spcPct val="90000"/>
                </a:lnSpc>
                <a:spcBef>
                  <a:spcPct val="0"/>
                </a:spcBef>
                <a:spcAft>
                  <a:spcPct val="35000"/>
                </a:spcAft>
              </a:pPr>
              <a:r>
                <a:rPr lang="sv-SE" sz="1400" dirty="0" smtClean="0"/>
                <a:t>Christer Olsson</a:t>
              </a:r>
              <a:endParaRPr lang="en-US" sz="1400" kern="1200" noProof="0" dirty="0"/>
            </a:p>
          </p:txBody>
        </p:sp>
      </p:grpSp>
      <p:sp>
        <p:nvSpPr>
          <p:cNvPr id="9" name="Rectangle 8"/>
          <p:cNvSpPr/>
          <p:nvPr/>
        </p:nvSpPr>
        <p:spPr>
          <a:xfrm>
            <a:off x="3609653" y="4105080"/>
            <a:ext cx="890339" cy="1117286"/>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err="1" smtClean="0"/>
              <a:t>Valbe</a:t>
            </a:r>
            <a:r>
              <a:rPr lang="sv-SE" sz="1400" dirty="0" smtClean="0"/>
              <a:t>- redning: Tony Edlund</a:t>
            </a:r>
            <a:endParaRPr lang="en-US" sz="1400" dirty="0">
              <a:solidFill>
                <a:srgbClr val="FF0000"/>
              </a:solidFill>
            </a:endParaRPr>
          </a:p>
        </p:txBody>
      </p:sp>
      <p:sp>
        <p:nvSpPr>
          <p:cNvPr id="10" name="Rectangle 9"/>
          <p:cNvSpPr/>
          <p:nvPr/>
        </p:nvSpPr>
        <p:spPr>
          <a:xfrm>
            <a:off x="2511545" y="4106149"/>
            <a:ext cx="1023426" cy="1125488"/>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Kassör:</a:t>
            </a:r>
          </a:p>
          <a:p>
            <a:r>
              <a:rPr lang="sv-SE" sz="1400" dirty="0" smtClean="0"/>
              <a:t>Tommy  </a:t>
            </a:r>
          </a:p>
          <a:p>
            <a:r>
              <a:rPr lang="sv-SE" sz="1400" dirty="0" smtClean="0"/>
              <a:t>Andersson</a:t>
            </a:r>
            <a:endParaRPr lang="en-US" sz="1400" dirty="0"/>
          </a:p>
        </p:txBody>
      </p:sp>
      <p:sp>
        <p:nvSpPr>
          <p:cNvPr id="11" name="Rectangle 10"/>
          <p:cNvSpPr/>
          <p:nvPr/>
        </p:nvSpPr>
        <p:spPr>
          <a:xfrm>
            <a:off x="91286" y="4105080"/>
            <a:ext cx="1110668" cy="1700184"/>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solidFill>
                  <a:schemeClr val="bg1"/>
                </a:solidFill>
              </a:rPr>
              <a:t>Revisorer:</a:t>
            </a:r>
          </a:p>
          <a:p>
            <a:r>
              <a:rPr lang="sv-SE" sz="1400" dirty="0" smtClean="0">
                <a:solidFill>
                  <a:schemeClr val="bg1"/>
                </a:solidFill>
              </a:rPr>
              <a:t>Torbjörn </a:t>
            </a:r>
            <a:r>
              <a:rPr lang="sv-SE" sz="1400" dirty="0" err="1" smtClean="0">
                <a:solidFill>
                  <a:schemeClr val="bg1"/>
                </a:solidFill>
              </a:rPr>
              <a:t>Bosk</a:t>
            </a:r>
            <a:r>
              <a:rPr lang="sv-SE" sz="1400" dirty="0" smtClean="0">
                <a:solidFill>
                  <a:schemeClr val="bg1"/>
                </a:solidFill>
              </a:rPr>
              <a:t>, Mats Friberg, </a:t>
            </a:r>
            <a:r>
              <a:rPr lang="en-US" sz="1400" dirty="0" err="1" smtClean="0">
                <a:solidFill>
                  <a:schemeClr val="bg1"/>
                </a:solidFill>
              </a:rPr>
              <a:t>Suppleant</a:t>
            </a:r>
            <a:r>
              <a:rPr lang="en-US" sz="1400" dirty="0" smtClean="0">
                <a:solidFill>
                  <a:schemeClr val="bg1"/>
                </a:solidFill>
              </a:rPr>
              <a:t>: Camilla </a:t>
            </a:r>
            <a:r>
              <a:rPr lang="en-US" sz="1400" dirty="0" err="1" smtClean="0">
                <a:solidFill>
                  <a:schemeClr val="bg1"/>
                </a:solidFill>
              </a:rPr>
              <a:t>Vestin</a:t>
            </a:r>
            <a:endParaRPr lang="sv-SE" sz="1400" dirty="0" smtClean="0">
              <a:solidFill>
                <a:schemeClr val="bg1"/>
              </a:solidFill>
            </a:endParaRPr>
          </a:p>
        </p:txBody>
      </p:sp>
      <p:sp>
        <p:nvSpPr>
          <p:cNvPr id="12" name="Rectangle 11"/>
          <p:cNvSpPr/>
          <p:nvPr/>
        </p:nvSpPr>
        <p:spPr>
          <a:xfrm>
            <a:off x="1282520" y="4113076"/>
            <a:ext cx="1115662" cy="1118561"/>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Sekreterare: Lars Moström</a:t>
            </a:r>
          </a:p>
        </p:txBody>
      </p:sp>
      <p:sp>
        <p:nvSpPr>
          <p:cNvPr id="13" name="Rectangle 12"/>
          <p:cNvSpPr/>
          <p:nvPr/>
        </p:nvSpPr>
        <p:spPr>
          <a:xfrm>
            <a:off x="5939083" y="4130468"/>
            <a:ext cx="937173" cy="1116009"/>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LOK-stöd och IBIS-ansvarig:</a:t>
            </a:r>
          </a:p>
          <a:p>
            <a:r>
              <a:rPr lang="sv-SE" sz="1400" dirty="0" smtClean="0">
                <a:solidFill>
                  <a:schemeClr val="bg1"/>
                </a:solidFill>
              </a:rPr>
              <a:t>Christer Olsson</a:t>
            </a:r>
            <a:endParaRPr lang="en-US" sz="1400" dirty="0">
              <a:solidFill>
                <a:schemeClr val="bg1"/>
              </a:solidFill>
            </a:endParaRPr>
          </a:p>
        </p:txBody>
      </p:sp>
      <p:sp>
        <p:nvSpPr>
          <p:cNvPr id="14" name="Rectangle 13"/>
          <p:cNvSpPr/>
          <p:nvPr/>
        </p:nvSpPr>
        <p:spPr>
          <a:xfrm>
            <a:off x="8091938" y="4138510"/>
            <a:ext cx="1052062" cy="1081757"/>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Sponsor-ansvarig:      Tommy Andersson</a:t>
            </a:r>
            <a:endParaRPr lang="en-US" sz="1400" dirty="0">
              <a:solidFill>
                <a:srgbClr val="FF0000"/>
              </a:solidFill>
            </a:endParaRPr>
          </a:p>
        </p:txBody>
      </p:sp>
      <p:sp>
        <p:nvSpPr>
          <p:cNvPr id="15" name="Rectangle 14"/>
          <p:cNvSpPr/>
          <p:nvPr/>
        </p:nvSpPr>
        <p:spPr>
          <a:xfrm>
            <a:off x="4776428" y="4130468"/>
            <a:ext cx="1019289" cy="1106760"/>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Material-</a:t>
            </a:r>
          </a:p>
          <a:p>
            <a:r>
              <a:rPr lang="sv-SE" sz="1400" dirty="0" smtClean="0"/>
              <a:t>ansvarig:</a:t>
            </a:r>
          </a:p>
          <a:p>
            <a:r>
              <a:rPr lang="sv-SE" sz="1400" dirty="0" smtClean="0"/>
              <a:t>Tommy </a:t>
            </a:r>
          </a:p>
          <a:p>
            <a:r>
              <a:rPr lang="sv-SE" sz="1400" dirty="0" smtClean="0"/>
              <a:t>Andersson</a:t>
            </a:r>
            <a:endParaRPr lang="en-US" sz="1400" dirty="0"/>
          </a:p>
        </p:txBody>
      </p:sp>
      <p:sp>
        <p:nvSpPr>
          <p:cNvPr id="18" name="Rectangle 17"/>
          <p:cNvSpPr/>
          <p:nvPr/>
        </p:nvSpPr>
        <p:spPr>
          <a:xfrm>
            <a:off x="3875668" y="5445224"/>
            <a:ext cx="1627188" cy="720080"/>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sv-SE" sz="1400" dirty="0" smtClean="0"/>
              <a:t>Alla lag finns på  hemsidan under våra lag</a:t>
            </a:r>
            <a:endParaRPr lang="en-US" sz="1400" dirty="0"/>
          </a:p>
        </p:txBody>
      </p:sp>
      <p:cxnSp>
        <p:nvCxnSpPr>
          <p:cNvPr id="31" name="Straight Connector 30"/>
          <p:cNvCxnSpPr/>
          <p:nvPr/>
        </p:nvCxnSpPr>
        <p:spPr>
          <a:xfrm>
            <a:off x="646620" y="3833072"/>
            <a:ext cx="8049742" cy="27976"/>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671491" y="3742002"/>
            <a:ext cx="17771" cy="170322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endCxn id="12" idx="0"/>
          </p:cNvCxnSpPr>
          <p:nvPr/>
        </p:nvCxnSpPr>
        <p:spPr>
          <a:xfrm>
            <a:off x="1840351" y="3818117"/>
            <a:ext cx="0" cy="294959"/>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246829" y="3870800"/>
            <a:ext cx="0" cy="267711"/>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8696362" y="3861048"/>
            <a:ext cx="0" cy="23890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4278936" y="5595559"/>
            <a:ext cx="0" cy="23890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998260" y="4122239"/>
            <a:ext cx="1012108" cy="1124352"/>
          </a:xfrm>
          <a:prstGeom prst="rect">
            <a:avLst/>
          </a:prstGeom>
          <a:solidFill>
            <a:srgbClr val="7777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7016275" y="4138511"/>
            <a:ext cx="1163083" cy="954107"/>
          </a:xfrm>
          <a:prstGeom prst="rect">
            <a:avLst/>
          </a:prstGeom>
          <a:ln>
            <a:noFill/>
          </a:ln>
        </p:spPr>
        <p:txBody>
          <a:bodyPr wrap="square">
            <a:spAutoFit/>
          </a:bodyPr>
          <a:lstStyle/>
          <a:p>
            <a:r>
              <a:rPr lang="sv-SE" sz="1400" dirty="0" smtClean="0">
                <a:solidFill>
                  <a:schemeClr val="bg1"/>
                </a:solidFill>
              </a:rPr>
              <a:t>Utbildnings-ansvarig: Ingela Asplund</a:t>
            </a:r>
            <a:endParaRPr lang="en-US" sz="1400" dirty="0">
              <a:solidFill>
                <a:schemeClr val="bg1"/>
              </a:solidFill>
            </a:endParaRPr>
          </a:p>
        </p:txBody>
      </p:sp>
      <p:sp>
        <p:nvSpPr>
          <p:cNvPr id="3" name="TextBox 2"/>
          <p:cNvSpPr txBox="1"/>
          <p:nvPr/>
        </p:nvSpPr>
        <p:spPr>
          <a:xfrm>
            <a:off x="0" y="6309320"/>
            <a:ext cx="9144000" cy="677108"/>
          </a:xfrm>
          <a:prstGeom prst="rect">
            <a:avLst/>
          </a:prstGeom>
          <a:noFill/>
        </p:spPr>
        <p:txBody>
          <a:bodyPr wrap="square" rtlCol="0">
            <a:spAutoFit/>
          </a:bodyPr>
          <a:lstStyle/>
          <a:p>
            <a:pPr algn="ctr"/>
            <a:r>
              <a:rPr lang="sv-SE" sz="2000" dirty="0" smtClean="0">
                <a:solidFill>
                  <a:srgbClr val="777777"/>
                </a:solidFill>
              </a:rPr>
              <a:t>Styrelsens kontaktuppgifter finns på hemsidan under Styrelse i vänstermenyn.</a:t>
            </a:r>
            <a:endParaRPr lang="sv-SE" sz="2000" dirty="0">
              <a:solidFill>
                <a:srgbClr val="777777"/>
              </a:solidFill>
            </a:endParaRPr>
          </a:p>
          <a:p>
            <a:endParaRPr lang="en-US" dirty="0"/>
          </a:p>
        </p:txBody>
      </p:sp>
      <p:cxnSp>
        <p:nvCxnSpPr>
          <p:cNvPr id="29" name="Straight Connector 28"/>
          <p:cNvCxnSpPr>
            <a:endCxn id="11" idx="0"/>
          </p:cNvCxnSpPr>
          <p:nvPr/>
        </p:nvCxnSpPr>
        <p:spPr>
          <a:xfrm>
            <a:off x="646620" y="3839048"/>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6407669" y="3856207"/>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483701" y="3845555"/>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4015543" y="3845555"/>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3023258" y="3833072"/>
            <a:ext cx="0" cy="266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59062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93739" y="1685875"/>
            <a:ext cx="7772400" cy="1470025"/>
          </a:xfrm>
        </p:spPr>
        <p:txBody>
          <a:bodyPr/>
          <a:lstStyle/>
          <a:p>
            <a:r>
              <a:rPr lang="sv-SE" dirty="0" smtClean="0">
                <a:solidFill>
                  <a:schemeClr val="bg1"/>
                </a:solidFill>
              </a:rPr>
              <a:t>Lagens organisation</a:t>
            </a:r>
            <a:endParaRPr lang="en-US" dirty="0">
              <a:solidFill>
                <a:schemeClr val="bg1"/>
              </a:solidFill>
            </a:endParaRPr>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4162647" y="4157282"/>
            <a:ext cx="1080120" cy="1117286"/>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Materialare</a:t>
            </a:r>
            <a:endParaRPr lang="en-US" sz="1400" dirty="0"/>
          </a:p>
        </p:txBody>
      </p:sp>
      <p:sp>
        <p:nvSpPr>
          <p:cNvPr id="10" name="Rectangle 9"/>
          <p:cNvSpPr/>
          <p:nvPr/>
        </p:nvSpPr>
        <p:spPr>
          <a:xfrm>
            <a:off x="467544" y="4160881"/>
            <a:ext cx="1124063" cy="1125488"/>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Tränare</a:t>
            </a:r>
          </a:p>
          <a:p>
            <a:r>
              <a:rPr lang="sv-SE" sz="1400" dirty="0" smtClean="0"/>
              <a:t>(minst 2 </a:t>
            </a:r>
            <a:r>
              <a:rPr lang="sv-SE" sz="1400" dirty="0" err="1" smtClean="0"/>
              <a:t>st</a:t>
            </a:r>
            <a:r>
              <a:rPr lang="sv-SE" sz="1400" dirty="0" smtClean="0"/>
              <a:t>, helst 3-4 </a:t>
            </a:r>
            <a:r>
              <a:rPr lang="sv-SE" sz="1400" dirty="0" err="1" smtClean="0"/>
              <a:t>st</a:t>
            </a:r>
            <a:r>
              <a:rPr lang="sv-SE" sz="1400" dirty="0" smtClean="0"/>
              <a:t>)</a:t>
            </a:r>
          </a:p>
        </p:txBody>
      </p:sp>
      <p:sp>
        <p:nvSpPr>
          <p:cNvPr id="11" name="Rectangle 10"/>
          <p:cNvSpPr/>
          <p:nvPr/>
        </p:nvSpPr>
        <p:spPr>
          <a:xfrm>
            <a:off x="3043599" y="4163786"/>
            <a:ext cx="949536" cy="1118561"/>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Kassör</a:t>
            </a:r>
            <a:endParaRPr lang="en-US" sz="1400" dirty="0"/>
          </a:p>
        </p:txBody>
      </p:sp>
      <p:sp>
        <p:nvSpPr>
          <p:cNvPr id="12" name="Rectangle 11"/>
          <p:cNvSpPr/>
          <p:nvPr/>
        </p:nvSpPr>
        <p:spPr>
          <a:xfrm>
            <a:off x="1786278" y="4156007"/>
            <a:ext cx="985522" cy="1118561"/>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Lagledare</a:t>
            </a:r>
            <a:endParaRPr lang="en-US" sz="1400" dirty="0"/>
          </a:p>
        </p:txBody>
      </p:sp>
      <p:sp>
        <p:nvSpPr>
          <p:cNvPr id="13" name="Rectangle 12"/>
          <p:cNvSpPr/>
          <p:nvPr/>
        </p:nvSpPr>
        <p:spPr>
          <a:xfrm>
            <a:off x="5436096" y="4158559"/>
            <a:ext cx="844439" cy="1116009"/>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LOK-stöds-ansvarig</a:t>
            </a:r>
            <a:endParaRPr lang="en-US" sz="1400" dirty="0"/>
          </a:p>
        </p:txBody>
      </p:sp>
      <p:sp>
        <p:nvSpPr>
          <p:cNvPr id="14" name="Rectangle 13"/>
          <p:cNvSpPr/>
          <p:nvPr/>
        </p:nvSpPr>
        <p:spPr>
          <a:xfrm>
            <a:off x="7452320" y="4175941"/>
            <a:ext cx="1368152" cy="1113090"/>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Föräldragrupp  / Arrangemangs-ansvariga</a:t>
            </a:r>
            <a:endParaRPr lang="en-US" sz="1400" dirty="0"/>
          </a:p>
        </p:txBody>
      </p:sp>
      <p:sp>
        <p:nvSpPr>
          <p:cNvPr id="15" name="Rectangle 14"/>
          <p:cNvSpPr/>
          <p:nvPr/>
        </p:nvSpPr>
        <p:spPr>
          <a:xfrm>
            <a:off x="6444208" y="4175836"/>
            <a:ext cx="847208" cy="1106760"/>
          </a:xfrm>
          <a:prstGeom prst="rect">
            <a:avLst/>
          </a:prstGeom>
          <a:solidFill>
            <a:srgbClr val="777777"/>
          </a:solidFill>
          <a:ln>
            <a:solidFill>
              <a:srgbClr val="77777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sv-SE" sz="1400" dirty="0" smtClean="0"/>
              <a:t>Web-ansvarig</a:t>
            </a:r>
            <a:endParaRPr lang="en-US" sz="1400" dirty="0"/>
          </a:p>
        </p:txBody>
      </p:sp>
      <p:cxnSp>
        <p:nvCxnSpPr>
          <p:cNvPr id="31" name="Straight Connector 30"/>
          <p:cNvCxnSpPr/>
          <p:nvPr/>
        </p:nvCxnSpPr>
        <p:spPr>
          <a:xfrm>
            <a:off x="1073114" y="3861048"/>
            <a:ext cx="7146101" cy="0"/>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276022" y="3880982"/>
            <a:ext cx="0" cy="294959"/>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1052093" y="3855264"/>
            <a:ext cx="0" cy="28803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endCxn id="9" idx="0"/>
          </p:cNvCxnSpPr>
          <p:nvPr/>
        </p:nvCxnSpPr>
        <p:spPr>
          <a:xfrm>
            <a:off x="4702707" y="3861048"/>
            <a:ext cx="0" cy="296234"/>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endCxn id="15" idx="0"/>
          </p:cNvCxnSpPr>
          <p:nvPr/>
        </p:nvCxnSpPr>
        <p:spPr>
          <a:xfrm>
            <a:off x="6867812" y="3855264"/>
            <a:ext cx="0" cy="32057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3437532" y="3880982"/>
            <a:ext cx="0" cy="314177"/>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8219215" y="3861048"/>
            <a:ext cx="0" cy="238902"/>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5786307" y="3875341"/>
            <a:ext cx="0" cy="280417"/>
          </a:xfrm>
          <a:prstGeom prst="line">
            <a:avLst/>
          </a:prstGeom>
          <a:ln>
            <a:solidFill>
              <a:srgbClr val="777777"/>
            </a:solidFill>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51520" y="5754239"/>
            <a:ext cx="8712968" cy="861774"/>
          </a:xfrm>
          <a:prstGeom prst="rect">
            <a:avLst/>
          </a:prstGeom>
          <a:noFill/>
        </p:spPr>
        <p:txBody>
          <a:bodyPr wrap="square" rtlCol="0">
            <a:spAutoFit/>
          </a:bodyPr>
          <a:lstStyle/>
          <a:p>
            <a:pPr algn="ctr"/>
            <a:r>
              <a:rPr lang="sv-SE" sz="2500" dirty="0" smtClean="0">
                <a:solidFill>
                  <a:srgbClr val="777777"/>
                </a:solidFill>
              </a:rPr>
              <a:t>Alla lag behöver utse dessa roller inom laget.</a:t>
            </a:r>
          </a:p>
          <a:p>
            <a:pPr algn="ctr"/>
            <a:r>
              <a:rPr lang="sv-SE" sz="2500" dirty="0" smtClean="0">
                <a:solidFill>
                  <a:srgbClr val="777777"/>
                </a:solidFill>
              </a:rPr>
              <a:t>Namnen ska även publiceras på respektive lags hemsida.</a:t>
            </a:r>
            <a:endParaRPr lang="en-US" sz="2500" dirty="0">
              <a:solidFill>
                <a:srgbClr val="777777"/>
              </a:solidFill>
            </a:endParaRPr>
          </a:p>
        </p:txBody>
      </p:sp>
    </p:spTree>
    <p:extLst>
      <p:ext uri="{BB962C8B-B14F-4D97-AF65-F5344CB8AC3E}">
        <p14:creationId xmlns:p14="http://schemas.microsoft.com/office/powerpoint/2010/main" val="3370336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a:solidFill>
            <a:srgbClr val="0070C0"/>
          </a:solidFill>
        </p:spPr>
        <p:txBody>
          <a:bodyPr/>
          <a:lstStyle/>
          <a:p>
            <a:r>
              <a:rPr lang="sv-SE" dirty="0" smtClean="0">
                <a:solidFill>
                  <a:schemeClr val="bg1"/>
                </a:solidFill>
              </a:rPr>
              <a:t>Tränarens uppgifter</a:t>
            </a:r>
            <a:endParaRPr lang="en-US" dirty="0">
              <a:solidFill>
                <a:schemeClr val="bg1"/>
              </a:solidFill>
            </a:endParaRPr>
          </a:p>
        </p:txBody>
      </p:sp>
      <p:sp>
        <p:nvSpPr>
          <p:cNvPr id="3" name="Subtitle 2"/>
          <p:cNvSpPr>
            <a:spLocks noGrp="1"/>
          </p:cNvSpPr>
          <p:nvPr>
            <p:ph type="subTitle" idx="1"/>
          </p:nvPr>
        </p:nvSpPr>
        <p:spPr>
          <a:xfrm>
            <a:off x="1763688" y="3212976"/>
            <a:ext cx="6400800" cy="3528392"/>
          </a:xfrm>
        </p:spPr>
        <p:txBody>
          <a:bodyPr>
            <a:normAutofit fontScale="40000" lnSpcReduction="20000"/>
          </a:bodyPr>
          <a:lstStyle/>
          <a:p>
            <a:pPr marL="457200" indent="-457200" algn="l">
              <a:buFont typeface="Arial" panose="020B0604020202020204" pitchFamily="34" charset="0"/>
              <a:buChar char="•"/>
            </a:pPr>
            <a:r>
              <a:rPr lang="sv-SE" sz="4200" dirty="0" smtClean="0"/>
              <a:t>Lägga upp en grovplanering för terminen</a:t>
            </a:r>
          </a:p>
          <a:p>
            <a:pPr marL="457200" indent="-457200" algn="l">
              <a:buFont typeface="Arial" panose="020B0604020202020204" pitchFamily="34" charset="0"/>
              <a:buChar char="•"/>
            </a:pPr>
            <a:r>
              <a:rPr lang="sv-SE" sz="4200" dirty="0" smtClean="0"/>
              <a:t>Anpassa träningarna efter ålder på spelarna </a:t>
            </a:r>
          </a:p>
          <a:p>
            <a:pPr marL="457200" indent="-457200" algn="l">
              <a:buFont typeface="Arial" panose="020B0604020202020204" pitchFamily="34" charset="0"/>
              <a:buChar char="•"/>
            </a:pPr>
            <a:r>
              <a:rPr lang="sv-SE" sz="4200" dirty="0" smtClean="0"/>
              <a:t>Förbereda varje träning och hålla ordning på träningarna</a:t>
            </a:r>
          </a:p>
          <a:p>
            <a:pPr marL="457200" indent="-457200" algn="l">
              <a:buFont typeface="Arial" panose="020B0604020202020204" pitchFamily="34" charset="0"/>
              <a:buChar char="•"/>
            </a:pPr>
            <a:r>
              <a:rPr lang="sv-SE" sz="4200" dirty="0" smtClean="0"/>
              <a:t>Lära ut teknik, regler och spelsystem </a:t>
            </a:r>
          </a:p>
          <a:p>
            <a:pPr marL="457200" indent="-457200" algn="l">
              <a:buFont typeface="Arial" panose="020B0604020202020204" pitchFamily="34" charset="0"/>
              <a:buChar char="•"/>
            </a:pPr>
            <a:r>
              <a:rPr lang="sv-SE" sz="4200" dirty="0" smtClean="0"/>
              <a:t>Se till att spelarna får goda fysiska förutsättningar efter lagets förutsättningar</a:t>
            </a:r>
          </a:p>
          <a:p>
            <a:pPr marL="457200" indent="-457200" algn="l">
              <a:buFont typeface="Arial" panose="020B0604020202020204" pitchFamily="34" charset="0"/>
              <a:buChar char="•"/>
            </a:pPr>
            <a:r>
              <a:rPr lang="sv-SE" sz="4200" dirty="0" smtClean="0"/>
              <a:t>Skapa trivsel i laget</a:t>
            </a:r>
          </a:p>
          <a:p>
            <a:pPr marL="457200" indent="-457200" algn="l">
              <a:buFont typeface="Arial" panose="020B0604020202020204" pitchFamily="34" charset="0"/>
              <a:buChar char="•"/>
            </a:pPr>
            <a:r>
              <a:rPr lang="sv-SE" sz="4200" dirty="0" smtClean="0"/>
              <a:t>Uppträda på ett bra sätt på träningar och matcher</a:t>
            </a:r>
          </a:p>
          <a:p>
            <a:pPr marL="457200" indent="-457200" algn="l">
              <a:buFont typeface="Arial" panose="020B0604020202020204" pitchFamily="34" charset="0"/>
              <a:buChar char="•"/>
            </a:pPr>
            <a:r>
              <a:rPr lang="sv-SE" sz="4200" dirty="0" smtClean="0"/>
              <a:t>Se och utveckla alla spelarnas förmågor</a:t>
            </a:r>
          </a:p>
          <a:p>
            <a:pPr marL="457200" indent="-457200" algn="l">
              <a:buFont typeface="Arial" panose="020B0604020202020204" pitchFamily="34" charset="0"/>
              <a:buChar char="•"/>
            </a:pPr>
            <a:r>
              <a:rPr lang="sv-SE" sz="4200" dirty="0" smtClean="0"/>
              <a:t>Ta ut spelare till match – och anpassa lagets förmågor på bästa sätt.  </a:t>
            </a:r>
            <a:endParaRPr lang="sv-SE" sz="4200" dirty="0" smtClean="0">
              <a:solidFill>
                <a:srgbClr val="FF0000"/>
              </a:solidFill>
            </a:endParaRPr>
          </a:p>
          <a:p>
            <a:pPr marL="457200" indent="-457200" algn="l">
              <a:buFont typeface="Arial" panose="020B0604020202020204" pitchFamily="34" charset="0"/>
              <a:buChar char="•"/>
            </a:pPr>
            <a:r>
              <a:rPr lang="sv-SE" sz="4200" dirty="0" smtClean="0"/>
              <a:t>Se till så alla får spela lika mycket (i de yngre lagen)</a:t>
            </a:r>
          </a:p>
          <a:p>
            <a:pPr marL="457200" indent="-457200" algn="l">
              <a:buFont typeface="Arial" panose="020B0604020202020204" pitchFamily="34" charset="0"/>
              <a:buChar char="•"/>
            </a:pPr>
            <a:r>
              <a:rPr lang="sv-SE" sz="4200" dirty="0" smtClean="0"/>
              <a:t>Gå utbildningar anpassade för lagets ålder, samt de som klubben arrangerar</a:t>
            </a:r>
          </a:p>
          <a:p>
            <a:pPr marL="457200" indent="-457200" algn="l">
              <a:buFont typeface="Arial" panose="020B0604020202020204" pitchFamily="34" charset="0"/>
              <a:buChar char="•"/>
            </a:pPr>
            <a:endParaRPr lang="sv-SE" dirty="0" smtClean="0"/>
          </a:p>
          <a:p>
            <a:pPr marL="457200" indent="-457200" algn="l">
              <a:buFont typeface="Arial" panose="020B0604020202020204" pitchFamily="34" charset="0"/>
              <a:buChar char="•"/>
            </a:pPr>
            <a:endParaRPr lang="sv-SE" dirty="0" smtClean="0"/>
          </a:p>
          <a:p>
            <a:pPr marL="457200" indent="-457200" algn="l">
              <a:buFont typeface="Arial" panose="020B0604020202020204" pitchFamily="34" charset="0"/>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00341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1607"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Lagledarens uppgifter 1/2</a:t>
            </a:r>
            <a:endParaRPr lang="en-US" dirty="0">
              <a:solidFill>
                <a:schemeClr val="bg1"/>
              </a:solidFill>
            </a:endParaRPr>
          </a:p>
        </p:txBody>
      </p:sp>
      <p:sp>
        <p:nvSpPr>
          <p:cNvPr id="3" name="Subtitle 2"/>
          <p:cNvSpPr>
            <a:spLocks noGrp="1"/>
          </p:cNvSpPr>
          <p:nvPr>
            <p:ph type="subTitle" idx="1"/>
          </p:nvPr>
        </p:nvSpPr>
        <p:spPr>
          <a:xfrm>
            <a:off x="395536" y="3140968"/>
            <a:ext cx="8424936" cy="3600400"/>
          </a:xfrm>
        </p:spPr>
        <p:txBody>
          <a:bodyPr>
            <a:noAutofit/>
          </a:bodyPr>
          <a:lstStyle/>
          <a:p>
            <a:pPr marL="457200" indent="-457200" algn="l">
              <a:buFont typeface="Arial" panose="020B0604020202020204" pitchFamily="34" charset="0"/>
              <a:buChar char="•"/>
            </a:pPr>
            <a:r>
              <a:rPr lang="sv-SE" sz="1500" dirty="0"/>
              <a:t>Se till att närvaron sköts och </a:t>
            </a:r>
            <a:r>
              <a:rPr lang="sv-SE" sz="1500" u="sng" dirty="0"/>
              <a:t>i</a:t>
            </a:r>
            <a:r>
              <a:rPr lang="sv-SE" sz="1500" u="sng" dirty="0" smtClean="0"/>
              <a:t> tid </a:t>
            </a:r>
            <a:r>
              <a:rPr lang="sv-SE" sz="1500" dirty="0" smtClean="0"/>
              <a:t>lämnas till </a:t>
            </a:r>
            <a:r>
              <a:rPr lang="sv-SE" sz="1500" dirty="0"/>
              <a:t>föreningens LOK-ansvarige terminsvis 2 ggr/år (1/7-31/12 och 1/1-30/6). Närvaro </a:t>
            </a:r>
            <a:r>
              <a:rPr lang="sv-SE" sz="1500" dirty="0" smtClean="0"/>
              <a:t>ska tas </a:t>
            </a:r>
            <a:r>
              <a:rPr lang="sv-SE" sz="1500" dirty="0"/>
              <a:t>upp på allt man gör med laget, t ex tillsammans besöker någon annan plats för att se på idrott, fysträning, teoripass, utbildning, avslutning, matcher och cuper.</a:t>
            </a:r>
          </a:p>
          <a:p>
            <a:pPr marL="457200" indent="-457200" algn="l">
              <a:buFont typeface="Arial" panose="020B0604020202020204" pitchFamily="34" charset="0"/>
              <a:buChar char="•"/>
            </a:pPr>
            <a:r>
              <a:rPr lang="sv-SE" sz="1500" dirty="0"/>
              <a:t>Tillsammans med övriga ledare se till att laget har det material som behövs till laget.</a:t>
            </a:r>
          </a:p>
          <a:p>
            <a:pPr marL="457200" indent="-457200" algn="l">
              <a:buFont typeface="Arial" panose="020B0604020202020204" pitchFamily="34" charset="0"/>
              <a:buChar char="•"/>
            </a:pPr>
            <a:r>
              <a:rPr lang="sv-SE" sz="1500" dirty="0" smtClean="0"/>
              <a:t>Se </a:t>
            </a:r>
            <a:r>
              <a:rPr lang="sv-SE" sz="1500" dirty="0"/>
              <a:t>till att laget har föräldramöten.</a:t>
            </a:r>
          </a:p>
          <a:p>
            <a:pPr marL="457200" indent="-457200" algn="l">
              <a:buFont typeface="Arial" panose="020B0604020202020204" pitchFamily="34" charset="0"/>
              <a:buChar char="•"/>
            </a:pPr>
            <a:r>
              <a:rPr lang="sv-SE" sz="1500" dirty="0" smtClean="0"/>
              <a:t>Se </a:t>
            </a:r>
            <a:r>
              <a:rPr lang="sv-SE" sz="1500" dirty="0"/>
              <a:t>till att det tas upp personuppgifter på spelare och mailar dessa till förenings </a:t>
            </a:r>
            <a:r>
              <a:rPr lang="sv-SE" sz="1500" dirty="0" smtClean="0"/>
              <a:t>IBIS-ansvarige </a:t>
            </a:r>
            <a:r>
              <a:rPr lang="sv-SE" sz="1500" dirty="0"/>
              <a:t>(Detta är ett måste för att kunna lägga in spelare till match</a:t>
            </a:r>
            <a:r>
              <a:rPr lang="sv-SE" sz="1500" dirty="0" smtClean="0"/>
              <a:t>.) </a:t>
            </a:r>
            <a:endParaRPr lang="sv-SE" sz="1500" dirty="0"/>
          </a:p>
          <a:p>
            <a:pPr marL="457200" indent="-457200" algn="l">
              <a:buFont typeface="Arial" panose="020B0604020202020204" pitchFamily="34" charset="0"/>
              <a:buChar char="•"/>
            </a:pPr>
            <a:r>
              <a:rPr lang="sv-SE" sz="1500" dirty="0"/>
              <a:t>Se till att det finns någon som sköter laguppställningar på </a:t>
            </a:r>
            <a:r>
              <a:rPr lang="sv-SE" sz="1500" dirty="0" smtClean="0"/>
              <a:t>IBIS </a:t>
            </a:r>
            <a:r>
              <a:rPr lang="sv-SE" sz="1500" dirty="0"/>
              <a:t>och rapporterar resultat via </a:t>
            </a:r>
            <a:r>
              <a:rPr lang="sv-SE" sz="1500" dirty="0" smtClean="0"/>
              <a:t>IBIS. </a:t>
            </a:r>
            <a:r>
              <a:rPr lang="sv-SE" sz="1500" dirty="0"/>
              <a:t>(Böter kan utgå vid utebliven rapportering)</a:t>
            </a:r>
          </a:p>
          <a:p>
            <a:pPr marL="457200" indent="-457200" algn="l">
              <a:buFont typeface="Arial" panose="020B0604020202020204" pitchFamily="34" charset="0"/>
              <a:buChar char="•"/>
            </a:pPr>
            <a:r>
              <a:rPr lang="sv-SE" sz="1500" dirty="0"/>
              <a:t>Se till att det finns </a:t>
            </a:r>
            <a:r>
              <a:rPr lang="sv-SE" sz="1500" dirty="0" smtClean="0"/>
              <a:t>en föräldragrupp </a:t>
            </a:r>
            <a:r>
              <a:rPr lang="sv-SE" sz="1500" dirty="0"/>
              <a:t>som sköter arrangemang som matcher och sammandrag, både kiosk och sekretariat.</a:t>
            </a:r>
          </a:p>
          <a:p>
            <a:pPr marL="457200" indent="-457200" algn="l">
              <a:buFont typeface="Arial" panose="020B0604020202020204" pitchFamily="34" charset="0"/>
              <a:buChar char="•"/>
            </a:pPr>
            <a:r>
              <a:rPr lang="sv-SE" sz="1500" dirty="0"/>
              <a:t>Vid sammandrag bjuda in lag och kontakta de domare som ska döma, </a:t>
            </a:r>
            <a:r>
              <a:rPr lang="sv-SE" sz="1500" dirty="0" smtClean="0"/>
              <a:t>samt se </a:t>
            </a:r>
            <a:r>
              <a:rPr lang="sv-SE" sz="1500" dirty="0"/>
              <a:t>till att lagen </a:t>
            </a:r>
            <a:r>
              <a:rPr lang="sv-SE" sz="1500" dirty="0" smtClean="0"/>
              <a:t>och domare vet </a:t>
            </a:r>
            <a:r>
              <a:rPr lang="sv-SE" sz="1500" dirty="0"/>
              <a:t>var de ska byta om</a:t>
            </a:r>
            <a:r>
              <a:rPr lang="sv-SE" sz="1500" dirty="0" smtClean="0"/>
              <a:t>.</a:t>
            </a:r>
          </a:p>
          <a:p>
            <a:pPr marL="457200" indent="-457200" algn="l">
              <a:buFont typeface="Arial" panose="020B0604020202020204" pitchFamily="34" charset="0"/>
              <a:buChar char="•"/>
            </a:pPr>
            <a:r>
              <a:rPr lang="sv-SE" sz="1600" dirty="0"/>
              <a:t>I första hand vara lagets kontaktperson mot föreningen.</a:t>
            </a:r>
          </a:p>
          <a:p>
            <a:pPr marL="457200" indent="-457200" algn="l">
              <a:buFont typeface="Arial" panose="020B0604020202020204" pitchFamily="34" charset="0"/>
              <a:buChar char="•"/>
            </a:pPr>
            <a:endParaRPr lang="sv-SE" sz="1500" dirty="0"/>
          </a:p>
          <a:p>
            <a:pPr marL="171450" indent="-171450" algn="l">
              <a:buFont typeface="Arial" panose="020B0604020202020204" pitchFamily="34" charset="0"/>
              <a:buChar char="•"/>
            </a:pPr>
            <a:endParaRPr lang="en-US" sz="1200"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803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3668"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Lagledarens uppgifter 2/2</a:t>
            </a:r>
            <a:endParaRPr lang="en-US" dirty="0">
              <a:solidFill>
                <a:schemeClr val="bg1"/>
              </a:solidFill>
            </a:endParaRPr>
          </a:p>
        </p:txBody>
      </p:sp>
      <p:sp>
        <p:nvSpPr>
          <p:cNvPr id="3" name="Subtitle 2"/>
          <p:cNvSpPr>
            <a:spLocks noGrp="1"/>
          </p:cNvSpPr>
          <p:nvPr>
            <p:ph type="subTitle" idx="1"/>
          </p:nvPr>
        </p:nvSpPr>
        <p:spPr>
          <a:xfrm>
            <a:off x="179512" y="3068960"/>
            <a:ext cx="8784976" cy="3789040"/>
          </a:xfrm>
        </p:spPr>
        <p:txBody>
          <a:bodyPr>
            <a:normAutofit fontScale="70000" lnSpcReduction="20000"/>
          </a:bodyPr>
          <a:lstStyle/>
          <a:p>
            <a:pPr marL="457200" indent="-457200" algn="l">
              <a:buFont typeface="Arial" panose="020B0604020202020204" pitchFamily="34" charset="0"/>
              <a:buChar char="•"/>
            </a:pPr>
            <a:r>
              <a:rPr lang="sv-SE" sz="2200" dirty="0" smtClean="0"/>
              <a:t>Se till att  Webansvarig har en fungerande hemsida för laget. Uppdatera kontaktuppgifter som mailadress och telefonnummer för att underlätta vid utskick. Förslag på lista finns på Dokument/Blanketter) Kalendern skall fyllas i med både träningar och matcher. Aktuell trupp skall också finnas på lagets hemsida. </a:t>
            </a:r>
            <a:r>
              <a:rPr lang="sv-SE" sz="2200" dirty="0"/>
              <a:t>Även </a:t>
            </a:r>
            <a:r>
              <a:rPr lang="sv-SE" sz="2200" dirty="0" smtClean="0"/>
              <a:t>mail </a:t>
            </a:r>
            <a:r>
              <a:rPr lang="sv-SE" sz="2200" dirty="0"/>
              <a:t>och </a:t>
            </a:r>
            <a:r>
              <a:rPr lang="sv-SE" sz="2200" dirty="0" err="1"/>
              <a:t>telefonnr</a:t>
            </a:r>
            <a:r>
              <a:rPr lang="sv-SE" sz="2200" dirty="0"/>
              <a:t> till samtliga </a:t>
            </a:r>
            <a:r>
              <a:rPr lang="sv-SE" sz="2200" dirty="0" smtClean="0"/>
              <a:t>ledare.</a:t>
            </a:r>
          </a:p>
          <a:p>
            <a:pPr marL="457200" indent="-457200" algn="l">
              <a:buFont typeface="Arial" panose="020B0604020202020204" pitchFamily="34" charset="0"/>
              <a:buChar char="•"/>
            </a:pPr>
            <a:r>
              <a:rPr lang="sv-SE" sz="2200" dirty="0" smtClean="0"/>
              <a:t>Om laget inte tänker använda en tid i hallen i så god tid som möjligt försöka få något annat lag att träna då.</a:t>
            </a:r>
          </a:p>
          <a:p>
            <a:pPr marL="457200" indent="-457200" algn="l">
              <a:buFont typeface="Arial" panose="020B0604020202020204" pitchFamily="34" charset="0"/>
              <a:buChar char="•"/>
            </a:pPr>
            <a:r>
              <a:rPr lang="sv-SE" sz="2200" dirty="0" smtClean="0"/>
              <a:t>I god tid kolla upp när laget behöver låna svarta bortatröjor och be lagets Materialare att lämna rekvisition till föreningens Materialansvarige.</a:t>
            </a:r>
          </a:p>
          <a:p>
            <a:pPr marL="457200" indent="-457200" algn="l">
              <a:buFont typeface="Arial" panose="020B0604020202020204" pitchFamily="34" charset="0"/>
              <a:buChar char="•"/>
            </a:pPr>
            <a:r>
              <a:rPr lang="sv-SE" sz="2200" dirty="0" smtClean="0"/>
              <a:t>Skriv </a:t>
            </a:r>
            <a:r>
              <a:rPr lang="sv-SE" sz="2200" dirty="0"/>
              <a:t>ut matchprotokoll i </a:t>
            </a:r>
            <a:r>
              <a:rPr lang="sv-SE" sz="2200" dirty="0" smtClean="0"/>
              <a:t>IBIS, se hemsidan under dokument/IBIS .</a:t>
            </a:r>
            <a:endParaRPr lang="sv-SE" sz="2200" dirty="0" smtClean="0">
              <a:solidFill>
                <a:srgbClr val="FF0000"/>
              </a:solidFill>
            </a:endParaRPr>
          </a:p>
          <a:p>
            <a:pPr marL="457200" indent="-457200" algn="l">
              <a:buFont typeface="Arial" panose="020B0604020202020204" pitchFamily="34" charset="0"/>
              <a:buChar char="•"/>
            </a:pPr>
            <a:r>
              <a:rPr lang="sv-SE" sz="2200" dirty="0" smtClean="0"/>
              <a:t>Lämna </a:t>
            </a:r>
            <a:r>
              <a:rPr lang="sv-SE" sz="2200" dirty="0"/>
              <a:t>in redovisningsblankett </a:t>
            </a:r>
            <a:r>
              <a:rPr lang="sv-SE" sz="2200" dirty="0" smtClean="0"/>
              <a:t> för </a:t>
            </a:r>
            <a:r>
              <a:rPr lang="sv-SE" sz="2200" dirty="0" err="1" smtClean="0"/>
              <a:t>lärgrupper</a:t>
            </a:r>
            <a:r>
              <a:rPr lang="sv-SE" sz="2200" dirty="0" smtClean="0"/>
              <a:t>, till föreningens Utbildningsansvarig, se hemsidan under Dokument/Utbildning.</a:t>
            </a:r>
          </a:p>
          <a:p>
            <a:pPr marL="457200" indent="-457200" algn="l">
              <a:buFont typeface="Arial" panose="020B0604020202020204" pitchFamily="34" charset="0"/>
              <a:buChar char="•"/>
            </a:pPr>
            <a:r>
              <a:rPr lang="sv-SE" sz="2200" dirty="0" smtClean="0"/>
              <a:t>IBIS-support </a:t>
            </a:r>
            <a:r>
              <a:rPr lang="sv-SE" sz="2200" dirty="0"/>
              <a:t>finns på VBIF </a:t>
            </a:r>
            <a:r>
              <a:rPr lang="sv-SE" sz="2200" dirty="0" smtClean="0"/>
              <a:t>hemsida.</a:t>
            </a:r>
          </a:p>
          <a:p>
            <a:pPr marL="457200" indent="-457200" algn="l">
              <a:buFont typeface="Arial" panose="020B0604020202020204" pitchFamily="34" charset="0"/>
              <a:buChar char="•"/>
            </a:pPr>
            <a:r>
              <a:rPr lang="sv-SE" sz="2200" dirty="0" smtClean="0"/>
              <a:t>Ta upp samordning av resor till bortamatcher, cuper på föräldramöte.</a:t>
            </a:r>
          </a:p>
          <a:p>
            <a:pPr marL="457200" indent="-457200" algn="l">
              <a:buFont typeface="Arial" panose="020B0604020202020204" pitchFamily="34" charset="0"/>
              <a:buChar char="•"/>
            </a:pPr>
            <a:r>
              <a:rPr lang="sv-SE" sz="2200" dirty="0" smtClean="0"/>
              <a:t>Se till att följa lagens rättigheter och skyldigheter under Dokument/Föreskrifter.</a:t>
            </a:r>
          </a:p>
          <a:p>
            <a:pPr marL="457200" indent="-457200" algn="l">
              <a:buFont typeface="Arial" panose="020B0604020202020204" pitchFamily="34" charset="0"/>
              <a:buChar char="•"/>
            </a:pPr>
            <a:r>
              <a:rPr lang="sv-SE" sz="2200" dirty="0" smtClean="0"/>
              <a:t>Skicka in verksamhetsberättelse till förenings Kassör efter säsongens slut. Förslag finns under Dokument/ Lag dokument.</a:t>
            </a:r>
          </a:p>
          <a:p>
            <a:pPr marL="457200" indent="-457200" algn="l">
              <a:buFont typeface="Arial" panose="020B0604020202020204" pitchFamily="34" charset="0"/>
              <a:buChar char="•"/>
            </a:pPr>
            <a:r>
              <a:rPr lang="sv-SE" sz="2200" dirty="0" smtClean="0"/>
              <a:t>Se till att matchvärd utses till varje match, samt dela ut matchvärds-väst</a:t>
            </a:r>
            <a:endParaRPr lang="en-US" sz="2200" dirty="0"/>
          </a:p>
          <a:p>
            <a:pPr marL="457200" indent="-457200" algn="l">
              <a:buFont typeface="Arial" panose="020B0604020202020204" pitchFamily="34" charset="0"/>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55554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3668" y="1916832"/>
            <a:ext cx="5976664" cy="1008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665718"/>
            <a:ext cx="7772400" cy="1470025"/>
          </a:xfrm>
        </p:spPr>
        <p:txBody>
          <a:bodyPr/>
          <a:lstStyle/>
          <a:p>
            <a:r>
              <a:rPr lang="sv-SE" dirty="0" smtClean="0">
                <a:solidFill>
                  <a:schemeClr val="bg1"/>
                </a:solidFill>
              </a:rPr>
              <a:t>Kassörens uppgifter</a:t>
            </a:r>
            <a:endParaRPr lang="en-US" dirty="0">
              <a:solidFill>
                <a:schemeClr val="bg1"/>
              </a:solidFill>
            </a:endParaRPr>
          </a:p>
        </p:txBody>
      </p:sp>
      <p:sp>
        <p:nvSpPr>
          <p:cNvPr id="3" name="Subtitle 2"/>
          <p:cNvSpPr>
            <a:spLocks noGrp="1"/>
          </p:cNvSpPr>
          <p:nvPr>
            <p:ph type="subTitle" idx="1"/>
          </p:nvPr>
        </p:nvSpPr>
        <p:spPr>
          <a:xfrm>
            <a:off x="395536" y="3356992"/>
            <a:ext cx="8352928" cy="3501008"/>
          </a:xfrm>
        </p:spPr>
        <p:txBody>
          <a:bodyPr>
            <a:normAutofit fontScale="47500" lnSpcReduction="20000"/>
          </a:bodyPr>
          <a:lstStyle/>
          <a:p>
            <a:pPr marL="457200" indent="-457200" algn="l">
              <a:buFont typeface="Arial" panose="020B0604020202020204" pitchFamily="34" charset="0"/>
              <a:buChar char="•"/>
            </a:pPr>
            <a:r>
              <a:rPr lang="sv-SE" dirty="0" smtClean="0"/>
              <a:t>Inför säsong upprätta en enklare budget för att kunna bestämma lagavgift</a:t>
            </a:r>
          </a:p>
          <a:p>
            <a:pPr marL="457200" indent="-457200" algn="l">
              <a:buFont typeface="Arial" panose="020B0604020202020204" pitchFamily="34" charset="0"/>
              <a:buChar char="•"/>
            </a:pPr>
            <a:r>
              <a:rPr lang="sv-SE" dirty="0" smtClean="0"/>
              <a:t>Se till att alla i laget betalt lag- och medlemsavgift innan man spelar 1:a seriematchen, så att man är försäkrad. Medlemsavgiften dras sedan från lagkontot med det antal som är inrapporterat i IBIS, laget får således betala medlemsavgift för dem som inte betalt in till laget.</a:t>
            </a:r>
          </a:p>
          <a:p>
            <a:pPr marL="457200" indent="-457200" algn="l">
              <a:buFont typeface="Arial" panose="020B0604020202020204" pitchFamily="34" charset="0"/>
              <a:buChar char="•"/>
            </a:pPr>
            <a:r>
              <a:rPr lang="sv-SE" dirty="0" smtClean="0"/>
              <a:t>Tillse att övriga betalningar till laget, t ex overaller, strumpor, cupavgifter mm inkommer till laget.</a:t>
            </a:r>
          </a:p>
          <a:p>
            <a:pPr marL="457200" indent="-457200" algn="l">
              <a:buFont typeface="Arial" panose="020B0604020202020204" pitchFamily="34" charset="0"/>
              <a:buChar char="•"/>
            </a:pPr>
            <a:r>
              <a:rPr lang="sv-SE" dirty="0" smtClean="0"/>
              <a:t>Betala domare och se till att kiosken har erforderlig växelkassa.</a:t>
            </a:r>
          </a:p>
          <a:p>
            <a:pPr marL="457200" indent="-457200" algn="l">
              <a:buFont typeface="Arial" panose="020B0604020202020204" pitchFamily="34" charset="0"/>
              <a:buChar char="•"/>
            </a:pPr>
            <a:r>
              <a:rPr lang="sv-SE" dirty="0" smtClean="0"/>
              <a:t>Från lagets konto överföra utlägg som gjorts för lagets räkning, t ex uttag av material under 500 kr på Stadium (Summor över 500 kr faktureras. För summor under 500 kr kommer det dras 50 extra.)</a:t>
            </a:r>
          </a:p>
          <a:p>
            <a:pPr marL="457200" indent="-457200" algn="l">
              <a:buFont typeface="Arial" panose="020B0604020202020204" pitchFamily="34" charset="0"/>
              <a:buChar char="•"/>
            </a:pPr>
            <a:r>
              <a:rPr lang="sv-SE" dirty="0" smtClean="0"/>
              <a:t>Snabbt kolla igenom och godkänna fakturor som föreningens kassör mailar, denne drar sedan summan från lagets konto och betalar fakturan.</a:t>
            </a:r>
          </a:p>
          <a:p>
            <a:pPr marL="457200" indent="-457200" algn="l">
              <a:buFont typeface="Arial" panose="020B0604020202020204" pitchFamily="34" charset="0"/>
              <a:buChar char="•"/>
            </a:pPr>
            <a:r>
              <a:rPr lang="sv-SE" dirty="0" smtClean="0"/>
              <a:t>2 ggr/år sammanställa (före årsskiftet och efter säsongen) till vilka och hur mycket man betalat till domare (Myndighetskrav). För lag som har sammandrag gäller detta bara då man arrangerar. Rapporteringsunderlag erhålls av föreningskassör.</a:t>
            </a:r>
          </a:p>
          <a:p>
            <a:pPr marL="457200" indent="-457200" algn="l">
              <a:buFont typeface="Arial" panose="020B0604020202020204" pitchFamily="34" charset="0"/>
              <a:buChar char="•"/>
            </a:pPr>
            <a:r>
              <a:rPr lang="sv-SE" dirty="0" smtClean="0"/>
              <a:t>Efter säsongen göra en enkel sammanställning med lagets inkomster och utgifter.</a:t>
            </a:r>
          </a:p>
          <a:p>
            <a:pPr marL="457200" indent="-457200" algn="l">
              <a:buFont typeface="Arial" panose="020B0604020202020204" pitchFamily="34" charset="0"/>
              <a:buChar char="•"/>
            </a:pPr>
            <a:endParaRPr lang="en-US" dirty="0"/>
          </a:p>
        </p:txBody>
      </p:sp>
      <p:pic>
        <p:nvPicPr>
          <p:cNvPr id="1026" name="Picture 2" descr="http://cdn.laget.se/2777068.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124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1642</TotalTime>
  <Words>2291</Words>
  <Application>Microsoft Office PowerPoint</Application>
  <PresentationFormat>Bildspel på skärmen (4:3)</PresentationFormat>
  <Paragraphs>268</Paragraphs>
  <Slides>29</Slides>
  <Notes>0</Notes>
  <HiddenSlides>0</HiddenSlides>
  <MMClips>0</MMClips>
  <ScaleCrop>false</ScaleCrop>
  <HeadingPairs>
    <vt:vector size="4" baseType="variant">
      <vt:variant>
        <vt:lpstr>Tema</vt:lpstr>
      </vt:variant>
      <vt:variant>
        <vt:i4>1</vt:i4>
      </vt:variant>
      <vt:variant>
        <vt:lpstr>Bildrubriker</vt:lpstr>
      </vt:variant>
      <vt:variant>
        <vt:i4>29</vt:i4>
      </vt:variant>
    </vt:vector>
  </HeadingPairs>
  <TitlesOfParts>
    <vt:vector size="30" baseType="lpstr">
      <vt:lpstr>Office Theme</vt:lpstr>
      <vt:lpstr>PowerPoint-presentation</vt:lpstr>
      <vt:lpstr>Verksamhetsbeskrivning</vt:lpstr>
      <vt:lpstr>Föreningens policy</vt:lpstr>
      <vt:lpstr>Föreningens organisation</vt:lpstr>
      <vt:lpstr>Lagens organisation</vt:lpstr>
      <vt:lpstr>Tränarens uppgifter</vt:lpstr>
      <vt:lpstr>Lagledarens uppgifter 1/2</vt:lpstr>
      <vt:lpstr>Lagledarens uppgifter 2/2</vt:lpstr>
      <vt:lpstr>Kassörens uppgifter</vt:lpstr>
      <vt:lpstr>Materialarens uppgifter</vt:lpstr>
      <vt:lpstr>Web-ansvarigs uppgifter</vt:lpstr>
      <vt:lpstr>LOK-stödsansvarigs uppgifter</vt:lpstr>
      <vt:lpstr>Föräldragruppens uppgifter</vt:lpstr>
      <vt:lpstr>Föräldrar och spelare</vt:lpstr>
      <vt:lpstr>Föräldramöte</vt:lpstr>
      <vt:lpstr>Starta ett nytt lag</vt:lpstr>
      <vt:lpstr>Sponsorer</vt:lpstr>
      <vt:lpstr>Utbildningar</vt:lpstr>
      <vt:lpstr>Material + kläder</vt:lpstr>
      <vt:lpstr>Före säsong</vt:lpstr>
      <vt:lpstr>Efter säsong</vt:lpstr>
      <vt:lpstr>Kalender</vt:lpstr>
      <vt:lpstr>Kalender</vt:lpstr>
      <vt:lpstr>Sammandrag och arrangemang</vt:lpstr>
      <vt:lpstr>Ekonomi</vt:lpstr>
      <vt:lpstr>Förråd</vt:lpstr>
      <vt:lpstr>Klubblokal</vt:lpstr>
      <vt:lpstr>Postlåda</vt:lpstr>
      <vt:lpstr>Möten</vt:lpstr>
    </vt:vector>
  </TitlesOfParts>
  <Company>TeliaSonera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TeliaSonera</dc:creator>
  <cp:lastModifiedBy>Fredrik Eriksson</cp:lastModifiedBy>
  <cp:revision>177</cp:revision>
  <cp:lastPrinted>2014-09-30T12:49:49Z</cp:lastPrinted>
  <dcterms:created xsi:type="dcterms:W3CDTF">2013-11-28T12:27:43Z</dcterms:created>
  <dcterms:modified xsi:type="dcterms:W3CDTF">2018-01-02T18:24:46Z</dcterms:modified>
</cp:coreProperties>
</file>