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4bd5f9bdb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4bd5f9bdb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6c7e9668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6c7e9668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6c7e9668e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6c7e9668e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4bd5f9bdb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4bd5f9bdb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4bd5f9bdb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4bd5f9bdb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f1f28624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f1f28624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412beb90c1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412beb90c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6c7e9668e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6c7e9668e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f1e5b6e83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f1e5b6e83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6c7e9668e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6c7e9668e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8ba5ef57a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8ba5ef57a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4bd5f9bdb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4bd5f9bdb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6c7e9668ec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6c7e9668e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4bd5f9bdb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4bd5f9bdb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timraikus.se/Document"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hyperlink" Target="https://www.swehockey.se/region-norr/taevling/tsmovr/instruktionsfilmer-tsm-ov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sv" sz="5300">
                <a:solidFill>
                  <a:schemeClr val="lt1"/>
                </a:solidFill>
              </a:rPr>
              <a:t>Föräldramöte  2026</a:t>
            </a:r>
            <a:endParaRPr sz="5300">
              <a:solidFill>
                <a:schemeClr val="lt1"/>
              </a:solidFill>
            </a:endParaRPr>
          </a:p>
        </p:txBody>
      </p:sp>
      <p:sp>
        <p:nvSpPr>
          <p:cNvPr id="55" name="Google Shape;55;p13"/>
          <p:cNvSpPr txBox="1"/>
          <p:nvPr>
            <p:ph idx="1" type="subTitle"/>
          </p:nvPr>
        </p:nvSpPr>
        <p:spPr>
          <a:xfrm>
            <a:off x="311700" y="27005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sv" sz="4500">
                <a:solidFill>
                  <a:schemeClr val="lt1"/>
                </a:solidFill>
              </a:rPr>
              <a:t>Välkommen</a:t>
            </a:r>
            <a:endParaRPr sz="45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a:t>AGENDA</a:t>
            </a:r>
            <a:endParaRPr/>
          </a:p>
        </p:txBody>
      </p:sp>
      <p:sp>
        <p:nvSpPr>
          <p:cNvPr id="61" name="Google Shape;61;p14"/>
          <p:cNvSpPr txBox="1"/>
          <p:nvPr>
            <p:ph idx="1" type="body"/>
          </p:nvPr>
        </p:nvSpPr>
        <p:spPr>
          <a:xfrm>
            <a:off x="311700" y="1152475"/>
            <a:ext cx="8520600" cy="3741300"/>
          </a:xfrm>
          <a:prstGeom prst="rect">
            <a:avLst/>
          </a:prstGeom>
        </p:spPr>
        <p:txBody>
          <a:bodyPr anchorCtr="0" anchor="t" bIns="91425" lIns="91425" spcFirstLastPara="1" rIns="91425" wrap="square" tIns="91425">
            <a:noAutofit/>
          </a:bodyPr>
          <a:lstStyle/>
          <a:p>
            <a:pPr indent="-312738" lvl="0" marL="457200" rtl="0" algn="l">
              <a:lnSpc>
                <a:spcPct val="150000"/>
              </a:lnSpc>
              <a:spcBef>
                <a:spcPts val="0"/>
              </a:spcBef>
              <a:spcAft>
                <a:spcPts val="0"/>
              </a:spcAft>
              <a:buSzPts val="1325"/>
              <a:buAutoNum type="arabicPeriod"/>
            </a:pPr>
            <a:r>
              <a:rPr lang="sv" sz="1325"/>
              <a:t>Organisation runt laget</a:t>
            </a:r>
            <a:endParaRPr sz="1325"/>
          </a:p>
          <a:p>
            <a:pPr indent="-312738" lvl="0" marL="457200" rtl="0" algn="l">
              <a:lnSpc>
                <a:spcPct val="150000"/>
              </a:lnSpc>
              <a:spcBef>
                <a:spcPts val="0"/>
              </a:spcBef>
              <a:spcAft>
                <a:spcPts val="0"/>
              </a:spcAft>
              <a:buSzPts val="1325"/>
              <a:buAutoNum type="arabicPeriod"/>
            </a:pPr>
            <a:r>
              <a:rPr lang="sv" sz="1325"/>
              <a:t>Ungdomshockey</a:t>
            </a:r>
            <a:endParaRPr sz="1325"/>
          </a:p>
          <a:p>
            <a:pPr indent="-312738" lvl="0" marL="457200" rtl="0" algn="l">
              <a:lnSpc>
                <a:spcPct val="150000"/>
              </a:lnSpc>
              <a:spcBef>
                <a:spcPts val="0"/>
              </a:spcBef>
              <a:spcAft>
                <a:spcPts val="0"/>
              </a:spcAft>
              <a:buSzPts val="1325"/>
              <a:buAutoNum type="arabicPeriod"/>
            </a:pPr>
            <a:r>
              <a:rPr lang="sv" sz="1325"/>
              <a:t>Mål med U13</a:t>
            </a:r>
            <a:endParaRPr sz="1325"/>
          </a:p>
          <a:p>
            <a:pPr indent="-312738" lvl="0" marL="457200" rtl="0" algn="l">
              <a:lnSpc>
                <a:spcPct val="150000"/>
              </a:lnSpc>
              <a:spcBef>
                <a:spcPts val="0"/>
              </a:spcBef>
              <a:spcAft>
                <a:spcPts val="0"/>
              </a:spcAft>
              <a:buSzPts val="1325"/>
              <a:buAutoNum type="arabicPeriod"/>
            </a:pPr>
            <a:r>
              <a:rPr lang="sv" sz="1325"/>
              <a:t>U13-U16</a:t>
            </a:r>
            <a:endParaRPr sz="1325"/>
          </a:p>
          <a:p>
            <a:pPr indent="-312738" lvl="0" marL="457200" rtl="0" algn="l">
              <a:lnSpc>
                <a:spcPct val="150000"/>
              </a:lnSpc>
              <a:spcBef>
                <a:spcPts val="0"/>
              </a:spcBef>
              <a:spcAft>
                <a:spcPts val="0"/>
              </a:spcAft>
              <a:buSzPts val="1325"/>
              <a:buAutoNum type="arabicPeriod"/>
            </a:pPr>
            <a:r>
              <a:rPr lang="sv" sz="1325"/>
              <a:t>Förberedelser</a:t>
            </a:r>
            <a:r>
              <a:rPr lang="sv" sz="1325"/>
              <a:t> och förväntningar </a:t>
            </a:r>
            <a:endParaRPr sz="1325"/>
          </a:p>
          <a:p>
            <a:pPr indent="-312738" lvl="0" marL="457200" rtl="0" algn="l">
              <a:lnSpc>
                <a:spcPct val="150000"/>
              </a:lnSpc>
              <a:spcBef>
                <a:spcPts val="0"/>
              </a:spcBef>
              <a:spcAft>
                <a:spcPts val="0"/>
              </a:spcAft>
              <a:buSzPts val="1325"/>
              <a:buAutoNum type="arabicPeriod"/>
            </a:pPr>
            <a:r>
              <a:rPr lang="sv" sz="1325"/>
              <a:t>Verksamhetsplan</a:t>
            </a:r>
            <a:endParaRPr sz="1325"/>
          </a:p>
          <a:p>
            <a:pPr indent="-312738" lvl="0" marL="457200" rtl="0" algn="l">
              <a:lnSpc>
                <a:spcPct val="150000"/>
              </a:lnSpc>
              <a:spcBef>
                <a:spcPts val="0"/>
              </a:spcBef>
              <a:spcAft>
                <a:spcPts val="0"/>
              </a:spcAft>
              <a:buSzPts val="1325"/>
              <a:buAutoNum type="arabicPeriod"/>
            </a:pPr>
            <a:r>
              <a:rPr lang="sv" sz="1325"/>
              <a:t>Ekonomi</a:t>
            </a:r>
            <a:endParaRPr sz="1325"/>
          </a:p>
          <a:p>
            <a:pPr indent="-312738" lvl="0" marL="457200" rtl="0" algn="l">
              <a:lnSpc>
                <a:spcPct val="150000"/>
              </a:lnSpc>
              <a:spcBef>
                <a:spcPts val="0"/>
              </a:spcBef>
              <a:spcAft>
                <a:spcPts val="0"/>
              </a:spcAft>
              <a:buSzPts val="1325"/>
              <a:buAutoNum type="arabicPeriod"/>
            </a:pPr>
            <a:r>
              <a:rPr lang="sv" sz="1325"/>
              <a:t>Seriespel och cup </a:t>
            </a:r>
            <a:endParaRPr sz="1325"/>
          </a:p>
          <a:p>
            <a:pPr indent="-312738" lvl="0" marL="457200" rtl="0" algn="l">
              <a:lnSpc>
                <a:spcPct val="150000"/>
              </a:lnSpc>
              <a:spcBef>
                <a:spcPts val="0"/>
              </a:spcBef>
              <a:spcAft>
                <a:spcPts val="0"/>
              </a:spcAft>
              <a:buSzPts val="1325"/>
              <a:buAutoNum type="arabicPeriod"/>
            </a:pPr>
            <a:r>
              <a:rPr lang="sv" sz="1325"/>
              <a:t>Övrigt</a:t>
            </a:r>
            <a:endParaRPr sz="1325"/>
          </a:p>
          <a:p>
            <a:pPr indent="-312738" lvl="0" marL="457200" rtl="0" algn="l">
              <a:lnSpc>
                <a:spcPct val="150000"/>
              </a:lnSpc>
              <a:spcBef>
                <a:spcPts val="0"/>
              </a:spcBef>
              <a:spcAft>
                <a:spcPts val="0"/>
              </a:spcAft>
              <a:buSzPts val="1325"/>
              <a:buAutoNum type="arabicPeriod"/>
            </a:pPr>
            <a:r>
              <a:rPr lang="sv" sz="1325"/>
              <a:t>Konsekvenstrappa</a:t>
            </a:r>
            <a:endParaRPr sz="1325"/>
          </a:p>
          <a:p>
            <a:pPr indent="-312738" lvl="0" marL="457200" rtl="0" algn="l">
              <a:lnSpc>
                <a:spcPct val="150000"/>
              </a:lnSpc>
              <a:spcBef>
                <a:spcPts val="0"/>
              </a:spcBef>
              <a:spcAft>
                <a:spcPts val="0"/>
              </a:spcAft>
              <a:buSzPts val="1325"/>
              <a:buAutoNum type="arabicPeriod"/>
            </a:pPr>
            <a:r>
              <a:rPr lang="sv" sz="1325"/>
              <a:t>Frågor</a:t>
            </a:r>
            <a:r>
              <a:rPr lang="sv" sz="1325"/>
              <a:t> </a:t>
            </a:r>
            <a:endParaRPr sz="1325"/>
          </a:p>
        </p:txBody>
      </p:sp>
      <p:pic>
        <p:nvPicPr>
          <p:cNvPr id="62" name="Google Shape;62;p14"/>
          <p:cNvPicPr preferRelativeResize="0"/>
          <p:nvPr/>
        </p:nvPicPr>
        <p:blipFill>
          <a:blip r:embed="rId3">
            <a:alphaModFix/>
          </a:blip>
          <a:stretch>
            <a:fillRect/>
          </a:stretch>
        </p:blipFill>
        <p:spPr>
          <a:xfrm>
            <a:off x="7581900" y="0"/>
            <a:ext cx="1562100" cy="1733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sz="3133" u="sng"/>
              <a:t>Timrå IK</a:t>
            </a:r>
            <a:r>
              <a:rPr lang="sv" sz="3133" u="sng"/>
              <a:t> U13</a:t>
            </a:r>
            <a:endParaRPr sz="3133" u="sng"/>
          </a:p>
          <a:p>
            <a:pPr indent="0" lvl="0" marL="0" rtl="0" algn="l">
              <a:spcBef>
                <a:spcPts val="0"/>
              </a:spcBef>
              <a:spcAft>
                <a:spcPts val="0"/>
              </a:spcAft>
              <a:buNone/>
            </a:pPr>
            <a:r>
              <a:t/>
            </a:r>
            <a:endParaRPr/>
          </a:p>
        </p:txBody>
      </p:sp>
      <p:sp>
        <p:nvSpPr>
          <p:cNvPr id="68" name="Google Shape;68;p15"/>
          <p:cNvSpPr txBox="1"/>
          <p:nvPr>
            <p:ph idx="1" type="body"/>
          </p:nvPr>
        </p:nvSpPr>
        <p:spPr>
          <a:xfrm>
            <a:off x="311700" y="1152475"/>
            <a:ext cx="3700200" cy="3798600"/>
          </a:xfrm>
          <a:prstGeom prst="rect">
            <a:avLst/>
          </a:prstGeom>
        </p:spPr>
        <p:txBody>
          <a:bodyPr anchorCtr="0" anchor="t" bIns="91425" lIns="91425" spcFirstLastPara="1" rIns="91425" wrap="square" tIns="91425">
            <a:noAutofit/>
          </a:bodyPr>
          <a:lstStyle/>
          <a:p>
            <a:pPr indent="0" lvl="0" marL="0" rtl="0" algn="l">
              <a:lnSpc>
                <a:spcPct val="70000"/>
              </a:lnSpc>
              <a:spcBef>
                <a:spcPts val="1000"/>
              </a:spcBef>
              <a:spcAft>
                <a:spcPts val="0"/>
              </a:spcAft>
              <a:buClr>
                <a:schemeClr val="dk1"/>
              </a:buClr>
              <a:buSzPts val="523"/>
              <a:buFont typeface="Arial"/>
              <a:buNone/>
            </a:pPr>
            <a:r>
              <a:rPr b="1" lang="sv" sz="1600">
                <a:solidFill>
                  <a:schemeClr val="dk1"/>
                </a:solidFill>
              </a:rPr>
              <a:t>Tränare					</a:t>
            </a:r>
            <a:endParaRPr b="1"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lang="sv" sz="1600">
                <a:solidFill>
                  <a:schemeClr val="dk1"/>
                </a:solidFill>
              </a:rPr>
              <a:t>Andreas Jansson	</a:t>
            </a:r>
            <a:endParaRPr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lang="sv" sz="1600">
                <a:solidFill>
                  <a:schemeClr val="dk1"/>
                </a:solidFill>
              </a:rPr>
              <a:t>Johan Svedin (huvudtränare) 	</a:t>
            </a:r>
            <a:endParaRPr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lang="sv" sz="1600">
                <a:solidFill>
                  <a:schemeClr val="dk1"/>
                </a:solidFill>
              </a:rPr>
              <a:t>Hugo Antonsson (målvaktsansvarig)						</a:t>
            </a:r>
            <a:r>
              <a:rPr lang="sv" sz="1600">
                <a:solidFill>
                  <a:schemeClr val="dk1"/>
                </a:solidFill>
              </a:rPr>
              <a:t> 	</a:t>
            </a:r>
            <a:endParaRPr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b="1" lang="sv" sz="1600">
                <a:solidFill>
                  <a:schemeClr val="dk1"/>
                </a:solidFill>
              </a:rPr>
              <a:t>Lagledare				</a:t>
            </a:r>
            <a:endParaRPr b="1"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lang="sv" sz="1600">
                <a:solidFill>
                  <a:schemeClr val="dk1"/>
                </a:solidFill>
              </a:rPr>
              <a:t>Josefine Rundén </a:t>
            </a:r>
            <a:endParaRPr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b="1" lang="sv" sz="1600">
                <a:solidFill>
                  <a:schemeClr val="dk1"/>
                </a:solidFill>
              </a:rPr>
              <a:t>Fys och lagledare</a:t>
            </a:r>
            <a:endParaRPr b="1"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rPr lang="sv" sz="1600">
                <a:solidFill>
                  <a:schemeClr val="dk1"/>
                </a:solidFill>
              </a:rPr>
              <a:t>Dick Frykman	</a:t>
            </a:r>
            <a:r>
              <a:rPr lang="sv" sz="1600">
                <a:solidFill>
                  <a:schemeClr val="dk1"/>
                </a:solidFill>
              </a:rPr>
              <a:t>			</a:t>
            </a:r>
            <a:r>
              <a:rPr lang="sv" sz="1600">
                <a:solidFill>
                  <a:schemeClr val="dk1"/>
                </a:solidFill>
              </a:rPr>
              <a:t>					</a:t>
            </a:r>
            <a:endParaRPr sz="1600">
              <a:solidFill>
                <a:schemeClr val="dk1"/>
              </a:solidFill>
            </a:endParaRPr>
          </a:p>
          <a:p>
            <a:pPr indent="0" lvl="0" marL="0" rtl="0" algn="l">
              <a:lnSpc>
                <a:spcPct val="70000"/>
              </a:lnSpc>
              <a:spcBef>
                <a:spcPts val="1000"/>
              </a:spcBef>
              <a:spcAft>
                <a:spcPts val="0"/>
              </a:spcAft>
              <a:buClr>
                <a:schemeClr val="dk1"/>
              </a:buClr>
              <a:buSzPts val="523"/>
              <a:buFont typeface="Arial"/>
              <a:buNone/>
            </a:pPr>
            <a:r>
              <a:t/>
            </a:r>
            <a:endParaRPr sz="1600">
              <a:solidFill>
                <a:schemeClr val="dk1"/>
              </a:solidFill>
            </a:endParaRPr>
          </a:p>
          <a:p>
            <a:pPr indent="0" lvl="0" marL="0" rtl="0" algn="l">
              <a:lnSpc>
                <a:spcPct val="95000"/>
              </a:lnSpc>
              <a:spcBef>
                <a:spcPts val="0"/>
              </a:spcBef>
              <a:spcAft>
                <a:spcPts val="1200"/>
              </a:spcAft>
              <a:buSzPts val="523"/>
              <a:buNone/>
            </a:pPr>
            <a:r>
              <a:t/>
            </a:r>
            <a:endParaRPr sz="1600"/>
          </a:p>
        </p:txBody>
      </p:sp>
      <p:pic>
        <p:nvPicPr>
          <p:cNvPr id="69" name="Google Shape;69;p15"/>
          <p:cNvPicPr preferRelativeResize="0"/>
          <p:nvPr/>
        </p:nvPicPr>
        <p:blipFill>
          <a:blip r:embed="rId3">
            <a:alphaModFix/>
          </a:blip>
          <a:stretch>
            <a:fillRect/>
          </a:stretch>
        </p:blipFill>
        <p:spPr>
          <a:xfrm>
            <a:off x="7581900" y="0"/>
            <a:ext cx="1562100" cy="1733550"/>
          </a:xfrm>
          <a:prstGeom prst="rect">
            <a:avLst/>
          </a:prstGeom>
          <a:noFill/>
          <a:ln>
            <a:noFill/>
          </a:ln>
        </p:spPr>
      </p:pic>
      <p:sp>
        <p:nvSpPr>
          <p:cNvPr id="70" name="Google Shape;70;p15"/>
          <p:cNvSpPr txBox="1"/>
          <p:nvPr/>
        </p:nvSpPr>
        <p:spPr>
          <a:xfrm>
            <a:off x="4483650" y="1057225"/>
            <a:ext cx="3378000" cy="39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sv" sz="1600">
                <a:solidFill>
                  <a:schemeClr val="dk1"/>
                </a:solidFill>
              </a:rPr>
              <a:t>Kassör</a:t>
            </a:r>
            <a:endParaRPr b="1" sz="1600">
              <a:solidFill>
                <a:schemeClr val="dk1"/>
              </a:solidFill>
            </a:endParaRPr>
          </a:p>
          <a:p>
            <a:pPr indent="0" lvl="0" marL="0" rtl="0" algn="l">
              <a:spcBef>
                <a:spcPts val="0"/>
              </a:spcBef>
              <a:spcAft>
                <a:spcPts val="0"/>
              </a:spcAft>
              <a:buNone/>
            </a:pPr>
            <a:r>
              <a:rPr lang="sv" sz="1600">
                <a:solidFill>
                  <a:schemeClr val="dk1"/>
                </a:solidFill>
              </a:rPr>
              <a:t>Elinore Lilja</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rPr b="1" lang="sv" sz="1600">
                <a:solidFill>
                  <a:schemeClr val="dk1"/>
                </a:solidFill>
              </a:rPr>
              <a:t>Materialförvaltare</a:t>
            </a:r>
            <a:endParaRPr b="1" sz="1600">
              <a:solidFill>
                <a:schemeClr val="dk1"/>
              </a:solidFill>
            </a:endParaRPr>
          </a:p>
          <a:p>
            <a:pPr indent="0" lvl="0" marL="0" rtl="0" algn="l">
              <a:spcBef>
                <a:spcPts val="0"/>
              </a:spcBef>
              <a:spcAft>
                <a:spcPts val="0"/>
              </a:spcAft>
              <a:buNone/>
            </a:pPr>
            <a:r>
              <a:rPr lang="sv" sz="1600">
                <a:solidFill>
                  <a:schemeClr val="dk1"/>
                </a:solidFill>
              </a:rPr>
              <a:t>Henrik Sahlin</a:t>
            </a:r>
            <a:endParaRPr sz="1600">
              <a:solidFill>
                <a:schemeClr val="dk1"/>
              </a:solidFill>
            </a:endParaRPr>
          </a:p>
          <a:p>
            <a:pPr indent="0" lvl="0" marL="0" rtl="0" algn="l">
              <a:spcBef>
                <a:spcPts val="0"/>
              </a:spcBef>
              <a:spcAft>
                <a:spcPts val="0"/>
              </a:spcAft>
              <a:buNone/>
            </a:pPr>
            <a:r>
              <a:rPr lang="sv" sz="1600">
                <a:solidFill>
                  <a:schemeClr val="dk1"/>
                </a:solidFill>
              </a:rPr>
              <a:t>Andreas Engström (ibland)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rPr b="1" lang="sv" sz="1600">
                <a:solidFill>
                  <a:schemeClr val="dk1"/>
                </a:solidFill>
              </a:rPr>
              <a:t>Spelare</a:t>
            </a:r>
            <a:r>
              <a:rPr lang="sv" sz="1600">
                <a:solidFill>
                  <a:schemeClr val="dk1"/>
                </a:solidFill>
              </a:rPr>
              <a:t> </a:t>
            </a:r>
            <a:endParaRPr sz="1600">
              <a:solidFill>
                <a:schemeClr val="dk1"/>
              </a:solidFill>
            </a:endParaRPr>
          </a:p>
          <a:p>
            <a:pPr indent="0" lvl="0" marL="0" rtl="0" algn="l">
              <a:spcBef>
                <a:spcPts val="0"/>
              </a:spcBef>
              <a:spcAft>
                <a:spcPts val="0"/>
              </a:spcAft>
              <a:buNone/>
            </a:pPr>
            <a:r>
              <a:rPr lang="sv" sz="1600">
                <a:solidFill>
                  <a:schemeClr val="dk1"/>
                </a:solidFill>
              </a:rPr>
              <a:t>22 st</a:t>
            </a:r>
            <a:endParaRPr sz="1600">
              <a:solidFill>
                <a:schemeClr val="dk1"/>
              </a:solidFill>
            </a:endParaRPr>
          </a:p>
          <a:p>
            <a:pPr indent="0" lvl="0" marL="0" rtl="0" algn="l">
              <a:spcBef>
                <a:spcPts val="0"/>
              </a:spcBef>
              <a:spcAft>
                <a:spcPts val="0"/>
              </a:spcAft>
              <a:buNone/>
            </a:pPr>
            <a:r>
              <a:rPr lang="sv" sz="1600">
                <a:solidFill>
                  <a:schemeClr val="dk1"/>
                </a:solidFill>
              </a:rPr>
              <a:t>3 målvakter </a:t>
            </a:r>
            <a:endParaRPr sz="1600">
              <a:solidFill>
                <a:schemeClr val="dk1"/>
              </a:solidFill>
            </a:endParaRPr>
          </a:p>
          <a:p>
            <a:pPr indent="0" lvl="0" marL="0" rtl="0" algn="l">
              <a:spcBef>
                <a:spcPts val="0"/>
              </a:spcBef>
              <a:spcAft>
                <a:spcPts val="0"/>
              </a:spcAft>
              <a:buNone/>
            </a:pPr>
            <a:r>
              <a:rPr lang="sv" sz="1600">
                <a:solidFill>
                  <a:schemeClr val="dk1"/>
                </a:solidFill>
              </a:rPr>
              <a:t>19 utespelare </a:t>
            </a:r>
            <a:endParaRPr sz="16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2820" u="sng"/>
              <a:t>Ungdomshockey - U13</a:t>
            </a:r>
            <a:endParaRPr sz="2020">
              <a:solidFill>
                <a:schemeClr val="dk2"/>
              </a:solidFill>
            </a:endParaRPr>
          </a:p>
        </p:txBody>
      </p:sp>
      <p:sp>
        <p:nvSpPr>
          <p:cNvPr id="76" name="Google Shape;76;p16"/>
          <p:cNvSpPr txBox="1"/>
          <p:nvPr>
            <p:ph idx="1" type="body"/>
          </p:nvPr>
        </p:nvSpPr>
        <p:spPr>
          <a:xfrm>
            <a:off x="136325" y="1665625"/>
            <a:ext cx="7835700" cy="347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sv" sz="1900"/>
              <a:t>Ungdomsishockeyn är till för de äldre barnen och består av följande lag: </a:t>
            </a:r>
            <a:endParaRPr sz="1900"/>
          </a:p>
          <a:p>
            <a:pPr indent="0" lvl="0" marL="0" rtl="0" algn="l">
              <a:spcBef>
                <a:spcPts val="1200"/>
              </a:spcBef>
              <a:spcAft>
                <a:spcPts val="1200"/>
              </a:spcAft>
              <a:buNone/>
            </a:pPr>
            <a:r>
              <a:rPr lang="sv" sz="1900"/>
              <a:t>• U13, U14, U15, U16 – Nu börjar helplansspelet att vara allt viktigare och inriktningen börjar gå mot mer taktisk utbildning. Det ska fortsatt vara roligt att komma hit och träna och spela, trots att kraven och träningsmängden ökar succesivt. Fortsatt fokus på spel på små ytor under träningar. När vi pratar U16 så börjar också vår elitsatsning i mindre skala. </a:t>
            </a:r>
            <a:endParaRPr sz="1900"/>
          </a:p>
        </p:txBody>
      </p:sp>
      <p:pic>
        <p:nvPicPr>
          <p:cNvPr id="77" name="Google Shape;77;p16"/>
          <p:cNvPicPr preferRelativeResize="0"/>
          <p:nvPr/>
        </p:nvPicPr>
        <p:blipFill>
          <a:blip r:embed="rId3">
            <a:alphaModFix/>
          </a:blip>
          <a:stretch>
            <a:fillRect/>
          </a:stretch>
        </p:blipFill>
        <p:spPr>
          <a:xfrm>
            <a:off x="7581900" y="0"/>
            <a:ext cx="1562100" cy="1733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2820" u="sng"/>
              <a:t>Målen med U13</a:t>
            </a:r>
            <a:endParaRPr sz="2820"/>
          </a:p>
        </p:txBody>
      </p:sp>
      <p:sp>
        <p:nvSpPr>
          <p:cNvPr id="83" name="Google Shape;83;p17"/>
          <p:cNvSpPr txBox="1"/>
          <p:nvPr/>
        </p:nvSpPr>
        <p:spPr>
          <a:xfrm>
            <a:off x="311700" y="1121775"/>
            <a:ext cx="7365900" cy="3052800"/>
          </a:xfrm>
          <a:prstGeom prst="rect">
            <a:avLst/>
          </a:prstGeom>
          <a:noFill/>
          <a:ln>
            <a:noFill/>
          </a:ln>
        </p:spPr>
        <p:txBody>
          <a:bodyPr anchorCtr="0" anchor="t" bIns="91425" lIns="91425" spcFirstLastPara="1" rIns="91425" wrap="square" tIns="91425">
            <a:spAutoFit/>
          </a:bodyPr>
          <a:lstStyle/>
          <a:p>
            <a:pPr indent="-349250" lvl="0" marL="457200" rtl="0" algn="l">
              <a:lnSpc>
                <a:spcPct val="90000"/>
              </a:lnSpc>
              <a:spcBef>
                <a:spcPts val="500"/>
              </a:spcBef>
              <a:spcAft>
                <a:spcPts val="0"/>
              </a:spcAft>
              <a:buClr>
                <a:schemeClr val="dk1"/>
              </a:buClr>
              <a:buSzPts val="1900"/>
              <a:buChar char="●"/>
            </a:pPr>
            <a:r>
              <a:rPr lang="sv" sz="1900">
                <a:solidFill>
                  <a:schemeClr val="dk1"/>
                </a:solidFill>
              </a:rPr>
              <a:t>Att öka intensiteten i spelet via matcher i seriespel och cuper </a:t>
            </a:r>
            <a:endParaRPr sz="1900">
              <a:solidFill>
                <a:schemeClr val="dk1"/>
              </a:solidFill>
            </a:endParaRPr>
          </a:p>
          <a:p>
            <a:pPr indent="-349250" lvl="0" marL="457200" rtl="0" algn="l">
              <a:lnSpc>
                <a:spcPct val="90000"/>
              </a:lnSpc>
              <a:spcBef>
                <a:spcPts val="0"/>
              </a:spcBef>
              <a:spcAft>
                <a:spcPts val="0"/>
              </a:spcAft>
              <a:buClr>
                <a:schemeClr val="dk1"/>
              </a:buClr>
              <a:buSzPts val="1900"/>
              <a:buChar char="●"/>
            </a:pPr>
            <a:r>
              <a:rPr lang="sv" sz="1900">
                <a:solidFill>
                  <a:schemeClr val="dk1"/>
                </a:solidFill>
              </a:rPr>
              <a:t>Att starta upp den taktiska utbildningen </a:t>
            </a:r>
            <a:endParaRPr sz="1900">
              <a:solidFill>
                <a:schemeClr val="dk1"/>
              </a:solidFill>
            </a:endParaRPr>
          </a:p>
          <a:p>
            <a:pPr indent="-349250" lvl="0" marL="457200" rtl="0" algn="l">
              <a:lnSpc>
                <a:spcPct val="90000"/>
              </a:lnSpc>
              <a:spcBef>
                <a:spcPts val="0"/>
              </a:spcBef>
              <a:spcAft>
                <a:spcPts val="0"/>
              </a:spcAft>
              <a:buClr>
                <a:schemeClr val="dk1"/>
              </a:buClr>
              <a:buSzPts val="1900"/>
              <a:buChar char="●"/>
            </a:pPr>
            <a:r>
              <a:rPr lang="sv" sz="1900">
                <a:solidFill>
                  <a:schemeClr val="dk1"/>
                </a:solidFill>
              </a:rPr>
              <a:t>Vårt spel – Timrå IK </a:t>
            </a:r>
            <a:endParaRPr sz="1900">
              <a:solidFill>
                <a:schemeClr val="dk1"/>
              </a:solidFill>
            </a:endParaRPr>
          </a:p>
          <a:p>
            <a:pPr indent="-349250" lvl="0" marL="457200" rtl="0" algn="l">
              <a:lnSpc>
                <a:spcPct val="90000"/>
              </a:lnSpc>
              <a:spcBef>
                <a:spcPts val="0"/>
              </a:spcBef>
              <a:spcAft>
                <a:spcPts val="0"/>
              </a:spcAft>
              <a:buClr>
                <a:schemeClr val="dk1"/>
              </a:buClr>
              <a:buSzPts val="1900"/>
              <a:buChar char="●"/>
            </a:pPr>
            <a:r>
              <a:rPr lang="sv" sz="1900">
                <a:solidFill>
                  <a:schemeClr val="dk1"/>
                </a:solidFill>
              </a:rPr>
              <a:t>Att ge kunskap om vad begreppen ”inställning, koncentration och fokus” innebär </a:t>
            </a:r>
            <a:endParaRPr sz="1900">
              <a:solidFill>
                <a:schemeClr val="dk1"/>
              </a:solidFill>
            </a:endParaRPr>
          </a:p>
          <a:p>
            <a:pPr indent="-349250" lvl="0" marL="457200" rtl="0" algn="l">
              <a:lnSpc>
                <a:spcPct val="90000"/>
              </a:lnSpc>
              <a:spcBef>
                <a:spcPts val="0"/>
              </a:spcBef>
              <a:spcAft>
                <a:spcPts val="0"/>
              </a:spcAft>
              <a:buClr>
                <a:schemeClr val="dk1"/>
              </a:buClr>
              <a:buSzPts val="1900"/>
              <a:buChar char="●"/>
            </a:pPr>
            <a:r>
              <a:rPr lang="sv" sz="1900">
                <a:solidFill>
                  <a:schemeClr val="dk1"/>
                </a:solidFill>
              </a:rPr>
              <a:t>Att intensifiera utbildningen i passningsspelet och skridskoåkningen </a:t>
            </a:r>
            <a:endParaRPr sz="1900">
              <a:solidFill>
                <a:schemeClr val="dk1"/>
              </a:solidFill>
            </a:endParaRPr>
          </a:p>
          <a:p>
            <a:pPr indent="-349250" lvl="0" marL="457200" rtl="0" algn="l">
              <a:lnSpc>
                <a:spcPct val="90000"/>
              </a:lnSpc>
              <a:spcBef>
                <a:spcPts val="0"/>
              </a:spcBef>
              <a:spcAft>
                <a:spcPts val="0"/>
              </a:spcAft>
              <a:buClr>
                <a:schemeClr val="dk1"/>
              </a:buClr>
              <a:buSzPts val="1900"/>
              <a:buChar char="●"/>
            </a:pPr>
            <a:r>
              <a:rPr lang="sv" sz="1900">
                <a:solidFill>
                  <a:schemeClr val="dk1"/>
                </a:solidFill>
              </a:rPr>
              <a:t>Att inleda information om HG </a:t>
            </a:r>
            <a:endParaRPr sz="1900">
              <a:solidFill>
                <a:schemeClr val="dk1"/>
              </a:solidFill>
            </a:endParaRPr>
          </a:p>
          <a:p>
            <a:pPr indent="0" lvl="0" marL="0" rtl="0" algn="l">
              <a:lnSpc>
                <a:spcPct val="90000"/>
              </a:lnSpc>
              <a:spcBef>
                <a:spcPts val="500"/>
              </a:spcBef>
              <a:spcAft>
                <a:spcPts val="0"/>
              </a:spcAft>
              <a:buNone/>
            </a:pPr>
            <a:r>
              <a:t/>
            </a:r>
            <a:endParaRPr sz="1300">
              <a:solidFill>
                <a:schemeClr val="dk1"/>
              </a:solidFill>
            </a:endParaRPr>
          </a:p>
          <a:p>
            <a:pPr indent="0" lvl="0" marL="457200" rtl="0" algn="l">
              <a:lnSpc>
                <a:spcPct val="90000"/>
              </a:lnSpc>
              <a:spcBef>
                <a:spcPts val="500"/>
              </a:spcBef>
              <a:spcAft>
                <a:spcPts val="0"/>
              </a:spcAft>
              <a:buNone/>
            </a:pPr>
            <a:r>
              <a:t/>
            </a:r>
            <a:endParaRPr sz="1300">
              <a:solidFill>
                <a:schemeClr val="dk1"/>
              </a:solidFill>
            </a:endParaRPr>
          </a:p>
        </p:txBody>
      </p:sp>
      <p:pic>
        <p:nvPicPr>
          <p:cNvPr id="84" name="Google Shape;84;p17"/>
          <p:cNvPicPr preferRelativeResize="0"/>
          <p:nvPr/>
        </p:nvPicPr>
        <p:blipFill>
          <a:blip r:embed="rId3">
            <a:alphaModFix/>
          </a:blip>
          <a:stretch>
            <a:fillRect/>
          </a:stretch>
        </p:blipFill>
        <p:spPr>
          <a:xfrm>
            <a:off x="7581900" y="0"/>
            <a:ext cx="1562100" cy="1733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8"/>
          <p:cNvPicPr preferRelativeResize="0"/>
          <p:nvPr/>
        </p:nvPicPr>
        <p:blipFill>
          <a:blip r:embed="rId3">
            <a:alphaModFix/>
          </a:blip>
          <a:stretch>
            <a:fillRect/>
          </a:stretch>
        </p:blipFill>
        <p:spPr>
          <a:xfrm>
            <a:off x="7581900" y="0"/>
            <a:ext cx="1562100" cy="1733550"/>
          </a:xfrm>
          <a:prstGeom prst="rect">
            <a:avLst/>
          </a:prstGeom>
          <a:noFill/>
          <a:ln>
            <a:noFill/>
          </a:ln>
        </p:spPr>
      </p:pic>
      <p:pic>
        <p:nvPicPr>
          <p:cNvPr id="90" name="Google Shape;90;p18"/>
          <p:cNvPicPr preferRelativeResize="0"/>
          <p:nvPr/>
        </p:nvPicPr>
        <p:blipFill>
          <a:blip r:embed="rId4">
            <a:alphaModFix/>
          </a:blip>
          <a:stretch>
            <a:fillRect/>
          </a:stretch>
        </p:blipFill>
        <p:spPr>
          <a:xfrm>
            <a:off x="152400" y="152400"/>
            <a:ext cx="5367648" cy="49911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190550"/>
            <a:ext cx="8520600" cy="975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u="sng"/>
              <a:t>Förberedelser och förväntningar inför och efter träningar och matcher från U13</a:t>
            </a:r>
            <a:r>
              <a:rPr lang="sv"/>
              <a:t> </a:t>
            </a:r>
            <a:endParaRPr/>
          </a:p>
        </p:txBody>
      </p:sp>
      <p:sp>
        <p:nvSpPr>
          <p:cNvPr id="96" name="Google Shape;96;p19"/>
          <p:cNvSpPr txBox="1"/>
          <p:nvPr>
            <p:ph idx="1" type="body"/>
          </p:nvPr>
        </p:nvSpPr>
        <p:spPr>
          <a:xfrm>
            <a:off x="311700" y="1165850"/>
            <a:ext cx="8520600" cy="3834900"/>
          </a:xfrm>
          <a:prstGeom prst="rect">
            <a:avLst/>
          </a:prstGeom>
        </p:spPr>
        <p:txBody>
          <a:bodyPr anchorCtr="0" anchor="t" bIns="91425" lIns="91425" spcFirstLastPara="1" rIns="91425" wrap="square" tIns="91425">
            <a:noAutofit/>
          </a:bodyPr>
          <a:lstStyle/>
          <a:p>
            <a:pPr indent="-342900" lvl="0" marL="457200" rtl="0" algn="l">
              <a:lnSpc>
                <a:spcPct val="105000"/>
              </a:lnSpc>
              <a:spcBef>
                <a:spcPts val="0"/>
              </a:spcBef>
              <a:spcAft>
                <a:spcPts val="0"/>
              </a:spcAft>
              <a:buSzPts val="1800"/>
              <a:buChar char="●"/>
            </a:pPr>
            <a:r>
              <a:rPr lang="sv"/>
              <a:t>Samling senast 1 timme innan träning för uppvärmning ev fys och ombyte. </a:t>
            </a:r>
            <a:endParaRPr/>
          </a:p>
          <a:p>
            <a:pPr indent="-342900" lvl="0" marL="457200" rtl="0" algn="l">
              <a:lnSpc>
                <a:spcPct val="105000"/>
              </a:lnSpc>
              <a:spcBef>
                <a:spcPts val="0"/>
              </a:spcBef>
              <a:spcAft>
                <a:spcPts val="0"/>
              </a:spcAft>
              <a:buSzPts val="1800"/>
              <a:buChar char="●"/>
            </a:pPr>
            <a:r>
              <a:rPr lang="sv"/>
              <a:t>Mobiltelefoner i förråd. Lämnas när man kommer, återfås då man går hem.</a:t>
            </a:r>
            <a:endParaRPr/>
          </a:p>
          <a:p>
            <a:pPr indent="-342900" lvl="0" marL="457200" rtl="0" algn="l">
              <a:lnSpc>
                <a:spcPct val="105000"/>
              </a:lnSpc>
              <a:spcBef>
                <a:spcPts val="0"/>
              </a:spcBef>
              <a:spcAft>
                <a:spcPts val="0"/>
              </a:spcAft>
              <a:buSzPts val="1800"/>
              <a:buChar char="●"/>
            </a:pPr>
            <a:r>
              <a:rPr lang="sv"/>
              <a:t>Efter träning sker nedvarvning i form av nedjogg/stretch samt obligatorisk dusch. </a:t>
            </a:r>
            <a:endParaRPr/>
          </a:p>
          <a:p>
            <a:pPr indent="-342900" lvl="0" marL="457200" rtl="0" algn="l">
              <a:lnSpc>
                <a:spcPct val="105000"/>
              </a:lnSpc>
              <a:spcBef>
                <a:spcPts val="0"/>
              </a:spcBef>
              <a:spcAft>
                <a:spcPts val="0"/>
              </a:spcAft>
              <a:buSzPts val="1800"/>
              <a:buChar char="●"/>
            </a:pPr>
            <a:r>
              <a:rPr lang="sv"/>
              <a:t>Alla tar ansvar för att hänga tillbaka sin träningströja, städa ihop sakerna i sin back och ställa den på sin plats i förrådet. </a:t>
            </a:r>
            <a:endParaRPr/>
          </a:p>
          <a:p>
            <a:pPr indent="-342900" lvl="0" marL="457200" rtl="0" algn="l">
              <a:lnSpc>
                <a:spcPct val="105000"/>
              </a:lnSpc>
              <a:spcBef>
                <a:spcPts val="0"/>
              </a:spcBef>
              <a:spcAft>
                <a:spcPts val="0"/>
              </a:spcAft>
              <a:buSzPts val="1800"/>
              <a:buChar char="●"/>
            </a:pPr>
            <a:r>
              <a:rPr lang="sv"/>
              <a:t>Vid frånvaro från träning skall tränare meddelas i god tid. </a:t>
            </a:r>
            <a:endParaRPr/>
          </a:p>
          <a:p>
            <a:pPr indent="-342900" lvl="0" marL="457200" rtl="0" algn="l">
              <a:lnSpc>
                <a:spcPct val="105000"/>
              </a:lnSpc>
              <a:spcBef>
                <a:spcPts val="0"/>
              </a:spcBef>
              <a:spcAft>
                <a:spcPts val="0"/>
              </a:spcAft>
              <a:buSzPts val="1800"/>
              <a:buChar char="●"/>
            </a:pPr>
            <a:r>
              <a:rPr lang="sv"/>
              <a:t>Inga föräldrar får befinna sig i spelarbåset under träning eller i korridorerna utanför omklädningsrummen (gäller både A och B hall) före eller efter aktivitet, utan hänvisas till läktaren, caféet eller entrén.</a:t>
            </a:r>
            <a:endParaRPr/>
          </a:p>
          <a:p>
            <a:pPr indent="-342900" lvl="0" marL="457200" rtl="0" algn="l">
              <a:lnSpc>
                <a:spcPct val="105000"/>
              </a:lnSpc>
              <a:spcBef>
                <a:spcPts val="0"/>
              </a:spcBef>
              <a:spcAft>
                <a:spcPts val="0"/>
              </a:spcAft>
              <a:buSzPts val="1800"/>
              <a:buChar char="●"/>
            </a:pPr>
            <a:r>
              <a:rPr lang="sv"/>
              <a:t>Materialförvaltarna ansvarar för att spelarbåsen grovstädas efter varje träning (ordning och reda) </a:t>
            </a:r>
            <a:endParaRPr/>
          </a:p>
          <a:p>
            <a:pPr indent="-342900" lvl="0" marL="457200" rtl="0" algn="l">
              <a:lnSpc>
                <a:spcPct val="105000"/>
              </a:lnSpc>
              <a:spcBef>
                <a:spcPts val="0"/>
              </a:spcBef>
              <a:spcAft>
                <a:spcPts val="0"/>
              </a:spcAft>
              <a:buSzPts val="1800"/>
              <a:buChar char="●"/>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idx="1" type="body"/>
          </p:nvPr>
        </p:nvSpPr>
        <p:spPr>
          <a:xfrm>
            <a:off x="311700" y="379750"/>
            <a:ext cx="8520600" cy="418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sv"/>
              <a:t>Under träningen ställer vi höga krav på att spelarna lyssnar på tränarna och att de uppför sig mot varandra och mot ledarna på ett för alla godtagbart sätt. Om så inte är fallet har ledarna rätt att använda sig av ”Konsekvenstrappan” framtagen av Timrå IK. </a:t>
            </a:r>
            <a:endParaRPr/>
          </a:p>
          <a:p>
            <a:pPr indent="-342900" lvl="0" marL="457200" rtl="0" algn="l">
              <a:spcBef>
                <a:spcPts val="0"/>
              </a:spcBef>
              <a:spcAft>
                <a:spcPts val="0"/>
              </a:spcAft>
              <a:buSzPts val="1800"/>
              <a:buChar char="●"/>
            </a:pPr>
            <a:r>
              <a:rPr lang="sv"/>
              <a:t>Spelare ska bli kallad till matcher mot jämbördigt motstånd där hänsyn tas till spelaren egna villkor, behov, förutsättningar, mognadsnivå och utbildningstakt. </a:t>
            </a:r>
            <a:endParaRPr/>
          </a:p>
          <a:p>
            <a:pPr indent="-342900" lvl="0" marL="457200" rtl="0" algn="l">
              <a:spcBef>
                <a:spcPts val="0"/>
              </a:spcBef>
              <a:spcAft>
                <a:spcPts val="0"/>
              </a:spcAft>
              <a:buSzPts val="1800"/>
              <a:buChar char="●"/>
            </a:pPr>
            <a:r>
              <a:rPr lang="sv"/>
              <a:t>För att bli kallad till match förväntas spelare ha en träningsnärvaro på minst 75%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22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2820" u="sng"/>
              <a:t>Timrå Iks verksamhetsplan</a:t>
            </a:r>
            <a:endParaRPr sz="2820" u="sng"/>
          </a:p>
        </p:txBody>
      </p:sp>
      <p:sp>
        <p:nvSpPr>
          <p:cNvPr id="107" name="Google Shape;107;p21" title="Film om hemmaplansmodellen "/>
          <p:cNvSpPr txBox="1"/>
          <p:nvPr>
            <p:ph idx="1" type="body"/>
          </p:nvPr>
        </p:nvSpPr>
        <p:spPr>
          <a:xfrm>
            <a:off x="311700" y="1130250"/>
            <a:ext cx="6459900" cy="3416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chemeClr val="dk1"/>
              </a:buClr>
              <a:buSzPts val="1600"/>
              <a:buChar char="●"/>
            </a:pPr>
            <a:r>
              <a:rPr lang="sv" sz="1600">
                <a:solidFill>
                  <a:schemeClr val="dk1"/>
                </a:solidFill>
              </a:rPr>
              <a:t>Värdegrundsarbete med barnen</a:t>
            </a:r>
            <a:endParaRPr sz="1600">
              <a:solidFill>
                <a:schemeClr val="dk1"/>
              </a:solidFill>
            </a:endParaRPr>
          </a:p>
          <a:p>
            <a:pPr indent="-330200" lvl="0" marL="457200" rtl="0" algn="l">
              <a:spcBef>
                <a:spcPts val="0"/>
              </a:spcBef>
              <a:spcAft>
                <a:spcPts val="0"/>
              </a:spcAft>
              <a:buClr>
                <a:schemeClr val="dk1"/>
              </a:buClr>
              <a:buSzPts val="1600"/>
              <a:buChar char="●"/>
            </a:pPr>
            <a:r>
              <a:rPr lang="sv" sz="1600">
                <a:solidFill>
                  <a:schemeClr val="dk1"/>
                </a:solidFill>
              </a:rPr>
              <a:t>Förväntansdokument </a:t>
            </a:r>
            <a:endParaRPr sz="1600">
              <a:solidFill>
                <a:schemeClr val="dk1"/>
              </a:solidFill>
            </a:endParaRPr>
          </a:p>
          <a:p>
            <a:pPr indent="-330200" lvl="0" marL="457200" rtl="0" algn="l">
              <a:spcBef>
                <a:spcPts val="0"/>
              </a:spcBef>
              <a:spcAft>
                <a:spcPts val="0"/>
              </a:spcAft>
              <a:buClr>
                <a:schemeClr val="dk1"/>
              </a:buClr>
              <a:buSzPts val="1600"/>
              <a:buChar char="●"/>
            </a:pPr>
            <a:r>
              <a:rPr lang="sv" sz="1600">
                <a:solidFill>
                  <a:schemeClr val="dk1"/>
                </a:solidFill>
              </a:rPr>
              <a:t>Konsekvenstrappan</a:t>
            </a:r>
            <a:endParaRPr sz="1600">
              <a:solidFill>
                <a:schemeClr val="dk1"/>
              </a:solidFill>
            </a:endParaRPr>
          </a:p>
          <a:p>
            <a:pPr indent="-330200" lvl="0" marL="457200" rtl="0" algn="l">
              <a:spcBef>
                <a:spcPts val="0"/>
              </a:spcBef>
              <a:spcAft>
                <a:spcPts val="0"/>
              </a:spcAft>
              <a:buClr>
                <a:schemeClr val="dk1"/>
              </a:buClr>
              <a:buSzPts val="1600"/>
              <a:buChar char="●"/>
            </a:pPr>
            <a:r>
              <a:rPr lang="sv" sz="1600">
                <a:solidFill>
                  <a:schemeClr val="dk1"/>
                </a:solidFill>
              </a:rPr>
              <a:t>VÄRDEORD - Ansvar, Trygghet, Utveckling</a:t>
            </a:r>
            <a:endParaRPr sz="1600">
              <a:solidFill>
                <a:schemeClr val="dk1"/>
              </a:solidFill>
            </a:endParaRPr>
          </a:p>
          <a:p>
            <a:pPr indent="-330200" lvl="0" marL="457200" rtl="0" algn="l">
              <a:spcBef>
                <a:spcPts val="0"/>
              </a:spcBef>
              <a:spcAft>
                <a:spcPts val="0"/>
              </a:spcAft>
              <a:buClr>
                <a:schemeClr val="dk1"/>
              </a:buClr>
              <a:buSzPts val="1600"/>
              <a:buChar char="●"/>
            </a:pPr>
            <a:r>
              <a:rPr lang="sv" sz="2300" u="sng">
                <a:solidFill>
                  <a:schemeClr val="accent5"/>
                </a:solidFill>
                <a:hlinkClick r:id="rId3">
                  <a:extLst>
                    <a:ext uri="{A12FA001-AC4F-418D-AE19-62706E023703}">
                      <ahyp:hlinkClr val="tx"/>
                    </a:ext>
                  </a:extLst>
                </a:hlinkClick>
              </a:rPr>
              <a:t>https://www.timraikus.se/Document</a:t>
            </a:r>
            <a:r>
              <a:rPr lang="sv" sz="1600">
                <a:solidFill>
                  <a:schemeClr val="dk1"/>
                </a:solidFill>
              </a:rPr>
              <a:t> </a:t>
            </a:r>
            <a:endParaRPr sz="1600">
              <a:solidFill>
                <a:schemeClr val="dk1"/>
              </a:solidFill>
            </a:endParaRPr>
          </a:p>
        </p:txBody>
      </p:sp>
      <p:pic>
        <p:nvPicPr>
          <p:cNvPr id="108" name="Google Shape;108;p21"/>
          <p:cNvPicPr preferRelativeResize="0"/>
          <p:nvPr/>
        </p:nvPicPr>
        <p:blipFill>
          <a:blip r:embed="rId4">
            <a:alphaModFix/>
          </a:blip>
          <a:stretch>
            <a:fillRect/>
          </a:stretch>
        </p:blipFill>
        <p:spPr>
          <a:xfrm>
            <a:off x="7581900" y="0"/>
            <a:ext cx="1562100" cy="1733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3163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a:t>Ekonomi </a:t>
            </a:r>
            <a:endParaRPr/>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74650" lvl="0" marL="457200" rtl="0" algn="l">
              <a:lnSpc>
                <a:spcPct val="90000"/>
              </a:lnSpc>
              <a:spcBef>
                <a:spcPts val="1000"/>
              </a:spcBef>
              <a:spcAft>
                <a:spcPts val="0"/>
              </a:spcAft>
              <a:buClr>
                <a:schemeClr val="dk1"/>
              </a:buClr>
              <a:buSzPts val="2300"/>
              <a:buChar char="●"/>
            </a:pPr>
            <a:r>
              <a:rPr lang="sv" sz="2300">
                <a:solidFill>
                  <a:schemeClr val="dk1"/>
                </a:solidFill>
              </a:rPr>
              <a:t>Status ekonomi, dagens kassa ca 207.000kr</a:t>
            </a:r>
            <a:endParaRPr sz="2300">
              <a:solidFill>
                <a:schemeClr val="dk1"/>
              </a:solidFill>
            </a:endParaRPr>
          </a:p>
          <a:p>
            <a:pPr indent="-374650" lvl="0" marL="457200" rtl="0" algn="l">
              <a:lnSpc>
                <a:spcPct val="90000"/>
              </a:lnSpc>
              <a:spcBef>
                <a:spcPts val="0"/>
              </a:spcBef>
              <a:spcAft>
                <a:spcPts val="0"/>
              </a:spcAft>
              <a:buClr>
                <a:schemeClr val="dk1"/>
              </a:buClr>
              <a:buSzPts val="2300"/>
              <a:buChar char="●"/>
            </a:pPr>
            <a:r>
              <a:rPr lang="sv" sz="2300">
                <a:solidFill>
                  <a:schemeClr val="dk1"/>
                </a:solidFill>
              </a:rPr>
              <a:t>Kostnader för säsongens kommande cuper</a:t>
            </a:r>
            <a:endParaRPr sz="2300">
              <a:solidFill>
                <a:schemeClr val="dk1"/>
              </a:solidFill>
            </a:endParaRPr>
          </a:p>
          <a:p>
            <a:pPr indent="-374650" lvl="0" marL="457200" rtl="0" algn="l">
              <a:lnSpc>
                <a:spcPct val="90000"/>
              </a:lnSpc>
              <a:spcBef>
                <a:spcPts val="0"/>
              </a:spcBef>
              <a:spcAft>
                <a:spcPts val="0"/>
              </a:spcAft>
              <a:buClr>
                <a:schemeClr val="dk1"/>
              </a:buClr>
              <a:buSzPts val="2300"/>
              <a:buChar char="●"/>
            </a:pPr>
            <a:r>
              <a:rPr lang="sv" sz="2300">
                <a:solidFill>
                  <a:schemeClr val="dk1"/>
                </a:solidFill>
              </a:rPr>
              <a:t>Kommande avgifter för cuper 300 kr/cup?</a:t>
            </a:r>
            <a:endParaRPr sz="2300">
              <a:solidFill>
                <a:schemeClr val="dk1"/>
              </a:solidFill>
            </a:endParaRPr>
          </a:p>
          <a:p>
            <a:pPr indent="-374650" lvl="0" marL="457200" rtl="0" algn="l">
              <a:lnSpc>
                <a:spcPct val="90000"/>
              </a:lnSpc>
              <a:spcBef>
                <a:spcPts val="0"/>
              </a:spcBef>
              <a:spcAft>
                <a:spcPts val="0"/>
              </a:spcAft>
              <a:buClr>
                <a:schemeClr val="dk1"/>
              </a:buClr>
              <a:buSzPts val="2300"/>
              <a:buChar char="●"/>
            </a:pPr>
            <a:r>
              <a:rPr lang="sv" sz="2300">
                <a:solidFill>
                  <a:schemeClr val="dk1"/>
                </a:solidFill>
              </a:rPr>
              <a:t>Anordna upp till 2 st “egna” försäljningsaktiviteter/säsong?</a:t>
            </a:r>
            <a:endParaRPr sz="2300">
              <a:solidFill>
                <a:schemeClr val="dk1"/>
              </a:solidFill>
            </a:endParaRPr>
          </a:p>
          <a:p>
            <a:pPr indent="0" lvl="0" marL="457200" rtl="0" algn="l">
              <a:lnSpc>
                <a:spcPct val="90000"/>
              </a:lnSpc>
              <a:spcBef>
                <a:spcPts val="1000"/>
              </a:spcBef>
              <a:spcAft>
                <a:spcPts val="0"/>
              </a:spcAft>
              <a:buNone/>
            </a:pPr>
            <a:r>
              <a:t/>
            </a:r>
            <a:endParaRPr sz="2300">
              <a:solidFill>
                <a:schemeClr val="dk1"/>
              </a:solidFill>
            </a:endParaRPr>
          </a:p>
        </p:txBody>
      </p:sp>
      <p:pic>
        <p:nvPicPr>
          <p:cNvPr id="115" name="Google Shape;115;p22"/>
          <p:cNvPicPr preferRelativeResize="0"/>
          <p:nvPr/>
        </p:nvPicPr>
        <p:blipFill>
          <a:blip r:embed="rId3">
            <a:alphaModFix/>
          </a:blip>
          <a:stretch>
            <a:fillRect/>
          </a:stretch>
        </p:blipFill>
        <p:spPr>
          <a:xfrm>
            <a:off x="7581900" y="0"/>
            <a:ext cx="1562100" cy="1733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2820" u="sng"/>
              <a:t>Säsongens matcher</a:t>
            </a:r>
            <a:endParaRPr sz="2820" u="sng"/>
          </a:p>
        </p:txBody>
      </p:sp>
      <p:sp>
        <p:nvSpPr>
          <p:cNvPr id="121" name="Google Shape;121;p23"/>
          <p:cNvSpPr txBox="1"/>
          <p:nvPr>
            <p:ph idx="1" type="body"/>
          </p:nvPr>
        </p:nvSpPr>
        <p:spPr>
          <a:xfrm>
            <a:off x="311700" y="1152475"/>
            <a:ext cx="8520600" cy="381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sv" sz="2300">
                <a:solidFill>
                  <a:schemeClr val="dk1"/>
                </a:solidFill>
              </a:rPr>
              <a:t>SERIESPEL</a:t>
            </a:r>
            <a:endParaRPr b="1" sz="2300">
              <a:solidFill>
                <a:schemeClr val="dk1"/>
              </a:solidFill>
            </a:endParaRPr>
          </a:p>
          <a:p>
            <a:pPr indent="0" lvl="0" marL="0" rtl="0" algn="l">
              <a:spcBef>
                <a:spcPts val="1200"/>
              </a:spcBef>
              <a:spcAft>
                <a:spcPts val="0"/>
              </a:spcAft>
              <a:buNone/>
            </a:pPr>
            <a:r>
              <a:rPr lang="sv" sz="2300">
                <a:solidFill>
                  <a:schemeClr val="dk1"/>
                </a:solidFill>
              </a:rPr>
              <a:t>Vi har anmält 1 lag. Andra i serien är Brunflo, Östersund, Njurunda, Sundsvall och Kovland </a:t>
            </a:r>
            <a:endParaRPr sz="2300">
              <a:solidFill>
                <a:schemeClr val="dk1"/>
              </a:solidFill>
            </a:endParaRPr>
          </a:p>
          <a:p>
            <a:pPr indent="0" lvl="0" marL="0" rtl="0" algn="l">
              <a:spcBef>
                <a:spcPts val="1200"/>
              </a:spcBef>
              <a:spcAft>
                <a:spcPts val="0"/>
              </a:spcAft>
              <a:buNone/>
            </a:pPr>
            <a:r>
              <a:rPr lang="sv" sz="2300">
                <a:solidFill>
                  <a:schemeClr val="dk1"/>
                </a:solidFill>
              </a:rPr>
              <a:t>Ca 1 match/vecka. Främst lördagar</a:t>
            </a:r>
            <a:endParaRPr sz="2300">
              <a:solidFill>
                <a:schemeClr val="dk1"/>
              </a:solidFill>
            </a:endParaRPr>
          </a:p>
          <a:p>
            <a:pPr indent="0" lvl="0" marL="0" rtl="0" algn="l">
              <a:spcBef>
                <a:spcPts val="1200"/>
              </a:spcBef>
              <a:spcAft>
                <a:spcPts val="0"/>
              </a:spcAft>
              <a:buNone/>
            </a:pPr>
            <a:r>
              <a:rPr b="1" lang="sv" sz="2300">
                <a:solidFill>
                  <a:schemeClr val="dk1"/>
                </a:solidFill>
              </a:rPr>
              <a:t>CUP</a:t>
            </a:r>
            <a:endParaRPr b="1" sz="2300">
              <a:solidFill>
                <a:schemeClr val="dk1"/>
              </a:solidFill>
            </a:endParaRPr>
          </a:p>
          <a:p>
            <a:pPr indent="0" lvl="0" marL="0" rtl="0" algn="l">
              <a:spcBef>
                <a:spcPts val="1200"/>
              </a:spcBef>
              <a:spcAft>
                <a:spcPts val="1200"/>
              </a:spcAft>
              <a:buNone/>
            </a:pPr>
            <a:r>
              <a:rPr lang="sv" sz="2300">
                <a:solidFill>
                  <a:schemeClr val="dk1"/>
                </a:solidFill>
              </a:rPr>
              <a:t>?</a:t>
            </a:r>
            <a:endParaRPr sz="2300">
              <a:solidFill>
                <a:schemeClr val="dk1"/>
              </a:solidFill>
            </a:endParaRPr>
          </a:p>
        </p:txBody>
      </p:sp>
      <p:pic>
        <p:nvPicPr>
          <p:cNvPr id="122" name="Google Shape;122;p23"/>
          <p:cNvPicPr preferRelativeResize="0"/>
          <p:nvPr/>
        </p:nvPicPr>
        <p:blipFill>
          <a:blip r:embed="rId3">
            <a:alphaModFix/>
          </a:blip>
          <a:stretch>
            <a:fillRect/>
          </a:stretch>
        </p:blipFill>
        <p:spPr>
          <a:xfrm>
            <a:off x="7581900" y="0"/>
            <a:ext cx="1562100" cy="1733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2820" u="sng"/>
              <a:t>ÖVRIGT</a:t>
            </a:r>
            <a:endParaRPr b="1" sz="2820"/>
          </a:p>
        </p:txBody>
      </p:sp>
      <p:pic>
        <p:nvPicPr>
          <p:cNvPr id="128" name="Google Shape;128;p24"/>
          <p:cNvPicPr preferRelativeResize="0"/>
          <p:nvPr/>
        </p:nvPicPr>
        <p:blipFill>
          <a:blip r:embed="rId3">
            <a:alphaModFix/>
          </a:blip>
          <a:stretch>
            <a:fillRect/>
          </a:stretch>
        </p:blipFill>
        <p:spPr>
          <a:xfrm>
            <a:off x="7581900" y="0"/>
            <a:ext cx="1562100" cy="1733550"/>
          </a:xfrm>
          <a:prstGeom prst="rect">
            <a:avLst/>
          </a:prstGeom>
          <a:noFill/>
          <a:ln>
            <a:noFill/>
          </a:ln>
        </p:spPr>
      </p:pic>
      <p:sp>
        <p:nvSpPr>
          <p:cNvPr id="129" name="Google Shape;129;p24"/>
          <p:cNvSpPr txBox="1"/>
          <p:nvPr/>
        </p:nvSpPr>
        <p:spPr>
          <a:xfrm>
            <a:off x="466350" y="1254350"/>
            <a:ext cx="6858000" cy="3500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sv" sz="1800">
                <a:solidFill>
                  <a:schemeClr val="dk2"/>
                </a:solidFill>
              </a:rPr>
              <a:t>Båsteam inför matcher </a:t>
            </a:r>
            <a:endParaRPr sz="1800">
              <a:solidFill>
                <a:schemeClr val="dk2"/>
              </a:solidFill>
            </a:endParaRPr>
          </a:p>
          <a:p>
            <a:pPr indent="-342900" lvl="0" marL="457200" rtl="0" algn="l">
              <a:spcBef>
                <a:spcPts val="0"/>
              </a:spcBef>
              <a:spcAft>
                <a:spcPts val="0"/>
              </a:spcAft>
              <a:buClr>
                <a:schemeClr val="dk2"/>
              </a:buClr>
              <a:buSzPts val="1800"/>
              <a:buChar char="●"/>
            </a:pPr>
            <a:r>
              <a:rPr lang="sv" sz="1800">
                <a:solidFill>
                  <a:schemeClr val="dk2"/>
                </a:solidFill>
              </a:rPr>
              <a:t>OVR utbildning? </a:t>
            </a:r>
            <a:endParaRPr sz="1800">
              <a:solidFill>
                <a:schemeClr val="dk2"/>
              </a:solidFill>
            </a:endParaRPr>
          </a:p>
          <a:p>
            <a:pPr indent="-342900" lvl="1" marL="914400" rtl="0" algn="l">
              <a:lnSpc>
                <a:spcPct val="115000"/>
              </a:lnSpc>
              <a:spcBef>
                <a:spcPts val="0"/>
              </a:spcBef>
              <a:spcAft>
                <a:spcPts val="0"/>
              </a:spcAft>
              <a:buClr>
                <a:schemeClr val="dk2"/>
              </a:buClr>
              <a:buSzPts val="1800"/>
              <a:buChar char="○"/>
            </a:pPr>
            <a:r>
              <a:rPr lang="sv" sz="1800">
                <a:solidFill>
                  <a:srgbClr val="222222"/>
                </a:solidFill>
              </a:rPr>
              <a:t>OVR-utbildningen finns inspelad och möjlig att se i efterhand:</a:t>
            </a:r>
            <a:endParaRPr sz="1800">
              <a:solidFill>
                <a:srgbClr val="222222"/>
              </a:solidFill>
            </a:endParaRPr>
          </a:p>
          <a:p>
            <a:pPr indent="-342900" lvl="1" marL="914400" rtl="0" algn="l">
              <a:lnSpc>
                <a:spcPct val="115000"/>
              </a:lnSpc>
              <a:spcBef>
                <a:spcPts val="0"/>
              </a:spcBef>
              <a:spcAft>
                <a:spcPts val="0"/>
              </a:spcAft>
              <a:buClr>
                <a:schemeClr val="dk2"/>
              </a:buClr>
              <a:buSzPts val="1800"/>
              <a:buChar char="○"/>
            </a:pPr>
            <a:r>
              <a:rPr lang="sv" sz="1800" u="sng">
                <a:solidFill>
                  <a:srgbClr val="07456A"/>
                </a:solidFill>
                <a:hlinkClick r:id="rId4">
                  <a:extLst>
                    <a:ext uri="{A12FA001-AC4F-418D-AE19-62706E023703}">
                      <ahyp:hlinkClr val="tx"/>
                    </a:ext>
                  </a:extLst>
                </a:hlinkClick>
              </a:rPr>
              <a:t>https://www.swehockey.se/region-norr/taevling/tsmovr/instruktionsfilmer-tsm-ovr/</a:t>
            </a:r>
            <a:endParaRPr sz="1800">
              <a:solidFill>
                <a:schemeClr val="dk2"/>
              </a:solidFill>
            </a:endParaRPr>
          </a:p>
          <a:p>
            <a:pPr indent="-342900" lvl="0" marL="457200" rtl="0" algn="l">
              <a:spcBef>
                <a:spcPts val="0"/>
              </a:spcBef>
              <a:spcAft>
                <a:spcPts val="0"/>
              </a:spcAft>
              <a:buClr>
                <a:schemeClr val="dk2"/>
              </a:buClr>
              <a:buSzPts val="1800"/>
              <a:buChar char="●"/>
            </a:pPr>
            <a:r>
              <a:rPr lang="sv" sz="1800">
                <a:solidFill>
                  <a:schemeClr val="dk2"/>
                </a:solidFill>
              </a:rPr>
              <a:t>Workplanner</a:t>
            </a:r>
            <a:endParaRPr sz="1800">
              <a:solidFill>
                <a:schemeClr val="dk2"/>
              </a:solidFill>
            </a:endParaRPr>
          </a:p>
          <a:p>
            <a:pPr indent="-342900" lvl="0" marL="457200" rtl="0" algn="l">
              <a:spcBef>
                <a:spcPts val="0"/>
              </a:spcBef>
              <a:spcAft>
                <a:spcPts val="0"/>
              </a:spcAft>
              <a:buClr>
                <a:schemeClr val="dk2"/>
              </a:buClr>
              <a:buSzPts val="1800"/>
              <a:buChar char="●"/>
            </a:pPr>
            <a:r>
              <a:rPr lang="sv" sz="1800">
                <a:solidFill>
                  <a:schemeClr val="dk2"/>
                </a:solidFill>
              </a:rPr>
              <a:t>Klubbrabatten (restaurangchansen), Timrå Ik lotten  </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a:t>Åtgärdstrappan</a:t>
            </a:r>
            <a:endParaRPr/>
          </a:p>
        </p:txBody>
      </p:sp>
      <p:sp>
        <p:nvSpPr>
          <p:cNvPr id="135" name="Google Shape;13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highlight>
                <a:schemeClr val="accent6"/>
              </a:highlight>
            </a:endParaRPr>
          </a:p>
        </p:txBody>
      </p:sp>
      <p:pic>
        <p:nvPicPr>
          <p:cNvPr id="136" name="Google Shape;136;p25"/>
          <p:cNvPicPr preferRelativeResize="0"/>
          <p:nvPr/>
        </p:nvPicPr>
        <p:blipFill>
          <a:blip r:embed="rId3">
            <a:alphaModFix/>
          </a:blip>
          <a:stretch>
            <a:fillRect/>
          </a:stretch>
        </p:blipFill>
        <p:spPr>
          <a:xfrm>
            <a:off x="7581900" y="0"/>
            <a:ext cx="1562100" cy="1733550"/>
          </a:xfrm>
          <a:prstGeom prst="rect">
            <a:avLst/>
          </a:prstGeom>
          <a:noFill/>
          <a:ln>
            <a:noFill/>
          </a:ln>
        </p:spPr>
      </p:pic>
      <p:pic>
        <p:nvPicPr>
          <p:cNvPr id="137" name="Google Shape;137;p25"/>
          <p:cNvPicPr preferRelativeResize="0"/>
          <p:nvPr/>
        </p:nvPicPr>
        <p:blipFill>
          <a:blip r:embed="rId4">
            <a:alphaModFix/>
          </a:blip>
          <a:stretch>
            <a:fillRect/>
          </a:stretch>
        </p:blipFill>
        <p:spPr>
          <a:xfrm>
            <a:off x="19501" y="0"/>
            <a:ext cx="9104999"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sv" sz="3244"/>
              <a:t>Frågor </a:t>
            </a:r>
            <a:r>
              <a:rPr lang="sv" sz="3244"/>
              <a:t>	</a:t>
            </a:r>
            <a:endParaRPr sz="3244"/>
          </a:p>
          <a:p>
            <a:pPr indent="0" lvl="0" marL="0" rtl="0" algn="l">
              <a:spcBef>
                <a:spcPts val="0"/>
              </a:spcBef>
              <a:spcAft>
                <a:spcPts val="0"/>
              </a:spcAft>
              <a:buNone/>
            </a:pPr>
            <a:r>
              <a:t/>
            </a:r>
            <a:endParaRPr/>
          </a:p>
        </p:txBody>
      </p:sp>
      <p:pic>
        <p:nvPicPr>
          <p:cNvPr id="143" name="Google Shape;143;p26"/>
          <p:cNvPicPr preferRelativeResize="0"/>
          <p:nvPr/>
        </p:nvPicPr>
        <p:blipFill>
          <a:blip r:embed="rId3">
            <a:alphaModFix/>
          </a:blip>
          <a:stretch>
            <a:fillRect/>
          </a:stretch>
        </p:blipFill>
        <p:spPr>
          <a:xfrm>
            <a:off x="2088098" y="1017725"/>
            <a:ext cx="5131125" cy="3917051"/>
          </a:xfrm>
          <a:prstGeom prst="rect">
            <a:avLst/>
          </a:prstGeom>
          <a:noFill/>
          <a:ln>
            <a:noFill/>
          </a:ln>
        </p:spPr>
      </p:pic>
      <p:pic>
        <p:nvPicPr>
          <p:cNvPr id="144" name="Google Shape;144;p26"/>
          <p:cNvPicPr preferRelativeResize="0"/>
          <p:nvPr/>
        </p:nvPicPr>
        <p:blipFill>
          <a:blip r:embed="rId4">
            <a:alphaModFix/>
          </a:blip>
          <a:stretch>
            <a:fillRect/>
          </a:stretch>
        </p:blipFill>
        <p:spPr>
          <a:xfrm>
            <a:off x="7581900" y="0"/>
            <a:ext cx="1562100" cy="1733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148" name="Shape 148"/>
        <p:cNvGrpSpPr/>
        <p:nvPr/>
      </p:nvGrpSpPr>
      <p:grpSpPr>
        <a:xfrm>
          <a:off x="0" y="0"/>
          <a:ext cx="0" cy="0"/>
          <a:chOff x="0" y="0"/>
          <a:chExt cx="0" cy="0"/>
        </a:xfrm>
      </p:grpSpPr>
      <p:pic>
        <p:nvPicPr>
          <p:cNvPr id="149" name="Google Shape;149;p27"/>
          <p:cNvPicPr preferRelativeResize="0"/>
          <p:nvPr/>
        </p:nvPicPr>
        <p:blipFill>
          <a:blip r:embed="rId3">
            <a:alphaModFix/>
          </a:blip>
          <a:stretch>
            <a:fillRect/>
          </a:stretch>
        </p:blipFill>
        <p:spPr>
          <a:xfrm>
            <a:off x="7581900" y="0"/>
            <a:ext cx="1562100" cy="1733550"/>
          </a:xfrm>
          <a:prstGeom prst="rect">
            <a:avLst/>
          </a:prstGeom>
          <a:noFill/>
          <a:ln>
            <a:noFill/>
          </a:ln>
        </p:spPr>
      </p:pic>
      <p:pic>
        <p:nvPicPr>
          <p:cNvPr id="150" name="Google Shape;150;p27"/>
          <p:cNvPicPr preferRelativeResize="0"/>
          <p:nvPr/>
        </p:nvPicPr>
        <p:blipFill>
          <a:blip r:embed="rId4">
            <a:alphaModFix/>
          </a:blip>
          <a:stretch>
            <a:fillRect/>
          </a:stretch>
        </p:blipFill>
        <p:spPr>
          <a:xfrm>
            <a:off x="2180254" y="70775"/>
            <a:ext cx="4180147" cy="5072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