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2" r:id="rId4"/>
    <p:sldId id="26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4" name="Shape 434"/>
          <p:cNvSpPr>
            <a:spLocks noGrp="1"/>
          </p:cNvSpPr>
          <p:nvPr>
            <p:ph type="body" sz="quarter" idx="1"/>
          </p:nvPr>
        </p:nvSpPr>
        <p:spPr>
          <a:xfrm>
            <a:off x="906358" y="4715153"/>
            <a:ext cx="4984961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3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2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indshare Cover Slide (Image)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MindshareLogo"/>
          <p:cNvGrpSpPr/>
          <p:nvPr/>
        </p:nvGrpSpPr>
        <p:grpSpPr>
          <a:xfrm>
            <a:off x="742061" y="2508323"/>
            <a:ext cx="2064000" cy="635885"/>
            <a:chOff x="0" y="0"/>
            <a:chExt cx="2063999" cy="635884"/>
          </a:xfrm>
        </p:grpSpPr>
        <p:pic>
          <p:nvPicPr>
            <p:cNvPr id="110" name="logo graphic" descr="logo graphic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108" y="0"/>
              <a:ext cx="635892" cy="6358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0" name="letters"/>
            <p:cNvGrpSpPr/>
            <p:nvPr/>
          </p:nvGrpSpPr>
          <p:grpSpPr>
            <a:xfrm>
              <a:off x="-1" y="242815"/>
              <a:ext cx="1351720" cy="150257"/>
              <a:chOff x="0" y="0"/>
              <a:chExt cx="1351718" cy="150256"/>
            </a:xfrm>
          </p:grpSpPr>
          <p:sp>
            <p:nvSpPr>
              <p:cNvPr id="111" name="Freeform 6"/>
              <p:cNvSpPr/>
              <p:nvPr/>
            </p:nvSpPr>
            <p:spPr>
              <a:xfrm>
                <a:off x="-1" y="1654"/>
                <a:ext cx="168800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2" name="Freeform 7"/>
              <p:cNvSpPr/>
              <p:nvPr/>
            </p:nvSpPr>
            <p:spPr>
              <a:xfrm>
                <a:off x="906220" y="992"/>
                <a:ext cx="168800" cy="1479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3" name="Freeform 8"/>
              <p:cNvSpPr/>
              <p:nvPr/>
            </p:nvSpPr>
            <p:spPr>
              <a:xfrm>
                <a:off x="257170" y="1654"/>
                <a:ext cx="148611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4" name="Freeform 9"/>
              <p:cNvSpPr/>
              <p:nvPr/>
            </p:nvSpPr>
            <p:spPr>
              <a:xfrm>
                <a:off x="435568" y="1654"/>
                <a:ext cx="147617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5" name="Freeform 10"/>
              <p:cNvSpPr/>
              <p:nvPr/>
            </p:nvSpPr>
            <p:spPr>
              <a:xfrm>
                <a:off x="1093885" y="1654"/>
                <a:ext cx="128090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6" name="Freeform 11"/>
              <p:cNvSpPr/>
              <p:nvPr/>
            </p:nvSpPr>
            <p:spPr>
              <a:xfrm>
                <a:off x="198587" y="1654"/>
                <a:ext cx="29789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7" name="Freeform 12"/>
              <p:cNvSpPr/>
              <p:nvPr/>
            </p:nvSpPr>
            <p:spPr>
              <a:xfrm>
                <a:off x="751983" y="1654"/>
                <a:ext cx="136364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8" name="Freeform 13"/>
              <p:cNvSpPr/>
              <p:nvPr/>
            </p:nvSpPr>
            <p:spPr>
              <a:xfrm>
                <a:off x="599734" y="-1"/>
                <a:ext cx="125773" cy="150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8"/>
                      <a:pt x="6171" y="6300"/>
                    </a:cubicBezTo>
                    <a:cubicBezTo>
                      <a:pt x="6171" y="4838"/>
                      <a:pt x="8050" y="4050"/>
                      <a:pt x="11135" y="4050"/>
                    </a:cubicBezTo>
                    <a:cubicBezTo>
                      <a:pt x="14624" y="4050"/>
                      <a:pt x="17441" y="5063"/>
                      <a:pt x="18648" y="5513"/>
                    </a:cubicBezTo>
                    <a:cubicBezTo>
                      <a:pt x="18648" y="5513"/>
                      <a:pt x="18648" y="5513"/>
                      <a:pt x="18783" y="5513"/>
                    </a:cubicBezTo>
                    <a:cubicBezTo>
                      <a:pt x="19051" y="5513"/>
                      <a:pt x="19319" y="5513"/>
                      <a:pt x="19453" y="5288"/>
                    </a:cubicBezTo>
                    <a:cubicBezTo>
                      <a:pt x="20929" y="2813"/>
                      <a:pt x="20929" y="2813"/>
                      <a:pt x="20929" y="2813"/>
                    </a:cubicBezTo>
                    <a:cubicBezTo>
                      <a:pt x="20929" y="2700"/>
                      <a:pt x="20929" y="2588"/>
                      <a:pt x="20929" y="2588"/>
                    </a:cubicBezTo>
                    <a:cubicBezTo>
                      <a:pt x="20929" y="2363"/>
                      <a:pt x="20795" y="2138"/>
                      <a:pt x="20527" y="2025"/>
                    </a:cubicBezTo>
                    <a:cubicBezTo>
                      <a:pt x="20393" y="1913"/>
                      <a:pt x="20393" y="1913"/>
                      <a:pt x="20393" y="1913"/>
                    </a:cubicBezTo>
                    <a:cubicBezTo>
                      <a:pt x="17843" y="788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3"/>
                    </a:cubicBezTo>
                    <a:cubicBezTo>
                      <a:pt x="939" y="8438"/>
                      <a:pt x="1744" y="9788"/>
                      <a:pt x="3354" y="10800"/>
                    </a:cubicBezTo>
                    <a:cubicBezTo>
                      <a:pt x="5366" y="12037"/>
                      <a:pt x="8184" y="12375"/>
                      <a:pt x="10733" y="12712"/>
                    </a:cubicBezTo>
                    <a:cubicBezTo>
                      <a:pt x="14221" y="13162"/>
                      <a:pt x="16368" y="13387"/>
                      <a:pt x="16368" y="14962"/>
                    </a:cubicBezTo>
                    <a:cubicBezTo>
                      <a:pt x="16368" y="17437"/>
                      <a:pt x="12209" y="17662"/>
                      <a:pt x="10465" y="17662"/>
                    </a:cubicBezTo>
                    <a:cubicBezTo>
                      <a:pt x="7647" y="17662"/>
                      <a:pt x="5098" y="17100"/>
                      <a:pt x="2952" y="15975"/>
                    </a:cubicBezTo>
                    <a:cubicBezTo>
                      <a:pt x="2415" y="15637"/>
                      <a:pt x="2415" y="15637"/>
                      <a:pt x="2415" y="15637"/>
                    </a:cubicBezTo>
                    <a:cubicBezTo>
                      <a:pt x="2012" y="16087"/>
                      <a:pt x="2012" y="16087"/>
                      <a:pt x="2012" y="16087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2"/>
                      <a:pt x="5635" y="21600"/>
                      <a:pt x="10330" y="21600"/>
                    </a:cubicBezTo>
                    <a:cubicBezTo>
                      <a:pt x="17173" y="21600"/>
                      <a:pt x="21600" y="19012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9" name="Freeform 14"/>
              <p:cNvSpPr/>
              <p:nvPr/>
            </p:nvSpPr>
            <p:spPr>
              <a:xfrm>
                <a:off x="1243156" y="1654"/>
                <a:ext cx="108562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22" name="Titeltext"/>
          <p:cNvSpPr txBox="1">
            <a:spLocks noGrp="1"/>
          </p:cNvSpPr>
          <p:nvPr>
            <p:ph type="title"/>
          </p:nvPr>
        </p:nvSpPr>
        <p:spPr>
          <a:xfrm>
            <a:off x="3360342" y="1889760"/>
            <a:ext cx="8376877" cy="2111141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37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2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61568" y="4258733"/>
            <a:ext cx="8375651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93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76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4" name="Straight Connector 33"/>
          <p:cNvSpPr/>
          <p:nvPr/>
        </p:nvSpPr>
        <p:spPr>
          <a:xfrm>
            <a:off x="3328415" y="4022630"/>
            <a:ext cx="8400001" cy="1"/>
          </a:xfrm>
          <a:prstGeom prst="line">
            <a:avLst/>
          </a:prstGeom>
          <a:ln w="63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Straight Connector 47"/>
          <p:cNvSpPr/>
          <p:nvPr/>
        </p:nvSpPr>
        <p:spPr>
          <a:xfrm>
            <a:off x="478061" y="1631950"/>
            <a:ext cx="2614391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Straight Connector 49"/>
          <p:cNvSpPr/>
          <p:nvPr/>
        </p:nvSpPr>
        <p:spPr>
          <a:xfrm>
            <a:off x="3329518" y="1631950"/>
            <a:ext cx="838389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Client Cover Slide (Image)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eltext"/>
          <p:cNvSpPr txBox="1">
            <a:spLocks noGrp="1"/>
          </p:cNvSpPr>
          <p:nvPr>
            <p:ph type="title"/>
          </p:nvPr>
        </p:nvSpPr>
        <p:spPr>
          <a:xfrm>
            <a:off x="3384296" y="1885950"/>
            <a:ext cx="8375905" cy="2109217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37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3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84551" y="4249165"/>
            <a:ext cx="8375650" cy="940480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93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76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85060" y="1885950"/>
            <a:ext cx="1778001" cy="189653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148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137" name="logo graphic" descr="logo graphic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47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138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9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0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1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2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3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4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5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6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49" name="Straight Connector 19"/>
          <p:cNvSpPr/>
          <p:nvPr/>
        </p:nvSpPr>
        <p:spPr>
          <a:xfrm>
            <a:off x="3328415" y="4022630"/>
            <a:ext cx="8400001" cy="1"/>
          </a:xfrm>
          <a:prstGeom prst="line">
            <a:avLst/>
          </a:prstGeom>
          <a:ln w="63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Straight Connector 37"/>
          <p:cNvSpPr/>
          <p:nvPr/>
        </p:nvSpPr>
        <p:spPr>
          <a:xfrm>
            <a:off x="3328415" y="1631950"/>
            <a:ext cx="838389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Straight Connector 48"/>
          <p:cNvSpPr/>
          <p:nvPr/>
        </p:nvSpPr>
        <p:spPr>
          <a:xfrm>
            <a:off x="478061" y="1631950"/>
            <a:ext cx="2614391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9376" y="6165303"/>
            <a:ext cx="2613958" cy="22318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1" name="Text Placeholder 1"/>
          <p:cNvSpPr>
            <a:spLocks noGrp="1"/>
          </p:cNvSpPr>
          <p:nvPr>
            <p:ph type="body" idx="13"/>
          </p:nvPr>
        </p:nvSpPr>
        <p:spPr>
          <a:xfrm>
            <a:off x="3368061" y="1631949"/>
            <a:ext cx="8392140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2" name="Titeltext"/>
          <p:cNvSpPr txBox="1">
            <a:spLocks noGrp="1"/>
          </p:cNvSpPr>
          <p:nvPr>
            <p:ph type="title"/>
          </p:nvPr>
        </p:nvSpPr>
        <p:spPr>
          <a:xfrm>
            <a:off x="479376" y="693188"/>
            <a:ext cx="2613076" cy="474664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6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1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9376" y="6165303"/>
            <a:ext cx="2613958" cy="22318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2" name="Text Placeholder 1"/>
          <p:cNvSpPr>
            <a:spLocks noGrp="1"/>
          </p:cNvSpPr>
          <p:nvPr>
            <p:ph type="body" sz="half" idx="13"/>
          </p:nvPr>
        </p:nvSpPr>
        <p:spPr>
          <a:xfrm>
            <a:off x="3368061" y="1631949"/>
            <a:ext cx="4136424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3" name="Text Placeholder 2"/>
          <p:cNvSpPr>
            <a:spLocks noGrp="1"/>
          </p:cNvSpPr>
          <p:nvPr>
            <p:ph type="body" sz="half" idx="14"/>
          </p:nvPr>
        </p:nvSpPr>
        <p:spPr>
          <a:xfrm>
            <a:off x="7780091" y="1631949"/>
            <a:ext cx="3980110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4" name="Titeltext"/>
          <p:cNvSpPr txBox="1">
            <a:spLocks noGrp="1"/>
          </p:cNvSpPr>
          <p:nvPr>
            <p:ph type="title"/>
          </p:nvPr>
        </p:nvSpPr>
        <p:spPr>
          <a:xfrm>
            <a:off x="479376" y="693188"/>
            <a:ext cx="2613076" cy="474664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7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vider or Chapter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eltext"/>
          <p:cNvSpPr txBox="1">
            <a:spLocks noGrp="1"/>
          </p:cNvSpPr>
          <p:nvPr>
            <p:ph type="title"/>
          </p:nvPr>
        </p:nvSpPr>
        <p:spPr>
          <a:xfrm>
            <a:off x="3330833" y="1639197"/>
            <a:ext cx="5770728" cy="2619538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4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8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37876" y="4258733"/>
            <a:ext cx="5763684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195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184" name="logo graphic" descr="logo graphic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4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185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6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7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8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9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0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1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2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3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96" name="Straight Connector 17"/>
          <p:cNvSpPr/>
          <p:nvPr/>
        </p:nvSpPr>
        <p:spPr>
          <a:xfrm>
            <a:off x="3329516" y="1885950"/>
            <a:ext cx="576368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7" name="Straight Connector 18"/>
          <p:cNvSpPr/>
          <p:nvPr/>
        </p:nvSpPr>
        <p:spPr>
          <a:xfrm>
            <a:off x="3329516" y="4008966"/>
            <a:ext cx="576368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eltext"/>
          <p:cNvSpPr txBox="1">
            <a:spLocks noGrp="1"/>
          </p:cNvSpPr>
          <p:nvPr>
            <p:ph type="title"/>
          </p:nvPr>
        </p:nvSpPr>
        <p:spPr>
          <a:xfrm>
            <a:off x="484368" y="1780118"/>
            <a:ext cx="11223264" cy="3297766"/>
          </a:xfrm>
          <a:prstGeom prst="rect">
            <a:avLst/>
          </a:prstGeom>
        </p:spPr>
        <p:txBody>
          <a:bodyPr lIns="0" tIns="0" rIns="0" bIns="0"/>
          <a:lstStyle>
            <a:lvl1pPr algn="ctr" defTabSz="1219184">
              <a:lnSpc>
                <a:spcPct val="100000"/>
              </a:lnSpc>
              <a:spcBef>
                <a:spcPts val="400"/>
              </a:spcBef>
              <a:defRPr sz="53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0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90370" y="692151"/>
            <a:ext cx="11223265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218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207" name="logo graphic" descr="logo graphic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17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208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9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0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1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2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3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4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5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6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219" name="Straight Connector 16"/>
          <p:cNvSpPr/>
          <p:nvPr/>
        </p:nvSpPr>
        <p:spPr>
          <a:xfrm>
            <a:off x="490369" y="452967"/>
            <a:ext cx="11223265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roduction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739517" y="4287089"/>
            <a:ext cx="8724969" cy="118110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8" name="Text Placeholder 4"/>
          <p:cNvSpPr>
            <a:spLocks noGrp="1"/>
          </p:cNvSpPr>
          <p:nvPr>
            <p:ph type="body" sz="half" idx="13"/>
          </p:nvPr>
        </p:nvSpPr>
        <p:spPr>
          <a:xfrm>
            <a:off x="491067" y="2599266"/>
            <a:ext cx="11222567" cy="1659467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5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9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ation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8367" y="5439833"/>
            <a:ext cx="11235268" cy="8035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7" name="Text Placeholder 4"/>
          <p:cNvSpPr>
            <a:spLocks noGrp="1"/>
          </p:cNvSpPr>
          <p:nvPr>
            <p:ph type="body" sz="half" idx="13"/>
          </p:nvPr>
        </p:nvSpPr>
        <p:spPr>
          <a:xfrm>
            <a:off x="491067" y="2366434"/>
            <a:ext cx="11222567" cy="212513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5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8" name="Straight Connector 4"/>
          <p:cNvSpPr/>
          <p:nvPr/>
        </p:nvSpPr>
        <p:spPr>
          <a:xfrm>
            <a:off x="490369" y="6383866"/>
            <a:ext cx="11223265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9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7" name="Rectangle 6"/>
          <p:cNvSpPr/>
          <p:nvPr/>
        </p:nvSpPr>
        <p:spPr>
          <a:xfrm>
            <a:off x="3329516" y="7407"/>
            <a:ext cx="8862484" cy="685059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8" name="Titeltext"/>
          <p:cNvSpPr txBox="1">
            <a:spLocks noGrp="1"/>
          </p:cNvSpPr>
          <p:nvPr>
            <p:ph type="title"/>
          </p:nvPr>
        </p:nvSpPr>
        <p:spPr>
          <a:xfrm>
            <a:off x="475487" y="693456"/>
            <a:ext cx="2618085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49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5488" y="6089265"/>
            <a:ext cx="2609726" cy="29460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8" y="1449361"/>
            <a:ext cx="2609726" cy="399047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1" name="Picture Placeholder 4"/>
          <p:cNvSpPr>
            <a:spLocks noGrp="1"/>
          </p:cNvSpPr>
          <p:nvPr>
            <p:ph type="pic" idx="14"/>
          </p:nvPr>
        </p:nvSpPr>
        <p:spPr>
          <a:xfrm>
            <a:off x="3329516" y="0"/>
            <a:ext cx="8862484" cy="68516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8875184" y="4796366"/>
            <a:ext cx="2779184" cy="138006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Height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eltext"/>
          <p:cNvSpPr txBox="1">
            <a:spLocks noGrp="1"/>
          </p:cNvSpPr>
          <p:nvPr>
            <p:ph type="title"/>
          </p:nvPr>
        </p:nvSpPr>
        <p:spPr>
          <a:xfrm>
            <a:off x="475488" y="4237459"/>
            <a:ext cx="2618158" cy="2127945"/>
          </a:xfrm>
          <a:prstGeom prst="rect">
            <a:avLst/>
          </a:prstGeom>
        </p:spPr>
        <p:txBody>
          <a:bodyPr lIns="0" tIns="0" rIns="0" bIns="0" anchor="b"/>
          <a:lstStyle>
            <a:lvl1pPr defTabSz="1219184">
              <a:spcBef>
                <a:spcPts val="400"/>
              </a:spcBef>
              <a:defRPr sz="32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61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18766" y="6073871"/>
            <a:ext cx="5494868" cy="30999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62" name="Rectangle 5"/>
          <p:cNvSpPr/>
          <p:nvPr/>
        </p:nvSpPr>
        <p:spPr>
          <a:xfrm>
            <a:off x="3329516" y="7407"/>
            <a:ext cx="8862484" cy="685059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3" name="Picture Placeholder 4"/>
          <p:cNvSpPr>
            <a:spLocks noGrp="1"/>
          </p:cNvSpPr>
          <p:nvPr>
            <p:ph type="pic" idx="13"/>
          </p:nvPr>
        </p:nvSpPr>
        <p:spPr>
          <a:xfrm>
            <a:off x="3329516" y="0"/>
            <a:ext cx="8862484" cy="685190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se Study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2" name="Rectangle 10"/>
          <p:cNvSpPr/>
          <p:nvPr/>
        </p:nvSpPr>
        <p:spPr>
          <a:xfrm>
            <a:off x="0" y="2"/>
            <a:ext cx="12192000" cy="400896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3" name="Picture Placeholder 8"/>
          <p:cNvSpPr>
            <a:spLocks noGrp="1"/>
          </p:cNvSpPr>
          <p:nvPr>
            <p:ph type="pic" idx="13"/>
          </p:nvPr>
        </p:nvSpPr>
        <p:spPr>
          <a:xfrm>
            <a:off x="1" y="-2"/>
            <a:ext cx="12189884" cy="400897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4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7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47122" y="6108062"/>
            <a:ext cx="5500550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76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319311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158142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9" name="Straight Connector 11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847666" y="1636185"/>
            <a:ext cx="2865968" cy="142663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se Stud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9" name="Rectangle 10"/>
          <p:cNvSpPr/>
          <p:nvPr/>
        </p:nvSpPr>
        <p:spPr>
          <a:xfrm>
            <a:off x="0" y="2"/>
            <a:ext cx="12192000" cy="400896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0" name="Picture Placeholder 8"/>
          <p:cNvSpPr>
            <a:spLocks noGrp="1"/>
          </p:cNvSpPr>
          <p:nvPr>
            <p:ph type="pic" idx="13"/>
          </p:nvPr>
        </p:nvSpPr>
        <p:spPr>
          <a:xfrm>
            <a:off x="1" y="-2"/>
            <a:ext cx="12189884" cy="400897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1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9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47122" y="6108062"/>
            <a:ext cx="5500550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93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319311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158142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6" name="Straight Connector 11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847666" y="1636185"/>
            <a:ext cx="2865968" cy="142663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7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6" name="Rectangle 6"/>
          <p:cNvSpPr/>
          <p:nvPr/>
        </p:nvSpPr>
        <p:spPr>
          <a:xfrm>
            <a:off x="1" y="1637116"/>
            <a:ext cx="12189884" cy="522088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7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0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29489" y="6093885"/>
            <a:ext cx="5480782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09" name="Picture Placeholder 4"/>
          <p:cNvSpPr>
            <a:spLocks noGrp="1"/>
          </p:cNvSpPr>
          <p:nvPr>
            <p:ph type="pic" idx="13"/>
          </p:nvPr>
        </p:nvSpPr>
        <p:spPr>
          <a:xfrm>
            <a:off x="1" y="1664207"/>
            <a:ext cx="12189884" cy="51937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634523" y="4055334"/>
            <a:ext cx="3060701" cy="153035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Titeltext"/>
          <p:cNvSpPr txBox="1">
            <a:spLocks noGrp="1"/>
          </p:cNvSpPr>
          <p:nvPr>
            <p:ph type="title"/>
          </p:nvPr>
        </p:nvSpPr>
        <p:spPr>
          <a:xfrm>
            <a:off x="475487" y="692151"/>
            <a:ext cx="1122838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20" name="Rectangle 9"/>
          <p:cNvSpPr/>
          <p:nvPr/>
        </p:nvSpPr>
        <p:spPr>
          <a:xfrm>
            <a:off x="487170" y="1660306"/>
            <a:ext cx="5462167" cy="356658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1" name="Picture Placeholder 1"/>
          <p:cNvSpPr>
            <a:spLocks noGrp="1"/>
          </p:cNvSpPr>
          <p:nvPr>
            <p:ph type="pic" sz="half" idx="13"/>
          </p:nvPr>
        </p:nvSpPr>
        <p:spPr>
          <a:xfrm>
            <a:off x="476170" y="1633727"/>
            <a:ext cx="5475897" cy="36088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2" name="Rectangle 14"/>
          <p:cNvSpPr/>
          <p:nvPr/>
        </p:nvSpPr>
        <p:spPr>
          <a:xfrm>
            <a:off x="6213183" y="1660306"/>
            <a:ext cx="5483490" cy="356658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3" name="Picture Placeholder 2"/>
          <p:cNvSpPr>
            <a:spLocks noGrp="1"/>
          </p:cNvSpPr>
          <p:nvPr>
            <p:ph type="pic" sz="half" idx="14"/>
          </p:nvPr>
        </p:nvSpPr>
        <p:spPr>
          <a:xfrm>
            <a:off x="6202183" y="1633727"/>
            <a:ext cx="5497273" cy="36088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4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69081" y="5439833"/>
            <a:ext cx="5490077" cy="941918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13779" indent="-213779" defTabSz="1219184">
              <a:lnSpc>
                <a:spcPct val="100000"/>
              </a:lnSpc>
              <a:spcBef>
                <a:spcPts val="1300"/>
              </a:spcBef>
              <a:buFontTx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19090" indent="-205312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687900" indent="-2603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2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216360" y="5439833"/>
            <a:ext cx="5498593" cy="94191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6" name="Source"/>
          <p:cNvSpPr>
            <a:spLocks noGrp="1"/>
          </p:cNvSpPr>
          <p:nvPr>
            <p:ph type="body" sz="quarter" idx="16"/>
          </p:nvPr>
        </p:nvSpPr>
        <p:spPr>
          <a:xfrm>
            <a:off x="6233805" y="6424283"/>
            <a:ext cx="5500550" cy="286968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5" name="Titeltext"/>
          <p:cNvSpPr txBox="1">
            <a:spLocks noGrp="1"/>
          </p:cNvSpPr>
          <p:nvPr>
            <p:ph type="title"/>
          </p:nvPr>
        </p:nvSpPr>
        <p:spPr>
          <a:xfrm>
            <a:off x="475487" y="692148"/>
            <a:ext cx="1122838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3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59650" y="6115887"/>
            <a:ext cx="5500550" cy="28041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3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311610" y="425873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155114" y="425873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0" name="Rectangle 12"/>
          <p:cNvSpPr/>
          <p:nvPr/>
        </p:nvSpPr>
        <p:spPr>
          <a:xfrm>
            <a:off x="487171" y="1631951"/>
            <a:ext cx="3598399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1" name="Picture Placeholder 1"/>
          <p:cNvSpPr>
            <a:spLocks noGrp="1"/>
          </p:cNvSpPr>
          <p:nvPr>
            <p:ph type="pic" sz="quarter" idx="16"/>
          </p:nvPr>
        </p:nvSpPr>
        <p:spPr>
          <a:xfrm>
            <a:off x="476170" y="1631947"/>
            <a:ext cx="3609401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2" name="Rectangle 13"/>
          <p:cNvSpPr/>
          <p:nvPr/>
        </p:nvSpPr>
        <p:spPr>
          <a:xfrm>
            <a:off x="4311610" y="1631951"/>
            <a:ext cx="3598398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00609" y="1631947"/>
            <a:ext cx="3609401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4" name="Rectangle 14"/>
          <p:cNvSpPr/>
          <p:nvPr/>
        </p:nvSpPr>
        <p:spPr>
          <a:xfrm>
            <a:off x="8110381" y="1631951"/>
            <a:ext cx="3598398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125360" y="1631947"/>
            <a:ext cx="3609400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6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4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5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54496" y="6122099"/>
            <a:ext cx="5480782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56" name="Rectangle 16"/>
          <p:cNvSpPr/>
          <p:nvPr/>
        </p:nvSpPr>
        <p:spPr>
          <a:xfrm>
            <a:off x="480269" y="1658727"/>
            <a:ext cx="2612184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7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79998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58" name="Rectangle 19"/>
          <p:cNvSpPr/>
          <p:nvPr/>
        </p:nvSpPr>
        <p:spPr>
          <a:xfrm>
            <a:off x="3335763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52605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0" name="Rectangle 20"/>
          <p:cNvSpPr/>
          <p:nvPr/>
        </p:nvSpPr>
        <p:spPr>
          <a:xfrm>
            <a:off x="6229760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12651" y="1660305"/>
            <a:ext cx="2612452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2" name="Rectangle 21"/>
          <p:cNvSpPr/>
          <p:nvPr/>
        </p:nvSpPr>
        <p:spPr>
          <a:xfrm>
            <a:off x="9098088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9097819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4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480484" y="4258734"/>
            <a:ext cx="2611969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358349" y="4258734"/>
            <a:ext cx="2611969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6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36215" y="4258733"/>
            <a:ext cx="2611968" cy="1835012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9101666" y="4258734"/>
            <a:ext cx="2611968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5488" y="6089265"/>
            <a:ext cx="2609726" cy="29460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77" name="Rectangle 16"/>
          <p:cNvSpPr/>
          <p:nvPr/>
        </p:nvSpPr>
        <p:spPr>
          <a:xfrm>
            <a:off x="3329516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8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3329247" y="454547"/>
            <a:ext cx="2622821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75488" y="1449361"/>
            <a:ext cx="2609726" cy="399047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0" name="Titeltext"/>
          <p:cNvSpPr txBox="1">
            <a:spLocks noGrp="1"/>
          </p:cNvSpPr>
          <p:nvPr>
            <p:ph type="title"/>
          </p:nvPr>
        </p:nvSpPr>
        <p:spPr>
          <a:xfrm>
            <a:off x="475487" y="693456"/>
            <a:ext cx="2618085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81" name="Rectangle 17"/>
          <p:cNvSpPr/>
          <p:nvPr/>
        </p:nvSpPr>
        <p:spPr>
          <a:xfrm>
            <a:off x="6198734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2" name="Rectangle 18"/>
          <p:cNvSpPr/>
          <p:nvPr/>
        </p:nvSpPr>
        <p:spPr>
          <a:xfrm>
            <a:off x="9085425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23243" y="454547"/>
            <a:ext cx="2622820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4" name="Rectangle 20"/>
          <p:cNvSpPr/>
          <p:nvPr/>
        </p:nvSpPr>
        <p:spPr>
          <a:xfrm>
            <a:off x="3329516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135909" y="454547"/>
            <a:ext cx="2622821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6" name="Rectangle 21"/>
          <p:cNvSpPr/>
          <p:nvPr/>
        </p:nvSpPr>
        <p:spPr>
          <a:xfrm>
            <a:off x="6223513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7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3329247" y="3553881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8" name="Rectangle 22"/>
          <p:cNvSpPr/>
          <p:nvPr/>
        </p:nvSpPr>
        <p:spPr>
          <a:xfrm>
            <a:off x="9085425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9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6198465" y="3537089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9135420" y="3553881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29489" y="6309174"/>
            <a:ext cx="5480782" cy="29260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99" name="Rectangle 1"/>
          <p:cNvSpPr/>
          <p:nvPr/>
        </p:nvSpPr>
        <p:spPr>
          <a:xfrm>
            <a:off x="479170" y="452833"/>
            <a:ext cx="5472605" cy="2832008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78901" y="454391"/>
            <a:ext cx="5473166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1" name="Rectangle 4"/>
          <p:cNvSpPr/>
          <p:nvPr/>
        </p:nvSpPr>
        <p:spPr>
          <a:xfrm>
            <a:off x="478876" y="3450256"/>
            <a:ext cx="5472605" cy="283200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78607" y="3451812"/>
            <a:ext cx="5473167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3" name="Rectangle 2"/>
          <p:cNvSpPr/>
          <p:nvPr/>
        </p:nvSpPr>
        <p:spPr>
          <a:xfrm>
            <a:off x="6219037" y="452833"/>
            <a:ext cx="5488645" cy="2832008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05580" y="454391"/>
            <a:ext cx="5489209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5" name="Rectangle 3"/>
          <p:cNvSpPr/>
          <p:nvPr/>
        </p:nvSpPr>
        <p:spPr>
          <a:xfrm>
            <a:off x="6218744" y="3450256"/>
            <a:ext cx="5488645" cy="283200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218473" y="3451812"/>
            <a:ext cx="5489209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7" name="Text 1"/>
          <p:cNvSpPr>
            <a:spLocks noGrp="1"/>
          </p:cNvSpPr>
          <p:nvPr>
            <p:ph type="body" sz="quarter" idx="17"/>
          </p:nvPr>
        </p:nvSpPr>
        <p:spPr>
          <a:xfrm>
            <a:off x="463200" y="1252490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8" name="Text 2"/>
          <p:cNvSpPr>
            <a:spLocks noGrp="1"/>
          </p:cNvSpPr>
          <p:nvPr>
            <p:ph type="body" sz="quarter" idx="18"/>
          </p:nvPr>
        </p:nvSpPr>
        <p:spPr>
          <a:xfrm>
            <a:off x="6205580" y="1253635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9" name="Text 3"/>
          <p:cNvSpPr>
            <a:spLocks noGrp="1"/>
          </p:cNvSpPr>
          <p:nvPr>
            <p:ph type="body" sz="quarter" idx="19"/>
          </p:nvPr>
        </p:nvSpPr>
        <p:spPr>
          <a:xfrm>
            <a:off x="463199" y="4082786"/>
            <a:ext cx="5486525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10" name="Text 4"/>
          <p:cNvSpPr>
            <a:spLocks noGrp="1"/>
          </p:cNvSpPr>
          <p:nvPr>
            <p:ph type="body" sz="quarter" idx="20"/>
          </p:nvPr>
        </p:nvSpPr>
        <p:spPr>
          <a:xfrm>
            <a:off x="6205580" y="4082786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1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9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42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9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Platshållare för bild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Rubrik 1"/>
          <p:cNvSpPr txBox="1">
            <a:spLocks noGrp="1"/>
          </p:cNvSpPr>
          <p:nvPr>
            <p:ph type="title"/>
          </p:nvPr>
        </p:nvSpPr>
        <p:spPr>
          <a:xfrm>
            <a:off x="1512951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Ambition och målsättning U11-12</a:t>
            </a:r>
            <a:endParaRPr dirty="0"/>
          </a:p>
        </p:txBody>
      </p:sp>
      <p:sp>
        <p:nvSpPr>
          <p:cNvPr id="440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Varje individ utvecklas efter sina egna unika förutsättningar och ambitionsnivåer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Fortsätta utvecklas som bandyspelare, med glädjen som grund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Utveckla spelarna för att bli ett lag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Snabbhet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Passningsspel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Spelförståelse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Poolspel för U11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Poolspel för U12</a:t>
            </a:r>
          </a:p>
          <a:p>
            <a:pPr>
              <a:lnSpc>
                <a:spcPct val="72000"/>
              </a:lnSpc>
              <a:buFont typeface="Arial" panose="020B0604020202020204" pitchFamily="34" charset="0"/>
              <a:buChar char="•"/>
              <a:defRPr sz="2500"/>
            </a:pPr>
            <a:r>
              <a:rPr lang="sv-SE" dirty="0"/>
              <a:t>Cuper</a:t>
            </a:r>
          </a:p>
          <a:p>
            <a:pPr marL="0" indent="0">
              <a:lnSpc>
                <a:spcPct val="72000"/>
              </a:lnSpc>
              <a:buNone/>
              <a:defRPr sz="2500"/>
            </a:pP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401369A-03D0-4B70-9FFA-02BB2CDFA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A9662-0119-428F-8B32-BA5FEE7F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51" y="500062"/>
            <a:ext cx="10515600" cy="1325563"/>
          </a:xfrm>
        </p:spPr>
        <p:txBody>
          <a:bodyPr/>
          <a:lstStyle/>
          <a:p>
            <a:r>
              <a:rPr lang="sv-SE" dirty="0"/>
              <a:t>Aros Bandy 6-8 november, jobbhelg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0FE63F-670D-4EE7-954C-29A65E590B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Cupen finansierar (i stort sett) TB´s barn- och ungdomsverksamhet.</a:t>
            </a:r>
          </a:p>
          <a:p>
            <a:r>
              <a:rPr lang="sv-SE" dirty="0"/>
              <a:t>Alla föräldrar med spelare i laget behöver jobba cup-helgen, några pass. Allt ifrån yngsta lag upp till A-lag spelare/föräldrar.</a:t>
            </a:r>
          </a:p>
          <a:p>
            <a:r>
              <a:rPr lang="sv-SE" dirty="0"/>
              <a:t>U11-12 kommer att få bemanningspass på boendet.</a:t>
            </a:r>
          </a:p>
          <a:p>
            <a:r>
              <a:rPr lang="sv-SE" dirty="0"/>
              <a:t>De som gått utbildning för matchsekreterare är med och bemannar ”</a:t>
            </a:r>
            <a:r>
              <a:rPr lang="sv-SE" dirty="0" err="1"/>
              <a:t>sekket</a:t>
            </a:r>
            <a:r>
              <a:rPr lang="sv-SE" dirty="0"/>
              <a:t>”(3 st föräldrar från U11-12).</a:t>
            </a:r>
          </a:p>
          <a:p>
            <a:r>
              <a:rPr lang="sv-SE" dirty="0"/>
              <a:t>Schema för passen kommer senare. Att ta sina pass denna helg är obligatoriskt. Om inte tiden passar, tar man själv kontakt med någon annan för byta (telefonnummer finns på schemat).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330C80F-4972-4206-9F66-BA394DDAF1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3886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77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5D03B-0B69-4459-9000-32F6957C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480" y="500063"/>
            <a:ext cx="10515600" cy="1064578"/>
          </a:xfrm>
        </p:spPr>
        <p:txBody>
          <a:bodyPr/>
          <a:lstStyle/>
          <a:p>
            <a:r>
              <a:rPr lang="sv-SE" dirty="0"/>
              <a:t>Utrustning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7DE8F2-E0E4-4BD3-ADC0-48636AD82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64641"/>
            <a:ext cx="10515600" cy="4612322"/>
          </a:xfrm>
        </p:spPr>
        <p:txBody>
          <a:bodyPr/>
          <a:lstStyle/>
          <a:p>
            <a:r>
              <a:rPr lang="sv-SE" dirty="0"/>
              <a:t>Om ni behöver köp något alt vill sälja av utrustning, kan ni kolla med andra föräldrar, mejla Sari eller Per så skickar vi ut via laget.se</a:t>
            </a:r>
          </a:p>
          <a:p>
            <a:r>
              <a:rPr lang="sv-SE" dirty="0"/>
              <a:t>Under träning används egen utrustning, laget tillhandahåller träningströjor som används under träning. Lämna gärna in de tröjor ni ev. har hemma, vi har beställt nya tröjor i år.</a:t>
            </a:r>
          </a:p>
          <a:p>
            <a:r>
              <a:rPr lang="sv-SE" dirty="0"/>
              <a:t>Vid match lånar föreningen ut matchtröjor och damasker. Vid match ska svarta byxor användas. Det kommer att finnas bandybyxor med TB logga att köpa senare i säsongen. Hjälmen ska helst vara svart.</a:t>
            </a:r>
          </a:p>
          <a:p>
            <a:r>
              <a:rPr lang="sv-SE" dirty="0"/>
              <a:t>Skridskorna ska lämnas in för slipning med jämna mellanrum, denna tjänst tillhandahålls gratis av TB.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40118E2-B759-4C17-86D7-00AE83CDE0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838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830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093ABC-DAAD-414E-BE4B-E707EC60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480" y="308611"/>
            <a:ext cx="10515600" cy="1042669"/>
          </a:xfrm>
        </p:spPr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F9E14F-872F-4362-BC89-26DFAFA9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9865"/>
            <a:ext cx="10515600" cy="4351338"/>
          </a:xfrm>
        </p:spPr>
        <p:txBody>
          <a:bodyPr/>
          <a:lstStyle/>
          <a:p>
            <a:r>
              <a:rPr lang="sv-SE" dirty="0"/>
              <a:t>Laget.se gäller för info, kolla igenom att telefonnummer mm stämmer</a:t>
            </a:r>
          </a:p>
          <a:p>
            <a:r>
              <a:rPr lang="sv-SE" dirty="0"/>
              <a:t>Alla får ett uppdrag att försöka få fler spelare till laget. Sprid info om TB i era sociala nätverk och bekantskapskrets.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D4E447-B9CA-4086-9C71-C91AEFB42C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838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045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Rubrik 1"/>
          <p:cNvSpPr txBox="1">
            <a:spLocks noGrp="1"/>
          </p:cNvSpPr>
          <p:nvPr>
            <p:ph type="title"/>
          </p:nvPr>
        </p:nvSpPr>
        <p:spPr>
          <a:xfrm>
            <a:off x="1238250" y="40005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Utvecklingsstadier</a:t>
            </a:r>
            <a:endParaRPr dirty="0"/>
          </a:p>
        </p:txBody>
      </p:sp>
      <p:sp>
        <p:nvSpPr>
          <p:cNvPr id="456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932553"/>
          </a:xfrm>
          <a:prstGeom prst="rect">
            <a:avLst/>
          </a:prstGeom>
        </p:spPr>
        <p:txBody>
          <a:bodyPr/>
          <a:lstStyle/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Lekstadiet – bandyskolan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b="1" dirty="0" err="1"/>
              <a:t>Lärstadiet</a:t>
            </a:r>
            <a:r>
              <a:rPr lang="sv-SE" b="1" dirty="0"/>
              <a:t> – 9-12 år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b="1" dirty="0"/>
              <a:t>Grundstadiet – 13-15 år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Osv.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77F132-84DF-416E-B6A1-0ED95CC71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Rubrik 1"/>
          <p:cNvSpPr txBox="1">
            <a:spLocks noGrp="1"/>
          </p:cNvSpPr>
          <p:nvPr>
            <p:ph type="title"/>
          </p:nvPr>
        </p:nvSpPr>
        <p:spPr>
          <a:xfrm>
            <a:off x="1512951" y="40005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Träningens inriktning</a:t>
            </a:r>
            <a:endParaRPr dirty="0"/>
          </a:p>
        </p:txBody>
      </p:sp>
      <p:sp>
        <p:nvSpPr>
          <p:cNvPr id="460" name="Platshållare för innehåll 2"/>
          <p:cNvSpPr txBox="1">
            <a:spLocks noGrp="1"/>
          </p:cNvSpPr>
          <p:nvPr>
            <p:ph type="body" sz="half" idx="1"/>
          </p:nvPr>
        </p:nvSpPr>
        <p:spPr>
          <a:xfrm>
            <a:off x="838200" y="2124645"/>
            <a:ext cx="10515600" cy="260871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U11-12 baskunskaper: skridskoåkning, passningar och skott</a:t>
            </a: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U11-12 fysiska egenskaper: snabbhet – rörlighet </a:t>
            </a:r>
            <a:r>
              <a:rPr lang="sv-SE" dirty="0" err="1">
                <a:uFill>
                  <a:solidFill>
                    <a:srgbClr val="FF0000"/>
                  </a:solidFill>
                </a:uFill>
              </a:rPr>
              <a:t>prio</a:t>
            </a:r>
            <a:endParaRPr lang="sv-SE" dirty="0">
              <a:uFill>
                <a:solidFill>
                  <a:srgbClr val="FF0000"/>
                </a:solidFill>
              </a:uFill>
            </a:endParaRP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U11-12 </a:t>
            </a:r>
            <a:r>
              <a:rPr lang="sv-SE" dirty="0" err="1">
                <a:uFill>
                  <a:solidFill>
                    <a:srgbClr val="FF0000"/>
                  </a:solidFill>
                </a:uFill>
              </a:rPr>
              <a:t>koordinativa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 egenskaper: takt-rytm-balans </a:t>
            </a:r>
            <a:r>
              <a:rPr lang="sv-SE" dirty="0" err="1">
                <a:uFill>
                  <a:solidFill>
                    <a:srgbClr val="FF0000"/>
                  </a:solidFill>
                </a:uFill>
              </a:rPr>
              <a:t>prio</a:t>
            </a:r>
            <a:endParaRPr lang="sv-SE" dirty="0">
              <a:uFill>
                <a:solidFill>
                  <a:srgbClr val="FF0000"/>
                </a:solidFill>
              </a:uFill>
            </a:endParaRP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U12- </a:t>
            </a:r>
            <a:r>
              <a:rPr lang="sv-SE" dirty="0" err="1">
                <a:uFill>
                  <a:solidFill>
                    <a:srgbClr val="FF0000"/>
                  </a:solidFill>
                </a:uFill>
              </a:rPr>
              <a:t>koordinativa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 egenskaper: rumsorientering i spelet</a:t>
            </a: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U12 – spelteknik: spelmoment-anfall/försvar, träning av individuell spelförståelse, rörelsemönster</a:t>
            </a: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sv-SE" dirty="0">
                <a:uFill>
                  <a:solidFill>
                    <a:srgbClr val="FF0000"/>
                  </a:solidFill>
                </a:uFill>
              </a:rPr>
              <a:t>U12- tävlingsmoment: positionsspel i försvar och anfall, försvarsspel över hela banan</a:t>
            </a:r>
          </a:p>
          <a:p>
            <a:pPr defTabSz="448055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62" name="FASER…"/>
          <p:cNvSpPr txBox="1"/>
          <p:nvPr/>
        </p:nvSpPr>
        <p:spPr>
          <a:xfrm>
            <a:off x="7337348" y="5306615"/>
            <a:ext cx="102657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defRPr sz="2000" b="1" u="sng"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C30B8B7-F216-4431-8AA9-D162BC633E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E9BE3AB-9CE7-4E73-82F5-7B9172651372}"/>
              </a:ext>
            </a:extLst>
          </p:cNvPr>
          <p:cNvSpPr/>
          <p:nvPr/>
        </p:nvSpPr>
        <p:spPr>
          <a:xfrm>
            <a:off x="8742426" y="14168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>
                <a:latin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ubrik 1"/>
          <p:cNvSpPr txBox="1">
            <a:spLocks noGrp="1"/>
          </p:cNvSpPr>
          <p:nvPr>
            <p:ph type="title"/>
          </p:nvPr>
        </p:nvSpPr>
        <p:spPr>
          <a:xfrm>
            <a:off x="1635354" y="77526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Poolspel</a:t>
            </a:r>
            <a:endParaRPr dirty="0"/>
          </a:p>
        </p:txBody>
      </p:sp>
      <p:sp>
        <p:nvSpPr>
          <p:cNvPr id="46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U11: 7-manna, 2x15 min. Arrangerar ett poolspel. Dispens för 2-3 överåriga. Yngre spelare utan dispens.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U12: 9-manna, 2x25 min. Arrangerar två poolspel. Dispens för 3-4 överåriga. Yngre spelare utan dispens. Större plan och större målburar. Bandyhörnor + offside.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749767-4233-4AF4-ADDD-A10B743AD7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ubrik 1"/>
          <p:cNvSpPr txBox="1">
            <a:spLocks noGrp="1"/>
          </p:cNvSpPr>
          <p:nvPr>
            <p:ph type="title"/>
          </p:nvPr>
        </p:nvSpPr>
        <p:spPr>
          <a:xfrm>
            <a:off x="1635354" y="77526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Träningar Hakonplan v.44-v.11</a:t>
            </a:r>
            <a:endParaRPr dirty="0"/>
          </a:p>
        </p:txBody>
      </p:sp>
      <p:sp>
        <p:nvSpPr>
          <p:cNvPr id="46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Onsdag kl.19.00-20.00 (halvplan)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Torsdag kl.19.00-20.00</a:t>
            </a:r>
          </a:p>
          <a:p>
            <a:pPr>
              <a:buSzTx/>
              <a:buFont typeface="Arial" panose="020B0604020202020204" pitchFamily="34" charset="0"/>
              <a:buChar char="•"/>
            </a:pPr>
            <a:r>
              <a:rPr lang="sv-SE" dirty="0"/>
              <a:t>Fredag kl.17-18.30 (halvplan/helplan del av tid)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/>
              <a:t>Vi kommer att ha två grupper på träningarna, en tänkt U11 (2012-2010)och en tänkt U12 (2009-2008). Dock inga vattentäta skott mellan, utan flexibilitet. Baskunskaperna kan tränas i blandade grupper, viss överlappning även vad gäller specifik U12-träning.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/>
              <a:t>U12 kommer att träna spelmoment och matchmoment på torsdagar och del av fredagar.  </a:t>
            </a:r>
          </a:p>
          <a:p>
            <a:pPr marL="0" indent="0">
              <a:buSzTx/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749767-4233-4AF4-ADDD-A10B743AD7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6934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745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A821F8-C85F-4261-ACC0-B625CDDD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084" y="500063"/>
            <a:ext cx="10277475" cy="1105218"/>
          </a:xfrm>
        </p:spPr>
        <p:txBody>
          <a:bodyPr/>
          <a:lstStyle/>
          <a:p>
            <a:r>
              <a:rPr lang="sv-SE" dirty="0"/>
              <a:t>Ledare, organisation kring laget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22AB66D-747F-488E-A1A2-78CF5586D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5282"/>
            <a:ext cx="10515600" cy="4752656"/>
          </a:xfrm>
        </p:spPr>
        <p:txBody>
          <a:bodyPr/>
          <a:lstStyle/>
          <a:p>
            <a:r>
              <a:rPr lang="sv-SE" dirty="0"/>
              <a:t>Tränare Per, Robin, Gullan och Johan</a:t>
            </a:r>
          </a:p>
          <a:p>
            <a:r>
              <a:rPr lang="sv-SE" dirty="0"/>
              <a:t>Lagledare Per och Sari</a:t>
            </a:r>
          </a:p>
          <a:p>
            <a:r>
              <a:rPr lang="sv-SE" dirty="0"/>
              <a:t>Slipare Mika</a:t>
            </a:r>
          </a:p>
          <a:p>
            <a:r>
              <a:rPr lang="sv-SE" dirty="0"/>
              <a:t>Arrangemangsansvarig AnnSofi (U12)</a:t>
            </a:r>
          </a:p>
          <a:p>
            <a:r>
              <a:rPr lang="sv-SE" dirty="0"/>
              <a:t>Arrangemangsansvarig ???? (U11)</a:t>
            </a:r>
          </a:p>
          <a:p>
            <a:r>
              <a:rPr lang="sv-SE" dirty="0"/>
              <a:t>Speaker Ann-Charlotte och Hannes Magnergård</a:t>
            </a:r>
          </a:p>
          <a:p>
            <a:r>
              <a:rPr lang="sv-SE" dirty="0"/>
              <a:t>Behövs ytterligare en slipare</a:t>
            </a:r>
          </a:p>
          <a:p>
            <a:r>
              <a:rPr lang="sv-SE" dirty="0"/>
              <a:t>Fler som kan engagera sig ?</a:t>
            </a:r>
          </a:p>
          <a:p>
            <a:r>
              <a:rPr lang="sv-SE" dirty="0"/>
              <a:t>”Hitta på ngt kul grupp” : Ellinor, Linn, Henrik &amp; Sari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266554B-781C-4293-BE7C-791110F779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6934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46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E6BB18-2325-4C37-9ECC-6E117622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680" y="456249"/>
            <a:ext cx="10515600" cy="1091248"/>
          </a:xfrm>
        </p:spPr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4BE968-5573-4C9F-9970-6A75D003D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7977"/>
            <a:ext cx="10515600" cy="5127623"/>
          </a:xfrm>
        </p:spPr>
        <p:txBody>
          <a:bodyPr>
            <a:normAutofit/>
          </a:bodyPr>
          <a:lstStyle/>
          <a:p>
            <a:r>
              <a:rPr lang="sv-SE" dirty="0"/>
              <a:t>21 spelare i truppen: </a:t>
            </a:r>
          </a:p>
          <a:p>
            <a:pPr marL="0" indent="0">
              <a:buNone/>
            </a:pPr>
            <a:r>
              <a:rPr lang="sv-SE" dirty="0"/>
              <a:t>	3 födda 2008</a:t>
            </a:r>
          </a:p>
          <a:p>
            <a:pPr marL="0" indent="0">
              <a:buNone/>
            </a:pPr>
            <a:r>
              <a:rPr lang="sv-SE" dirty="0"/>
              <a:t>	6 födda 2009</a:t>
            </a:r>
          </a:p>
          <a:p>
            <a:pPr marL="0" indent="0">
              <a:buNone/>
            </a:pPr>
            <a:r>
              <a:rPr lang="sv-SE" dirty="0"/>
              <a:t>	8 födda 2010</a:t>
            </a:r>
          </a:p>
          <a:p>
            <a:pPr marL="0" indent="0">
              <a:buNone/>
            </a:pPr>
            <a:r>
              <a:rPr lang="sv-SE" dirty="0"/>
              <a:t>	3 födda 2011</a:t>
            </a:r>
          </a:p>
          <a:p>
            <a:pPr marL="0" indent="0">
              <a:buNone/>
            </a:pPr>
            <a:r>
              <a:rPr lang="sv-SE" dirty="0"/>
              <a:t>	1 född   2012</a:t>
            </a:r>
          </a:p>
          <a:p>
            <a:r>
              <a:rPr lang="sv-SE" dirty="0"/>
              <a:t>4 tjejer </a:t>
            </a:r>
            <a:r>
              <a:rPr lang="sv-SE" dirty="0">
                <a:sym typeface="Wingdings" panose="05000000000000000000" pitchFamily="2" charset="2"/>
              </a:rPr>
              <a:t>&amp; 17 killar</a:t>
            </a:r>
            <a:endParaRPr lang="sv-SE" dirty="0"/>
          </a:p>
          <a:p>
            <a:r>
              <a:rPr lang="sv-SE" dirty="0"/>
              <a:t>U11 främst  2012-2010</a:t>
            </a:r>
          </a:p>
          <a:p>
            <a:r>
              <a:rPr lang="sv-SE" dirty="0"/>
              <a:t>U12 främst 2009-2008</a:t>
            </a:r>
          </a:p>
          <a:p>
            <a:r>
              <a:rPr lang="sv-SE" dirty="0"/>
              <a:t>Spelare kommer att behöva gå emellan utifrån behov och nivå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D17BDBA-9B9D-4F7B-84DE-FCA4892A41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6934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4758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F20453-5F3D-4B54-A53F-54BB429D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51" y="369571"/>
            <a:ext cx="10515600" cy="1103629"/>
          </a:xfrm>
        </p:spPr>
        <p:txBody>
          <a:bodyPr/>
          <a:lstStyle/>
          <a:p>
            <a:r>
              <a:rPr lang="sv-SE" dirty="0"/>
              <a:t>Samarbete med VIK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BC57B0-5470-44C3-BE27-6127F3E0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0640"/>
            <a:ext cx="10515600" cy="5177789"/>
          </a:xfrm>
        </p:spPr>
        <p:txBody>
          <a:bodyPr>
            <a:normAutofit lnSpcReduction="10000"/>
          </a:bodyPr>
          <a:lstStyle/>
          <a:p>
            <a:r>
              <a:rPr lang="sv-SE" dirty="0"/>
              <a:t>För att fylla på i ålderskullarna och möjliggöra fortsatt match spel i ”rätt nivå” för TB ungdom har TB och VIK skrivit en avsiktsförklaring till samarbete.</a:t>
            </a:r>
          </a:p>
          <a:p>
            <a:r>
              <a:rPr lang="sv-SE" dirty="0"/>
              <a:t>Innebär i korthet att VIK spelare får träna och </a:t>
            </a:r>
            <a:r>
              <a:rPr lang="sv-SE" dirty="0" err="1"/>
              <a:t>ev</a:t>
            </a:r>
            <a:r>
              <a:rPr lang="sv-SE" dirty="0"/>
              <a:t> spela match (då vi har behov) med oss, i organiserad form (vi tar emot ett mindre antal spelare från VIK per träning).</a:t>
            </a:r>
          </a:p>
          <a:p>
            <a:r>
              <a:rPr lang="sv-SE" dirty="0"/>
              <a:t>Samarbetsavtalet möjliggör för </a:t>
            </a:r>
            <a:r>
              <a:rPr lang="sv-SE" dirty="0" err="1"/>
              <a:t>TB´s</a:t>
            </a:r>
            <a:r>
              <a:rPr lang="sv-SE" dirty="0"/>
              <a:t> del att ha lag i gång i flera ålderskullar och för VIK mer istid/ en alternativ plan för de spelare som av någon anledning vill sluta med hockey.</a:t>
            </a:r>
          </a:p>
          <a:p>
            <a:r>
              <a:rPr lang="sv-SE" dirty="0"/>
              <a:t>Möte med VIK där Sari och Per deltar tillsammans med Janne från </a:t>
            </a:r>
            <a:r>
              <a:rPr lang="sv-SE" dirty="0" err="1"/>
              <a:t>TB´s</a:t>
            </a:r>
            <a:r>
              <a:rPr lang="sv-SE" dirty="0"/>
              <a:t> ungdomskommitté.</a:t>
            </a:r>
          </a:p>
          <a:p>
            <a:r>
              <a:rPr lang="sv-SE" dirty="0"/>
              <a:t>Mer info kommer efter mötet med VIK.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AC56EDA-62A2-496A-A0B6-51CE2D03E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6934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4154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653C2-31C1-4452-B854-7CDF1997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560" y="369571"/>
            <a:ext cx="10515600" cy="1103629"/>
          </a:xfrm>
        </p:spPr>
        <p:txBody>
          <a:bodyPr/>
          <a:lstStyle/>
          <a:p>
            <a:r>
              <a:rPr lang="sv-SE" dirty="0"/>
              <a:t>Rutiner för spelare vid träning/match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53005C-EB6E-430B-9621-91E5C2D3B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0640"/>
            <a:ext cx="10515600" cy="4866323"/>
          </a:xfrm>
        </p:spPr>
        <p:txBody>
          <a:bodyPr/>
          <a:lstStyle/>
          <a:p>
            <a:r>
              <a:rPr lang="sv-SE" dirty="0"/>
              <a:t>Så länge vi har ”</a:t>
            </a:r>
            <a:r>
              <a:rPr lang="sv-SE" dirty="0" err="1"/>
              <a:t>corona</a:t>
            </a:r>
            <a:r>
              <a:rPr lang="sv-SE" dirty="0"/>
              <a:t>-läge” ska ombyte ske hemma, endast skridskorna ska snöras på ”på plats”.</a:t>
            </a:r>
          </a:p>
          <a:p>
            <a:r>
              <a:rPr lang="sv-SE" dirty="0"/>
              <a:t>Spelare ska vara ombytta och klara när träningstid börjar.</a:t>
            </a:r>
          </a:p>
          <a:p>
            <a:r>
              <a:rPr lang="sv-SE" dirty="0"/>
              <a:t>Ledare ger tecken när spelare får beträda isen.</a:t>
            </a:r>
          </a:p>
          <a:p>
            <a:r>
              <a:rPr lang="sv-SE" dirty="0"/>
              <a:t>Efter träning, snabbt av is då ismaskinerna ska ut.</a:t>
            </a:r>
          </a:p>
          <a:p>
            <a:r>
              <a:rPr lang="sv-SE" dirty="0"/>
              <a:t>Barnen ska ges bra förutsättningar till träning, dvs att de ska ha ätit innan träning och fylla på med energi efter träning.</a:t>
            </a:r>
          </a:p>
          <a:p>
            <a:r>
              <a:rPr lang="sv-SE" dirty="0"/>
              <a:t>Vila och sömn viktigt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r>
              <a:rPr lang="sv-SE" dirty="0"/>
              <a:t>Tänk ”bra </a:t>
            </a:r>
            <a:r>
              <a:rPr lang="sv-SE" dirty="0" err="1"/>
              <a:t>sportmat</a:t>
            </a:r>
            <a:r>
              <a:rPr lang="sv-SE" dirty="0"/>
              <a:t>” i samband med matcher, poolspel och träningar, inte bullar, kakor, godis, läsk…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165E4FD-E9EE-4E08-B98C-B12EBF045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6934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735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6419</TotalTime>
  <Words>820</Words>
  <Application>Microsoft Office PowerPoint</Application>
  <PresentationFormat>Bredbild</PresentationFormat>
  <Paragraphs>83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Office-tema</vt:lpstr>
      <vt:lpstr>Ambition och målsättning U11-12</vt:lpstr>
      <vt:lpstr>Utvecklingsstadier</vt:lpstr>
      <vt:lpstr>Träningens inriktning</vt:lpstr>
      <vt:lpstr>Poolspel</vt:lpstr>
      <vt:lpstr>Träningar Hakonplan v.44-v.11</vt:lpstr>
      <vt:lpstr>Ledare, organisation kring laget</vt:lpstr>
      <vt:lpstr>Truppen</vt:lpstr>
      <vt:lpstr>Samarbete med VIK</vt:lpstr>
      <vt:lpstr>Rutiner för spelare vid träning/match</vt:lpstr>
      <vt:lpstr>Aros Bandy 6-8 november, jobbhelg</vt:lpstr>
      <vt:lpstr>Utrustning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Westberg</dc:creator>
  <cp:lastModifiedBy>Sari Korpilahti</cp:lastModifiedBy>
  <cp:revision>33</cp:revision>
  <cp:lastPrinted>2020-10-14T13:43:53Z</cp:lastPrinted>
  <dcterms:modified xsi:type="dcterms:W3CDTF">2020-10-15T18:14:12Z</dcterms:modified>
</cp:coreProperties>
</file>