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71" r:id="rId4"/>
    <p:sldId id="258" r:id="rId5"/>
    <p:sldId id="259" r:id="rId6"/>
    <p:sldId id="260" r:id="rId7"/>
    <p:sldId id="264" r:id="rId8"/>
    <p:sldId id="266" r:id="rId9"/>
    <p:sldId id="265" r:id="rId10"/>
    <p:sldId id="267" r:id="rId11"/>
    <p:sldId id="268" r:id="rId12"/>
    <p:sldId id="269" r:id="rId13"/>
    <p:sldId id="261" r:id="rId14"/>
    <p:sldId id="262" r:id="rId15"/>
    <p:sldId id="263" r:id="rId16"/>
    <p:sldId id="272" r:id="rId17"/>
    <p:sldId id="270" r:id="rId18"/>
  </p:sldIdLst>
  <p:sldSz cx="9144000" cy="6858000" type="screen4x3"/>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13"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8A68A64-656B-44CD-94AE-0D5C3AB80BD3}" type="datetimeFigureOut">
              <a:rPr lang="sv-SE" smtClean="0"/>
              <a:t>2015-10-16</a:t>
            </a:fld>
            <a:endParaRPr lang="sv-SE"/>
          </a:p>
        </p:txBody>
      </p:sp>
      <p:sp>
        <p:nvSpPr>
          <p:cNvPr id="4" name="Platshållare för bildobjekt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CE5A1B7-BB8A-4D39-B55E-2B8427140136}" type="slidenum">
              <a:rPr lang="sv-SE" smtClean="0"/>
              <a:t>‹#›</a:t>
            </a:fld>
            <a:endParaRPr lang="sv-SE"/>
          </a:p>
        </p:txBody>
      </p:sp>
    </p:spTree>
    <p:extLst>
      <p:ext uri="{BB962C8B-B14F-4D97-AF65-F5344CB8AC3E}">
        <p14:creationId xmlns:p14="http://schemas.microsoft.com/office/powerpoint/2010/main" val="122761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10</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11</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12</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13</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14</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15</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16</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17</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2</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3</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4</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5</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6</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7</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8</a:t>
            </a:fld>
            <a:endParaRPr lang="sv-SE"/>
          </a:p>
        </p:txBody>
      </p:sp>
    </p:spTree>
    <p:extLst>
      <p:ext uri="{BB962C8B-B14F-4D97-AF65-F5344CB8AC3E}">
        <p14:creationId xmlns:p14="http://schemas.microsoft.com/office/powerpoint/2010/main" val="3386449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CE5A1B7-BB8A-4D39-B55E-2B8427140136}" type="slidenum">
              <a:rPr lang="sv-SE" smtClean="0"/>
              <a:t>9</a:t>
            </a:fld>
            <a:endParaRPr lang="sv-SE"/>
          </a:p>
        </p:txBody>
      </p:sp>
    </p:spTree>
    <p:extLst>
      <p:ext uri="{BB962C8B-B14F-4D97-AF65-F5344CB8AC3E}">
        <p14:creationId xmlns:p14="http://schemas.microsoft.com/office/powerpoint/2010/main" val="3386449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37C96DC8-E862-4FBD-8103-D0BA2D444AC2}" type="datetimeFigureOut">
              <a:rPr lang="sv-SE" smtClean="0"/>
              <a:t>2015-10-16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1795643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37C96DC8-E862-4FBD-8103-D0BA2D444AC2}" type="datetimeFigureOut">
              <a:rPr lang="sv-SE" smtClean="0"/>
              <a:t>2015-10-16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362999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37C96DC8-E862-4FBD-8103-D0BA2D444AC2}" type="datetimeFigureOut">
              <a:rPr lang="sv-SE" smtClean="0"/>
              <a:t>2015-10-16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1635399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37C96DC8-E862-4FBD-8103-D0BA2D444AC2}" type="datetimeFigureOut">
              <a:rPr lang="sv-SE" smtClean="0"/>
              <a:t>2015-10-16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60297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37C96DC8-E862-4FBD-8103-D0BA2D444AC2}" type="datetimeFigureOut">
              <a:rPr lang="sv-SE" smtClean="0"/>
              <a:t>2015-10-16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428360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37C96DC8-E862-4FBD-8103-D0BA2D444AC2}" type="datetimeFigureOut">
              <a:rPr lang="sv-SE" smtClean="0"/>
              <a:t>2015-10-16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2247530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37C96DC8-E862-4FBD-8103-D0BA2D444AC2}" type="datetimeFigureOut">
              <a:rPr lang="sv-SE" smtClean="0"/>
              <a:t>2015-10-16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251456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37C96DC8-E862-4FBD-8103-D0BA2D444AC2}" type="datetimeFigureOut">
              <a:rPr lang="sv-SE" smtClean="0"/>
              <a:t>2015-10-16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2691930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37C96DC8-E862-4FBD-8103-D0BA2D444AC2}" type="datetimeFigureOut">
              <a:rPr lang="sv-SE" smtClean="0"/>
              <a:t>2015-10-16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16396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7C96DC8-E862-4FBD-8103-D0BA2D444AC2}" type="datetimeFigureOut">
              <a:rPr lang="sv-SE" smtClean="0"/>
              <a:t>2015-10-16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1626153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7C96DC8-E862-4FBD-8103-D0BA2D444AC2}" type="datetimeFigureOut">
              <a:rPr lang="sv-SE" smtClean="0"/>
              <a:t>2015-10-16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2399CB0-21E7-4F6E-8B20-A079332DD85D}" type="slidenum">
              <a:rPr lang="sv-SE" smtClean="0"/>
              <a:t>‹#›</a:t>
            </a:fld>
            <a:endParaRPr lang="sv-SE"/>
          </a:p>
        </p:txBody>
      </p:sp>
    </p:spTree>
    <p:extLst>
      <p:ext uri="{BB962C8B-B14F-4D97-AF65-F5344CB8AC3E}">
        <p14:creationId xmlns:p14="http://schemas.microsoft.com/office/powerpoint/2010/main" val="201407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96DC8-E862-4FBD-8103-D0BA2D444AC2}" type="datetimeFigureOut">
              <a:rPr lang="sv-SE" smtClean="0"/>
              <a:t>2015-10-16</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399CB0-21E7-4F6E-8B20-A079332DD85D}" type="slidenum">
              <a:rPr lang="sv-SE" smtClean="0"/>
              <a:t>‹#›</a:t>
            </a:fld>
            <a:endParaRPr lang="sv-SE"/>
          </a:p>
        </p:txBody>
      </p:sp>
    </p:spTree>
    <p:extLst>
      <p:ext uri="{BB962C8B-B14F-4D97-AF65-F5344CB8AC3E}">
        <p14:creationId xmlns:p14="http://schemas.microsoft.com/office/powerpoint/2010/main" val="3014236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err="1" smtClean="0"/>
              <a:t>Föräldrarmöte</a:t>
            </a:r>
            <a:r>
              <a:rPr lang="sv-SE" dirty="0" smtClean="0"/>
              <a:t> TB04</a:t>
            </a:r>
            <a:endParaRPr lang="sv-SE" dirty="0"/>
          </a:p>
        </p:txBody>
      </p:sp>
      <p:sp>
        <p:nvSpPr>
          <p:cNvPr id="3" name="Underrubrik 2"/>
          <p:cNvSpPr>
            <a:spLocks noGrp="1"/>
          </p:cNvSpPr>
          <p:nvPr>
            <p:ph type="subTitle" idx="1"/>
          </p:nvPr>
        </p:nvSpPr>
        <p:spPr>
          <a:xfrm>
            <a:off x="1403648" y="3140968"/>
            <a:ext cx="6400800" cy="1752600"/>
          </a:xfrm>
        </p:spPr>
        <p:txBody>
          <a:bodyPr>
            <a:normAutofit/>
          </a:bodyPr>
          <a:lstStyle/>
          <a:p>
            <a:r>
              <a:rPr lang="sv-SE" sz="4400" dirty="0" smtClean="0"/>
              <a:t>2015-10-07</a:t>
            </a:r>
            <a:endParaRPr lang="sv-SE" sz="4400" dirty="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152128" cy="1152128"/>
          </a:xfrm>
          <a:prstGeom prst="rect">
            <a:avLst/>
          </a:prstGeom>
        </p:spPr>
      </p:pic>
    </p:spTree>
    <p:extLst>
      <p:ext uri="{BB962C8B-B14F-4D97-AF65-F5344CB8AC3E}">
        <p14:creationId xmlns:p14="http://schemas.microsoft.com/office/powerpoint/2010/main" val="3212669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smtClean="0"/>
              <a:t>SM-finalen i bandy</a:t>
            </a:r>
            <a:endParaRPr lang="sv-SE" dirty="0"/>
          </a:p>
        </p:txBody>
      </p:sp>
      <p:sp>
        <p:nvSpPr>
          <p:cNvPr id="3" name="Underrubrik 2"/>
          <p:cNvSpPr>
            <a:spLocks noGrp="1"/>
          </p:cNvSpPr>
          <p:nvPr>
            <p:ph type="subTitle" idx="1"/>
          </p:nvPr>
        </p:nvSpPr>
        <p:spPr>
          <a:xfrm>
            <a:off x="323528" y="1556792"/>
            <a:ext cx="8640960" cy="4752528"/>
          </a:xfrm>
        </p:spPr>
        <p:txBody>
          <a:bodyPr>
            <a:normAutofit/>
          </a:bodyPr>
          <a:lstStyle/>
          <a:p>
            <a:pPr algn="l"/>
            <a:r>
              <a:rPr lang="sv-SE" sz="3600" dirty="0" smtClean="0">
                <a:solidFill>
                  <a:schemeClr val="tx1"/>
                </a:solidFill>
              </a:rPr>
              <a:t>TB-ungdom önskar göra detta till en gemensam aktivitet och har köpt in 250 föreningsbiljetter.</a:t>
            </a:r>
          </a:p>
          <a:p>
            <a:pPr algn="l"/>
            <a:endParaRPr lang="sv-SE" sz="3600" dirty="0">
              <a:solidFill>
                <a:schemeClr val="tx1"/>
              </a:solidFill>
            </a:endParaRPr>
          </a:p>
          <a:p>
            <a:pPr marL="571500" indent="-571500" algn="l">
              <a:buFont typeface="Arial" panose="020B0604020202020204" pitchFamily="34" charset="0"/>
              <a:buChar char="•"/>
            </a:pPr>
            <a:r>
              <a:rPr lang="sv-SE" sz="3600" dirty="0" smtClean="0">
                <a:solidFill>
                  <a:schemeClr val="tx1"/>
                </a:solidFill>
              </a:rPr>
              <a:t>Bra sittplatser </a:t>
            </a:r>
            <a:endParaRPr lang="sv-SE" sz="3600" dirty="0">
              <a:solidFill>
                <a:schemeClr val="tx1"/>
              </a:solidFill>
            </a:endParaRPr>
          </a:p>
          <a:p>
            <a:pPr marL="571500" indent="-571500" algn="l">
              <a:buFont typeface="Arial" panose="020B0604020202020204" pitchFamily="34" charset="0"/>
              <a:buChar char="•"/>
            </a:pPr>
            <a:r>
              <a:rPr lang="sv-SE" sz="3600" dirty="0" smtClean="0">
                <a:solidFill>
                  <a:schemeClr val="tx1"/>
                </a:solidFill>
              </a:rPr>
              <a:t>Bussresa tur/retur</a:t>
            </a:r>
          </a:p>
          <a:p>
            <a:pPr marL="571500" indent="-571500" algn="l">
              <a:buFont typeface="Arial" panose="020B0604020202020204" pitchFamily="34" charset="0"/>
              <a:buChar char="•"/>
            </a:pPr>
            <a:r>
              <a:rPr lang="sv-SE" sz="3600" dirty="0" smtClean="0">
                <a:solidFill>
                  <a:schemeClr val="tx1"/>
                </a:solidFill>
              </a:rPr>
              <a:t>300 kr/person</a:t>
            </a:r>
            <a:endParaRPr lang="sv-SE" sz="3600" dirty="0">
              <a:solidFill>
                <a:schemeClr val="tx1"/>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2480814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051720" y="331440"/>
            <a:ext cx="5038328" cy="722511"/>
          </a:xfrm>
        </p:spPr>
        <p:txBody>
          <a:bodyPr>
            <a:normAutofit fontScale="90000"/>
          </a:bodyPr>
          <a:lstStyle/>
          <a:p>
            <a:r>
              <a:rPr lang="sv-SE" dirty="0" smtClean="0"/>
              <a:t>Kick off</a:t>
            </a:r>
            <a:endParaRPr lang="sv-SE" dirty="0"/>
          </a:p>
        </p:txBody>
      </p:sp>
      <p:sp>
        <p:nvSpPr>
          <p:cNvPr id="3" name="Underrubrik 2"/>
          <p:cNvSpPr>
            <a:spLocks noGrp="1"/>
          </p:cNvSpPr>
          <p:nvPr>
            <p:ph type="subTitle" idx="1"/>
          </p:nvPr>
        </p:nvSpPr>
        <p:spPr>
          <a:xfrm>
            <a:off x="251520" y="2060848"/>
            <a:ext cx="8784976" cy="3600400"/>
          </a:xfrm>
        </p:spPr>
        <p:txBody>
          <a:bodyPr>
            <a:normAutofit fontScale="92500" lnSpcReduction="10000"/>
          </a:bodyPr>
          <a:lstStyle/>
          <a:p>
            <a:r>
              <a:rPr lang="sv-SE" sz="3900" dirty="0" smtClean="0">
                <a:solidFill>
                  <a:schemeClr val="tx1"/>
                </a:solidFill>
              </a:rPr>
              <a:t>Förslag till Kick off</a:t>
            </a:r>
          </a:p>
          <a:p>
            <a:r>
              <a:rPr lang="sv-SE" sz="3900" dirty="0" smtClean="0">
                <a:solidFill>
                  <a:schemeClr val="tx1"/>
                </a:solidFill>
              </a:rPr>
              <a:t>Tillberga badet och Bio</a:t>
            </a:r>
          </a:p>
          <a:p>
            <a:endParaRPr lang="sv-SE" sz="3900" dirty="0">
              <a:solidFill>
                <a:schemeClr val="tx1"/>
              </a:solidFill>
            </a:endParaRPr>
          </a:p>
          <a:p>
            <a:r>
              <a:rPr lang="sv-SE" sz="3900" dirty="0" smtClean="0">
                <a:solidFill>
                  <a:srgbClr val="FF0000"/>
                </a:solidFill>
              </a:rPr>
              <a:t>Lisa Sandberg och Lena Bäckström tar hand om arrangemang - kick off/fika vid poolspel, avslutning etc.</a:t>
            </a:r>
          </a:p>
          <a:p>
            <a:endParaRPr lang="sv-SE" sz="4400" dirty="0">
              <a:solidFill>
                <a:schemeClr val="tx1"/>
              </a:solidFill>
            </a:endParaRPr>
          </a:p>
          <a:p>
            <a:endParaRPr lang="sv-SE" sz="4400" dirty="0">
              <a:solidFill>
                <a:schemeClr val="tx1"/>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2480814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47664" y="316350"/>
            <a:ext cx="7128792" cy="722511"/>
          </a:xfrm>
        </p:spPr>
        <p:txBody>
          <a:bodyPr>
            <a:normAutofit fontScale="90000"/>
          </a:bodyPr>
          <a:lstStyle/>
          <a:p>
            <a:r>
              <a:rPr lang="sv-SE" dirty="0" smtClean="0"/>
              <a:t>Aros bygg och bandy cup 6-8 nov</a:t>
            </a:r>
            <a:endParaRPr lang="sv-SE" dirty="0"/>
          </a:p>
        </p:txBody>
      </p:sp>
      <p:sp>
        <p:nvSpPr>
          <p:cNvPr id="3" name="Underrubrik 2"/>
          <p:cNvSpPr>
            <a:spLocks noGrp="1"/>
          </p:cNvSpPr>
          <p:nvPr>
            <p:ph type="subTitle" idx="1"/>
          </p:nvPr>
        </p:nvSpPr>
        <p:spPr>
          <a:xfrm>
            <a:off x="251520" y="1772816"/>
            <a:ext cx="8712968" cy="4248472"/>
          </a:xfrm>
        </p:spPr>
        <p:txBody>
          <a:bodyPr>
            <a:normAutofit/>
          </a:bodyPr>
          <a:lstStyle/>
          <a:p>
            <a:pPr marL="571500" indent="-571500" algn="l">
              <a:buFont typeface="Arial" panose="020B0604020202020204" pitchFamily="34" charset="0"/>
              <a:buChar char="•"/>
            </a:pPr>
            <a:r>
              <a:rPr lang="sv-SE" sz="2000" dirty="0" smtClean="0">
                <a:solidFill>
                  <a:schemeClr val="tx1"/>
                </a:solidFill>
              </a:rPr>
              <a:t>Bemannings schema</a:t>
            </a:r>
          </a:p>
          <a:p>
            <a:pPr marL="571500" indent="-571500" algn="l">
              <a:buFont typeface="Arial" panose="020B0604020202020204" pitchFamily="34" charset="0"/>
              <a:buChar char="•"/>
            </a:pPr>
            <a:r>
              <a:rPr lang="sv-SE" sz="2000" dirty="0" smtClean="0">
                <a:solidFill>
                  <a:schemeClr val="tx1"/>
                </a:solidFill>
              </a:rPr>
              <a:t>Alla intäkter till TB-ungdom</a:t>
            </a:r>
          </a:p>
          <a:p>
            <a:pPr marL="571500" indent="-571500" algn="l">
              <a:buFont typeface="Arial" panose="020B0604020202020204" pitchFamily="34" charset="0"/>
              <a:buChar char="•"/>
            </a:pPr>
            <a:r>
              <a:rPr lang="sv-SE" sz="2000" dirty="0" smtClean="0">
                <a:solidFill>
                  <a:schemeClr val="tx1"/>
                </a:solidFill>
              </a:rPr>
              <a:t>Huvudansvarig P03 och P04</a:t>
            </a:r>
            <a:r>
              <a:rPr lang="sv-SE" sz="2000" dirty="0">
                <a:solidFill>
                  <a:schemeClr val="tx1"/>
                </a:solidFill>
              </a:rPr>
              <a:t> </a:t>
            </a:r>
          </a:p>
          <a:p>
            <a:pPr marL="571500" indent="-571500" algn="l">
              <a:buFont typeface="Arial" panose="020B0604020202020204" pitchFamily="34" charset="0"/>
              <a:buChar char="•"/>
            </a:pPr>
            <a:r>
              <a:rPr lang="sv-SE" sz="2000" dirty="0" smtClean="0">
                <a:solidFill>
                  <a:schemeClr val="tx1"/>
                </a:solidFill>
              </a:rPr>
              <a:t>.</a:t>
            </a:r>
          </a:p>
          <a:p>
            <a:pPr marL="571500" indent="-571500" algn="l">
              <a:buFont typeface="Arial" panose="020B0604020202020204" pitchFamily="34" charset="0"/>
              <a:buChar char="•"/>
            </a:pPr>
            <a:r>
              <a:rPr lang="sv-SE" sz="2000" dirty="0" smtClean="0">
                <a:solidFill>
                  <a:schemeClr val="tx1"/>
                </a:solidFill>
              </a:rPr>
              <a:t>.</a:t>
            </a:r>
          </a:p>
          <a:p>
            <a:pPr marL="571500" indent="-571500" algn="l">
              <a:buFont typeface="Arial" panose="020B0604020202020204" pitchFamily="34" charset="0"/>
              <a:buChar char="•"/>
            </a:pPr>
            <a:r>
              <a:rPr lang="sv-SE" sz="2000" dirty="0" smtClean="0">
                <a:solidFill>
                  <a:schemeClr val="tx1"/>
                </a:solidFill>
              </a:rPr>
              <a:t>.</a:t>
            </a:r>
          </a:p>
          <a:p>
            <a:pPr marL="571500" indent="-571500" algn="l">
              <a:buFont typeface="Arial" panose="020B0604020202020204" pitchFamily="34" charset="0"/>
              <a:buChar char="•"/>
            </a:pPr>
            <a:r>
              <a:rPr lang="sv-SE" sz="2000" dirty="0" smtClean="0">
                <a:solidFill>
                  <a:schemeClr val="tx1"/>
                </a:solidFill>
              </a:rPr>
              <a:t>.</a:t>
            </a:r>
          </a:p>
          <a:p>
            <a:pPr marL="571500" indent="-571500" algn="l">
              <a:buFont typeface="Arial" panose="020B0604020202020204" pitchFamily="34" charset="0"/>
              <a:buChar char="•"/>
            </a:pPr>
            <a:r>
              <a:rPr lang="sv-SE" sz="2000" dirty="0">
                <a:solidFill>
                  <a:schemeClr val="tx1"/>
                </a:solidFill>
              </a:rPr>
              <a:t>.</a:t>
            </a: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2480814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6048672" cy="722511"/>
          </a:xfrm>
        </p:spPr>
        <p:txBody>
          <a:bodyPr>
            <a:normAutofit fontScale="90000"/>
          </a:bodyPr>
          <a:lstStyle/>
          <a:p>
            <a:r>
              <a:rPr lang="sv-SE" dirty="0" smtClean="0"/>
              <a:t>100 lappen vid resor</a:t>
            </a:r>
            <a:endParaRPr lang="sv-SE"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1412776"/>
            <a:ext cx="4921250" cy="4914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Bildobjekt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1018988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smtClean="0"/>
              <a:t>Slipning av skidskor</a:t>
            </a:r>
            <a:endParaRPr lang="sv-SE" dirty="0"/>
          </a:p>
        </p:txBody>
      </p:sp>
      <p:sp>
        <p:nvSpPr>
          <p:cNvPr id="3" name="Underrubrik 2"/>
          <p:cNvSpPr>
            <a:spLocks noGrp="1"/>
          </p:cNvSpPr>
          <p:nvPr>
            <p:ph type="subTitle" idx="1"/>
          </p:nvPr>
        </p:nvSpPr>
        <p:spPr>
          <a:xfrm>
            <a:off x="251520" y="2276872"/>
            <a:ext cx="8352928" cy="3168352"/>
          </a:xfrm>
        </p:spPr>
        <p:txBody>
          <a:bodyPr>
            <a:normAutofit lnSpcReduction="10000"/>
          </a:bodyPr>
          <a:lstStyle/>
          <a:p>
            <a:pPr marL="571500" indent="-571500" algn="l">
              <a:buFont typeface="Arial" panose="020B0604020202020204" pitchFamily="34" charset="0"/>
              <a:buChar char="•"/>
            </a:pPr>
            <a:r>
              <a:rPr lang="sv-SE" dirty="0" smtClean="0">
                <a:solidFill>
                  <a:schemeClr val="tx1"/>
                </a:solidFill>
              </a:rPr>
              <a:t>Slipning 1 gång/veckan, X-dag </a:t>
            </a:r>
          </a:p>
          <a:p>
            <a:pPr marL="571500" indent="-571500" algn="l">
              <a:buFont typeface="Arial" panose="020B0604020202020204" pitchFamily="34" charset="0"/>
              <a:buChar char="•"/>
            </a:pPr>
            <a:r>
              <a:rPr lang="sv-SE" dirty="0" smtClean="0">
                <a:solidFill>
                  <a:schemeClr val="tx1"/>
                </a:solidFill>
              </a:rPr>
              <a:t>Slipning innan match</a:t>
            </a:r>
          </a:p>
          <a:p>
            <a:pPr marL="571500" indent="-571500" algn="l">
              <a:buFont typeface="Arial" panose="020B0604020202020204" pitchFamily="34" charset="0"/>
              <a:buChar char="•"/>
            </a:pPr>
            <a:r>
              <a:rPr lang="sv-SE" dirty="0" smtClean="0">
                <a:solidFill>
                  <a:schemeClr val="tx1"/>
                </a:solidFill>
              </a:rPr>
              <a:t>Andra tillfällen i överenskommelse med slipare</a:t>
            </a:r>
          </a:p>
          <a:p>
            <a:pPr marL="571500" indent="-571500" algn="l">
              <a:buFont typeface="Arial" panose="020B0604020202020204" pitchFamily="34" charset="0"/>
              <a:buChar char="•"/>
            </a:pPr>
            <a:r>
              <a:rPr lang="sv-SE" dirty="0" smtClean="0">
                <a:solidFill>
                  <a:schemeClr val="tx1"/>
                </a:solidFill>
              </a:rPr>
              <a:t>Finns det någon mer som kan slipa skidskor eller vill lära upp sig?</a:t>
            </a:r>
          </a:p>
          <a:p>
            <a:pPr marL="571500" indent="-571500" algn="l">
              <a:buFont typeface="Arial" panose="020B0604020202020204" pitchFamily="34" charset="0"/>
              <a:buChar char="•"/>
            </a:pPr>
            <a:endParaRPr lang="sv-SE" dirty="0">
              <a:solidFill>
                <a:schemeClr val="tx1"/>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1018988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195736" y="331440"/>
            <a:ext cx="5038328" cy="722511"/>
          </a:xfrm>
        </p:spPr>
        <p:txBody>
          <a:bodyPr>
            <a:normAutofit fontScale="90000"/>
          </a:bodyPr>
          <a:lstStyle/>
          <a:p>
            <a:r>
              <a:rPr lang="sv-SE" dirty="0" smtClean="0"/>
              <a:t>Ekonomi</a:t>
            </a:r>
            <a:endParaRPr lang="sv-SE" dirty="0"/>
          </a:p>
        </p:txBody>
      </p:sp>
      <p:sp>
        <p:nvSpPr>
          <p:cNvPr id="3" name="Underrubrik 2"/>
          <p:cNvSpPr>
            <a:spLocks noGrp="1"/>
          </p:cNvSpPr>
          <p:nvPr>
            <p:ph type="subTitle" idx="1"/>
          </p:nvPr>
        </p:nvSpPr>
        <p:spPr>
          <a:xfrm>
            <a:off x="251520" y="1556792"/>
            <a:ext cx="8640960" cy="4824536"/>
          </a:xfrm>
        </p:spPr>
        <p:txBody>
          <a:bodyPr>
            <a:normAutofit fontScale="77500" lnSpcReduction="20000"/>
          </a:bodyPr>
          <a:lstStyle/>
          <a:p>
            <a:pPr algn="l"/>
            <a:r>
              <a:rPr lang="sv-SE" dirty="0" smtClean="0">
                <a:solidFill>
                  <a:schemeClr val="tx1"/>
                </a:solidFill>
              </a:rPr>
              <a:t>Kontantkassa		 	  		 		 </a:t>
            </a:r>
            <a:r>
              <a:rPr lang="sv-SE" b="1" dirty="0" smtClean="0">
                <a:solidFill>
                  <a:schemeClr val="tx1"/>
                </a:solidFill>
              </a:rPr>
              <a:t>7 748:-</a:t>
            </a:r>
          </a:p>
          <a:p>
            <a:pPr algn="l"/>
            <a:endParaRPr lang="sv-SE" dirty="0" smtClean="0">
              <a:solidFill>
                <a:schemeClr val="tx1"/>
              </a:solidFill>
            </a:endParaRPr>
          </a:p>
          <a:p>
            <a:pPr algn="l"/>
            <a:r>
              <a:rPr lang="sv-SE" dirty="0" smtClean="0">
                <a:solidFill>
                  <a:schemeClr val="tx1"/>
                </a:solidFill>
              </a:rPr>
              <a:t>Konto hos TB-ungdom					</a:t>
            </a:r>
            <a:r>
              <a:rPr lang="sv-SE" b="1" dirty="0" smtClean="0">
                <a:solidFill>
                  <a:schemeClr val="tx1"/>
                </a:solidFill>
              </a:rPr>
              <a:t>30 225:-</a:t>
            </a:r>
          </a:p>
          <a:p>
            <a:pPr algn="l"/>
            <a:endParaRPr lang="sv-SE" b="1" dirty="0" smtClean="0">
              <a:solidFill>
                <a:schemeClr val="tx1"/>
              </a:solidFill>
            </a:endParaRPr>
          </a:p>
          <a:p>
            <a:pPr marL="457200" indent="-457200" algn="l">
              <a:lnSpc>
                <a:spcPct val="120000"/>
              </a:lnSpc>
              <a:spcBef>
                <a:spcPts val="0"/>
              </a:spcBef>
              <a:buFont typeface="Arial" panose="020B0604020202020204" pitchFamily="34" charset="0"/>
              <a:buChar char="•"/>
            </a:pPr>
            <a:r>
              <a:rPr lang="sv-SE" dirty="0" smtClean="0">
                <a:solidFill>
                  <a:schemeClr val="bg1">
                    <a:lumMod val="65000"/>
                  </a:schemeClr>
                </a:solidFill>
              </a:rPr>
              <a:t>Spelarkonton, Excel-fil (6 barn, varv en P05)		21 070:- </a:t>
            </a:r>
          </a:p>
          <a:p>
            <a:pPr marL="457200" indent="-457200" algn="l">
              <a:lnSpc>
                <a:spcPct val="120000"/>
              </a:lnSpc>
              <a:spcBef>
                <a:spcPts val="0"/>
              </a:spcBef>
              <a:buFont typeface="Arial" panose="020B0604020202020204" pitchFamily="34" charset="0"/>
              <a:buChar char="•"/>
            </a:pPr>
            <a:r>
              <a:rPr lang="sv-SE" dirty="0" smtClean="0">
                <a:solidFill>
                  <a:schemeClr val="bg1">
                    <a:lumMod val="65000"/>
                  </a:schemeClr>
                </a:solidFill>
              </a:rPr>
              <a:t>Övriga pengar i laget, tränarpott 			  9 155:-</a:t>
            </a:r>
            <a:r>
              <a:rPr lang="sv-SE" sz="4400" dirty="0" smtClean="0"/>
              <a:t>	</a:t>
            </a:r>
          </a:p>
          <a:p>
            <a:pPr algn="l"/>
            <a:endParaRPr lang="sv-SE" sz="4400" dirty="0"/>
          </a:p>
          <a:p>
            <a:pPr algn="l"/>
            <a:endParaRPr lang="sv-SE" dirty="0">
              <a:solidFill>
                <a:srgbClr val="FF0000"/>
              </a:solidFill>
            </a:endParaRPr>
          </a:p>
          <a:p>
            <a:pPr algn="l"/>
            <a:r>
              <a:rPr lang="sv-SE" b="1" dirty="0" smtClean="0">
                <a:solidFill>
                  <a:srgbClr val="FF0000"/>
                </a:solidFill>
              </a:rPr>
              <a:t>Linda Skarps kommer tillsvidare att ta hand om lagets kassa</a:t>
            </a:r>
          </a:p>
          <a:p>
            <a:pPr algn="l"/>
            <a:endParaRPr lang="sv-SE" sz="4400"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1018988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195736" y="331440"/>
            <a:ext cx="5038328" cy="722511"/>
          </a:xfrm>
        </p:spPr>
        <p:txBody>
          <a:bodyPr>
            <a:normAutofit fontScale="90000"/>
          </a:bodyPr>
          <a:lstStyle/>
          <a:p>
            <a:r>
              <a:rPr lang="sv-SE" dirty="0" smtClean="0"/>
              <a:t>Försäljning</a:t>
            </a:r>
            <a:endParaRPr lang="sv-SE" dirty="0"/>
          </a:p>
        </p:txBody>
      </p:sp>
      <p:sp>
        <p:nvSpPr>
          <p:cNvPr id="3" name="Underrubrik 2"/>
          <p:cNvSpPr>
            <a:spLocks noGrp="1"/>
          </p:cNvSpPr>
          <p:nvPr>
            <p:ph type="subTitle" idx="1"/>
          </p:nvPr>
        </p:nvSpPr>
        <p:spPr>
          <a:xfrm>
            <a:off x="467544" y="2132856"/>
            <a:ext cx="7992888" cy="2760712"/>
          </a:xfrm>
        </p:spPr>
        <p:txBody>
          <a:bodyPr>
            <a:normAutofit fontScale="70000" lnSpcReduction="20000"/>
          </a:bodyPr>
          <a:lstStyle/>
          <a:p>
            <a:pPr marL="571500" indent="-571500" algn="l">
              <a:buFont typeface="Arial" panose="020B0604020202020204" pitchFamily="34" charset="0"/>
              <a:buChar char="•"/>
            </a:pPr>
            <a:r>
              <a:rPr lang="sv-SE" sz="4400" dirty="0" smtClean="0">
                <a:solidFill>
                  <a:schemeClr val="tx1"/>
                </a:solidFill>
              </a:rPr>
              <a:t>Vad ska vi sälja? Kakor, </a:t>
            </a:r>
            <a:r>
              <a:rPr lang="sv-SE" sz="4400" dirty="0" err="1" smtClean="0">
                <a:solidFill>
                  <a:schemeClr val="tx1"/>
                </a:solidFill>
              </a:rPr>
              <a:t>Newbody</a:t>
            </a:r>
            <a:endParaRPr lang="sv-SE" sz="4400" dirty="0" smtClean="0">
              <a:solidFill>
                <a:schemeClr val="tx1"/>
              </a:solidFill>
            </a:endParaRPr>
          </a:p>
          <a:p>
            <a:pPr marL="571500" indent="-571500" algn="l">
              <a:buFont typeface="Arial" panose="020B0604020202020204" pitchFamily="34" charset="0"/>
              <a:buChar char="•"/>
            </a:pPr>
            <a:r>
              <a:rPr lang="sv-SE" sz="4400" dirty="0">
                <a:solidFill>
                  <a:schemeClr val="tx1"/>
                </a:solidFill>
              </a:rPr>
              <a:t>Förväntad intäkt till lagkassa</a:t>
            </a:r>
          </a:p>
          <a:p>
            <a:pPr marL="571500" indent="-571500" algn="l">
              <a:buFont typeface="Arial" panose="020B0604020202020204" pitchFamily="34" charset="0"/>
              <a:buChar char="•"/>
            </a:pPr>
            <a:r>
              <a:rPr lang="sv-SE" sz="4400" dirty="0" smtClean="0">
                <a:solidFill>
                  <a:schemeClr val="tx1"/>
                </a:solidFill>
              </a:rPr>
              <a:t>Försäljningsansvarig	</a:t>
            </a:r>
          </a:p>
          <a:p>
            <a:pPr algn="l"/>
            <a:endParaRPr lang="sv-SE" sz="4400" dirty="0">
              <a:solidFill>
                <a:schemeClr val="tx1"/>
              </a:solidFill>
            </a:endParaRPr>
          </a:p>
          <a:p>
            <a:pPr algn="l"/>
            <a:r>
              <a:rPr lang="sv-SE" sz="4400" dirty="0" smtClean="0">
                <a:solidFill>
                  <a:srgbClr val="FF0000"/>
                </a:solidFill>
              </a:rPr>
              <a:t>Lisa Sandberg och Lena Bäckström kommer att </a:t>
            </a:r>
            <a:r>
              <a:rPr lang="sv-SE" sz="4400" dirty="0">
                <a:solidFill>
                  <a:srgbClr val="FF0000"/>
                </a:solidFill>
              </a:rPr>
              <a:t>i</a:t>
            </a:r>
            <a:r>
              <a:rPr lang="sv-SE" sz="4400" dirty="0" smtClean="0">
                <a:solidFill>
                  <a:srgbClr val="FF0000"/>
                </a:solidFill>
              </a:rPr>
              <a:t>nitiera </a:t>
            </a:r>
            <a:r>
              <a:rPr lang="sv-SE" sz="4400" dirty="0">
                <a:solidFill>
                  <a:srgbClr val="FF0000"/>
                </a:solidFill>
              </a:rPr>
              <a:t>och samordnar </a:t>
            </a:r>
            <a:r>
              <a:rPr lang="sv-SE" sz="4400" dirty="0" smtClean="0">
                <a:solidFill>
                  <a:srgbClr val="FF0000"/>
                </a:solidFill>
              </a:rPr>
              <a:t>försäljningar.</a:t>
            </a:r>
            <a:endParaRPr lang="sv-SE" sz="4400" dirty="0">
              <a:solidFill>
                <a:srgbClr val="FF0000"/>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2408958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195736" y="331440"/>
            <a:ext cx="5038328" cy="722511"/>
          </a:xfrm>
        </p:spPr>
        <p:txBody>
          <a:bodyPr>
            <a:normAutofit fontScale="90000"/>
          </a:bodyPr>
          <a:lstStyle/>
          <a:p>
            <a:r>
              <a:rPr lang="sv-SE" dirty="0" smtClean="0"/>
              <a:t>STOPP NU!</a:t>
            </a:r>
            <a:endParaRPr lang="sv-SE" dirty="0"/>
          </a:p>
        </p:txBody>
      </p:sp>
      <p:sp>
        <p:nvSpPr>
          <p:cNvPr id="3" name="Underrubrik 2"/>
          <p:cNvSpPr>
            <a:spLocks noGrp="1"/>
          </p:cNvSpPr>
          <p:nvPr>
            <p:ph type="subTitle" idx="1"/>
          </p:nvPr>
        </p:nvSpPr>
        <p:spPr>
          <a:xfrm>
            <a:off x="467544" y="2132856"/>
            <a:ext cx="7336904" cy="2760712"/>
          </a:xfrm>
        </p:spPr>
        <p:txBody>
          <a:bodyPr>
            <a:normAutofit/>
          </a:bodyPr>
          <a:lstStyle/>
          <a:p>
            <a:r>
              <a:rPr lang="sv-SE" sz="4400" dirty="0" smtClean="0"/>
              <a:t>2015-10-07</a:t>
            </a:r>
            <a:endParaRPr lang="sv-SE" sz="4400"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052736"/>
            <a:ext cx="6042818" cy="51575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6354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475656" y="316350"/>
            <a:ext cx="6912768" cy="722511"/>
          </a:xfrm>
        </p:spPr>
        <p:txBody>
          <a:bodyPr>
            <a:normAutofit fontScale="90000"/>
          </a:bodyPr>
          <a:lstStyle/>
          <a:p>
            <a:r>
              <a:rPr lang="sv-SE" dirty="0" smtClean="0"/>
              <a:t>Ledare och uppdrag,  ansvarsområden</a:t>
            </a:r>
            <a:endParaRPr lang="sv-SE" dirty="0"/>
          </a:p>
        </p:txBody>
      </p:sp>
      <p:sp>
        <p:nvSpPr>
          <p:cNvPr id="3" name="Underrubrik 2"/>
          <p:cNvSpPr>
            <a:spLocks noGrp="1"/>
          </p:cNvSpPr>
          <p:nvPr>
            <p:ph type="subTitle" idx="1"/>
          </p:nvPr>
        </p:nvSpPr>
        <p:spPr>
          <a:xfrm>
            <a:off x="282804" y="1340768"/>
            <a:ext cx="8705056" cy="5400600"/>
          </a:xfrm>
        </p:spPr>
        <p:txBody>
          <a:bodyPr>
            <a:normAutofit fontScale="92500" lnSpcReduction="20000"/>
          </a:bodyPr>
          <a:lstStyle/>
          <a:p>
            <a:pPr algn="l"/>
            <a:r>
              <a:rPr lang="sv-SE" sz="2000" b="1" dirty="0" smtClean="0">
                <a:solidFill>
                  <a:schemeClr val="tx1"/>
                </a:solidFill>
              </a:rPr>
              <a:t>Lagledare: Robert Zetterman</a:t>
            </a:r>
          </a:p>
          <a:p>
            <a:pPr algn="l"/>
            <a:r>
              <a:rPr lang="sv-SE" sz="2000" b="1" dirty="0" smtClean="0">
                <a:solidFill>
                  <a:schemeClr val="tx1"/>
                </a:solidFill>
              </a:rPr>
              <a:t>Tränare: Jonas Jansson, Roger Larsson, Johan Engström, Thomas Persson</a:t>
            </a:r>
          </a:p>
          <a:p>
            <a:pPr algn="l"/>
            <a:r>
              <a:rPr lang="sv-SE" sz="2000" b="1" dirty="0" smtClean="0">
                <a:solidFill>
                  <a:schemeClr val="tx1"/>
                </a:solidFill>
              </a:rPr>
              <a:t>Skridskoslipare: Thomas Helander</a:t>
            </a:r>
          </a:p>
          <a:p>
            <a:pPr algn="l"/>
            <a:r>
              <a:rPr lang="sv-SE" sz="2000" b="1" dirty="0">
                <a:solidFill>
                  <a:schemeClr val="tx1"/>
                </a:solidFill>
              </a:rPr>
              <a:t>Ungdomskommitté: Ulrika Wikström</a:t>
            </a:r>
          </a:p>
          <a:p>
            <a:pPr algn="l"/>
            <a:r>
              <a:rPr lang="sv-SE" sz="2000" b="1" dirty="0" smtClean="0">
                <a:solidFill>
                  <a:schemeClr val="tx1"/>
                </a:solidFill>
              </a:rPr>
              <a:t>Webbansvarig</a:t>
            </a:r>
            <a:r>
              <a:rPr lang="sv-SE" sz="2000" b="1" dirty="0">
                <a:solidFill>
                  <a:schemeClr val="tx1"/>
                </a:solidFill>
              </a:rPr>
              <a:t>: Ulrika </a:t>
            </a:r>
            <a:r>
              <a:rPr lang="sv-SE" sz="2000" b="1" dirty="0" smtClean="0">
                <a:solidFill>
                  <a:schemeClr val="tx1"/>
                </a:solidFill>
              </a:rPr>
              <a:t>Wikström</a:t>
            </a:r>
          </a:p>
          <a:p>
            <a:pPr algn="l"/>
            <a:r>
              <a:rPr lang="sv-SE" sz="2000" b="1" dirty="0" smtClean="0">
                <a:solidFill>
                  <a:schemeClr val="tx1"/>
                </a:solidFill>
              </a:rPr>
              <a:t>Matchsekreterare: Lisa Sandberg, Jenny </a:t>
            </a:r>
            <a:r>
              <a:rPr lang="sv-SE" sz="2000" b="1" dirty="0" err="1" smtClean="0">
                <a:solidFill>
                  <a:schemeClr val="tx1"/>
                </a:solidFill>
              </a:rPr>
              <a:t>Savci</a:t>
            </a:r>
            <a:r>
              <a:rPr lang="sv-SE" sz="2000" b="1" dirty="0" smtClean="0">
                <a:solidFill>
                  <a:schemeClr val="tx1"/>
                </a:solidFill>
              </a:rPr>
              <a:t>, Lena </a:t>
            </a:r>
            <a:r>
              <a:rPr lang="sv-SE" sz="2000" b="1" dirty="0" smtClean="0">
                <a:solidFill>
                  <a:schemeClr val="tx1"/>
                </a:solidFill>
              </a:rPr>
              <a:t>Bäckström</a:t>
            </a:r>
            <a:endParaRPr lang="sv-SE" sz="2000" i="1" dirty="0" smtClean="0">
              <a:solidFill>
                <a:srgbClr val="FF0000"/>
              </a:solidFill>
            </a:endParaRPr>
          </a:p>
          <a:p>
            <a:pPr algn="l"/>
            <a:endParaRPr lang="sv-SE" sz="2000" i="1" dirty="0" smtClean="0">
              <a:solidFill>
                <a:srgbClr val="FF0000"/>
              </a:solidFill>
            </a:endParaRPr>
          </a:p>
          <a:p>
            <a:pPr algn="l"/>
            <a:r>
              <a:rPr lang="sv-SE" sz="2000" i="1" dirty="0" smtClean="0">
                <a:solidFill>
                  <a:srgbClr val="FF0000"/>
                </a:solidFill>
              </a:rPr>
              <a:t>VAKANTA uppdrag tillsatta</a:t>
            </a:r>
            <a:endParaRPr lang="sv-SE" sz="2000" i="1" dirty="0" smtClean="0">
              <a:solidFill>
                <a:srgbClr val="FF0000"/>
              </a:solidFill>
            </a:endParaRPr>
          </a:p>
          <a:p>
            <a:pPr algn="l"/>
            <a:r>
              <a:rPr lang="sv-SE" sz="2000" b="1" i="1" dirty="0" err="1" smtClean="0">
                <a:solidFill>
                  <a:schemeClr val="tx1"/>
                </a:solidFill>
              </a:rPr>
              <a:t>Materialare</a:t>
            </a:r>
            <a:r>
              <a:rPr lang="sv-SE" sz="2000" b="1" i="1" dirty="0" smtClean="0">
                <a:solidFill>
                  <a:schemeClr val="tx1"/>
                </a:solidFill>
              </a:rPr>
              <a:t> </a:t>
            </a:r>
            <a:r>
              <a:rPr lang="sv-SE" sz="2000" i="1" dirty="0" smtClean="0">
                <a:solidFill>
                  <a:schemeClr val="tx1"/>
                </a:solidFill>
              </a:rPr>
              <a:t>(Håller </a:t>
            </a:r>
            <a:r>
              <a:rPr lang="sv-SE" sz="2000" i="1" dirty="0">
                <a:solidFill>
                  <a:schemeClr val="tx1"/>
                </a:solidFill>
              </a:rPr>
              <a:t>koll och ordning på </a:t>
            </a:r>
            <a:r>
              <a:rPr lang="sv-SE" sz="2000" i="1" dirty="0" smtClean="0">
                <a:solidFill>
                  <a:schemeClr val="tx1"/>
                </a:solidFill>
              </a:rPr>
              <a:t>vår utrustning i skrubben</a:t>
            </a:r>
            <a:r>
              <a:rPr lang="sv-SE" sz="2000" i="1" dirty="0">
                <a:solidFill>
                  <a:schemeClr val="tx1"/>
                </a:solidFill>
              </a:rPr>
              <a:t>, bistår </a:t>
            </a:r>
            <a:r>
              <a:rPr lang="sv-SE" sz="2000" i="1" dirty="0" smtClean="0">
                <a:solidFill>
                  <a:schemeClr val="tx1"/>
                </a:solidFill>
              </a:rPr>
              <a:t>laget med material vid träning/match): </a:t>
            </a:r>
            <a:r>
              <a:rPr lang="sv-SE" sz="2000" i="1" dirty="0" smtClean="0">
                <a:solidFill>
                  <a:srgbClr val="FF0000"/>
                </a:solidFill>
              </a:rPr>
              <a:t>Thomas Helander</a:t>
            </a:r>
            <a:endParaRPr lang="sv-SE" sz="2000" i="1" dirty="0" smtClean="0">
              <a:solidFill>
                <a:srgbClr val="FF0000"/>
              </a:solidFill>
            </a:endParaRPr>
          </a:p>
          <a:p>
            <a:pPr algn="l"/>
            <a:r>
              <a:rPr lang="sv-SE" sz="2000" b="1" i="1" dirty="0" smtClean="0">
                <a:solidFill>
                  <a:schemeClr val="tx1"/>
                </a:solidFill>
              </a:rPr>
              <a:t>Kassör </a:t>
            </a:r>
            <a:r>
              <a:rPr lang="sv-SE" sz="2000" i="1" dirty="0" smtClean="0">
                <a:solidFill>
                  <a:schemeClr val="tx1"/>
                </a:solidFill>
              </a:rPr>
              <a:t>(lagets kassa/in- och utbetalningar se. separat Excel-fil): </a:t>
            </a:r>
            <a:r>
              <a:rPr lang="sv-SE" sz="2000" i="1" dirty="0" smtClean="0">
                <a:solidFill>
                  <a:srgbClr val="FF0000"/>
                </a:solidFill>
              </a:rPr>
              <a:t>Linda Skarps</a:t>
            </a:r>
            <a:endParaRPr lang="sv-SE" sz="2000" i="1" dirty="0" smtClean="0">
              <a:solidFill>
                <a:srgbClr val="FF0000"/>
              </a:solidFill>
            </a:endParaRPr>
          </a:p>
          <a:p>
            <a:pPr algn="l"/>
            <a:r>
              <a:rPr lang="sv-SE" sz="2000" b="1" i="1" dirty="0" smtClean="0">
                <a:solidFill>
                  <a:schemeClr val="tx1"/>
                </a:solidFill>
              </a:rPr>
              <a:t>Arrangeman</a:t>
            </a:r>
            <a:r>
              <a:rPr lang="sv-SE" sz="2000" i="1" dirty="0" smtClean="0">
                <a:solidFill>
                  <a:schemeClr val="tx1"/>
                </a:solidFill>
              </a:rPr>
              <a:t>g (Fika vid poolspel/match, kick off, avslutning etc</a:t>
            </a:r>
            <a:r>
              <a:rPr lang="sv-SE" sz="2000" i="1" dirty="0" smtClean="0">
                <a:solidFill>
                  <a:schemeClr val="tx1"/>
                </a:solidFill>
              </a:rPr>
              <a:t>.): </a:t>
            </a:r>
            <a:r>
              <a:rPr lang="sv-SE" sz="2000" i="1" dirty="0" smtClean="0">
                <a:solidFill>
                  <a:srgbClr val="FF0000"/>
                </a:solidFill>
              </a:rPr>
              <a:t>Lisa Sandberg, Lena Bäckström</a:t>
            </a:r>
            <a:endParaRPr lang="sv-SE" sz="2000" i="1" dirty="0" smtClean="0">
              <a:solidFill>
                <a:srgbClr val="FF0000"/>
              </a:solidFill>
            </a:endParaRPr>
          </a:p>
          <a:p>
            <a:pPr algn="l"/>
            <a:r>
              <a:rPr lang="sv-SE" sz="2000" b="1" i="1" dirty="0" smtClean="0">
                <a:solidFill>
                  <a:schemeClr val="tx1"/>
                </a:solidFill>
              </a:rPr>
              <a:t>Försäljning</a:t>
            </a:r>
            <a:r>
              <a:rPr lang="sv-SE" sz="2000" i="1" dirty="0" smtClean="0">
                <a:solidFill>
                  <a:schemeClr val="tx1"/>
                </a:solidFill>
              </a:rPr>
              <a:t> (Initierar och samordnar försäljning av ex. kakor, </a:t>
            </a:r>
            <a:r>
              <a:rPr lang="sv-SE" sz="2000" i="1" dirty="0" err="1" smtClean="0">
                <a:solidFill>
                  <a:schemeClr val="tx1"/>
                </a:solidFill>
              </a:rPr>
              <a:t>Newbody</a:t>
            </a:r>
            <a:r>
              <a:rPr lang="sv-SE" sz="2000" i="1" dirty="0" smtClean="0">
                <a:solidFill>
                  <a:schemeClr val="tx1"/>
                </a:solidFill>
              </a:rPr>
              <a:t>): </a:t>
            </a:r>
            <a:r>
              <a:rPr lang="sv-SE" sz="2000" i="1" dirty="0" smtClean="0">
                <a:solidFill>
                  <a:srgbClr val="FF0000"/>
                </a:solidFill>
              </a:rPr>
              <a:t>Lisa </a:t>
            </a:r>
            <a:r>
              <a:rPr lang="sv-SE" sz="2000" i="1" dirty="0">
                <a:solidFill>
                  <a:srgbClr val="FF0000"/>
                </a:solidFill>
              </a:rPr>
              <a:t>Sandberg, Lena Bäckström</a:t>
            </a:r>
          </a:p>
          <a:p>
            <a:pPr algn="l"/>
            <a:endParaRPr lang="sv-SE" sz="2000" i="1" dirty="0" smtClean="0">
              <a:solidFill>
                <a:schemeClr val="tx1"/>
              </a:solidFill>
            </a:endParaRPr>
          </a:p>
          <a:p>
            <a:pPr algn="l"/>
            <a:endParaRPr lang="sv-SE" sz="2000" i="1" dirty="0">
              <a:solidFill>
                <a:schemeClr val="tx1"/>
              </a:solidFill>
            </a:endParaRPr>
          </a:p>
          <a:p>
            <a:pPr algn="l"/>
            <a:r>
              <a:rPr lang="sv-SE" sz="2000" i="1" dirty="0" smtClean="0">
                <a:solidFill>
                  <a:srgbClr val="FF0000"/>
                </a:solidFill>
              </a:rPr>
              <a:t>Föräldrar som är på plats får gärna hjälpa till med att plocka bollar runt planen, ta in/ut material och utrustning etc.</a:t>
            </a:r>
            <a:endParaRPr lang="sv-SE" sz="2000" dirty="0" smtClean="0">
              <a:solidFill>
                <a:srgbClr val="FF0000"/>
              </a:solidFill>
            </a:endParaRP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1018988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smtClean="0"/>
              <a:t>Truppen P04</a:t>
            </a:r>
            <a:endParaRPr lang="sv-SE" dirty="0"/>
          </a:p>
        </p:txBody>
      </p:sp>
      <p:sp>
        <p:nvSpPr>
          <p:cNvPr id="3" name="Underrubrik 2"/>
          <p:cNvSpPr>
            <a:spLocks noGrp="1"/>
          </p:cNvSpPr>
          <p:nvPr>
            <p:ph type="subTitle" idx="1"/>
          </p:nvPr>
        </p:nvSpPr>
        <p:spPr>
          <a:xfrm>
            <a:off x="251520" y="1412776"/>
            <a:ext cx="8705056" cy="4680520"/>
          </a:xfrm>
        </p:spPr>
        <p:txBody>
          <a:bodyPr>
            <a:normAutofit/>
          </a:bodyPr>
          <a:lstStyle/>
          <a:p>
            <a:pPr algn="l"/>
            <a:r>
              <a:rPr lang="sv-SE" sz="2000" dirty="0" smtClean="0">
                <a:solidFill>
                  <a:schemeClr val="tx1"/>
                </a:solidFill>
              </a:rPr>
              <a:t>Elmer Bäckström</a:t>
            </a:r>
          </a:p>
          <a:p>
            <a:pPr algn="l"/>
            <a:r>
              <a:rPr lang="sv-SE" sz="2000" dirty="0" smtClean="0">
                <a:solidFill>
                  <a:schemeClr val="tx1"/>
                </a:solidFill>
              </a:rPr>
              <a:t>Lukas Åkerholm</a:t>
            </a:r>
          </a:p>
          <a:p>
            <a:pPr algn="l"/>
            <a:r>
              <a:rPr lang="sv-SE" sz="2000" b="1" dirty="0" smtClean="0">
                <a:solidFill>
                  <a:schemeClr val="tx1"/>
                </a:solidFill>
              </a:rPr>
              <a:t>Elis Wahl</a:t>
            </a:r>
          </a:p>
          <a:p>
            <a:pPr algn="l"/>
            <a:r>
              <a:rPr lang="sv-SE" sz="2000" dirty="0" smtClean="0">
                <a:solidFill>
                  <a:schemeClr val="tx1"/>
                </a:solidFill>
              </a:rPr>
              <a:t>Adam Sandberg</a:t>
            </a:r>
          </a:p>
          <a:p>
            <a:pPr algn="l"/>
            <a:r>
              <a:rPr lang="sv-SE" sz="2000" dirty="0">
                <a:solidFill>
                  <a:schemeClr val="tx1"/>
                </a:solidFill>
              </a:rPr>
              <a:t>Albin </a:t>
            </a:r>
            <a:r>
              <a:rPr lang="sv-SE" sz="2000" dirty="0" smtClean="0">
                <a:solidFill>
                  <a:schemeClr val="tx1"/>
                </a:solidFill>
              </a:rPr>
              <a:t>Wikström</a:t>
            </a:r>
          </a:p>
          <a:p>
            <a:pPr algn="l"/>
            <a:r>
              <a:rPr lang="sv-SE" sz="2000" dirty="0">
                <a:solidFill>
                  <a:schemeClr val="tx1"/>
                </a:solidFill>
              </a:rPr>
              <a:t>Gustav Persson </a:t>
            </a:r>
            <a:r>
              <a:rPr lang="sv-SE" sz="2000" dirty="0" err="1" smtClean="0">
                <a:solidFill>
                  <a:schemeClr val="tx1"/>
                </a:solidFill>
              </a:rPr>
              <a:t>Nääf</a:t>
            </a:r>
            <a:endParaRPr lang="sv-SE" sz="2000" dirty="0" smtClean="0">
              <a:solidFill>
                <a:schemeClr val="tx1"/>
              </a:solidFill>
            </a:endParaRPr>
          </a:p>
          <a:p>
            <a:pPr algn="l"/>
            <a:r>
              <a:rPr lang="sv-SE" sz="2000" dirty="0" smtClean="0">
                <a:solidFill>
                  <a:schemeClr val="tx1"/>
                </a:solidFill>
              </a:rPr>
              <a:t>Elias </a:t>
            </a:r>
            <a:r>
              <a:rPr lang="sv-SE" sz="2000" dirty="0" err="1" smtClean="0">
                <a:solidFill>
                  <a:schemeClr val="tx1"/>
                </a:solidFill>
              </a:rPr>
              <a:t>Uski</a:t>
            </a:r>
            <a:endParaRPr lang="sv-SE" sz="2000" dirty="0" smtClean="0">
              <a:solidFill>
                <a:schemeClr val="tx1"/>
              </a:solidFill>
            </a:endParaRPr>
          </a:p>
          <a:p>
            <a:pPr algn="l"/>
            <a:r>
              <a:rPr lang="sv-SE" sz="2000" dirty="0" smtClean="0">
                <a:solidFill>
                  <a:schemeClr val="tx1"/>
                </a:solidFill>
              </a:rPr>
              <a:t>Oscar Engström</a:t>
            </a:r>
          </a:p>
          <a:p>
            <a:pPr algn="l"/>
            <a:r>
              <a:rPr lang="sv-SE" sz="2000" dirty="0" smtClean="0">
                <a:solidFill>
                  <a:schemeClr val="tx1"/>
                </a:solidFill>
              </a:rPr>
              <a:t>Johannes </a:t>
            </a:r>
            <a:r>
              <a:rPr lang="sv-SE" sz="2000" dirty="0" err="1" smtClean="0">
                <a:solidFill>
                  <a:schemeClr val="tx1"/>
                </a:solidFill>
              </a:rPr>
              <a:t>Savci</a:t>
            </a:r>
            <a:r>
              <a:rPr lang="sv-SE" sz="2000" dirty="0" smtClean="0">
                <a:solidFill>
                  <a:schemeClr val="tx1"/>
                </a:solidFill>
              </a:rPr>
              <a:t/>
            </a:r>
            <a:br>
              <a:rPr lang="sv-SE" sz="2000" dirty="0" smtClean="0">
                <a:solidFill>
                  <a:schemeClr val="tx1"/>
                </a:solidFill>
              </a:rPr>
            </a:br>
            <a:r>
              <a:rPr lang="sv-SE" sz="2000" dirty="0" smtClean="0">
                <a:solidFill>
                  <a:schemeClr val="tx1"/>
                </a:solidFill>
              </a:rPr>
              <a:t>Olle Helander</a:t>
            </a:r>
            <a:br>
              <a:rPr lang="sv-SE" sz="2000" dirty="0" smtClean="0">
                <a:solidFill>
                  <a:schemeClr val="tx1"/>
                </a:solidFill>
              </a:rPr>
            </a:br>
            <a:r>
              <a:rPr lang="sv-SE" sz="2000" dirty="0" smtClean="0">
                <a:solidFill>
                  <a:schemeClr val="tx1"/>
                </a:solidFill>
              </a:rPr>
              <a:t>Gustav Zetterman</a:t>
            </a:r>
          </a:p>
          <a:p>
            <a:pPr algn="l"/>
            <a:endParaRPr lang="sv-SE" sz="2000" dirty="0" smtClean="0"/>
          </a:p>
          <a:p>
            <a:pPr algn="l"/>
            <a:r>
              <a:rPr lang="sv-SE" sz="2000" dirty="0" smtClean="0">
                <a:solidFill>
                  <a:schemeClr val="tx1"/>
                </a:solidFill>
              </a:rPr>
              <a:t>P05: Oskar Alfredsson, Jonas Stephanson, Albin Håkansson </a:t>
            </a:r>
            <a:r>
              <a:rPr lang="sv-SE" sz="2000" dirty="0" err="1" smtClean="0">
                <a:solidFill>
                  <a:schemeClr val="tx1"/>
                </a:solidFill>
              </a:rPr>
              <a:t>mfl</a:t>
            </a:r>
            <a:r>
              <a:rPr lang="sv-SE" sz="2000" dirty="0" smtClean="0">
                <a:solidFill>
                  <a:schemeClr val="tx1"/>
                </a:solidFill>
              </a:rPr>
              <a:t>.</a:t>
            </a:r>
          </a:p>
          <a:p>
            <a:pPr algn="l"/>
            <a:endParaRPr lang="sv-SE" sz="2000" dirty="0">
              <a:solidFill>
                <a:schemeClr val="tx1"/>
              </a:solidFill>
            </a:endParaRPr>
          </a:p>
          <a:p>
            <a:pPr algn="l"/>
            <a:endParaRPr lang="sv-SE" sz="2000" dirty="0" smtClean="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4102897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smtClean="0"/>
              <a:t>Träningar/istider</a:t>
            </a:r>
            <a:endParaRPr lang="sv-SE" dirty="0"/>
          </a:p>
        </p:txBody>
      </p:sp>
      <p:sp>
        <p:nvSpPr>
          <p:cNvPr id="3" name="Underrubrik 2"/>
          <p:cNvSpPr>
            <a:spLocks noGrp="1"/>
          </p:cNvSpPr>
          <p:nvPr>
            <p:ph type="subTitle" idx="1"/>
          </p:nvPr>
        </p:nvSpPr>
        <p:spPr>
          <a:xfrm>
            <a:off x="179512" y="1484784"/>
            <a:ext cx="8856984" cy="5040560"/>
          </a:xfrm>
        </p:spPr>
        <p:txBody>
          <a:bodyPr>
            <a:normAutofit fontScale="92500" lnSpcReduction="10000"/>
          </a:bodyPr>
          <a:lstStyle/>
          <a:p>
            <a:pPr algn="l"/>
            <a:r>
              <a:rPr lang="sv-SE" sz="2000" b="1" dirty="0">
                <a:solidFill>
                  <a:schemeClr val="tx1"/>
                </a:solidFill>
              </a:rPr>
              <a:t>Grön </a:t>
            </a:r>
            <a:r>
              <a:rPr lang="sv-SE" sz="2000" b="1" dirty="0" smtClean="0">
                <a:solidFill>
                  <a:schemeClr val="tx1"/>
                </a:solidFill>
              </a:rPr>
              <a:t>zon </a:t>
            </a:r>
            <a:r>
              <a:rPr lang="sv-SE" sz="2000" dirty="0" smtClean="0">
                <a:solidFill>
                  <a:schemeClr val="tx1"/>
                </a:solidFill>
              </a:rPr>
              <a:t>har fått </a:t>
            </a:r>
            <a:r>
              <a:rPr lang="sv-SE" sz="2000" dirty="0">
                <a:solidFill>
                  <a:schemeClr val="tx1"/>
                </a:solidFill>
              </a:rPr>
              <a:t>4</a:t>
            </a:r>
            <a:r>
              <a:rPr lang="sv-SE" sz="2000" dirty="0" smtClean="0">
                <a:solidFill>
                  <a:schemeClr val="tx1"/>
                </a:solidFill>
              </a:rPr>
              <a:t> träningstider/vecka, </a:t>
            </a:r>
            <a:r>
              <a:rPr lang="sv-SE" sz="2000" dirty="0" err="1" smtClean="0">
                <a:solidFill>
                  <a:schemeClr val="tx1"/>
                </a:solidFill>
              </a:rPr>
              <a:t>ons</a:t>
            </a:r>
            <a:r>
              <a:rPr lang="sv-SE" sz="2000" dirty="0" smtClean="0">
                <a:solidFill>
                  <a:schemeClr val="tx1"/>
                </a:solidFill>
              </a:rPr>
              <a:t>/</a:t>
            </a:r>
            <a:r>
              <a:rPr lang="sv-SE" sz="2000" dirty="0" err="1" smtClean="0">
                <a:solidFill>
                  <a:schemeClr val="tx1"/>
                </a:solidFill>
              </a:rPr>
              <a:t>fre</a:t>
            </a:r>
            <a:r>
              <a:rPr lang="sv-SE" sz="2000" dirty="0" smtClean="0">
                <a:solidFill>
                  <a:schemeClr val="tx1"/>
                </a:solidFill>
              </a:rPr>
              <a:t> inne i ABB. Men de blir i de flesta fall inställda då Elitserielagen har matcher dessa dagar.  Vi har nu tre fasta tider på Hakon, då Gul zon släpper sin tid på onsdagar där de åker buss och tränar i Köping/</a:t>
            </a:r>
            <a:r>
              <a:rPr lang="sv-SE" sz="2000" dirty="0" err="1" smtClean="0">
                <a:solidFill>
                  <a:schemeClr val="tx1"/>
                </a:solidFill>
              </a:rPr>
              <a:t>Krillan</a:t>
            </a:r>
            <a:r>
              <a:rPr lang="sv-SE" sz="2000" dirty="0" smtClean="0">
                <a:solidFill>
                  <a:schemeClr val="tx1"/>
                </a:solidFill>
              </a:rPr>
              <a:t>. </a:t>
            </a:r>
          </a:p>
          <a:p>
            <a:pPr algn="l"/>
            <a:endParaRPr lang="sv-SE" sz="2000" dirty="0" smtClean="0">
              <a:solidFill>
                <a:schemeClr val="tx1"/>
              </a:solidFill>
            </a:endParaRPr>
          </a:p>
          <a:p>
            <a:pPr algn="l"/>
            <a:r>
              <a:rPr lang="sv-SE" sz="2000" b="1" dirty="0" smtClean="0">
                <a:solidFill>
                  <a:schemeClr val="tx1"/>
                </a:solidFill>
              </a:rPr>
              <a:t>Alla träningstider ligger läggs i kalendern på laget.se/</a:t>
            </a:r>
            <a:r>
              <a:rPr lang="sv-SE" sz="2000" b="1" dirty="0" err="1" smtClean="0">
                <a:solidFill>
                  <a:schemeClr val="tx1"/>
                </a:solidFill>
              </a:rPr>
              <a:t>appen</a:t>
            </a:r>
            <a:r>
              <a:rPr lang="sv-SE" sz="2000" b="1" dirty="0" smtClean="0">
                <a:solidFill>
                  <a:schemeClr val="tx1"/>
                </a:solidFill>
              </a:rPr>
              <a:t> laget</a:t>
            </a:r>
            <a:endParaRPr lang="sv-SE" sz="2000" b="1" dirty="0">
              <a:solidFill>
                <a:schemeClr val="tx1"/>
              </a:solidFill>
            </a:endParaRPr>
          </a:p>
          <a:p>
            <a:pPr algn="l"/>
            <a:r>
              <a:rPr lang="sv-SE" sz="2000" dirty="0" smtClean="0">
                <a:solidFill>
                  <a:schemeClr val="tx1"/>
                </a:solidFill>
              </a:rPr>
              <a:t>Måndag		Hakon, helplan		17:30-18:30	Grön zon</a:t>
            </a:r>
          </a:p>
          <a:p>
            <a:pPr algn="l"/>
            <a:r>
              <a:rPr lang="sv-SE" sz="2000" dirty="0" smtClean="0">
                <a:solidFill>
                  <a:schemeClr val="tx1"/>
                </a:solidFill>
              </a:rPr>
              <a:t>Onsdag		Hakon, helplan		17:00-18:30	03-06</a:t>
            </a:r>
          </a:p>
          <a:p>
            <a:pPr algn="l"/>
            <a:r>
              <a:rPr lang="sv-SE" sz="2000" dirty="0" smtClean="0">
                <a:solidFill>
                  <a:schemeClr val="tx1"/>
                </a:solidFill>
              </a:rPr>
              <a:t>Torsdag		Hakon, helplan		19:00-20:30	03-04</a:t>
            </a:r>
          </a:p>
          <a:p>
            <a:pPr algn="l"/>
            <a:endParaRPr lang="sv-SE" sz="2000" dirty="0" smtClean="0">
              <a:solidFill>
                <a:schemeClr val="tx1"/>
              </a:solidFill>
            </a:endParaRPr>
          </a:p>
          <a:p>
            <a:pPr algn="l"/>
            <a:r>
              <a:rPr lang="sv-SE" sz="2000" dirty="0" smtClean="0">
                <a:solidFill>
                  <a:schemeClr val="tx1"/>
                </a:solidFill>
              </a:rPr>
              <a:t>Vid </a:t>
            </a:r>
            <a:r>
              <a:rPr lang="sv-SE" sz="2000" dirty="0">
                <a:solidFill>
                  <a:schemeClr val="tx1"/>
                </a:solidFill>
              </a:rPr>
              <a:t>träning under </a:t>
            </a:r>
            <a:r>
              <a:rPr lang="sv-SE" sz="2000" u="sng" dirty="0">
                <a:solidFill>
                  <a:schemeClr val="tx1"/>
                </a:solidFill>
              </a:rPr>
              <a:t>försäsong</a:t>
            </a:r>
            <a:r>
              <a:rPr lang="sv-SE" sz="2000" dirty="0">
                <a:solidFill>
                  <a:schemeClr val="tx1"/>
                </a:solidFill>
              </a:rPr>
              <a:t> och vid </a:t>
            </a:r>
            <a:r>
              <a:rPr lang="sv-SE" sz="2000" u="sng" dirty="0">
                <a:solidFill>
                  <a:schemeClr val="tx1"/>
                </a:solidFill>
              </a:rPr>
              <a:t>extraträningar</a:t>
            </a:r>
            <a:r>
              <a:rPr lang="sv-SE" sz="2000" dirty="0">
                <a:solidFill>
                  <a:schemeClr val="tx1"/>
                </a:solidFill>
              </a:rPr>
              <a:t> kallar ledaren via </a:t>
            </a:r>
            <a:r>
              <a:rPr lang="sv-SE" sz="2000" dirty="0" err="1">
                <a:solidFill>
                  <a:schemeClr val="tx1"/>
                </a:solidFill>
              </a:rPr>
              <a:t>appen</a:t>
            </a:r>
            <a:r>
              <a:rPr lang="sv-SE" sz="2000" dirty="0">
                <a:solidFill>
                  <a:schemeClr val="tx1"/>
                </a:solidFill>
              </a:rPr>
              <a:t> ”Laget”, anmäl om ni deltar/deltar ej för att veta hur många ledare som behövs till dessa träningar.</a:t>
            </a:r>
          </a:p>
          <a:p>
            <a:pPr algn="l"/>
            <a:endParaRPr lang="sv-SE" sz="2000" dirty="0">
              <a:solidFill>
                <a:schemeClr val="tx1"/>
              </a:solidFill>
            </a:endParaRPr>
          </a:p>
          <a:p>
            <a:pPr algn="l"/>
            <a:r>
              <a:rPr lang="sv-SE" sz="2000" dirty="0" smtClean="0">
                <a:solidFill>
                  <a:schemeClr val="tx1"/>
                </a:solidFill>
              </a:rPr>
              <a:t>Samling 30 minuter innan. Ombyte 20 min, träningsgenomgång 10 minuter innan.</a:t>
            </a:r>
          </a:p>
          <a:p>
            <a:pPr algn="l"/>
            <a:endParaRPr lang="sv-SE" sz="2000" dirty="0">
              <a:solidFill>
                <a:schemeClr val="tx1"/>
              </a:solidFill>
            </a:endParaRPr>
          </a:p>
          <a:p>
            <a:pPr algn="l"/>
            <a:r>
              <a:rPr lang="sv-SE" sz="2000" dirty="0" smtClean="0">
                <a:solidFill>
                  <a:schemeClr val="tx1"/>
                </a:solidFill>
              </a:rPr>
              <a:t>Vi vill att laget har eftersnack </a:t>
            </a:r>
            <a:r>
              <a:rPr lang="sv-SE" sz="2000" dirty="0">
                <a:solidFill>
                  <a:schemeClr val="tx1"/>
                </a:solidFill>
              </a:rPr>
              <a:t>1 </a:t>
            </a:r>
            <a:r>
              <a:rPr lang="sv-SE" sz="2000" dirty="0" smtClean="0">
                <a:solidFill>
                  <a:schemeClr val="tx1"/>
                </a:solidFill>
              </a:rPr>
              <a:t>gång/vecka, dusch för de som vill?</a:t>
            </a:r>
          </a:p>
          <a:p>
            <a:pPr algn="l"/>
            <a:endParaRPr lang="sv-SE" sz="2000" dirty="0" smtClean="0">
              <a:solidFill>
                <a:schemeClr val="tx1"/>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1018988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smtClean="0"/>
              <a:t>Utrustning </a:t>
            </a:r>
            <a:endParaRPr lang="sv-SE" dirty="0"/>
          </a:p>
        </p:txBody>
      </p:sp>
      <p:sp>
        <p:nvSpPr>
          <p:cNvPr id="3" name="Underrubrik 2"/>
          <p:cNvSpPr>
            <a:spLocks noGrp="1"/>
          </p:cNvSpPr>
          <p:nvPr>
            <p:ph type="subTitle" idx="1"/>
          </p:nvPr>
        </p:nvSpPr>
        <p:spPr>
          <a:xfrm>
            <a:off x="251520" y="1484784"/>
            <a:ext cx="8784976" cy="4752528"/>
          </a:xfrm>
        </p:spPr>
        <p:txBody>
          <a:bodyPr>
            <a:normAutofit fontScale="85000" lnSpcReduction="20000"/>
          </a:bodyPr>
          <a:lstStyle/>
          <a:p>
            <a:pPr marL="342900" indent="-342900" algn="l">
              <a:buFont typeface="Arial" panose="020B0604020202020204" pitchFamily="34" charset="0"/>
              <a:buChar char="•"/>
            </a:pPr>
            <a:r>
              <a:rPr lang="sv-SE" sz="2000" dirty="0" smtClean="0">
                <a:solidFill>
                  <a:schemeClr val="tx1"/>
                </a:solidFill>
              </a:rPr>
              <a:t>Utespelare: Skridskor, halsskydd, hjälm med galler(datum), </a:t>
            </a:r>
            <a:r>
              <a:rPr lang="sv-SE" sz="2000" dirty="0">
                <a:solidFill>
                  <a:schemeClr val="tx1"/>
                </a:solidFill>
              </a:rPr>
              <a:t>s</a:t>
            </a:r>
            <a:r>
              <a:rPr lang="sv-SE" sz="2000" dirty="0" smtClean="0">
                <a:solidFill>
                  <a:schemeClr val="tx1"/>
                </a:solidFill>
              </a:rPr>
              <a:t>uspensoar, skydd för armbågar och ben, byxor, handskar, tröja (träning/match), bandyklubba och vattenflaska</a:t>
            </a:r>
          </a:p>
          <a:p>
            <a:pPr marL="342900" indent="-342900" algn="l">
              <a:buFont typeface="Arial" panose="020B0604020202020204" pitchFamily="34" charset="0"/>
              <a:buChar char="•"/>
            </a:pPr>
            <a:r>
              <a:rPr lang="sv-SE" sz="2000" dirty="0" smtClean="0">
                <a:solidFill>
                  <a:schemeClr val="tx1"/>
                </a:solidFill>
              </a:rPr>
              <a:t>Målvakt: Målvaktshjälm, målvaktshandskar, målvaktsbenskydd, skyddströja, suspensoar, halsskydd.</a:t>
            </a:r>
          </a:p>
          <a:p>
            <a:pPr algn="l"/>
            <a:endParaRPr lang="sv-SE" sz="2000" dirty="0" smtClean="0">
              <a:solidFill>
                <a:schemeClr val="tx1"/>
              </a:solidFill>
            </a:endParaRPr>
          </a:p>
          <a:p>
            <a:pPr algn="l"/>
            <a:r>
              <a:rPr lang="sv-SE" sz="2000" dirty="0" smtClean="0">
                <a:solidFill>
                  <a:schemeClr val="tx1"/>
                </a:solidFill>
              </a:rPr>
              <a:t>Bandybyxa – 550 kr om ni sålt 5 restaurangchansen så är byxan betald annars 550:- eller mellanskillnaden (110 sålt/häfte). Inget tvång att köpa byxorna. </a:t>
            </a:r>
          </a:p>
          <a:p>
            <a:pPr algn="l"/>
            <a:endParaRPr lang="sv-SE" sz="2000" dirty="0" smtClean="0">
              <a:solidFill>
                <a:schemeClr val="tx1"/>
              </a:solidFill>
            </a:endParaRPr>
          </a:p>
          <a:p>
            <a:pPr algn="l"/>
            <a:r>
              <a:rPr lang="sv-SE" sz="2000" dirty="0" smtClean="0">
                <a:solidFill>
                  <a:schemeClr val="tx1"/>
                </a:solidFill>
              </a:rPr>
              <a:t>TB-ungdom bekostar tröjor för träning/match. Spelare tvättar sina tröjor. </a:t>
            </a:r>
          </a:p>
          <a:p>
            <a:pPr algn="l"/>
            <a:endParaRPr lang="sv-SE" sz="2000" dirty="0">
              <a:solidFill>
                <a:schemeClr val="tx1"/>
              </a:solidFill>
            </a:endParaRPr>
          </a:p>
          <a:p>
            <a:pPr algn="l"/>
            <a:r>
              <a:rPr lang="sv-SE" sz="2000" dirty="0" smtClean="0">
                <a:solidFill>
                  <a:schemeClr val="tx1"/>
                </a:solidFill>
              </a:rPr>
              <a:t>Laget bekostar/köper in målvaktshandskar, målvaktshjälm</a:t>
            </a:r>
            <a:r>
              <a:rPr lang="sv-SE" sz="2000" dirty="0">
                <a:solidFill>
                  <a:schemeClr val="tx1"/>
                </a:solidFill>
              </a:rPr>
              <a:t>,</a:t>
            </a:r>
            <a:r>
              <a:rPr lang="sv-SE" sz="2000" dirty="0" smtClean="0">
                <a:solidFill>
                  <a:schemeClr val="tx1"/>
                </a:solidFill>
              </a:rPr>
              <a:t> målvaktsbenskydd.</a:t>
            </a:r>
          </a:p>
          <a:p>
            <a:pPr algn="l"/>
            <a:endParaRPr lang="sv-SE" sz="2000" dirty="0" smtClean="0">
              <a:solidFill>
                <a:schemeClr val="tx1"/>
              </a:solidFill>
            </a:endParaRPr>
          </a:p>
          <a:p>
            <a:pPr algn="l"/>
            <a:r>
              <a:rPr lang="sv-SE" sz="2000" dirty="0" smtClean="0">
                <a:solidFill>
                  <a:schemeClr val="tx1"/>
                </a:solidFill>
              </a:rPr>
              <a:t>Skötsel av utrustning, finns som ett eget dokument på laget.</a:t>
            </a:r>
          </a:p>
          <a:p>
            <a:pPr algn="l"/>
            <a:endParaRPr lang="sv-SE" sz="2000" dirty="0" smtClean="0">
              <a:solidFill>
                <a:schemeClr val="tx1"/>
              </a:solidFill>
            </a:endParaRPr>
          </a:p>
          <a:p>
            <a:pPr algn="l"/>
            <a:r>
              <a:rPr lang="sv-SE" sz="2000" u="sng" dirty="0" smtClean="0">
                <a:solidFill>
                  <a:schemeClr val="tx1"/>
                </a:solidFill>
              </a:rPr>
              <a:t>Mål under säsongen:</a:t>
            </a:r>
          </a:p>
          <a:p>
            <a:pPr algn="l"/>
            <a:r>
              <a:rPr lang="sv-SE" sz="2000" dirty="0" smtClean="0">
                <a:solidFill>
                  <a:schemeClr val="tx1"/>
                </a:solidFill>
              </a:rPr>
              <a:t>Barnen packar sin utrusning till träning och match</a:t>
            </a:r>
          </a:p>
          <a:p>
            <a:pPr algn="l"/>
            <a:r>
              <a:rPr lang="sv-SE" sz="2000" dirty="0" smtClean="0">
                <a:solidFill>
                  <a:schemeClr val="tx1"/>
                </a:solidFill>
              </a:rPr>
              <a:t>Klä på sig själv</a:t>
            </a:r>
          </a:p>
          <a:p>
            <a:pPr algn="l"/>
            <a:r>
              <a:rPr lang="sv-SE" sz="2000" dirty="0" smtClean="0">
                <a:solidFill>
                  <a:schemeClr val="tx1"/>
                </a:solidFill>
              </a:rPr>
              <a:t>Knyta sina egna skridskor alternativt knyta varandras skridskor</a:t>
            </a:r>
          </a:p>
          <a:p>
            <a:pPr algn="l"/>
            <a:endParaRPr lang="sv-SE" sz="2000"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101898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47664" y="200785"/>
            <a:ext cx="7272808" cy="722511"/>
          </a:xfrm>
        </p:spPr>
        <p:txBody>
          <a:bodyPr>
            <a:normAutofit fontScale="90000"/>
          </a:bodyPr>
          <a:lstStyle/>
          <a:p>
            <a:r>
              <a:rPr lang="sv-SE" dirty="0" smtClean="0"/>
              <a:t>Tränings- och medlemsavgifter</a:t>
            </a:r>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1073541"/>
            <a:ext cx="3960440" cy="57844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Underrubrik 2"/>
          <p:cNvSpPr>
            <a:spLocks noGrp="1"/>
          </p:cNvSpPr>
          <p:nvPr>
            <p:ph type="subTitle" idx="1"/>
          </p:nvPr>
        </p:nvSpPr>
        <p:spPr>
          <a:xfrm>
            <a:off x="5076056" y="1844824"/>
            <a:ext cx="3888432" cy="3048744"/>
          </a:xfrm>
        </p:spPr>
        <p:txBody>
          <a:bodyPr>
            <a:normAutofit/>
          </a:bodyPr>
          <a:lstStyle/>
          <a:p>
            <a:pPr marL="342900" indent="-342900" algn="l">
              <a:buFont typeface="Arial" panose="020B0604020202020204" pitchFamily="34" charset="0"/>
              <a:buChar char="•"/>
            </a:pPr>
            <a:r>
              <a:rPr lang="sv-SE" sz="2000" dirty="0" smtClean="0">
                <a:solidFill>
                  <a:schemeClr val="tx1"/>
                </a:solidFill>
              </a:rPr>
              <a:t>PG 361804-8</a:t>
            </a:r>
          </a:p>
          <a:p>
            <a:pPr marL="342900" indent="-342900" algn="l">
              <a:buFont typeface="Arial" panose="020B0604020202020204" pitchFamily="34" charset="0"/>
              <a:buChar char="•"/>
            </a:pPr>
            <a:r>
              <a:rPr lang="sv-SE" sz="2000" dirty="0" smtClean="0">
                <a:solidFill>
                  <a:schemeClr val="tx1"/>
                </a:solidFill>
              </a:rPr>
              <a:t>Fakturor skickas från TB ungdom</a:t>
            </a:r>
          </a:p>
          <a:p>
            <a:pPr marL="342900" indent="-342900" algn="l">
              <a:buFont typeface="Arial" panose="020B0604020202020204" pitchFamily="34" charset="0"/>
              <a:buChar char="•"/>
            </a:pPr>
            <a:r>
              <a:rPr lang="sv-SE" sz="2000" dirty="0" smtClean="0">
                <a:solidFill>
                  <a:schemeClr val="tx1"/>
                </a:solidFill>
              </a:rPr>
              <a:t>Medlemsavgift 300</a:t>
            </a:r>
            <a:r>
              <a:rPr lang="sv-SE" sz="2000" dirty="0" smtClean="0">
                <a:solidFill>
                  <a:schemeClr val="tx1"/>
                </a:solidFill>
                <a:sym typeface="Wingdings" panose="05000000000000000000" pitchFamily="2" charset="2"/>
              </a:rPr>
              <a:t>:- (</a:t>
            </a:r>
            <a:r>
              <a:rPr lang="sv-SE" sz="2000" dirty="0" err="1" smtClean="0">
                <a:solidFill>
                  <a:schemeClr val="tx1"/>
                </a:solidFill>
                <a:sym typeface="Wingdings" panose="05000000000000000000" pitchFamily="2" charset="2"/>
              </a:rPr>
              <a:t>fam</a:t>
            </a:r>
            <a:r>
              <a:rPr lang="sv-SE" sz="2000" dirty="0" smtClean="0">
                <a:solidFill>
                  <a:schemeClr val="tx1"/>
                </a:solidFill>
                <a:sym typeface="Wingdings" panose="05000000000000000000" pitchFamily="2" charset="2"/>
              </a:rPr>
              <a:t> 500:-)</a:t>
            </a:r>
          </a:p>
          <a:p>
            <a:pPr marL="800100" lvl="1" indent="-342900" algn="l">
              <a:buFont typeface="Arial" panose="020B0604020202020204" pitchFamily="34" charset="0"/>
              <a:buChar char="•"/>
            </a:pPr>
            <a:r>
              <a:rPr lang="sv-SE" sz="1600" dirty="0" smtClean="0">
                <a:solidFill>
                  <a:srgbClr val="FF0000"/>
                </a:solidFill>
                <a:sym typeface="Wingdings" panose="05000000000000000000" pitchFamily="2" charset="2"/>
              </a:rPr>
              <a:t>Bet. senast 31/10</a:t>
            </a:r>
          </a:p>
          <a:p>
            <a:pPr marL="342900" indent="-342900" algn="l">
              <a:buFont typeface="Arial" panose="020B0604020202020204" pitchFamily="34" charset="0"/>
              <a:buChar char="•"/>
            </a:pPr>
            <a:r>
              <a:rPr lang="sv-SE" sz="2000" dirty="0" smtClean="0">
                <a:solidFill>
                  <a:schemeClr val="tx1"/>
                </a:solidFill>
                <a:sym typeface="Wingdings" panose="05000000000000000000" pitchFamily="2" charset="2"/>
              </a:rPr>
              <a:t>Deltagaravgift 1 200:-</a:t>
            </a:r>
            <a:r>
              <a:rPr lang="sv-SE" sz="2000" dirty="0" smtClean="0">
                <a:solidFill>
                  <a:schemeClr val="tx1"/>
                </a:solidFill>
              </a:rPr>
              <a:t> grön zon</a:t>
            </a:r>
          </a:p>
          <a:p>
            <a:pPr marL="800100" lvl="1" indent="-342900" algn="l">
              <a:buFont typeface="Arial" panose="020B0604020202020204" pitchFamily="34" charset="0"/>
              <a:buChar char="•"/>
            </a:pPr>
            <a:r>
              <a:rPr lang="sv-SE" sz="1600" dirty="0" smtClean="0">
                <a:solidFill>
                  <a:srgbClr val="FF0000"/>
                </a:solidFill>
              </a:rPr>
              <a:t>Bet. Senast 30/11</a:t>
            </a:r>
          </a:p>
        </p:txBody>
      </p:sp>
    </p:spTree>
    <p:extLst>
      <p:ext uri="{BB962C8B-B14F-4D97-AF65-F5344CB8AC3E}">
        <p14:creationId xmlns:p14="http://schemas.microsoft.com/office/powerpoint/2010/main" val="1018988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411760" y="316350"/>
            <a:ext cx="5038328" cy="722511"/>
          </a:xfrm>
        </p:spPr>
        <p:txBody>
          <a:bodyPr>
            <a:normAutofit fontScale="90000"/>
          </a:bodyPr>
          <a:lstStyle/>
          <a:p>
            <a:r>
              <a:rPr lang="sv-SE" dirty="0" smtClean="0"/>
              <a:t>Poolspel, cuper</a:t>
            </a:r>
            <a:endParaRPr lang="sv-SE" dirty="0"/>
          </a:p>
        </p:txBody>
      </p:sp>
      <p:sp>
        <p:nvSpPr>
          <p:cNvPr id="3" name="Underrubrik 2"/>
          <p:cNvSpPr>
            <a:spLocks noGrp="1"/>
          </p:cNvSpPr>
          <p:nvPr>
            <p:ph type="subTitle" idx="1"/>
          </p:nvPr>
        </p:nvSpPr>
        <p:spPr>
          <a:xfrm>
            <a:off x="323528" y="1628800"/>
            <a:ext cx="8496944" cy="4248472"/>
          </a:xfrm>
        </p:spPr>
        <p:txBody>
          <a:bodyPr>
            <a:normAutofit lnSpcReduction="10000"/>
          </a:bodyPr>
          <a:lstStyle/>
          <a:p>
            <a:pPr algn="l"/>
            <a:r>
              <a:rPr lang="sv-SE" sz="2000" b="1" dirty="0" smtClean="0">
                <a:solidFill>
                  <a:schemeClr val="tx1"/>
                </a:solidFill>
              </a:rPr>
              <a:t>Cuper </a:t>
            </a:r>
          </a:p>
          <a:p>
            <a:pPr marL="342900" indent="-342900" algn="l">
              <a:buFont typeface="Arial" panose="020B0604020202020204" pitchFamily="34" charset="0"/>
              <a:buChar char="•"/>
            </a:pPr>
            <a:r>
              <a:rPr lang="sv-SE" sz="2000" dirty="0" smtClean="0">
                <a:solidFill>
                  <a:schemeClr val="tx1"/>
                </a:solidFill>
              </a:rPr>
              <a:t>Aros Bygg och bandy cup 6-8 nov			11-manna</a:t>
            </a:r>
          </a:p>
          <a:p>
            <a:pPr marL="342900" indent="-342900" algn="l">
              <a:buFont typeface="Arial" panose="020B0604020202020204" pitchFamily="34" charset="0"/>
              <a:buChar char="•"/>
            </a:pPr>
            <a:r>
              <a:rPr lang="sv-SE" sz="2000" dirty="0" smtClean="0">
                <a:solidFill>
                  <a:schemeClr val="tx1"/>
                </a:solidFill>
              </a:rPr>
              <a:t>Knatten 5-7 feb, 3-dagar med övernattning		7-manna</a:t>
            </a:r>
          </a:p>
          <a:p>
            <a:pPr algn="l"/>
            <a:endParaRPr lang="sv-SE" sz="2000" dirty="0">
              <a:solidFill>
                <a:schemeClr val="tx1"/>
              </a:solidFill>
            </a:endParaRPr>
          </a:p>
          <a:p>
            <a:pPr algn="l"/>
            <a:r>
              <a:rPr lang="sv-SE" sz="2000" b="1" dirty="0" smtClean="0">
                <a:solidFill>
                  <a:schemeClr val="tx1"/>
                </a:solidFill>
              </a:rPr>
              <a:t>Poolspel</a:t>
            </a:r>
          </a:p>
          <a:p>
            <a:pPr algn="l"/>
            <a:r>
              <a:rPr lang="sv-SE" sz="2000" b="1" dirty="0" smtClean="0">
                <a:solidFill>
                  <a:schemeClr val="tx1"/>
                </a:solidFill>
              </a:rPr>
              <a:t>Lag och datum för poolspel: </a:t>
            </a:r>
          </a:p>
          <a:p>
            <a:pPr algn="l"/>
            <a:r>
              <a:rPr lang="sv-SE" sz="2000" dirty="0" smtClean="0">
                <a:solidFill>
                  <a:schemeClr val="tx1"/>
                </a:solidFill>
              </a:rPr>
              <a:t>Katrineholm (21-22 nov), VSK (28-29 nov), </a:t>
            </a:r>
          </a:p>
          <a:p>
            <a:pPr algn="l"/>
            <a:r>
              <a:rPr lang="sv-SE" sz="2000" dirty="0" smtClean="0">
                <a:solidFill>
                  <a:schemeClr val="tx1"/>
                </a:solidFill>
              </a:rPr>
              <a:t>Eskilstuna (5-6 dec), Åtvidaberg (19-20 dec), </a:t>
            </a:r>
          </a:p>
          <a:p>
            <a:pPr algn="l"/>
            <a:r>
              <a:rPr lang="sv-SE" sz="2000" dirty="0" smtClean="0">
                <a:solidFill>
                  <a:schemeClr val="tx1"/>
                </a:solidFill>
              </a:rPr>
              <a:t>Motala (9-10 jan), Örebro (30-31 jan), </a:t>
            </a:r>
          </a:p>
          <a:p>
            <a:pPr algn="l"/>
            <a:r>
              <a:rPr lang="sv-SE" sz="2000" dirty="0" smtClean="0">
                <a:solidFill>
                  <a:schemeClr val="tx1"/>
                </a:solidFill>
              </a:rPr>
              <a:t>Derby (13-14 feb), Borgia (27-28 feb)</a:t>
            </a:r>
          </a:p>
          <a:p>
            <a:pPr algn="l"/>
            <a:endParaRPr lang="sv-SE" sz="2000" dirty="0" smtClean="0">
              <a:solidFill>
                <a:schemeClr val="tx1"/>
              </a:solidFill>
            </a:endParaRPr>
          </a:p>
          <a:p>
            <a:pPr algn="l"/>
            <a:r>
              <a:rPr lang="sv-SE" sz="2000" b="1" dirty="0" smtClean="0">
                <a:solidFill>
                  <a:schemeClr val="tx1"/>
                </a:solidFill>
              </a:rPr>
              <a:t>Eget poolspel: </a:t>
            </a:r>
            <a:r>
              <a:rPr lang="sv-SE" sz="2000" dirty="0" smtClean="0">
                <a:solidFill>
                  <a:schemeClr val="tx1"/>
                </a:solidFill>
              </a:rPr>
              <a:t>lördag 20 februari</a:t>
            </a: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330164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195736" y="331440"/>
            <a:ext cx="5038328" cy="722511"/>
          </a:xfrm>
        </p:spPr>
        <p:txBody>
          <a:bodyPr>
            <a:normAutofit fontScale="90000"/>
          </a:bodyPr>
          <a:lstStyle/>
          <a:p>
            <a:r>
              <a:rPr lang="sv-SE" dirty="0" smtClean="0"/>
              <a:t>Faddrar</a:t>
            </a:r>
            <a:endParaRPr lang="sv-SE" dirty="0"/>
          </a:p>
        </p:txBody>
      </p:sp>
      <p:sp>
        <p:nvSpPr>
          <p:cNvPr id="3" name="Underrubrik 2"/>
          <p:cNvSpPr>
            <a:spLocks noGrp="1"/>
          </p:cNvSpPr>
          <p:nvPr>
            <p:ph type="subTitle" idx="1"/>
          </p:nvPr>
        </p:nvSpPr>
        <p:spPr>
          <a:xfrm>
            <a:off x="251520" y="1556792"/>
            <a:ext cx="8784976" cy="3336776"/>
          </a:xfrm>
        </p:spPr>
        <p:txBody>
          <a:bodyPr>
            <a:normAutofit lnSpcReduction="10000"/>
          </a:bodyPr>
          <a:lstStyle/>
          <a:p>
            <a:pPr algn="l"/>
            <a:r>
              <a:rPr lang="sv-SE" sz="2800" dirty="0" smtClean="0">
                <a:solidFill>
                  <a:schemeClr val="tx1"/>
                </a:solidFill>
              </a:rPr>
              <a:t>A-lagsspelare blir faddrar i TB-ungdom</a:t>
            </a:r>
          </a:p>
          <a:p>
            <a:pPr algn="l"/>
            <a:endParaRPr lang="sv-SE" sz="2800" dirty="0">
              <a:solidFill>
                <a:schemeClr val="tx1"/>
              </a:solidFill>
            </a:endParaRPr>
          </a:p>
          <a:p>
            <a:pPr algn="l"/>
            <a:r>
              <a:rPr lang="sv-SE" sz="2800" b="1" dirty="0" smtClean="0">
                <a:solidFill>
                  <a:schemeClr val="tx1"/>
                </a:solidFill>
              </a:rPr>
              <a:t>Faddrar för P04: </a:t>
            </a:r>
          </a:p>
          <a:p>
            <a:pPr algn="l"/>
            <a:r>
              <a:rPr lang="sv-SE" sz="2800" dirty="0" smtClean="0">
                <a:solidFill>
                  <a:schemeClr val="tx1"/>
                </a:solidFill>
              </a:rPr>
              <a:t>Jesper Hermansson, Emil </a:t>
            </a:r>
            <a:r>
              <a:rPr lang="sv-SE" sz="2800" dirty="0" err="1" smtClean="0">
                <a:solidFill>
                  <a:schemeClr val="tx1"/>
                </a:solidFill>
              </a:rPr>
              <a:t>Kaup</a:t>
            </a:r>
            <a:r>
              <a:rPr lang="sv-SE" sz="2800" dirty="0" smtClean="0">
                <a:solidFill>
                  <a:schemeClr val="tx1"/>
                </a:solidFill>
              </a:rPr>
              <a:t> och Jimmy Jansson</a:t>
            </a:r>
          </a:p>
          <a:p>
            <a:pPr algn="l"/>
            <a:endParaRPr lang="sv-SE" sz="2800" dirty="0" smtClean="0">
              <a:solidFill>
                <a:schemeClr val="tx1"/>
              </a:solidFill>
            </a:endParaRPr>
          </a:p>
          <a:p>
            <a:pPr algn="l"/>
            <a:r>
              <a:rPr lang="sv-SE" sz="2800" dirty="0" smtClean="0">
                <a:solidFill>
                  <a:schemeClr val="tx1"/>
                </a:solidFill>
              </a:rPr>
              <a:t>Minst 2 tillfällen var. Tränarna bokar tillfällen med faddrarna, kan vara träning eller match</a:t>
            </a:r>
            <a:endParaRPr lang="sv-SE" sz="2800" dirty="0">
              <a:solidFill>
                <a:schemeClr val="tx1"/>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spTree>
    <p:extLst>
      <p:ext uri="{BB962C8B-B14F-4D97-AF65-F5344CB8AC3E}">
        <p14:creationId xmlns:p14="http://schemas.microsoft.com/office/powerpoint/2010/main" val="2480814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691680" y="316350"/>
            <a:ext cx="6984776" cy="722511"/>
          </a:xfrm>
        </p:spPr>
        <p:txBody>
          <a:bodyPr>
            <a:normAutofit fontScale="90000"/>
          </a:bodyPr>
          <a:lstStyle/>
          <a:p>
            <a:r>
              <a:rPr lang="sv-SE" dirty="0" smtClean="0"/>
              <a:t>Bemanning A-lagsmatcher</a:t>
            </a:r>
            <a:endParaRPr lang="sv-SE" dirty="0"/>
          </a:p>
        </p:txBody>
      </p:sp>
      <p:sp>
        <p:nvSpPr>
          <p:cNvPr id="3" name="Underrubrik 2"/>
          <p:cNvSpPr>
            <a:spLocks noGrp="1"/>
          </p:cNvSpPr>
          <p:nvPr>
            <p:ph type="subTitle" idx="1"/>
          </p:nvPr>
        </p:nvSpPr>
        <p:spPr>
          <a:xfrm>
            <a:off x="4283968" y="1844824"/>
            <a:ext cx="4680520" cy="3048744"/>
          </a:xfrm>
        </p:spPr>
        <p:txBody>
          <a:bodyPr>
            <a:normAutofit lnSpcReduction="10000"/>
          </a:bodyPr>
          <a:lstStyle/>
          <a:p>
            <a:pPr marL="342900" indent="-342900" algn="l">
              <a:buFont typeface="Arial" panose="020B0604020202020204" pitchFamily="34" charset="0"/>
              <a:buChar char="•"/>
            </a:pPr>
            <a:r>
              <a:rPr lang="sv-SE" sz="2000" dirty="0" smtClean="0">
                <a:solidFill>
                  <a:schemeClr val="tx1"/>
                </a:solidFill>
              </a:rPr>
              <a:t>P03/P04 har ansvar för 5 tillfällen + slutspel – fördelas mellan oss</a:t>
            </a:r>
          </a:p>
          <a:p>
            <a:pPr marL="342900" indent="-342900" algn="l">
              <a:buFont typeface="Arial" panose="020B0604020202020204" pitchFamily="34" charset="0"/>
              <a:buChar char="•"/>
            </a:pPr>
            <a:r>
              <a:rPr lang="sv-SE" sz="2000" dirty="0" smtClean="0">
                <a:solidFill>
                  <a:schemeClr val="tx1"/>
                </a:solidFill>
              </a:rPr>
              <a:t>P04 har bemanning vid 3 tillfällen </a:t>
            </a:r>
          </a:p>
          <a:p>
            <a:pPr marL="342900" indent="-342900" algn="l">
              <a:buFont typeface="Arial" panose="020B0604020202020204" pitchFamily="34" charset="0"/>
              <a:buChar char="•"/>
            </a:pPr>
            <a:r>
              <a:rPr lang="sv-SE" sz="2000" dirty="0" smtClean="0">
                <a:solidFill>
                  <a:schemeClr val="tx1"/>
                </a:solidFill>
              </a:rPr>
              <a:t>16-20 personer från P04, alla i laget kallas</a:t>
            </a:r>
          </a:p>
          <a:p>
            <a:pPr marL="342900" indent="-342900" algn="l">
              <a:buFont typeface="Arial" panose="020B0604020202020204" pitchFamily="34" charset="0"/>
              <a:buChar char="•"/>
            </a:pPr>
            <a:r>
              <a:rPr lang="sv-SE" sz="2000" dirty="0" smtClean="0">
                <a:solidFill>
                  <a:schemeClr val="tx1"/>
                </a:solidFill>
              </a:rPr>
              <a:t>Samling 1 timme innan match</a:t>
            </a:r>
          </a:p>
          <a:p>
            <a:pPr marL="342900" indent="-342900" algn="l">
              <a:buFont typeface="Arial" panose="020B0604020202020204" pitchFamily="34" charset="0"/>
              <a:buChar char="•"/>
            </a:pPr>
            <a:r>
              <a:rPr lang="sv-SE" sz="2000" dirty="0" err="1" smtClean="0">
                <a:solidFill>
                  <a:srgbClr val="FF0000"/>
                </a:solidFill>
              </a:rPr>
              <a:t>Lör</a:t>
            </a:r>
            <a:r>
              <a:rPr lang="sv-SE" sz="2000" dirty="0" smtClean="0">
                <a:solidFill>
                  <a:srgbClr val="FF0000"/>
                </a:solidFill>
              </a:rPr>
              <a:t> 14 nov</a:t>
            </a:r>
          </a:p>
          <a:p>
            <a:pPr marL="342900" indent="-342900" algn="l">
              <a:buFont typeface="Arial" panose="020B0604020202020204" pitchFamily="34" charset="0"/>
              <a:buChar char="•"/>
            </a:pPr>
            <a:r>
              <a:rPr lang="sv-SE" sz="2000" dirty="0" err="1" smtClean="0">
                <a:solidFill>
                  <a:srgbClr val="FF0000"/>
                </a:solidFill>
              </a:rPr>
              <a:t>Lör</a:t>
            </a:r>
            <a:r>
              <a:rPr lang="sv-SE" sz="2000" dirty="0" smtClean="0">
                <a:solidFill>
                  <a:srgbClr val="FF0000"/>
                </a:solidFill>
              </a:rPr>
              <a:t> 26 dec, Annandagen TB möter VSK </a:t>
            </a:r>
          </a:p>
          <a:p>
            <a:pPr marL="342900" indent="-342900" algn="l">
              <a:buFont typeface="Arial" panose="020B0604020202020204" pitchFamily="34" charset="0"/>
              <a:buChar char="•"/>
            </a:pPr>
            <a:r>
              <a:rPr lang="sv-SE" sz="2000" dirty="0" smtClean="0">
                <a:solidFill>
                  <a:srgbClr val="FF0000"/>
                </a:solidFill>
              </a:rPr>
              <a:t>Sön 24 jan</a:t>
            </a:r>
            <a:endParaRPr lang="sv-SE" sz="2000" dirty="0">
              <a:solidFill>
                <a:srgbClr val="FF0000"/>
              </a:solidFill>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1008112" cy="1008112"/>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1196752"/>
            <a:ext cx="3841750" cy="539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081494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625</Words>
  <Application>Microsoft Office PowerPoint</Application>
  <PresentationFormat>Bildspel på skärmen (4:3)</PresentationFormat>
  <Paragraphs>155</Paragraphs>
  <Slides>17</Slides>
  <Notes>17</Notes>
  <HiddenSlides>0</HiddenSlides>
  <MMClips>0</MMClips>
  <ScaleCrop>false</ScaleCrop>
  <HeadingPairs>
    <vt:vector size="4" baseType="variant">
      <vt:variant>
        <vt:lpstr>Tema</vt:lpstr>
      </vt:variant>
      <vt:variant>
        <vt:i4>1</vt:i4>
      </vt:variant>
      <vt:variant>
        <vt:lpstr>Bildrubriker</vt:lpstr>
      </vt:variant>
      <vt:variant>
        <vt:i4>17</vt:i4>
      </vt:variant>
    </vt:vector>
  </HeadingPairs>
  <TitlesOfParts>
    <vt:vector size="18" baseType="lpstr">
      <vt:lpstr>Office-tema</vt:lpstr>
      <vt:lpstr>Föräldrarmöte TB04</vt:lpstr>
      <vt:lpstr>Ledare och uppdrag,  ansvarsområden</vt:lpstr>
      <vt:lpstr>Truppen P04</vt:lpstr>
      <vt:lpstr>Träningar/istider</vt:lpstr>
      <vt:lpstr>Utrustning </vt:lpstr>
      <vt:lpstr>Tränings- och medlemsavgifter</vt:lpstr>
      <vt:lpstr>Poolspel, cuper</vt:lpstr>
      <vt:lpstr>Faddrar</vt:lpstr>
      <vt:lpstr>Bemanning A-lagsmatcher</vt:lpstr>
      <vt:lpstr>SM-finalen i bandy</vt:lpstr>
      <vt:lpstr>Kick off</vt:lpstr>
      <vt:lpstr>Aros bygg och bandy cup 6-8 nov</vt:lpstr>
      <vt:lpstr>100 lappen vid resor</vt:lpstr>
      <vt:lpstr>Slipning av skidskor</vt:lpstr>
      <vt:lpstr>Ekonomi</vt:lpstr>
      <vt:lpstr>Försäljning</vt:lpstr>
      <vt:lpstr>STOPP NU!</vt:lpstr>
    </vt:vector>
  </TitlesOfParts>
  <Company>Västerås Stad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Föräldrarmöte TB04</dc:title>
  <dc:creator>Vikström, Ulrika</dc:creator>
  <cp:lastModifiedBy>Vikström, Ulrika</cp:lastModifiedBy>
  <cp:revision>71</cp:revision>
  <cp:lastPrinted>2015-10-06T09:54:37Z</cp:lastPrinted>
  <dcterms:created xsi:type="dcterms:W3CDTF">2015-10-02T14:09:49Z</dcterms:created>
  <dcterms:modified xsi:type="dcterms:W3CDTF">2015-10-16T08:56:18Z</dcterms:modified>
</cp:coreProperties>
</file>