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216DB-E7CC-46DB-815D-C79A03EC5AB5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98483-80DA-4D3C-BD69-DAFE5D6680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02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15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53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30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8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28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67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30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40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04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3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4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B5023-498C-436B-8E38-A6E24D0B697B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5122-D0F2-4F74-BC21-4C3C63866F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0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3" y="1124744"/>
            <a:ext cx="8217553" cy="4536504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16495"/>
          </a:xfrm>
        </p:spPr>
        <p:txBody>
          <a:bodyPr>
            <a:normAutofit/>
          </a:bodyPr>
          <a:lstStyle/>
          <a:p>
            <a:r>
              <a:rPr lang="sv-SE" sz="4000" dirty="0" smtClean="0">
                <a:solidFill>
                  <a:schemeClr val="bg1"/>
                </a:solidFill>
              </a:rPr>
              <a:t>Bäckvallens multianläggning</a:t>
            </a:r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b="1" dirty="0" smtClean="0">
                <a:solidFill>
                  <a:srgbClr val="0070C0"/>
                </a:solidFill>
              </a:rPr>
              <a:t>Nuvarande etappindelning</a:t>
            </a:r>
            <a:br>
              <a:rPr lang="sv-SE" b="1" dirty="0" smtClean="0">
                <a:solidFill>
                  <a:srgbClr val="0070C0"/>
                </a:solidFill>
              </a:rPr>
            </a:br>
            <a:r>
              <a:rPr lang="sv-SE" b="1" dirty="0" smtClean="0">
                <a:solidFill>
                  <a:srgbClr val="0070C0"/>
                </a:solidFill>
              </a:rPr>
              <a:t>2018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896345"/>
            <a:ext cx="3682752" cy="262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b="1" dirty="0" smtClean="0">
                <a:solidFill>
                  <a:srgbClr val="0070C0"/>
                </a:solidFill>
              </a:rPr>
              <a:t>April</a:t>
            </a:r>
          </a:p>
          <a:p>
            <a:pPr marL="0" indent="0"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Rivning sarg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4993704" y="2896345"/>
            <a:ext cx="3682752" cy="262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600" b="1" dirty="0" smtClean="0">
                <a:solidFill>
                  <a:srgbClr val="0070C0"/>
                </a:solidFill>
              </a:rPr>
              <a:t>Maj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Ny multiarenasarg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b="1" dirty="0" smtClean="0">
                <a:solidFill>
                  <a:srgbClr val="0070C0"/>
                </a:solidFill>
              </a:rPr>
              <a:t>Återstår att lösa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32857"/>
            <a:ext cx="4536504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000" b="1" dirty="0" smtClean="0">
                <a:solidFill>
                  <a:srgbClr val="0070C0"/>
                </a:solidFill>
              </a:rPr>
              <a:t>Material/maskiner</a:t>
            </a:r>
          </a:p>
          <a:p>
            <a:r>
              <a:rPr lang="sv-SE" sz="2800" dirty="0" smtClean="0">
                <a:solidFill>
                  <a:srgbClr val="0070C0"/>
                </a:solidFill>
              </a:rPr>
              <a:t>Grillplats/bänkar/bord</a:t>
            </a:r>
          </a:p>
          <a:p>
            <a:r>
              <a:rPr lang="sv-SE" sz="2800" dirty="0" smtClean="0">
                <a:solidFill>
                  <a:srgbClr val="0070C0"/>
                </a:solidFill>
              </a:rPr>
              <a:t>Stockar/telestolpar till boule och ev. </a:t>
            </a:r>
            <a:r>
              <a:rPr lang="sv-SE" sz="2800" dirty="0" err="1" smtClean="0">
                <a:solidFill>
                  <a:srgbClr val="0070C0"/>
                </a:solidFill>
              </a:rPr>
              <a:t>parkourområdet</a:t>
            </a:r>
            <a:endParaRPr lang="sv-SE" sz="2800" dirty="0">
              <a:solidFill>
                <a:srgbClr val="0070C0"/>
              </a:solidFill>
            </a:endParaRPr>
          </a:p>
          <a:p>
            <a:r>
              <a:rPr lang="sv-SE" sz="2800" dirty="0" smtClean="0">
                <a:solidFill>
                  <a:srgbClr val="0070C0"/>
                </a:solidFill>
              </a:rPr>
              <a:t>Sand</a:t>
            </a:r>
          </a:p>
          <a:p>
            <a:r>
              <a:rPr lang="sv-SE" sz="2800" dirty="0" smtClean="0">
                <a:solidFill>
                  <a:srgbClr val="0070C0"/>
                </a:solidFill>
              </a:rPr>
              <a:t>Bark</a:t>
            </a:r>
          </a:p>
          <a:p>
            <a:r>
              <a:rPr lang="sv-SE" sz="2800" dirty="0" smtClean="0">
                <a:solidFill>
                  <a:srgbClr val="0070C0"/>
                </a:solidFill>
              </a:rPr>
              <a:t>Plintar</a:t>
            </a:r>
            <a:endParaRPr lang="sv-SE" sz="2800" dirty="0" smtClean="0">
              <a:solidFill>
                <a:srgbClr val="0070C0"/>
              </a:solidFill>
            </a:endParaRPr>
          </a:p>
          <a:p>
            <a:r>
              <a:rPr lang="sv-SE" sz="2800" dirty="0" smtClean="0">
                <a:solidFill>
                  <a:srgbClr val="0070C0"/>
                </a:solidFill>
              </a:rPr>
              <a:t>Staket</a:t>
            </a:r>
          </a:p>
          <a:p>
            <a:r>
              <a:rPr lang="sv-SE" sz="2800" dirty="0" smtClean="0">
                <a:solidFill>
                  <a:srgbClr val="0070C0"/>
                </a:solidFill>
              </a:rPr>
              <a:t>Belysning</a:t>
            </a:r>
          </a:p>
          <a:p>
            <a:r>
              <a:rPr lang="sv-SE" sz="2800" dirty="0" smtClean="0">
                <a:solidFill>
                  <a:srgbClr val="0070C0"/>
                </a:solidFill>
              </a:rPr>
              <a:t>Grävmaskiner </a:t>
            </a:r>
          </a:p>
          <a:p>
            <a:r>
              <a:rPr lang="sv-SE" sz="2800" dirty="0" smtClean="0">
                <a:solidFill>
                  <a:srgbClr val="0070C0"/>
                </a:solidFill>
              </a:rPr>
              <a:t>Traktorer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5353744" y="2032249"/>
            <a:ext cx="3682752" cy="262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800" b="1" dirty="0" smtClean="0">
                <a:solidFill>
                  <a:srgbClr val="0070C0"/>
                </a:solidFill>
              </a:rPr>
              <a:t>Arbetstimmar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600" dirty="0">
                <a:solidFill>
                  <a:srgbClr val="0070C0"/>
                </a:solidFill>
              </a:rPr>
              <a:t>Ideellt arbete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Fixar vi det här Svensbyn?</a:t>
            </a:r>
            <a:endParaRPr lang="sv-S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57200" y="2646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rgbClr val="0070C0"/>
                </a:solidFill>
              </a:rPr>
              <a:t>Frågor?</a:t>
            </a:r>
            <a:endParaRPr lang="sv-S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sv-SE" b="1" dirty="0" smtClean="0">
                <a:solidFill>
                  <a:srgbClr val="0070C0"/>
                </a:solidFill>
              </a:rPr>
              <a:t> Bakgrund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525963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rgbClr val="0070C0"/>
                </a:solidFill>
              </a:rPr>
              <a:t>Dålig hockeysarg</a:t>
            </a:r>
          </a:p>
          <a:p>
            <a:pPr algn="ctr"/>
            <a:r>
              <a:rPr lang="sv-SE" dirty="0" smtClean="0">
                <a:solidFill>
                  <a:srgbClr val="0070C0"/>
                </a:solidFill>
              </a:rPr>
              <a:t>Underlag </a:t>
            </a:r>
          </a:p>
          <a:p>
            <a:pPr algn="ctr"/>
            <a:r>
              <a:rPr lang="sv-SE" dirty="0" smtClean="0">
                <a:solidFill>
                  <a:srgbClr val="0070C0"/>
                </a:solidFill>
              </a:rPr>
              <a:t>Resultat </a:t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200"/>
            <a:ext cx="26447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med rundade hörn 4"/>
          <p:cNvSpPr/>
          <p:nvPr/>
        </p:nvSpPr>
        <p:spPr>
          <a:xfrm rot="6402739">
            <a:off x="3145260" y="1719312"/>
            <a:ext cx="673100" cy="3937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6" name="textruta 19"/>
          <p:cNvSpPr txBox="1">
            <a:spLocks noChangeArrowheads="1"/>
          </p:cNvSpPr>
          <p:nvPr/>
        </p:nvSpPr>
        <p:spPr bwMode="auto">
          <a:xfrm>
            <a:off x="2843635" y="463237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Grusplan</a:t>
            </a:r>
            <a:br>
              <a:rPr lang="sv-SE" altLang="sv-SE" sz="700"/>
            </a:br>
            <a:r>
              <a:rPr lang="sv-SE" altLang="sv-SE" sz="700"/>
              <a:t>11-manna</a:t>
            </a:r>
          </a:p>
        </p:txBody>
      </p:sp>
      <p:sp>
        <p:nvSpPr>
          <p:cNvPr id="7" name="Rektangel med rundade hörn 6"/>
          <p:cNvSpPr/>
          <p:nvPr/>
        </p:nvSpPr>
        <p:spPr>
          <a:xfrm rot="916679">
            <a:off x="2234035" y="2097137"/>
            <a:ext cx="823912" cy="1384300"/>
          </a:xfrm>
          <a:prstGeom prst="round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8" name="textruta 18"/>
          <p:cNvSpPr txBox="1">
            <a:spLocks noChangeArrowheads="1"/>
          </p:cNvSpPr>
          <p:nvPr/>
        </p:nvSpPr>
        <p:spPr bwMode="auto">
          <a:xfrm>
            <a:off x="3346872" y="1771700"/>
            <a:ext cx="276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5</a:t>
            </a:r>
          </a:p>
        </p:txBody>
      </p:sp>
      <p:sp>
        <p:nvSpPr>
          <p:cNvPr id="9" name="Rektangel med rundade hörn 8"/>
          <p:cNvSpPr/>
          <p:nvPr/>
        </p:nvSpPr>
        <p:spPr>
          <a:xfrm rot="992724">
            <a:off x="2527722" y="1628825"/>
            <a:ext cx="703263" cy="431800"/>
          </a:xfrm>
          <a:prstGeom prst="roundRect">
            <a:avLst/>
          </a:prstGeom>
          <a:solidFill>
            <a:schemeClr val="bg1">
              <a:lumMod val="7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textruta 18"/>
          <p:cNvSpPr txBox="1">
            <a:spLocks noChangeArrowheads="1"/>
          </p:cNvSpPr>
          <p:nvPr/>
        </p:nvSpPr>
        <p:spPr bwMode="auto">
          <a:xfrm>
            <a:off x="2770610" y="1716137"/>
            <a:ext cx="2174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4</a:t>
            </a:r>
          </a:p>
        </p:txBody>
      </p:sp>
      <p:sp>
        <p:nvSpPr>
          <p:cNvPr id="11" name="Rektangel 10"/>
          <p:cNvSpPr/>
          <p:nvPr/>
        </p:nvSpPr>
        <p:spPr>
          <a:xfrm rot="1000809">
            <a:off x="2707110" y="1085900"/>
            <a:ext cx="250825" cy="452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2" name="textruta 14"/>
          <p:cNvSpPr txBox="1">
            <a:spLocks noChangeArrowheads="1"/>
          </p:cNvSpPr>
          <p:nvPr/>
        </p:nvSpPr>
        <p:spPr bwMode="auto">
          <a:xfrm>
            <a:off x="2715047" y="1219250"/>
            <a:ext cx="288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1</a:t>
            </a:r>
          </a:p>
        </p:txBody>
      </p:sp>
      <p:sp>
        <p:nvSpPr>
          <p:cNvPr id="13" name="Rektangel 12"/>
          <p:cNvSpPr/>
          <p:nvPr/>
        </p:nvSpPr>
        <p:spPr>
          <a:xfrm rot="1000809">
            <a:off x="3065885" y="1152575"/>
            <a:ext cx="133350" cy="2333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4" name="Rektangel 13"/>
          <p:cNvSpPr/>
          <p:nvPr/>
        </p:nvSpPr>
        <p:spPr>
          <a:xfrm rot="1000809">
            <a:off x="3243685" y="1206550"/>
            <a:ext cx="117475" cy="2365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5" name="textruta 15"/>
          <p:cNvSpPr txBox="1">
            <a:spLocks noChangeArrowheads="1"/>
          </p:cNvSpPr>
          <p:nvPr/>
        </p:nvSpPr>
        <p:spPr bwMode="auto">
          <a:xfrm>
            <a:off x="3192885" y="1203375"/>
            <a:ext cx="174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2</a:t>
            </a:r>
          </a:p>
        </p:txBody>
      </p:sp>
      <p:sp>
        <p:nvSpPr>
          <p:cNvPr id="16" name="textruta 20"/>
          <p:cNvSpPr txBox="1">
            <a:spLocks noChangeArrowheads="1"/>
          </p:cNvSpPr>
          <p:nvPr/>
        </p:nvSpPr>
        <p:spPr bwMode="auto">
          <a:xfrm>
            <a:off x="3019847" y="1195437"/>
            <a:ext cx="158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2</a:t>
            </a:r>
          </a:p>
        </p:txBody>
      </p:sp>
      <p:sp>
        <p:nvSpPr>
          <p:cNvPr id="17" name="Rektangel med rundade hörn 16"/>
          <p:cNvSpPr/>
          <p:nvPr/>
        </p:nvSpPr>
        <p:spPr>
          <a:xfrm rot="1074071">
            <a:off x="2948410" y="1447850"/>
            <a:ext cx="357187" cy="2159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8" name="textruta 22"/>
          <p:cNvSpPr txBox="1">
            <a:spLocks noChangeArrowheads="1"/>
          </p:cNvSpPr>
          <p:nvPr/>
        </p:nvSpPr>
        <p:spPr bwMode="auto">
          <a:xfrm>
            <a:off x="2988097" y="1427212"/>
            <a:ext cx="212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3</a:t>
            </a:r>
          </a:p>
        </p:txBody>
      </p:sp>
      <p:sp>
        <p:nvSpPr>
          <p:cNvPr id="19" name="textruta 18"/>
          <p:cNvSpPr txBox="1">
            <a:spLocks noChangeArrowheads="1"/>
          </p:cNvSpPr>
          <p:nvPr/>
        </p:nvSpPr>
        <p:spPr bwMode="auto">
          <a:xfrm>
            <a:off x="2422947" y="2995662"/>
            <a:ext cx="276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7</a:t>
            </a:r>
          </a:p>
        </p:txBody>
      </p:sp>
      <p:sp>
        <p:nvSpPr>
          <p:cNvPr id="20" name="Rektangel med rundade hörn 19"/>
          <p:cNvSpPr/>
          <p:nvPr/>
        </p:nvSpPr>
        <p:spPr>
          <a:xfrm rot="900000">
            <a:off x="2316585" y="2116187"/>
            <a:ext cx="806450" cy="795338"/>
          </a:xfrm>
          <a:prstGeom prst="round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1" name="Rektangel med rundade hörn 20"/>
          <p:cNvSpPr/>
          <p:nvPr/>
        </p:nvSpPr>
        <p:spPr>
          <a:xfrm rot="927491">
            <a:off x="3238922" y="2362250"/>
            <a:ext cx="846138" cy="14541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2" name="textruta 18"/>
          <p:cNvSpPr txBox="1">
            <a:spLocks noChangeArrowheads="1"/>
          </p:cNvSpPr>
          <p:nvPr/>
        </p:nvSpPr>
        <p:spPr bwMode="auto">
          <a:xfrm>
            <a:off x="2575347" y="2347962"/>
            <a:ext cx="276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6</a:t>
            </a:r>
          </a:p>
        </p:txBody>
      </p:sp>
      <p:sp>
        <p:nvSpPr>
          <p:cNvPr id="23" name="Rektangel med rundade hörn 22"/>
          <p:cNvSpPr/>
          <p:nvPr/>
        </p:nvSpPr>
        <p:spPr>
          <a:xfrm rot="6178385">
            <a:off x="2050679" y="5514231"/>
            <a:ext cx="423862" cy="723900"/>
          </a:xfrm>
          <a:prstGeom prst="round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4" name="textruta 18"/>
          <p:cNvSpPr txBox="1">
            <a:spLocks noChangeArrowheads="1"/>
          </p:cNvSpPr>
          <p:nvPr/>
        </p:nvSpPr>
        <p:spPr bwMode="auto">
          <a:xfrm>
            <a:off x="3531022" y="2905175"/>
            <a:ext cx="2873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8</a:t>
            </a:r>
          </a:p>
        </p:txBody>
      </p:sp>
      <p:sp>
        <p:nvSpPr>
          <p:cNvPr id="25" name="textruta 19"/>
          <p:cNvSpPr txBox="1">
            <a:spLocks noChangeArrowheads="1"/>
          </p:cNvSpPr>
          <p:nvPr/>
        </p:nvSpPr>
        <p:spPr bwMode="auto">
          <a:xfrm>
            <a:off x="4427960" y="908100"/>
            <a:ext cx="3403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900363" indent="-614363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57563" indent="-614363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14763" indent="-614363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71963" indent="-614363" defTabSz="1220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sv-SE" altLang="sv-SE" sz="800" dirty="0" smtClean="0"/>
              <a:t>Nedanstående och skissen till höger ska ses som preliminära</a:t>
            </a:r>
            <a:br>
              <a:rPr lang="sv-SE" altLang="sv-SE" sz="800" dirty="0" smtClean="0"/>
            </a:br>
            <a:r>
              <a:rPr lang="sv-SE" altLang="sv-SE" sz="800" dirty="0" smtClean="0"/>
              <a:t>vilket kan komma att justeras under pågående planeringsarbete.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endParaRPr lang="sv-SE" altLang="sv-SE" sz="11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Beachvolleybollplan</a:t>
            </a:r>
            <a:br>
              <a:rPr lang="sv-SE" altLang="sv-SE" sz="1100" dirty="0" smtClean="0"/>
            </a:br>
            <a:endParaRPr lang="sv-SE" altLang="sv-SE" sz="11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Boulebanor</a:t>
            </a:r>
            <a:br>
              <a:rPr lang="sv-SE" altLang="sv-SE" sz="1100" dirty="0" smtClean="0"/>
            </a:br>
            <a:endParaRPr lang="sv-SE" altLang="sv-SE" sz="11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Eldstad, bord och sittplatser.</a:t>
            </a:r>
            <a:br>
              <a:rPr lang="sv-SE" altLang="sv-SE" sz="1100" dirty="0" smtClean="0"/>
            </a:br>
            <a:endParaRPr lang="sv-SE" altLang="sv-SE" sz="11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Parkour/hinderbana inklusive klättervägg.</a:t>
            </a:r>
            <a:br>
              <a:rPr lang="sv-SE" altLang="sv-SE" sz="1100" dirty="0" smtClean="0"/>
            </a:br>
            <a:r>
              <a:rPr lang="sv-SE" altLang="sv-SE" sz="800" dirty="0" smtClean="0"/>
              <a:t>Området beläggs med lämpligt fallskyddsmaterial och </a:t>
            </a:r>
            <a:br>
              <a:rPr lang="sv-SE" altLang="sv-SE" sz="800" dirty="0" smtClean="0"/>
            </a:br>
            <a:r>
              <a:rPr lang="sv-SE" altLang="sv-SE" sz="800" dirty="0" smtClean="0"/>
              <a:t>utrustas med </a:t>
            </a:r>
            <a:r>
              <a:rPr lang="sv-SE" altLang="sv-SE" sz="800" dirty="0" err="1" smtClean="0"/>
              <a:t>monkeyrails</a:t>
            </a:r>
            <a:r>
              <a:rPr lang="sv-SE" altLang="sv-SE" sz="800" dirty="0" smtClean="0"/>
              <a:t>, halvväggar och klättervägg. </a:t>
            </a:r>
            <a:br>
              <a:rPr lang="sv-SE" altLang="sv-SE" sz="800" dirty="0" smtClean="0"/>
            </a:br>
            <a:endParaRPr lang="sv-SE" altLang="sv-SE" sz="8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Utegym</a:t>
            </a:r>
            <a:br>
              <a:rPr lang="sv-SE" altLang="sv-SE" sz="1100" dirty="0" smtClean="0"/>
            </a:br>
            <a:endParaRPr lang="sv-SE" altLang="sv-SE" sz="11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Skate/</a:t>
            </a:r>
            <a:r>
              <a:rPr lang="sv-SE" altLang="sv-SE" sz="1100" dirty="0" err="1" smtClean="0"/>
              <a:t>kickbikeområde</a:t>
            </a:r>
            <a:r>
              <a:rPr lang="sv-SE" altLang="sv-SE" sz="1100" dirty="0" smtClean="0"/>
              <a:t>.</a:t>
            </a:r>
            <a:br>
              <a:rPr lang="sv-SE" altLang="sv-SE" sz="1100" dirty="0" smtClean="0"/>
            </a:br>
            <a:r>
              <a:rPr lang="sv-SE" altLang="sv-SE" sz="800" dirty="0" smtClean="0"/>
              <a:t>Område 6 asfalteras och utrustas </a:t>
            </a:r>
            <a:br>
              <a:rPr lang="sv-SE" altLang="sv-SE" sz="800" dirty="0" smtClean="0"/>
            </a:br>
            <a:r>
              <a:rPr lang="sv-SE" altLang="sv-SE" sz="800" dirty="0" smtClean="0"/>
              <a:t>med hopp, halvramper och </a:t>
            </a:r>
            <a:r>
              <a:rPr lang="sv-SE" altLang="sv-SE" sz="800" dirty="0" err="1" smtClean="0"/>
              <a:t>rails</a:t>
            </a:r>
            <a:r>
              <a:rPr lang="sv-SE" altLang="sv-SE" sz="800" dirty="0" smtClean="0"/>
              <a:t> för skateboard och kickbike.</a:t>
            </a:r>
            <a:br>
              <a:rPr lang="sv-SE" altLang="sv-SE" sz="800" dirty="0" smtClean="0"/>
            </a:br>
            <a:endParaRPr lang="sv-SE" altLang="sv-SE" sz="8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Parkeringar, tydligt avskilda från område 6.</a:t>
            </a:r>
            <a:br>
              <a:rPr lang="sv-SE" altLang="sv-SE" sz="1100" dirty="0" smtClean="0"/>
            </a:br>
            <a:r>
              <a:rPr lang="sv-SE" altLang="sv-SE" sz="800" dirty="0" smtClean="0"/>
              <a:t>Område 7 asfalteras tillsammas med område 6. </a:t>
            </a:r>
            <a:br>
              <a:rPr lang="sv-SE" altLang="sv-SE" sz="800" dirty="0" smtClean="0"/>
            </a:br>
            <a:r>
              <a:rPr lang="sv-SE" altLang="sv-SE" sz="800" dirty="0" smtClean="0"/>
              <a:t>Parkeringsplatser målas upp och området delas av från </a:t>
            </a:r>
            <a:br>
              <a:rPr lang="sv-SE" altLang="sv-SE" sz="800" dirty="0" smtClean="0"/>
            </a:br>
            <a:r>
              <a:rPr lang="sv-SE" altLang="sv-SE" sz="800" dirty="0" smtClean="0"/>
              <a:t>område 6 med staket eller liknande.</a:t>
            </a:r>
            <a:br>
              <a:rPr lang="sv-SE" altLang="sv-SE" sz="800" dirty="0" smtClean="0"/>
            </a:br>
            <a:endParaRPr lang="sv-SE" altLang="sv-SE" sz="8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Hockeyplan.</a:t>
            </a:r>
            <a:br>
              <a:rPr lang="sv-SE" altLang="sv-SE" sz="1100" dirty="0" smtClean="0"/>
            </a:br>
            <a:r>
              <a:rPr lang="sv-SE" altLang="sv-SE" sz="800" b="1" dirty="0" smtClean="0"/>
              <a:t>Ny sarg.</a:t>
            </a:r>
            <a:r>
              <a:rPr lang="sv-SE" altLang="sv-SE" sz="800" dirty="0" smtClean="0"/>
              <a:t/>
            </a:r>
            <a:br>
              <a:rPr lang="sv-SE" altLang="sv-SE" sz="800" dirty="0" smtClean="0"/>
            </a:br>
            <a:r>
              <a:rPr lang="sv-SE" altLang="sv-SE" sz="800" dirty="0" smtClean="0"/>
              <a:t>Ytan beläggs med konstgräs eller annat lämpligt material för </a:t>
            </a:r>
            <a:br>
              <a:rPr lang="sv-SE" altLang="sv-SE" sz="800" dirty="0" smtClean="0"/>
            </a:br>
            <a:r>
              <a:rPr lang="sv-SE" altLang="sv-SE" sz="800" dirty="0" smtClean="0"/>
              <a:t>att kunna nyttjas även på sommaren för fotboll, innebandy osv.</a:t>
            </a:r>
            <a:r>
              <a:rPr lang="sv-SE" altLang="sv-SE" sz="1100" dirty="0" smtClean="0"/>
              <a:t/>
            </a:r>
            <a:br>
              <a:rPr lang="sv-SE" altLang="sv-SE" sz="1100" dirty="0" smtClean="0"/>
            </a:br>
            <a:endParaRPr lang="sv-SE" altLang="sv-SE" sz="1100" dirty="0" smtClean="0"/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sv-SE" altLang="sv-SE" sz="1100" dirty="0" smtClean="0"/>
              <a:t>Tennisplan och basket.</a:t>
            </a:r>
            <a:br>
              <a:rPr lang="sv-SE" altLang="sv-SE" sz="1100" dirty="0" smtClean="0"/>
            </a:br>
            <a:r>
              <a:rPr lang="sv-SE" altLang="sv-SE" sz="800" dirty="0" smtClean="0"/>
              <a:t>Ny asfalt på tennisplanen som också förses med </a:t>
            </a:r>
            <a:br>
              <a:rPr lang="sv-SE" altLang="sv-SE" sz="800" dirty="0" smtClean="0"/>
            </a:br>
            <a:r>
              <a:rPr lang="sv-SE" altLang="sv-SE" sz="800" dirty="0" smtClean="0"/>
              <a:t>basketkorgar för utökat nyttjande.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endParaRPr lang="sv-SE" altLang="sv-SE" sz="1100" dirty="0" smtClean="0"/>
          </a:p>
        </p:txBody>
      </p:sp>
      <p:sp>
        <p:nvSpPr>
          <p:cNvPr id="26" name="textruta 20"/>
          <p:cNvSpPr txBox="1">
            <a:spLocks noChangeArrowheads="1"/>
          </p:cNvSpPr>
          <p:nvPr/>
        </p:nvSpPr>
        <p:spPr bwMode="auto">
          <a:xfrm>
            <a:off x="2075285" y="5803950"/>
            <a:ext cx="336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700"/>
              <a:t>9</a:t>
            </a:r>
          </a:p>
        </p:txBody>
      </p:sp>
      <p:sp>
        <p:nvSpPr>
          <p:cNvPr id="27" name="textruta 9"/>
          <p:cNvSpPr txBox="1">
            <a:spLocks noChangeArrowheads="1"/>
          </p:cNvSpPr>
          <p:nvPr/>
        </p:nvSpPr>
        <p:spPr bwMode="auto">
          <a:xfrm>
            <a:off x="2338810" y="250801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altLang="sv-SE" dirty="0"/>
              <a:t>Grov skiss, Bäckvallens multiarena</a:t>
            </a:r>
          </a:p>
        </p:txBody>
      </p:sp>
    </p:spTree>
    <p:extLst>
      <p:ext uri="{BB962C8B-B14F-4D97-AF65-F5344CB8AC3E}">
        <p14:creationId xmlns:p14="http://schemas.microsoft.com/office/powerpoint/2010/main" val="16894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6444208" y="1136933"/>
            <a:ext cx="2664296" cy="424731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Allmänna arvsfonden</a:t>
            </a:r>
          </a:p>
          <a:p>
            <a:r>
              <a:rPr lang="sv-SE" dirty="0" smtClean="0"/>
              <a:t>2 080 000kr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Första etappindelningen</a:t>
            </a:r>
            <a:endParaRPr lang="sv-SE" dirty="0">
              <a:solidFill>
                <a:srgbClr val="0070C0"/>
              </a:solidFill>
            </a:endParaRP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731949"/>
              </p:ext>
            </p:extLst>
          </p:nvPr>
        </p:nvGraphicFramePr>
        <p:xfrm>
          <a:off x="1763688" y="1484776"/>
          <a:ext cx="4752528" cy="485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</a:tblGrid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70C0"/>
                          </a:solidFill>
                          <a:effectLst/>
                        </a:rPr>
                        <a:t>Etapp </a:t>
                      </a:r>
                      <a:r>
                        <a:rPr lang="sv-SE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1 - 2017</a:t>
                      </a:r>
                      <a:endParaRPr lang="sv-SE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Markarbete, förstärkning, finjustering, </a:t>
                      </a:r>
                      <a:r>
                        <a:rPr lang="sv-SE" sz="1800" b="0" dirty="0" smtClean="0">
                          <a:solidFill>
                            <a:srgbClr val="0070C0"/>
                          </a:solidFill>
                          <a:effectLst/>
                        </a:rPr>
                        <a:t>asfaltering</a:t>
                      </a:r>
                      <a:br>
                        <a:rPr lang="sv-SE" sz="1800" b="0" dirty="0" smtClean="0">
                          <a:solidFill>
                            <a:srgbClr val="0070C0"/>
                          </a:solidFill>
                          <a:effectLst/>
                        </a:rPr>
                      </a:b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70C0"/>
                          </a:solidFill>
                          <a:effectLst/>
                        </a:rPr>
                        <a:t>Etapp </a:t>
                      </a:r>
                      <a:r>
                        <a:rPr lang="sv-SE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2 - 2017</a:t>
                      </a:r>
                      <a:endParaRPr lang="sv-SE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Parkour</a:t>
                      </a: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Skate/</a:t>
                      </a:r>
                      <a:r>
                        <a:rPr lang="sv-SE" sz="1800" b="0" dirty="0" err="1">
                          <a:solidFill>
                            <a:srgbClr val="0070C0"/>
                          </a:solidFill>
                          <a:effectLst/>
                        </a:rPr>
                        <a:t>kickbikeområde</a:t>
                      </a: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 smtClean="0">
                          <a:solidFill>
                            <a:srgbClr val="0070C0"/>
                          </a:solidFill>
                          <a:effectLst/>
                        </a:rPr>
                        <a:t>Utegym</a:t>
                      </a:r>
                      <a:br>
                        <a:rPr lang="sv-SE" sz="1800" b="0" dirty="0" smtClean="0">
                          <a:solidFill>
                            <a:srgbClr val="0070C0"/>
                          </a:solidFill>
                          <a:effectLst/>
                        </a:rPr>
                      </a:b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70C0"/>
                          </a:solidFill>
                          <a:effectLst/>
                        </a:rPr>
                        <a:t>Etapp </a:t>
                      </a:r>
                      <a:r>
                        <a:rPr lang="sv-SE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3 - 2018</a:t>
                      </a:r>
                      <a:endParaRPr lang="sv-SE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Multiarenasarg, inkl. konstgräs och </a:t>
                      </a:r>
                      <a:r>
                        <a:rPr lang="sv-SE" sz="1800" b="0" dirty="0" smtClean="0">
                          <a:solidFill>
                            <a:srgbClr val="0070C0"/>
                          </a:solidFill>
                          <a:effectLst/>
                        </a:rPr>
                        <a:t>belysning</a:t>
                      </a:r>
                      <a:br>
                        <a:rPr lang="sv-SE" sz="1800" b="0" dirty="0" smtClean="0">
                          <a:solidFill>
                            <a:srgbClr val="0070C0"/>
                          </a:solidFill>
                          <a:effectLst/>
                        </a:rPr>
                      </a:b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70C0"/>
                          </a:solidFill>
                          <a:effectLst/>
                        </a:rPr>
                        <a:t>Etapp </a:t>
                      </a:r>
                      <a:r>
                        <a:rPr lang="sv-SE" sz="1800" b="1" dirty="0" smtClean="0">
                          <a:solidFill>
                            <a:srgbClr val="0070C0"/>
                          </a:solidFill>
                          <a:effectLst/>
                        </a:rPr>
                        <a:t>4 - 2019</a:t>
                      </a:r>
                      <a:endParaRPr lang="sv-SE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Tennis/basketplan</a:t>
                      </a: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Beachvolleybollplan</a:t>
                      </a: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Boule</a:t>
                      </a: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21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b="0" dirty="0">
                          <a:solidFill>
                            <a:srgbClr val="0070C0"/>
                          </a:solidFill>
                          <a:effectLst/>
                        </a:rPr>
                        <a:t>Umgängesplats med bord, bänkar och grillstad</a:t>
                      </a:r>
                      <a:endParaRPr lang="sv-SE" sz="1800" b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6551712" y="1196752"/>
            <a:ext cx="2484784" cy="1754326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Riksidrottsförbundet        </a:t>
            </a:r>
          </a:p>
          <a:p>
            <a:r>
              <a:rPr lang="sv-SE" dirty="0" smtClean="0"/>
              <a:t>300 000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623720" y="1453426"/>
            <a:ext cx="234076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Piteå kommun </a:t>
            </a:r>
          </a:p>
          <a:p>
            <a:r>
              <a:rPr lang="sv-SE" dirty="0" smtClean="0"/>
              <a:t>250 000kr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224954" y="2670588"/>
            <a:ext cx="47053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Kostnad: </a:t>
            </a:r>
            <a:br>
              <a:rPr lang="sv-S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v-S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 2 900 000kr</a:t>
            </a:r>
            <a:endParaRPr lang="sv-S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0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7" y="914028"/>
            <a:ext cx="8777949" cy="46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9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6129"/>
            <a:ext cx="8963053" cy="47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241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6356"/>
            <a:ext cx="6624736" cy="60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b="1" dirty="0" smtClean="0">
                <a:solidFill>
                  <a:srgbClr val="0070C0"/>
                </a:solidFill>
              </a:rPr>
              <a:t>Nuvarande etappindelning</a:t>
            </a:r>
            <a:br>
              <a:rPr lang="sv-SE" b="1" dirty="0" smtClean="0">
                <a:solidFill>
                  <a:srgbClr val="0070C0"/>
                </a:solidFill>
              </a:rPr>
            </a:br>
            <a:r>
              <a:rPr lang="sv-SE" b="1" dirty="0" smtClean="0">
                <a:solidFill>
                  <a:srgbClr val="0070C0"/>
                </a:solidFill>
              </a:rPr>
              <a:t>2017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896345"/>
            <a:ext cx="3682752" cy="2620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3600" b="1" dirty="0" smtClean="0">
                <a:solidFill>
                  <a:srgbClr val="0070C0"/>
                </a:solidFill>
              </a:rPr>
              <a:t>Juni</a:t>
            </a:r>
          </a:p>
          <a:p>
            <a:pPr marL="0" indent="0"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Asfaltering</a:t>
            </a:r>
          </a:p>
          <a:p>
            <a:pPr marL="0" indent="0"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Skate/</a:t>
            </a:r>
            <a:r>
              <a:rPr lang="sv-SE" sz="2800" dirty="0" err="1" smtClean="0">
                <a:solidFill>
                  <a:srgbClr val="0070C0"/>
                </a:solidFill>
              </a:rPr>
              <a:t>kickbikeområde</a:t>
            </a:r>
            <a:endParaRPr lang="sv-SE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Tennisplan och basket</a:t>
            </a:r>
          </a:p>
          <a:p>
            <a:pPr marL="0" indent="0"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Boule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4633664" y="2824337"/>
            <a:ext cx="3682752" cy="262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600" b="1" dirty="0" smtClean="0">
                <a:solidFill>
                  <a:srgbClr val="0070C0"/>
                </a:solidFill>
              </a:rPr>
              <a:t>Augusti/September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Parkour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Utegym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800" dirty="0" smtClean="0">
                <a:solidFill>
                  <a:srgbClr val="0070C0"/>
                </a:solidFill>
              </a:rPr>
              <a:t>Beachvolleyboll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146</Words>
  <Application>Microsoft Office PowerPoint</Application>
  <PresentationFormat>Bildspel på skärmen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PowerPoint-presentation</vt:lpstr>
      <vt:lpstr> Bakgrund</vt:lpstr>
      <vt:lpstr>PowerPoint-presentation</vt:lpstr>
      <vt:lpstr>Första etappindelningen</vt:lpstr>
      <vt:lpstr>PowerPoint-presentation</vt:lpstr>
      <vt:lpstr>PowerPoint-presentation</vt:lpstr>
      <vt:lpstr>PowerPoint-presentation</vt:lpstr>
      <vt:lpstr>PowerPoint-presentation</vt:lpstr>
      <vt:lpstr> Nuvarande etappindelning 2017</vt:lpstr>
      <vt:lpstr> Nuvarande etappindelning 2018</vt:lpstr>
      <vt:lpstr> Återstår att lösa</vt:lpstr>
      <vt:lpstr>Fixar vi det här Svensbyn?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Larsson</dc:creator>
  <cp:lastModifiedBy>Anders Larsson</cp:lastModifiedBy>
  <cp:revision>18</cp:revision>
  <dcterms:created xsi:type="dcterms:W3CDTF">2017-05-08T18:56:34Z</dcterms:created>
  <dcterms:modified xsi:type="dcterms:W3CDTF">2017-05-15T14:51:06Z</dcterms:modified>
</cp:coreProperties>
</file>