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2"/>
  </p:notesMasterIdLst>
  <p:sldIdLst>
    <p:sldId id="256" r:id="rId2"/>
    <p:sldId id="258" r:id="rId3"/>
    <p:sldId id="265" r:id="rId4"/>
    <p:sldId id="259" r:id="rId5"/>
    <p:sldId id="266" r:id="rId6"/>
    <p:sldId id="260"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7C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Format med tema 1 - dekorfärg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4419" autoAdjust="0"/>
  </p:normalViewPr>
  <p:slideViewPr>
    <p:cSldViewPr snapToGrid="0">
      <p:cViewPr varScale="1">
        <p:scale>
          <a:sx n="101" d="100"/>
          <a:sy n="101" d="100"/>
        </p:scale>
        <p:origin x="13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B12C55-4764-49F0-9D44-1A9D49C4AF14}" type="datetimeFigureOut">
              <a:rPr lang="sv-SE" smtClean="0"/>
              <a:t>2021-03-10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F04F25-C047-4E1C-9F7C-396E0D154EC2}" type="slidenum">
              <a:rPr lang="sv-SE" smtClean="0"/>
              <a:t>‹#›</a:t>
            </a:fld>
            <a:endParaRPr lang="sv-SE"/>
          </a:p>
        </p:txBody>
      </p:sp>
    </p:spTree>
    <p:extLst>
      <p:ext uri="{BB962C8B-B14F-4D97-AF65-F5344CB8AC3E}">
        <p14:creationId xmlns:p14="http://schemas.microsoft.com/office/powerpoint/2010/main" val="114610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Peter kommer inte att träna</a:t>
            </a:r>
            <a:r>
              <a:rPr lang="sv-SE" baseline="0" dirty="0"/>
              <a:t> killarna </a:t>
            </a:r>
            <a:r>
              <a:rPr lang="sv-SE" baseline="0" dirty="0" err="1"/>
              <a:t>denns</a:t>
            </a:r>
            <a:r>
              <a:rPr lang="sv-SE" baseline="0" dirty="0"/>
              <a:t> säsong och istället får vi hjälp av Anna Edin och/eller Jonas Bergstedt. Superkul!</a:t>
            </a:r>
          </a:p>
          <a:p>
            <a:r>
              <a:rPr lang="sv-SE" baseline="0" dirty="0"/>
              <a:t>Hanna </a:t>
            </a:r>
            <a:r>
              <a:rPr lang="sv-SE" baseline="0" dirty="0" err="1"/>
              <a:t>Hemphälä</a:t>
            </a:r>
            <a:r>
              <a:rPr lang="sv-SE" baseline="0" dirty="0"/>
              <a:t> lämnar över lagledarjackan till Veronica Claesson, också jätteroligt.</a:t>
            </a:r>
          </a:p>
          <a:p>
            <a:endParaRPr lang="sv-SE" baseline="0" dirty="0"/>
          </a:p>
          <a:p>
            <a:r>
              <a:rPr lang="sv-SE" baseline="0" dirty="0"/>
              <a:t>Jonathan Wuopio har meddelat att han inte spelar denna säsong, men annars ser det ut som att vi har kvar samma lag som i fjol.</a:t>
            </a:r>
          </a:p>
          <a:p>
            <a:r>
              <a:rPr lang="sv-SE" baseline="0" dirty="0"/>
              <a:t>Eftersom vi har två lag anmälda till serie och flertalet cuper behöver vi ytterligare förstärkning, och vill någon komma med som tränare är denne varmt välkommen!</a:t>
            </a:r>
            <a:endParaRPr lang="sv-SE" dirty="0"/>
          </a:p>
        </p:txBody>
      </p:sp>
      <p:sp>
        <p:nvSpPr>
          <p:cNvPr id="4" name="Platshållare för bildnummer 3"/>
          <p:cNvSpPr>
            <a:spLocks noGrp="1"/>
          </p:cNvSpPr>
          <p:nvPr>
            <p:ph type="sldNum" sz="quarter" idx="10"/>
          </p:nvPr>
        </p:nvSpPr>
        <p:spPr/>
        <p:txBody>
          <a:bodyPr/>
          <a:lstStyle/>
          <a:p>
            <a:fld id="{20F04F25-C047-4E1C-9F7C-396E0D154EC2}" type="slidenum">
              <a:rPr lang="sv-SE" smtClean="0"/>
              <a:t>2</a:t>
            </a:fld>
            <a:endParaRPr lang="sv-SE"/>
          </a:p>
        </p:txBody>
      </p:sp>
    </p:spTree>
    <p:extLst>
      <p:ext uri="{BB962C8B-B14F-4D97-AF65-F5344CB8AC3E}">
        <p14:creationId xmlns:p14="http://schemas.microsoft.com/office/powerpoint/2010/main" val="2099709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latin typeface="Calibri" panose="020F0502020204030204" pitchFamily="34" charset="0"/>
                <a:ea typeface="Calibri" panose="020F0502020204030204" pitchFamily="34" charset="0"/>
                <a:cs typeface="Times New Roman" panose="02020603050405020304" pitchFamily="18" charset="0"/>
              </a:rPr>
              <a:t>Vi har ännu inte fått något slutgiltigt besked om träningstider, angivna tider kan alltså komma att ändras även om det inte är troligt. </a:t>
            </a:r>
            <a:r>
              <a:rPr lang="sv-SE" dirty="0"/>
              <a:t>Information skickas ut då tider beslutats av sektionen.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
        <p:nvSpPr>
          <p:cNvPr id="4" name="Platshållare för bildnummer 3"/>
          <p:cNvSpPr>
            <a:spLocks noGrp="1"/>
          </p:cNvSpPr>
          <p:nvPr>
            <p:ph type="sldNum" sz="quarter" idx="10"/>
          </p:nvPr>
        </p:nvSpPr>
        <p:spPr/>
        <p:txBody>
          <a:bodyPr/>
          <a:lstStyle/>
          <a:p>
            <a:fld id="{20F04F25-C047-4E1C-9F7C-396E0D154EC2}" type="slidenum">
              <a:rPr lang="sv-SE" smtClean="0"/>
              <a:t>4</a:t>
            </a:fld>
            <a:endParaRPr lang="sv-SE"/>
          </a:p>
        </p:txBody>
      </p:sp>
    </p:spTree>
    <p:extLst>
      <p:ext uri="{BB962C8B-B14F-4D97-AF65-F5344CB8AC3E}">
        <p14:creationId xmlns:p14="http://schemas.microsoft.com/office/powerpoint/2010/main" val="3752225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dirty="0">
                <a:latin typeface="Calibri" panose="020F0502020204030204" pitchFamily="34" charset="0"/>
                <a:ea typeface="Calibri" panose="020F0502020204030204" pitchFamily="34" charset="0"/>
                <a:cs typeface="Times New Roman" panose="02020603050405020304" pitchFamily="18" charset="0"/>
              </a:rPr>
              <a:t>Även i år spel 7 mot 7, vi har anmält två lag till seriespel. En anmälan kommer att skickas ut inför varje match och två</a:t>
            </a:r>
            <a:r>
              <a:rPr lang="sv-SE" baseline="0" dirty="0">
                <a:latin typeface="Calibri" panose="020F0502020204030204" pitchFamily="34" charset="0"/>
                <a:ea typeface="Calibri" panose="020F0502020204030204" pitchFamily="34" charset="0"/>
                <a:cs typeface="Times New Roman" panose="02020603050405020304" pitchFamily="18" charset="0"/>
              </a:rPr>
              <a:t> byten tas ut + en spelare som står som reserv vid frånvaro, så för att ersättaren ska hinna få besked om spel är viktigt att tänka på att meddela att man inte kommer så snart man vet det</a:t>
            </a:r>
          </a:p>
        </p:txBody>
      </p:sp>
      <p:sp>
        <p:nvSpPr>
          <p:cNvPr id="4" name="Platshållare för bildnummer 3"/>
          <p:cNvSpPr>
            <a:spLocks noGrp="1"/>
          </p:cNvSpPr>
          <p:nvPr>
            <p:ph type="sldNum" sz="quarter" idx="10"/>
          </p:nvPr>
        </p:nvSpPr>
        <p:spPr/>
        <p:txBody>
          <a:bodyPr/>
          <a:lstStyle/>
          <a:p>
            <a:fld id="{20F04F25-C047-4E1C-9F7C-396E0D154EC2}" type="slidenum">
              <a:rPr lang="sv-SE" smtClean="0"/>
              <a:t>6</a:t>
            </a:fld>
            <a:endParaRPr lang="sv-SE"/>
          </a:p>
        </p:txBody>
      </p:sp>
    </p:spTree>
    <p:extLst>
      <p:ext uri="{BB962C8B-B14F-4D97-AF65-F5344CB8AC3E}">
        <p14:creationId xmlns:p14="http://schemas.microsoft.com/office/powerpoint/2010/main" val="4127131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dirty="0">
                <a:latin typeface="Calibri" panose="020F0502020204030204" pitchFamily="34" charset="0"/>
                <a:ea typeface="Calibri" panose="020F0502020204030204" pitchFamily="34" charset="0"/>
                <a:cs typeface="Times New Roman" panose="02020603050405020304" pitchFamily="18" charset="0"/>
              </a:rPr>
              <a:t>Hasse</a:t>
            </a:r>
            <a:r>
              <a:rPr lang="sv-SE" baseline="0" dirty="0">
                <a:latin typeface="Calibri" panose="020F0502020204030204" pitchFamily="34" charset="0"/>
                <a:ea typeface="Calibri" panose="020F0502020204030204" pitchFamily="34" charset="0"/>
                <a:cs typeface="Times New Roman" panose="02020603050405020304" pitchFamily="18" charset="0"/>
              </a:rPr>
              <a:t> återkommer med betalningsinformation om föräldrabidrag. Glöm inte att </a:t>
            </a:r>
            <a:r>
              <a:rPr lang="sv-SE" dirty="0">
                <a:latin typeface="Calibri" panose="020F0502020204030204" pitchFamily="34" charset="0"/>
                <a:ea typeface="Calibri" panose="020F0502020204030204" pitchFamily="34" charset="0"/>
                <a:cs typeface="Times New Roman" panose="02020603050405020304" pitchFamily="18" charset="0"/>
              </a:rPr>
              <a:t>registrerar SSK på medlemskap i Intersport. Klubben får  3% av inköpssumman varje gång något inhandlas,</a:t>
            </a:r>
            <a:r>
              <a:rPr lang="sv-SE" baseline="0" dirty="0">
                <a:latin typeface="Calibri" panose="020F0502020204030204" pitchFamily="34" charset="0"/>
                <a:ea typeface="Calibri" panose="020F0502020204030204" pitchFamily="34" charset="0"/>
                <a:cs typeface="Times New Roman" panose="02020603050405020304" pitchFamily="18" charset="0"/>
              </a:rPr>
              <a:t> och detta fördelas sedan ut på sektionerna och lagen.</a:t>
            </a:r>
          </a:p>
        </p:txBody>
      </p:sp>
      <p:sp>
        <p:nvSpPr>
          <p:cNvPr id="4" name="Platshållare för bildnummer 3"/>
          <p:cNvSpPr>
            <a:spLocks noGrp="1"/>
          </p:cNvSpPr>
          <p:nvPr>
            <p:ph type="sldNum" sz="quarter" idx="10"/>
          </p:nvPr>
        </p:nvSpPr>
        <p:spPr/>
        <p:txBody>
          <a:bodyPr/>
          <a:lstStyle/>
          <a:p>
            <a:fld id="{20F04F25-C047-4E1C-9F7C-396E0D154EC2}" type="slidenum">
              <a:rPr lang="sv-SE" smtClean="0"/>
              <a:t>7</a:t>
            </a:fld>
            <a:endParaRPr lang="sv-SE"/>
          </a:p>
        </p:txBody>
      </p:sp>
    </p:spTree>
    <p:extLst>
      <p:ext uri="{BB962C8B-B14F-4D97-AF65-F5344CB8AC3E}">
        <p14:creationId xmlns:p14="http://schemas.microsoft.com/office/powerpoint/2010/main" val="1986647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endParaRPr lang="sv-SE" baseline="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Platshållare för bildnummer 3"/>
          <p:cNvSpPr>
            <a:spLocks noGrp="1"/>
          </p:cNvSpPr>
          <p:nvPr>
            <p:ph type="sldNum" sz="quarter" idx="10"/>
          </p:nvPr>
        </p:nvSpPr>
        <p:spPr/>
        <p:txBody>
          <a:bodyPr/>
          <a:lstStyle/>
          <a:p>
            <a:fld id="{20F04F25-C047-4E1C-9F7C-396E0D154EC2}" type="slidenum">
              <a:rPr lang="sv-SE" smtClean="0"/>
              <a:t>8</a:t>
            </a:fld>
            <a:endParaRPr lang="sv-SE"/>
          </a:p>
        </p:txBody>
      </p:sp>
    </p:spTree>
    <p:extLst>
      <p:ext uri="{BB962C8B-B14F-4D97-AF65-F5344CB8AC3E}">
        <p14:creationId xmlns:p14="http://schemas.microsoft.com/office/powerpoint/2010/main" val="2642694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baseline="0" dirty="0">
                <a:latin typeface="Calibri" panose="020F0502020204030204" pitchFamily="34" charset="0"/>
                <a:ea typeface="Calibri" panose="020F0502020204030204" pitchFamily="34" charset="0"/>
                <a:cs typeface="Times New Roman" panose="02020603050405020304" pitchFamily="18" charset="0"/>
              </a:rPr>
              <a:t>Det mesta förmedlas genom laget.se. Frågor eller diskussioner hålls bäst via FB-gruppen.</a:t>
            </a:r>
          </a:p>
        </p:txBody>
      </p:sp>
      <p:sp>
        <p:nvSpPr>
          <p:cNvPr id="4" name="Platshållare för bildnummer 3"/>
          <p:cNvSpPr>
            <a:spLocks noGrp="1"/>
          </p:cNvSpPr>
          <p:nvPr>
            <p:ph type="sldNum" sz="quarter" idx="10"/>
          </p:nvPr>
        </p:nvSpPr>
        <p:spPr/>
        <p:txBody>
          <a:bodyPr/>
          <a:lstStyle/>
          <a:p>
            <a:fld id="{20F04F25-C047-4E1C-9F7C-396E0D154EC2}" type="slidenum">
              <a:rPr lang="sv-SE" smtClean="0"/>
              <a:t>9</a:t>
            </a:fld>
            <a:endParaRPr lang="sv-SE"/>
          </a:p>
        </p:txBody>
      </p:sp>
    </p:spTree>
    <p:extLst>
      <p:ext uri="{BB962C8B-B14F-4D97-AF65-F5344CB8AC3E}">
        <p14:creationId xmlns:p14="http://schemas.microsoft.com/office/powerpoint/2010/main" val="3489202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dirty="0">
                <a:latin typeface="Calibri" panose="020F0502020204030204" pitchFamily="34" charset="0"/>
                <a:ea typeface="Calibri" panose="020F0502020204030204" pitchFamily="34" charset="0"/>
                <a:cs typeface="Times New Roman" panose="02020603050405020304" pitchFamily="18" charset="0"/>
              </a:rPr>
              <a:t>Hasse</a:t>
            </a:r>
            <a:r>
              <a:rPr lang="sv-SE" baseline="0" dirty="0">
                <a:latin typeface="Calibri" panose="020F0502020204030204" pitchFamily="34" charset="0"/>
                <a:ea typeface="Calibri" panose="020F0502020204030204" pitchFamily="34" charset="0"/>
                <a:cs typeface="Times New Roman" panose="02020603050405020304" pitchFamily="18" charset="0"/>
              </a:rPr>
              <a:t> återkommer med betalningsinformation om föräldrabidrag</a:t>
            </a:r>
          </a:p>
        </p:txBody>
      </p:sp>
      <p:sp>
        <p:nvSpPr>
          <p:cNvPr id="4" name="Platshållare för bildnummer 3"/>
          <p:cNvSpPr>
            <a:spLocks noGrp="1"/>
          </p:cNvSpPr>
          <p:nvPr>
            <p:ph type="sldNum" sz="quarter" idx="10"/>
          </p:nvPr>
        </p:nvSpPr>
        <p:spPr/>
        <p:txBody>
          <a:bodyPr/>
          <a:lstStyle/>
          <a:p>
            <a:fld id="{20F04F25-C047-4E1C-9F7C-396E0D154EC2}" type="slidenum">
              <a:rPr lang="sv-SE" smtClean="0"/>
              <a:t>10</a:t>
            </a:fld>
            <a:endParaRPr lang="sv-SE"/>
          </a:p>
        </p:txBody>
      </p:sp>
    </p:spTree>
    <p:extLst>
      <p:ext uri="{BB962C8B-B14F-4D97-AF65-F5344CB8AC3E}">
        <p14:creationId xmlns:p14="http://schemas.microsoft.com/office/powerpoint/2010/main" val="805892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sv-SE"/>
              <a:t>Klicka här för att ändra format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en-US" dirty="0"/>
          </a:p>
        </p:txBody>
      </p:sp>
      <p:sp>
        <p:nvSpPr>
          <p:cNvPr id="4"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2106807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B6C7F9E6-436E-4C5B-9E82-A03CFE94A144}" type="datetimeFigureOut">
              <a:rPr lang="sv-SE" smtClean="0"/>
              <a:t>2021-03-10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4192619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sv-SE"/>
              <a:t>Klicka här för att ändra format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4"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3218942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sv-SE"/>
              <a:t>Klicka här för att ändra format</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4"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000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sv-SE"/>
              <a:t>Klicka här för att ändra format</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481993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format</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2605745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format</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9516107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anchor="t" anchorCtr="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8565560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sv-SE"/>
              <a:t>Klicka här för att ändra format</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757462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377051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sv-SE"/>
              <a:t>Klicka här för att ändra format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1547174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B6C7F9E6-436E-4C5B-9E82-A03CFE94A144}" type="datetimeFigureOut">
              <a:rPr lang="sv-SE" smtClean="0"/>
              <a:t>2021-03-10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725586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format</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6C7F9E6-436E-4C5B-9E82-A03CFE94A144}" type="datetimeFigureOut">
              <a:rPr lang="sv-SE" smtClean="0"/>
              <a:t>2021-03-10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667083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7" name="Date Placeholder 2"/>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3"/>
          <p:cNvSpPr>
            <a:spLocks noGrp="1"/>
          </p:cNvSpPr>
          <p:nvPr>
            <p:ph type="ftr" sz="quarter" idx="11"/>
          </p:nvPr>
        </p:nvSpPr>
        <p:spPr/>
        <p:txBody>
          <a:bodyPr/>
          <a:lstStyle/>
          <a:p>
            <a:endParaRPr lang="sv-SE"/>
          </a:p>
        </p:txBody>
      </p:sp>
      <p:sp>
        <p:nvSpPr>
          <p:cNvPr id="6" name="Slide Number Placeholder 4"/>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4226711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2"/>
          <p:cNvSpPr>
            <a:spLocks noGrp="1"/>
          </p:cNvSpPr>
          <p:nvPr>
            <p:ph type="ftr" sz="quarter" idx="11"/>
          </p:nvPr>
        </p:nvSpPr>
        <p:spPr/>
        <p:txBody>
          <a:bodyPr/>
          <a:lstStyle/>
          <a:p>
            <a:endParaRPr lang="sv-SE"/>
          </a:p>
        </p:txBody>
      </p:sp>
      <p:sp>
        <p:nvSpPr>
          <p:cNvPr id="6" name="Slide Number Placeholder 3"/>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35221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sv-SE"/>
              <a:t>Klicka här för att ändra format</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7" name="Date Placeholder 4"/>
          <p:cNvSpPr>
            <a:spLocks noGrp="1"/>
          </p:cNvSpPr>
          <p:nvPr>
            <p:ph type="dt" sz="half" idx="10"/>
          </p:nvPr>
        </p:nvSpPr>
        <p:spPr/>
        <p:txBody>
          <a:bodyPr/>
          <a:lstStyle/>
          <a:p>
            <a:fld id="{B6C7F9E6-436E-4C5B-9E82-A03CFE94A144}" type="datetimeFigureOut">
              <a:rPr lang="sv-SE" smtClean="0"/>
              <a:t>2021-03-10</a:t>
            </a:fld>
            <a:endParaRPr lang="sv-SE"/>
          </a:p>
        </p:txBody>
      </p:sp>
      <p:sp>
        <p:nvSpPr>
          <p:cNvPr id="5" name="Footer Placeholder 5"/>
          <p:cNvSpPr>
            <a:spLocks noGrp="1"/>
          </p:cNvSpPr>
          <p:nvPr>
            <p:ph type="ftr" sz="quarter" idx="11"/>
          </p:nvPr>
        </p:nvSpPr>
        <p:spPr/>
        <p:txBody>
          <a:bodyPr/>
          <a:lstStyle/>
          <a:p>
            <a:endParaRPr lang="sv-SE"/>
          </a:p>
        </p:txBody>
      </p:sp>
      <p:sp>
        <p:nvSpPr>
          <p:cNvPr id="6" name="Slide Number Placeholder 6"/>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2402538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B6C7F9E6-436E-4C5B-9E82-A03CFE94A144}" type="datetimeFigureOut">
              <a:rPr lang="sv-SE" smtClean="0"/>
              <a:t>2021-03-10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310127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sv-SE"/>
              <a:t>Klicka här för att ändra format</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C7F9E6-436E-4C5B-9E82-A03CFE94A144}" type="datetimeFigureOut">
              <a:rPr lang="sv-SE" smtClean="0"/>
              <a:t>2021-03-10</a:t>
            </a:fld>
            <a:endParaRPr lang="sv-SE"/>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sv-SE"/>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837DFB2-5A07-4002-851B-76A2F4B80047}" type="slidenum">
              <a:rPr lang="sv-SE" smtClean="0"/>
              <a:t>‹#›</a:t>
            </a:fld>
            <a:endParaRPr lang="sv-SE"/>
          </a:p>
        </p:txBody>
      </p:sp>
    </p:spTree>
    <p:extLst>
      <p:ext uri="{BB962C8B-B14F-4D97-AF65-F5344CB8AC3E}">
        <p14:creationId xmlns:p14="http://schemas.microsoft.com/office/powerpoint/2010/main" val="1183539617"/>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293018" y="575218"/>
            <a:ext cx="9144000" cy="5437187"/>
          </a:xfrm>
        </p:spPr>
        <p:txBody>
          <a:bodyPr>
            <a:normAutofit/>
          </a:bodyPr>
          <a:lstStyle/>
          <a:p>
            <a:pPr defTabSz="179388"/>
            <a:endParaRPr lang="sv-SE" sz="3600" dirty="0">
              <a:latin typeface="Bahnschrift Condensed" panose="020B0502040204020203" pitchFamily="34" charset="0"/>
            </a:endParaRPr>
          </a:p>
          <a:p>
            <a:pPr defTabSz="179388"/>
            <a:r>
              <a:rPr lang="sv-SE" sz="3600" dirty="0">
                <a:latin typeface="Bahnschrift Condensed" panose="020B0502040204020203" pitchFamily="34" charset="0"/>
              </a:rPr>
              <a:t>Information inför Säsongen 2021</a:t>
            </a:r>
          </a:p>
          <a:p>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1213708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pPr lvl="0">
              <a:spcAft>
                <a:spcPts val="600"/>
              </a:spcAft>
            </a:pPr>
            <a:r>
              <a:rPr lang="sv-SE" sz="3600" cap="all" dirty="0">
                <a:solidFill>
                  <a:schemeClr val="accent1"/>
                </a:solidFill>
                <a:latin typeface="Bahnschrift Condensed" panose="020B0502040204020203" pitchFamily="34" charset="0"/>
              </a:rPr>
              <a:t>Nu håller vi tummarna för en roligare säsong med mycket fotboll,</a:t>
            </a:r>
            <a:br>
              <a:rPr lang="sv-SE" sz="3600" cap="all" dirty="0">
                <a:solidFill>
                  <a:schemeClr val="accent1"/>
                </a:solidFill>
                <a:latin typeface="Bahnschrift Condensed" panose="020B0502040204020203" pitchFamily="34" charset="0"/>
              </a:rPr>
            </a:br>
            <a:br>
              <a:rPr lang="sv-SE" sz="3600" cap="all" dirty="0">
                <a:solidFill>
                  <a:schemeClr val="accent1"/>
                </a:solidFill>
                <a:latin typeface="Bahnschrift Condensed" panose="020B0502040204020203" pitchFamily="34" charset="0"/>
              </a:rPr>
            </a:br>
            <a:r>
              <a:rPr lang="sv-SE" sz="8000" cap="all" dirty="0">
                <a:solidFill>
                  <a:schemeClr val="accent1"/>
                </a:solidFill>
                <a:latin typeface="Bahnschrift Condensed" panose="020B0502040204020203" pitchFamily="34" charset="0"/>
              </a:rPr>
              <a:t>Väl mött!</a:t>
            </a:r>
            <a:br>
              <a:rPr lang="sv-SE" sz="8000" cap="all" dirty="0">
                <a:solidFill>
                  <a:schemeClr val="accent1"/>
                </a:solidFill>
                <a:latin typeface="Bahnschrift Condensed" panose="020B0502040204020203" pitchFamily="34" charset="0"/>
              </a:rPr>
            </a:br>
            <a:br>
              <a:rPr lang="sv-SE" sz="3600" cap="all" dirty="0">
                <a:solidFill>
                  <a:schemeClr val="accent1"/>
                </a:solidFill>
                <a:latin typeface="Bahnschrift Condensed" panose="020B0502040204020203" pitchFamily="34" charset="0"/>
              </a:rPr>
            </a:br>
            <a:r>
              <a:rPr lang="sv-SE" sz="3600" cap="all">
                <a:solidFill>
                  <a:schemeClr val="accent1"/>
                </a:solidFill>
                <a:latin typeface="Bahnschrift Condensed" panose="020B0502040204020203" pitchFamily="34" charset="0"/>
              </a:rPr>
              <a:t>/Ledarna</a:t>
            </a:r>
            <a:br>
              <a:rPr lang="sv-SE" sz="3600" cap="all" dirty="0">
                <a:solidFill>
                  <a:schemeClr val="accent1"/>
                </a:solidFill>
                <a:latin typeface="Bahnschrift Condensed" panose="020B0502040204020203" pitchFamily="34" charset="0"/>
              </a:rPr>
            </a:br>
            <a:endParaRPr lang="sv-SE" sz="3600" cap="all" dirty="0">
              <a:solidFill>
                <a:schemeClr val="accent1"/>
              </a:solidFill>
              <a:latin typeface="Bahnschrift Condensed" panose="020B0502040204020203" pitchFamily="34" charset="0"/>
            </a:endParaRPr>
          </a:p>
        </p:txBody>
      </p:sp>
      <p:pic>
        <p:nvPicPr>
          <p:cNvPr id="1026" name="Picture 2" descr="Bildresultat för fotbo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8520" y="2889018"/>
            <a:ext cx="4752828" cy="3168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6391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r>
              <a:rPr lang="sv-SE" dirty="0"/>
              <a:t>Tränarna informerar</a:t>
            </a:r>
          </a:p>
        </p:txBody>
      </p:sp>
      <p:sp>
        <p:nvSpPr>
          <p:cNvPr id="3" name="Platshållare för text 2"/>
          <p:cNvSpPr>
            <a:spLocks noGrp="1"/>
          </p:cNvSpPr>
          <p:nvPr>
            <p:ph type="body" sz="half" idx="2"/>
          </p:nvPr>
        </p:nvSpPr>
        <p:spPr>
          <a:xfrm>
            <a:off x="1154954" y="2613597"/>
            <a:ext cx="9747508" cy="3234543"/>
          </a:xfrm>
        </p:spPr>
        <p:txBody>
          <a:bodyPr anchor="t">
            <a:normAutofit fontScale="92500" lnSpcReduction="10000"/>
          </a:bodyPr>
          <a:lstStyle/>
          <a:p>
            <a:pPr defTabSz="896938">
              <a:tabLst>
                <a:tab pos="2152650" algn="l"/>
              </a:tabLst>
            </a:pPr>
            <a:r>
              <a:rPr lang="sv-SE" dirty="0"/>
              <a:t>Laget	Samma som i fjol (informera tränarna om er pojke inte tänkt </a:t>
            </a:r>
          </a:p>
          <a:p>
            <a:pPr defTabSz="896938">
              <a:tabLst>
                <a:tab pos="2152650" algn="l"/>
              </a:tabLst>
            </a:pPr>
            <a:r>
              <a:rPr lang="sv-SE" dirty="0"/>
              <a:t>	spela i år) </a:t>
            </a:r>
          </a:p>
          <a:p>
            <a:pPr defTabSz="896938">
              <a:tabLst>
                <a:tab pos="2152650" algn="l"/>
              </a:tabLst>
            </a:pPr>
            <a:r>
              <a:rPr lang="sv-SE" dirty="0"/>
              <a:t>Tränare 	Stefan Funck, Mika  </a:t>
            </a:r>
            <a:r>
              <a:rPr lang="sv-SE" dirty="0" err="1"/>
              <a:t>Liikamaa</a:t>
            </a:r>
            <a:r>
              <a:rPr lang="sv-SE" dirty="0"/>
              <a:t>, </a:t>
            </a:r>
          </a:p>
          <a:p>
            <a:pPr defTabSz="896938">
              <a:tabLst>
                <a:tab pos="2152650" algn="l"/>
              </a:tabLst>
            </a:pPr>
            <a:r>
              <a:rPr lang="sv-SE" dirty="0"/>
              <a:t>	och Jonas Bergstedt </a:t>
            </a:r>
          </a:p>
          <a:p>
            <a:pPr defTabSz="896938">
              <a:tabLst>
                <a:tab pos="2152650" algn="l"/>
              </a:tabLst>
            </a:pPr>
            <a:r>
              <a:rPr lang="sv-SE" dirty="0"/>
              <a:t>Lagledare  	Veronica Claesson och Lisa Cullhed</a:t>
            </a:r>
          </a:p>
          <a:p>
            <a:pPr defTabSz="896938">
              <a:tabLst>
                <a:tab pos="2152650" algn="l"/>
              </a:tabLst>
            </a:pPr>
            <a:r>
              <a:rPr lang="sv-SE" dirty="0"/>
              <a:t>Kassör 	Hans Lundmark</a:t>
            </a:r>
          </a:p>
          <a:p>
            <a:pPr defTabSz="896938">
              <a:tabLst>
                <a:tab pos="2152650" algn="l"/>
              </a:tabLst>
            </a:pPr>
            <a:r>
              <a:rPr lang="sv-SE" dirty="0"/>
              <a:t>Fikaansvarig 	Jennie Blomquist</a:t>
            </a:r>
          </a:p>
          <a:p>
            <a:pPr defTabSz="896938">
              <a:tabLst>
                <a:tab pos="2152650" algn="l"/>
              </a:tabLst>
            </a:pPr>
            <a:r>
              <a:rPr lang="sv-SE" dirty="0"/>
              <a:t>Domaransvarig 	Johanna Nordmark</a:t>
            </a:r>
          </a:p>
          <a:p>
            <a:pPr defTabSz="896938">
              <a:tabLst>
                <a:tab pos="2152650" algn="l"/>
              </a:tabLst>
            </a:pPr>
            <a:r>
              <a:rPr lang="sv-SE" dirty="0"/>
              <a:t>Försäljning 	Toalettpapper (april och augusti)</a:t>
            </a:r>
          </a:p>
          <a:p>
            <a:endParaRPr lang="sv-SE" dirty="0"/>
          </a:p>
          <a:p>
            <a:endParaRPr lang="sv-SE" dirty="0"/>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3337353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p:cNvSpPr>
            <a:spLocks noGrp="1"/>
          </p:cNvSpPr>
          <p:nvPr>
            <p:ph type="body" sz="half" idx="2"/>
          </p:nvPr>
        </p:nvSpPr>
        <p:spPr>
          <a:xfrm>
            <a:off x="1154954" y="1319513"/>
            <a:ext cx="8825659" cy="4896092"/>
          </a:xfrm>
        </p:spPr>
        <p:txBody>
          <a:bodyPr anchor="t">
            <a:normAutofit/>
          </a:bodyPr>
          <a:lstStyle/>
          <a:p>
            <a:r>
              <a:rPr lang="sv-SE" sz="4400" dirty="0"/>
              <a:t>Kick-off</a:t>
            </a:r>
            <a:r>
              <a:rPr lang="sv-SE" sz="2000" dirty="0"/>
              <a:t> </a:t>
            </a:r>
          </a:p>
          <a:p>
            <a:pPr defTabSz="896938">
              <a:tabLst>
                <a:tab pos="2152650" algn="l"/>
              </a:tabLst>
            </a:pPr>
            <a:endParaRPr lang="sv-SE" dirty="0"/>
          </a:p>
          <a:p>
            <a:pPr defTabSz="896938">
              <a:tabLst>
                <a:tab pos="2152650" algn="l"/>
              </a:tabLst>
            </a:pPr>
            <a:r>
              <a:rPr lang="sv-SE" dirty="0"/>
              <a:t>Början av maj.</a:t>
            </a:r>
          </a:p>
          <a:p>
            <a:pPr defTabSz="896938">
              <a:tabLst>
                <a:tab pos="2152650" algn="l"/>
              </a:tabLst>
            </a:pPr>
            <a:r>
              <a:rPr lang="sv-SE" dirty="0"/>
              <a:t>Träningshelg i Sunderbyn lördag-söndag med övernattning hemma</a:t>
            </a:r>
          </a:p>
          <a:p>
            <a:pPr defTabSz="896938">
              <a:tabLst>
                <a:tab pos="2152650" algn="l"/>
              </a:tabLst>
            </a:pPr>
            <a:r>
              <a:rPr lang="sv-SE" dirty="0"/>
              <a:t>Ev. träningsmatch mot G-stad på söndag som avslut</a:t>
            </a:r>
          </a:p>
          <a:p>
            <a:pPr defTabSz="896938">
              <a:tabLst>
                <a:tab pos="2152650" algn="l"/>
              </a:tabLst>
            </a:pPr>
            <a:endParaRPr lang="sv-SE" dirty="0"/>
          </a:p>
          <a:p>
            <a:pPr defTabSz="896938">
              <a:tabLst>
                <a:tab pos="2152650" algn="l"/>
              </a:tabLst>
            </a:pPr>
            <a:r>
              <a:rPr lang="sv-SE" dirty="0"/>
              <a:t>Korvgrillning och fisketävling på grundet?</a:t>
            </a:r>
          </a:p>
          <a:p>
            <a:pPr defTabSz="896938">
              <a:tabLst>
                <a:tab pos="2152650" algn="l"/>
              </a:tabLst>
            </a:pPr>
            <a:endParaRPr lang="sv-SE" dirty="0"/>
          </a:p>
          <a:p>
            <a:pPr defTabSz="896938">
              <a:tabLst>
                <a:tab pos="2152650" algn="l"/>
              </a:tabLst>
            </a:pPr>
            <a:r>
              <a:rPr lang="sv-SE" dirty="0"/>
              <a:t>Beslut tas allt eftersom utifrån rekommendationer utifrån Corona, information kommer</a:t>
            </a:r>
          </a:p>
          <a:p>
            <a:endParaRPr lang="sv-SE" sz="4400" dirty="0"/>
          </a:p>
          <a:p>
            <a:endParaRPr lang="sv-SE" dirty="0"/>
          </a:p>
          <a:p>
            <a:pPr defTabSz="471488"/>
            <a:endParaRPr lang="sv-SE" dirty="0"/>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690389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p:cNvSpPr>
            <a:spLocks noGrp="1"/>
          </p:cNvSpPr>
          <p:nvPr>
            <p:ph type="body" sz="half" idx="2"/>
          </p:nvPr>
        </p:nvSpPr>
        <p:spPr>
          <a:xfrm>
            <a:off x="1154954" y="1319513"/>
            <a:ext cx="8825659" cy="4896092"/>
          </a:xfrm>
        </p:spPr>
        <p:txBody>
          <a:bodyPr anchor="t">
            <a:normAutofit/>
          </a:bodyPr>
          <a:lstStyle/>
          <a:p>
            <a:r>
              <a:rPr lang="sv-SE" sz="4400" dirty="0"/>
              <a:t>Träningstider</a:t>
            </a:r>
            <a:r>
              <a:rPr lang="sv-SE" sz="2000" dirty="0"/>
              <a:t> </a:t>
            </a:r>
          </a:p>
          <a:p>
            <a:r>
              <a:rPr lang="sv-SE" dirty="0"/>
              <a:t>Preliminärt försäsongen: 		tisdag 		(mitten)	18:30 – 19:30</a:t>
            </a:r>
          </a:p>
          <a:p>
            <a:r>
              <a:rPr lang="sv-SE" dirty="0"/>
              <a:t>							torsdag 	(längst bort)	18:30 – 19:30</a:t>
            </a:r>
          </a:p>
          <a:p>
            <a:r>
              <a:rPr lang="sv-SE" dirty="0"/>
              <a:t>+ </a:t>
            </a:r>
            <a:r>
              <a:rPr lang="sv-SE" dirty="0" err="1"/>
              <a:t>ev</a:t>
            </a:r>
            <a:r>
              <a:rPr lang="sv-SE" dirty="0"/>
              <a:t>  fredag 16-17 </a:t>
            </a:r>
          </a:p>
          <a:p>
            <a:endParaRPr lang="sv-SE" dirty="0"/>
          </a:p>
          <a:p>
            <a:r>
              <a:rPr lang="sv-SE" sz="4400" dirty="0"/>
              <a:t>Frånvaro</a:t>
            </a:r>
          </a:p>
          <a:p>
            <a:r>
              <a:rPr lang="sv-SE" dirty="0"/>
              <a:t>Frånvaro vid matcher och träningar anmäls till Stefan, </a:t>
            </a:r>
          </a:p>
          <a:p>
            <a:pPr defTabSz="471488"/>
            <a:r>
              <a:rPr lang="sv-SE" dirty="0"/>
              <a:t>telefon	073 - 842 88 82</a:t>
            </a:r>
          </a:p>
          <a:p>
            <a:pPr defTabSz="471488"/>
            <a:endParaRPr lang="sv-SE" dirty="0"/>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2137852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82C26DC9-AE7A-45D6-B16E-18C6D4D8B2B6}"/>
              </a:ext>
            </a:extLst>
          </p:cNvPr>
          <p:cNvPicPr>
            <a:picLocks noChangeAspect="1"/>
          </p:cNvPicPr>
          <p:nvPr/>
        </p:nvPicPr>
        <p:blipFill>
          <a:blip r:embed="rId2"/>
          <a:stretch>
            <a:fillRect/>
          </a:stretch>
        </p:blipFill>
        <p:spPr>
          <a:xfrm>
            <a:off x="1151467" y="1181338"/>
            <a:ext cx="8015111" cy="5123506"/>
          </a:xfrm>
          <a:prstGeom prst="rect">
            <a:avLst/>
          </a:prstGeom>
        </p:spPr>
      </p:pic>
      <p:sp>
        <p:nvSpPr>
          <p:cNvPr id="5" name="Rubrik 1">
            <a:extLst>
              <a:ext uri="{FF2B5EF4-FFF2-40B4-BE49-F238E27FC236}">
                <a16:creationId xmlns:a16="http://schemas.microsoft.com/office/drawing/2014/main" id="{BDDF40D9-09DE-4157-9D09-5232A1F88E3B}"/>
              </a:ext>
            </a:extLst>
          </p:cNvPr>
          <p:cNvSpPr txBox="1">
            <a:spLocks/>
          </p:cNvSpPr>
          <p:nvPr/>
        </p:nvSpPr>
        <p:spPr>
          <a:xfrm>
            <a:off x="1151467" y="314563"/>
            <a:ext cx="8825659" cy="866775"/>
          </a:xfrm>
          <a:prstGeom prst="rect">
            <a:avLst/>
          </a:prstGeom>
        </p:spPr>
        <p:txBody>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dirty="0" err="1"/>
              <a:t>Vårsvhema</a:t>
            </a:r>
            <a:r>
              <a:rPr lang="sv-SE" dirty="0"/>
              <a:t> för </a:t>
            </a:r>
            <a:r>
              <a:rPr lang="sv-SE" dirty="0" err="1"/>
              <a:t>Sundis</a:t>
            </a:r>
            <a:r>
              <a:rPr lang="sv-SE" dirty="0"/>
              <a:t> konstgräs</a:t>
            </a:r>
          </a:p>
        </p:txBody>
      </p:sp>
    </p:spTree>
    <p:extLst>
      <p:ext uri="{BB962C8B-B14F-4D97-AF65-F5344CB8AC3E}">
        <p14:creationId xmlns:p14="http://schemas.microsoft.com/office/powerpoint/2010/main" val="4251676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pPr lvl="0">
              <a:spcAft>
                <a:spcPts val="600"/>
              </a:spcAft>
            </a:pPr>
            <a:r>
              <a:rPr lang="sv-SE" kern="1400" spc="-50" dirty="0">
                <a:latin typeface="Calibri Light" panose="020F0302020204030204" pitchFamily="34" charset="0"/>
                <a:ea typeface="Times New Roman" panose="02020603050405020304" pitchFamily="18" charset="0"/>
                <a:cs typeface="Times New Roman" panose="02020603050405020304" pitchFamily="18" charset="0"/>
              </a:rPr>
              <a:t>Seriespel och cuper</a:t>
            </a:r>
            <a:endParaRPr lang="sv-SE" sz="8000" kern="1400" spc="-50" dirty="0">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3" name="Platshållare för text 2"/>
          <p:cNvSpPr>
            <a:spLocks noGrp="1"/>
          </p:cNvSpPr>
          <p:nvPr>
            <p:ph type="body" sz="half" idx="2"/>
          </p:nvPr>
        </p:nvSpPr>
        <p:spPr>
          <a:xfrm>
            <a:off x="1154954" y="2613598"/>
            <a:ext cx="8825659" cy="3499526"/>
          </a:xfrm>
        </p:spPr>
        <p:txBody>
          <a:bodyPr anchor="t">
            <a:normAutofit/>
          </a:bodyPr>
          <a:lstStyle/>
          <a:p>
            <a:r>
              <a:rPr lang="sv-SE" dirty="0"/>
              <a:t>Två lag anmälda till seriespel</a:t>
            </a:r>
          </a:p>
          <a:p>
            <a:endParaRPr lang="sv-SE" strike="sngStrike" dirty="0"/>
          </a:p>
          <a:p>
            <a:pPr marL="285750" indent="-285750">
              <a:buFont typeface="Arial" panose="020B0604020202020204" pitchFamily="34" charset="0"/>
              <a:buChar char="•"/>
              <a:tabLst>
                <a:tab pos="1436688" algn="l"/>
              </a:tabLst>
            </a:pPr>
            <a:r>
              <a:rPr lang="sv-SE" dirty="0"/>
              <a:t>2-4 juli 	    PSG, eget boende</a:t>
            </a:r>
          </a:p>
          <a:p>
            <a:pPr marL="285750" indent="-285750">
              <a:buFont typeface="Arial" panose="020B0604020202020204" pitchFamily="34" charset="0"/>
              <a:buChar char="•"/>
              <a:tabLst>
                <a:tab pos="1706563" algn="l"/>
              </a:tabLst>
            </a:pPr>
            <a:r>
              <a:rPr lang="sv-SE" dirty="0"/>
              <a:t>29 juli-1 augusti 2021	Umeå fotbollsfestival, gemensamt boende 	   		(egenavgift)</a:t>
            </a:r>
          </a:p>
          <a:p>
            <a:pPr marL="285750" indent="-285750">
              <a:buFont typeface="Arial" panose="020B0604020202020204" pitchFamily="34" charset="0"/>
              <a:buChar char="•"/>
              <a:tabLst>
                <a:tab pos="1706563" algn="l"/>
              </a:tabLst>
            </a:pPr>
            <a:r>
              <a:rPr lang="sv-SE" dirty="0"/>
              <a:t>6-8 augusti 	Gammelstad IF Cup, Gammelstads IP</a:t>
            </a:r>
          </a:p>
          <a:p>
            <a:pPr marL="285750" indent="-285750">
              <a:buFont typeface="Arial" panose="020B0604020202020204" pitchFamily="34" charset="0"/>
              <a:buChar char="•"/>
              <a:tabLst>
                <a:tab pos="1436688" algn="l"/>
              </a:tabLst>
            </a:pPr>
            <a:endParaRPr lang="sv-SE" dirty="0"/>
          </a:p>
          <a:p>
            <a:pPr marL="285750" indent="-285750">
              <a:buFont typeface="Arial" panose="020B0604020202020204" pitchFamily="34" charset="0"/>
              <a:buChar char="•"/>
              <a:tabLst>
                <a:tab pos="1436688" algn="l"/>
              </a:tabLst>
            </a:pPr>
            <a:r>
              <a:rPr lang="sv-SE" dirty="0"/>
              <a:t>Osäkert hur det blir med Lilla </a:t>
            </a:r>
            <a:r>
              <a:rPr lang="sv-SE" dirty="0" err="1"/>
              <a:t>Sundis</a:t>
            </a:r>
            <a:r>
              <a:rPr lang="sv-SE" dirty="0"/>
              <a:t> Cup som vi skulle anordnat i år. Återkommer med information när den kommer</a:t>
            </a:r>
          </a:p>
          <a:p>
            <a:endParaRPr lang="sv-SE"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2300074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7992" y="532235"/>
            <a:ext cx="8825659" cy="866775"/>
          </a:xfrm>
        </p:spPr>
        <p:txBody>
          <a:bodyPr/>
          <a:lstStyle/>
          <a:p>
            <a:pPr lvl="0">
              <a:spcAft>
                <a:spcPts val="600"/>
              </a:spcAft>
            </a:pPr>
            <a:r>
              <a:rPr lang="sv-SE" kern="1400" spc="-50" dirty="0">
                <a:latin typeface="Calibri Light" panose="020F0302020204030204" pitchFamily="34" charset="0"/>
                <a:ea typeface="Times New Roman" panose="02020603050405020304" pitchFamily="18" charset="0"/>
                <a:cs typeface="Times New Roman" panose="02020603050405020304" pitchFamily="18" charset="0"/>
              </a:rPr>
              <a:t>Ekonomi</a:t>
            </a:r>
            <a:endParaRPr lang="sv-SE" sz="8000" kern="1400" spc="-50" dirty="0">
              <a:latin typeface="Calibri Light" panose="020F0302020204030204" pitchFamily="34" charset="0"/>
              <a:ea typeface="Times New Roman" panose="02020603050405020304" pitchFamily="18" charset="0"/>
              <a:cs typeface="Times New Roman" panose="02020603050405020304" pitchFamily="18" charset="0"/>
            </a:endParaRPr>
          </a:p>
        </p:txBody>
      </p:sp>
      <p:graphicFrame>
        <p:nvGraphicFramePr>
          <p:cNvPr id="6" name="Tabell 5"/>
          <p:cNvGraphicFramePr>
            <a:graphicFrameLocks noGrp="1"/>
          </p:cNvGraphicFramePr>
          <p:nvPr>
            <p:extLst>
              <p:ext uri="{D42A27DB-BD31-4B8C-83A1-F6EECF244321}">
                <p14:modId xmlns:p14="http://schemas.microsoft.com/office/powerpoint/2010/main" val="910114416"/>
              </p:ext>
            </p:extLst>
          </p:nvPr>
        </p:nvGraphicFramePr>
        <p:xfrm>
          <a:off x="1157992" y="1399010"/>
          <a:ext cx="8370884" cy="4786637"/>
        </p:xfrm>
        <a:graphic>
          <a:graphicData uri="http://schemas.openxmlformats.org/drawingml/2006/table">
            <a:tbl>
              <a:tblPr firstRow="1" bandRow="1">
                <a:tableStyleId>{2D5ABB26-0587-4C30-8999-92F81FD0307C}</a:tableStyleId>
              </a:tblPr>
              <a:tblGrid>
                <a:gridCol w="2179097">
                  <a:extLst>
                    <a:ext uri="{9D8B030D-6E8A-4147-A177-3AD203B41FA5}">
                      <a16:colId xmlns:a16="http://schemas.microsoft.com/office/drawing/2014/main" val="2797601920"/>
                    </a:ext>
                  </a:extLst>
                </a:gridCol>
                <a:gridCol w="923826">
                  <a:extLst>
                    <a:ext uri="{9D8B030D-6E8A-4147-A177-3AD203B41FA5}">
                      <a16:colId xmlns:a16="http://schemas.microsoft.com/office/drawing/2014/main" val="587338452"/>
                    </a:ext>
                  </a:extLst>
                </a:gridCol>
                <a:gridCol w="876693">
                  <a:extLst>
                    <a:ext uri="{9D8B030D-6E8A-4147-A177-3AD203B41FA5}">
                      <a16:colId xmlns:a16="http://schemas.microsoft.com/office/drawing/2014/main" val="2117188793"/>
                    </a:ext>
                  </a:extLst>
                </a:gridCol>
                <a:gridCol w="3137712">
                  <a:extLst>
                    <a:ext uri="{9D8B030D-6E8A-4147-A177-3AD203B41FA5}">
                      <a16:colId xmlns:a16="http://schemas.microsoft.com/office/drawing/2014/main" val="3581868185"/>
                    </a:ext>
                  </a:extLst>
                </a:gridCol>
                <a:gridCol w="746132">
                  <a:extLst>
                    <a:ext uri="{9D8B030D-6E8A-4147-A177-3AD203B41FA5}">
                      <a16:colId xmlns:a16="http://schemas.microsoft.com/office/drawing/2014/main" val="3777586345"/>
                    </a:ext>
                  </a:extLst>
                </a:gridCol>
                <a:gridCol w="507424">
                  <a:extLst>
                    <a:ext uri="{9D8B030D-6E8A-4147-A177-3AD203B41FA5}">
                      <a16:colId xmlns:a16="http://schemas.microsoft.com/office/drawing/2014/main" val="2234806634"/>
                    </a:ext>
                  </a:extLst>
                </a:gridCol>
              </a:tblGrid>
              <a:tr h="383017">
                <a:tc>
                  <a:txBody>
                    <a:bodyPr/>
                    <a:lstStyle/>
                    <a:p>
                      <a:r>
                        <a:rPr lang="sv-SE" sz="1400" u="sng" dirty="0"/>
                        <a:t>INTÄKTER</a:t>
                      </a:r>
                      <a:endParaRPr lang="sv-SE" sz="1400" dirty="0"/>
                    </a:p>
                  </a:txBody>
                  <a:tcPr/>
                </a:tc>
                <a:tc>
                  <a:txBody>
                    <a:bodyPr/>
                    <a:lstStyle/>
                    <a:p>
                      <a:pPr algn="ctr"/>
                      <a:endParaRPr lang="sv-SE" sz="1400" dirty="0"/>
                    </a:p>
                  </a:txBody>
                  <a:tcPr/>
                </a:tc>
                <a:tc>
                  <a:txBody>
                    <a:bodyPr/>
                    <a:lstStyle/>
                    <a:p>
                      <a:endParaRPr lang="sv-SE" sz="1400" dirty="0"/>
                    </a:p>
                  </a:txBody>
                  <a:tcPr/>
                </a:tc>
                <a:tc>
                  <a:txBody>
                    <a:bodyPr/>
                    <a:lstStyle/>
                    <a:p>
                      <a:r>
                        <a:rPr lang="sv-SE" sz="1400" u="sng" dirty="0"/>
                        <a:t>KOSTNADER</a:t>
                      </a:r>
                    </a:p>
                  </a:txBody>
                  <a:tcPr/>
                </a:tc>
                <a:tc>
                  <a:txBody>
                    <a:bodyPr/>
                    <a:lstStyle/>
                    <a:p>
                      <a:endParaRPr lang="sv-SE" sz="1400" dirty="0"/>
                    </a:p>
                  </a:txBody>
                  <a:tcPr/>
                </a:tc>
                <a:tc>
                  <a:txBody>
                    <a:bodyPr/>
                    <a:lstStyle/>
                    <a:p>
                      <a:endParaRPr lang="sv-SE" sz="1400" dirty="0"/>
                    </a:p>
                  </a:txBody>
                  <a:tcPr/>
                </a:tc>
                <a:extLst>
                  <a:ext uri="{0D108BD9-81ED-4DB2-BD59-A6C34878D82A}">
                    <a16:rowId xmlns:a16="http://schemas.microsoft.com/office/drawing/2014/main" val="719592659"/>
                  </a:ext>
                </a:extLst>
              </a:tr>
              <a:tr h="332523">
                <a:tc>
                  <a:txBody>
                    <a:bodyPr/>
                    <a:lstStyle/>
                    <a:p>
                      <a:r>
                        <a:rPr lang="sv-SE" sz="1400" dirty="0"/>
                        <a:t>Sponsring</a:t>
                      </a:r>
                    </a:p>
                  </a:txBody>
                  <a:tcPr/>
                </a:tc>
                <a:tc>
                  <a:txBody>
                    <a:bodyPr/>
                    <a:lstStyle/>
                    <a:p>
                      <a:pPr algn="ctr"/>
                      <a:r>
                        <a:rPr lang="sv-SE" sz="1400" dirty="0"/>
                        <a:t>?</a:t>
                      </a:r>
                    </a:p>
                  </a:txBody>
                  <a:tcPr/>
                </a:tc>
                <a:tc>
                  <a:txBody>
                    <a:bodyPr/>
                    <a:lstStyle/>
                    <a:p>
                      <a:endParaRPr lang="sv-SE" sz="1400" dirty="0"/>
                    </a:p>
                  </a:txBody>
                  <a:tcPr/>
                </a:tc>
                <a:tc>
                  <a:txBody>
                    <a:bodyPr/>
                    <a:lstStyle/>
                    <a:p>
                      <a:r>
                        <a:rPr lang="sv-SE" sz="1400" dirty="0"/>
                        <a:t>Seriespel x 2 lag</a:t>
                      </a:r>
                    </a:p>
                  </a:txBody>
                  <a:tcPr/>
                </a:tc>
                <a:tc>
                  <a:txBody>
                    <a:bodyPr/>
                    <a:lstStyle/>
                    <a:p>
                      <a:r>
                        <a:rPr lang="sv-SE" sz="1400" dirty="0"/>
                        <a:t>1 400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extLst>
                  <a:ext uri="{0D108BD9-81ED-4DB2-BD59-A6C34878D82A}">
                    <a16:rowId xmlns:a16="http://schemas.microsoft.com/office/drawing/2014/main" val="1430372981"/>
                  </a:ext>
                </a:extLst>
              </a:tr>
              <a:tr h="320040">
                <a:tc>
                  <a:txBody>
                    <a:bodyPr/>
                    <a:lstStyle/>
                    <a:p>
                      <a:r>
                        <a:rPr lang="sv-SE" sz="1400" dirty="0" err="1"/>
                        <a:t>Vägstäd</a:t>
                      </a:r>
                      <a:endParaRPr lang="sv-SE" sz="1400" dirty="0"/>
                    </a:p>
                  </a:txBody>
                  <a:tcPr/>
                </a:tc>
                <a:tc>
                  <a:txBody>
                    <a:bodyPr/>
                    <a:lstStyle/>
                    <a:p>
                      <a:pPr algn="ctr"/>
                      <a:r>
                        <a:rPr lang="sv-SE" sz="1400" dirty="0"/>
                        <a:t>3 000 kr</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rPr>
                        <a:t>kr</a:t>
                      </a:r>
                    </a:p>
                  </a:txBody>
                  <a:tcPr/>
                </a:tc>
                <a:tc>
                  <a:txBody>
                    <a:bodyPr/>
                    <a:lstStyle/>
                    <a:p>
                      <a:r>
                        <a:rPr lang="sv-SE" sz="1400" dirty="0"/>
                        <a:t>Domararvoden (ca 10 matcher)</a:t>
                      </a:r>
                    </a:p>
                  </a:txBody>
                  <a:tcPr/>
                </a:tc>
                <a:tc>
                  <a:txBody>
                    <a:bodyPr/>
                    <a:lstStyle/>
                    <a:p>
                      <a:r>
                        <a:rPr lang="sv-SE" sz="1400" dirty="0"/>
                        <a:t>2 500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extLst>
                  <a:ext uri="{0D108BD9-81ED-4DB2-BD59-A6C34878D82A}">
                    <a16:rowId xmlns:a16="http://schemas.microsoft.com/office/drawing/2014/main" val="2292871570"/>
                  </a:ext>
                </a:extLst>
              </a:tr>
              <a:tr h="320040">
                <a:tc>
                  <a:txBody>
                    <a:bodyPr/>
                    <a:lstStyle/>
                    <a:p>
                      <a:r>
                        <a:rPr lang="sv-SE" sz="1400" dirty="0"/>
                        <a:t>Soptippsstäd</a:t>
                      </a:r>
                    </a:p>
                  </a:txBody>
                  <a:tcPr/>
                </a:tc>
                <a:tc>
                  <a:txBody>
                    <a:bodyPr/>
                    <a:lstStyle/>
                    <a:p>
                      <a:pPr algn="ctr"/>
                      <a:r>
                        <a:rPr lang="sv-SE" sz="1400" dirty="0"/>
                        <a:t>6 000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r>
                        <a:rPr lang="sv-SE" sz="1400" dirty="0"/>
                        <a:t>Cuper</a:t>
                      </a:r>
                    </a:p>
                  </a:txBody>
                  <a:tcPr/>
                </a:tc>
                <a:tc>
                  <a:txBody>
                    <a:bodyPr/>
                    <a:lstStyle/>
                    <a:p>
                      <a:r>
                        <a:rPr lang="sv-SE" sz="1400" dirty="0"/>
                        <a:t>11 500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extLst>
                  <a:ext uri="{0D108BD9-81ED-4DB2-BD59-A6C34878D82A}">
                    <a16:rowId xmlns:a16="http://schemas.microsoft.com/office/drawing/2014/main" val="153430262"/>
                  </a:ext>
                </a:extLst>
              </a:tr>
              <a:tr h="3200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400" dirty="0"/>
                        <a:t>Föräldrabidrag (409 kr)</a:t>
                      </a:r>
                    </a:p>
                  </a:txBody>
                  <a:tcPr/>
                </a:tc>
                <a:tc>
                  <a:txBody>
                    <a:bodyPr/>
                    <a:lstStyle/>
                    <a:p>
                      <a:pPr algn="ctr"/>
                      <a:r>
                        <a:rPr lang="sv-SE" sz="1400" dirty="0"/>
                        <a:t>10 000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400" dirty="0"/>
                        <a:t>Utrustning</a:t>
                      </a:r>
                    </a:p>
                  </a:txBody>
                  <a:tcPr/>
                </a:tc>
                <a:tc>
                  <a:txBody>
                    <a:bodyPr/>
                    <a:lstStyle/>
                    <a:p>
                      <a:r>
                        <a:rPr lang="sv-SE" sz="1400" dirty="0"/>
                        <a:t>2 000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extLst>
                  <a:ext uri="{0D108BD9-81ED-4DB2-BD59-A6C34878D82A}">
                    <a16:rowId xmlns:a16="http://schemas.microsoft.com/office/drawing/2014/main" val="2808124412"/>
                  </a:ext>
                </a:extLst>
              </a:tr>
              <a:tr h="308610">
                <a:tc>
                  <a:txBody>
                    <a:bodyPr/>
                    <a:lstStyle/>
                    <a:p>
                      <a:r>
                        <a:rPr lang="sv-SE" sz="1400" dirty="0"/>
                        <a:t>LOAK</a:t>
                      </a:r>
                    </a:p>
                  </a:txBody>
                  <a:tcPr/>
                </a:tc>
                <a:tc>
                  <a:txBody>
                    <a:bodyPr/>
                    <a:lstStyle/>
                    <a:p>
                      <a:pPr algn="ctr"/>
                      <a:r>
                        <a:rPr lang="sv-SE" sz="1400" dirty="0"/>
                        <a:t>6 000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r>
                        <a:rPr lang="sv-SE" sz="1400" dirty="0"/>
                        <a:t>Övrigt</a:t>
                      </a:r>
                    </a:p>
                  </a:txBody>
                  <a:tcPr/>
                </a:tc>
                <a:tc>
                  <a:txBody>
                    <a:bodyPr/>
                    <a:lstStyle/>
                    <a:p>
                      <a:r>
                        <a:rPr lang="sv-SE" sz="1400" dirty="0"/>
                        <a:t>2 000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rPr>
                        <a:t>kr</a:t>
                      </a:r>
                    </a:p>
                  </a:txBody>
                  <a:tcPr/>
                </a:tc>
                <a:extLst>
                  <a:ext uri="{0D108BD9-81ED-4DB2-BD59-A6C34878D82A}">
                    <a16:rowId xmlns:a16="http://schemas.microsoft.com/office/drawing/2014/main" val="2329978566"/>
                  </a:ext>
                </a:extLst>
              </a:tr>
              <a:tr h="314809">
                <a:tc>
                  <a:txBody>
                    <a:bodyPr/>
                    <a:lstStyle/>
                    <a:p>
                      <a:r>
                        <a:rPr lang="sv-SE" sz="1400" dirty="0"/>
                        <a:t>Intersport kick-back</a:t>
                      </a:r>
                    </a:p>
                  </a:txBody>
                  <a:tcPr/>
                </a:tc>
                <a:tc>
                  <a:txBody>
                    <a:bodyPr/>
                    <a:lstStyle/>
                    <a:p>
                      <a:pPr algn="ctr"/>
                      <a:r>
                        <a:rPr lang="sv-SE" sz="1400" dirty="0"/>
                        <a:t>2 000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r>
                        <a:rPr lang="sv-SE" sz="1400" dirty="0"/>
                        <a:t>Kick-off och avslutning</a:t>
                      </a:r>
                    </a:p>
                  </a:txBody>
                  <a:tcPr/>
                </a:tc>
                <a:tc>
                  <a:txBody>
                    <a:bodyPr/>
                    <a:lstStyle/>
                    <a:p>
                      <a:r>
                        <a:rPr lang="sv-SE" sz="1400" dirty="0"/>
                        <a:t>7 000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rPr>
                        <a:t>kr</a:t>
                      </a:r>
                    </a:p>
                  </a:txBody>
                  <a:tcPr/>
                </a:tc>
                <a:extLst>
                  <a:ext uri="{0D108BD9-81ED-4DB2-BD59-A6C34878D82A}">
                    <a16:rowId xmlns:a16="http://schemas.microsoft.com/office/drawing/2014/main" val="1803405153"/>
                  </a:ext>
                </a:extLst>
              </a:tr>
              <a:tr h="314809">
                <a:tc>
                  <a:txBody>
                    <a:bodyPr/>
                    <a:lstStyle/>
                    <a:p>
                      <a:r>
                        <a:rPr lang="sv-SE" sz="1400" dirty="0"/>
                        <a:t>Försäljning fika</a:t>
                      </a:r>
                    </a:p>
                  </a:txBody>
                  <a:tcPr/>
                </a:tc>
                <a:tc>
                  <a:txBody>
                    <a:bodyPr/>
                    <a:lstStyle/>
                    <a:p>
                      <a:pPr algn="ctr"/>
                      <a:r>
                        <a:rPr lang="sv-SE" sz="1400" dirty="0"/>
                        <a:t>1 500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r>
                        <a:rPr lang="sv-SE" sz="1400" dirty="0"/>
                        <a:t>Planhyra och matchställ</a:t>
                      </a:r>
                    </a:p>
                  </a:txBody>
                  <a:tcPr/>
                </a:tc>
                <a:tc>
                  <a:txBody>
                    <a:bodyPr/>
                    <a:lstStyle/>
                    <a:p>
                      <a:r>
                        <a:rPr lang="sv-SE" sz="1400" dirty="0"/>
                        <a:t>5 500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rPr>
                        <a:t>kr</a:t>
                      </a:r>
                    </a:p>
                  </a:txBody>
                  <a:tcPr/>
                </a:tc>
                <a:extLst>
                  <a:ext uri="{0D108BD9-81ED-4DB2-BD59-A6C34878D82A}">
                    <a16:rowId xmlns:a16="http://schemas.microsoft.com/office/drawing/2014/main" val="395767898"/>
                  </a:ext>
                </a:extLst>
              </a:tr>
              <a:tr h="307642">
                <a:tc>
                  <a:txBody>
                    <a:bodyPr/>
                    <a:lstStyle/>
                    <a:p>
                      <a:r>
                        <a:rPr lang="sv-SE" sz="1400" dirty="0"/>
                        <a:t>Försäljning övrigt</a:t>
                      </a:r>
                    </a:p>
                  </a:txBody>
                  <a:tcPr/>
                </a:tc>
                <a:tc>
                  <a:txBody>
                    <a:bodyPr/>
                    <a:lstStyle/>
                    <a:p>
                      <a:pPr algn="ctr"/>
                      <a:r>
                        <a:rPr lang="sv-SE" sz="1400" dirty="0"/>
                        <a:t>34 000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extLst>
                  <a:ext uri="{0D108BD9-81ED-4DB2-BD59-A6C34878D82A}">
                    <a16:rowId xmlns:a16="http://schemas.microsoft.com/office/drawing/2014/main" val="324193575"/>
                  </a:ext>
                </a:extLst>
              </a:tr>
              <a:tr h="354330">
                <a:tc>
                  <a:txBody>
                    <a:bodyPr/>
                    <a:lstStyle/>
                    <a:p>
                      <a:r>
                        <a:rPr lang="sv-SE" sz="1400" dirty="0"/>
                        <a:t>Kompensationsstöd</a:t>
                      </a:r>
                    </a:p>
                  </a:txBody>
                  <a:tcPr/>
                </a:tc>
                <a:tc>
                  <a:txBody>
                    <a:bodyPr/>
                    <a:lstStyle/>
                    <a:p>
                      <a:pPr algn="ctr"/>
                      <a:endParaRPr lang="sv-SE"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extLst>
                  <a:ext uri="{0D108BD9-81ED-4DB2-BD59-A6C34878D82A}">
                    <a16:rowId xmlns:a16="http://schemas.microsoft.com/office/drawing/2014/main" val="1735826408"/>
                  </a:ext>
                </a:extLst>
              </a:tr>
              <a:tr h="383017">
                <a:tc>
                  <a:txBody>
                    <a:bodyPr/>
                    <a:lstStyle/>
                    <a:p>
                      <a:r>
                        <a:rPr lang="sv-SE" sz="1400" dirty="0"/>
                        <a:t>SUMMA intäkter</a:t>
                      </a:r>
                    </a:p>
                  </a:txBody>
                  <a:tcPr/>
                </a:tc>
                <a:tc>
                  <a:txBody>
                    <a:bodyPr/>
                    <a:lstStyle/>
                    <a:p>
                      <a:pPr algn="ctr"/>
                      <a:r>
                        <a:rPr lang="sv-SE" sz="1400" dirty="0"/>
                        <a:t>62 500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r>
                        <a:rPr lang="sv-SE" sz="1400" dirty="0"/>
                        <a:t>SUMMA kostnader:</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400" dirty="0"/>
                        <a:t>31 900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400" dirty="0"/>
                        <a:t>kr</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1400" dirty="0"/>
                    </a:p>
                  </a:txBody>
                  <a:tcPr/>
                </a:tc>
                <a:extLst>
                  <a:ext uri="{0D108BD9-81ED-4DB2-BD59-A6C34878D82A}">
                    <a16:rowId xmlns:a16="http://schemas.microsoft.com/office/drawing/2014/main" val="2990385761"/>
                  </a:ext>
                </a:extLst>
              </a:tr>
              <a:tr h="191509">
                <a:tc>
                  <a:txBody>
                    <a:bodyPr/>
                    <a:lstStyle/>
                    <a:p>
                      <a:r>
                        <a:rPr lang="sv-SE" sz="1400" dirty="0"/>
                        <a:t>Resultat:</a:t>
                      </a:r>
                    </a:p>
                  </a:txBody>
                  <a:tcPr/>
                </a:tc>
                <a:tc>
                  <a:txBody>
                    <a:bodyPr/>
                    <a:lstStyle/>
                    <a:p>
                      <a:pPr algn="ctr"/>
                      <a:r>
                        <a:rPr lang="sv-SE" sz="1400" dirty="0"/>
                        <a:t>30 600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endParaRPr lang="sv-SE"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1400" dirty="0"/>
                    </a:p>
                  </a:txBody>
                  <a:tcPr/>
                </a:tc>
                <a:extLst>
                  <a:ext uri="{0D108BD9-81ED-4DB2-BD59-A6C34878D82A}">
                    <a16:rowId xmlns:a16="http://schemas.microsoft.com/office/drawing/2014/main" val="66943879"/>
                  </a:ext>
                </a:extLst>
              </a:tr>
              <a:tr h="191509">
                <a:tc>
                  <a:txBody>
                    <a:bodyPr/>
                    <a:lstStyle/>
                    <a:p>
                      <a:r>
                        <a:rPr lang="sv-SE" sz="1400" dirty="0"/>
                        <a:t>Ingående kassa:</a:t>
                      </a:r>
                    </a:p>
                  </a:txBody>
                  <a:tcPr/>
                </a:tc>
                <a:tc>
                  <a:txBody>
                    <a:bodyPr/>
                    <a:lstStyle/>
                    <a:p>
                      <a:pPr algn="ctr"/>
                      <a:r>
                        <a:rPr lang="sv-SE" sz="1400" dirty="0"/>
                        <a:t>63 000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a:ln>
                            <a:noFill/>
                          </a:ln>
                          <a:solidFill>
                            <a:prstClr val="white"/>
                          </a:solidFill>
                          <a:effectLst/>
                          <a:uLnTx/>
                          <a:uFillTx/>
                          <a:latin typeface="Century Gothic" panose="020B0502020202020204"/>
                          <a:ea typeface="+mn-ea"/>
                          <a:cs typeface="+mn-cs"/>
                        </a:rPr>
                        <a:t>kr</a:t>
                      </a:r>
                      <a:endPar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endParaRPr>
                    </a:p>
                  </a:txBody>
                  <a:tcPr/>
                </a:tc>
                <a:tc>
                  <a:txBody>
                    <a:bodyPr/>
                    <a:lstStyle/>
                    <a:p>
                      <a:endParaRPr lang="sv-SE"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1400" dirty="0"/>
                    </a:p>
                  </a:txBody>
                  <a:tcPr/>
                </a:tc>
                <a:extLst>
                  <a:ext uri="{0D108BD9-81ED-4DB2-BD59-A6C34878D82A}">
                    <a16:rowId xmlns:a16="http://schemas.microsoft.com/office/drawing/2014/main" val="1147200812"/>
                  </a:ext>
                </a:extLst>
              </a:tr>
              <a:tr h="383017">
                <a:tc>
                  <a:txBody>
                    <a:bodyPr/>
                    <a:lstStyle/>
                    <a:p>
                      <a:r>
                        <a:rPr lang="sv-SE" sz="1400" dirty="0"/>
                        <a:t>Utgående kassa:</a:t>
                      </a:r>
                    </a:p>
                  </a:txBody>
                  <a:tcPr/>
                </a:tc>
                <a:tc>
                  <a:txBody>
                    <a:bodyPr/>
                    <a:lstStyle/>
                    <a:p>
                      <a:pPr algn="ctr"/>
                      <a:r>
                        <a:rPr lang="sv-SE" sz="1400" dirty="0"/>
                        <a:t>69 600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white"/>
                          </a:solidFill>
                          <a:effectLst/>
                          <a:uLnTx/>
                          <a:uFillTx/>
                          <a:latin typeface="Century Gothic" panose="020B0502020202020204"/>
                          <a:ea typeface="+mn-ea"/>
                          <a:cs typeface="+mn-cs"/>
                        </a:rPr>
                        <a:t>kr</a:t>
                      </a:r>
                    </a:p>
                  </a:txBody>
                  <a:tcPr/>
                </a:tc>
                <a:tc>
                  <a:txBody>
                    <a:bodyPr/>
                    <a:lstStyle/>
                    <a:p>
                      <a:endParaRPr lang="sv-SE"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1400" dirty="0"/>
                    </a:p>
                  </a:txBody>
                  <a:tcPr/>
                </a:tc>
                <a:extLst>
                  <a:ext uri="{0D108BD9-81ED-4DB2-BD59-A6C34878D82A}">
                    <a16:rowId xmlns:a16="http://schemas.microsoft.com/office/drawing/2014/main" val="3686313447"/>
                  </a:ext>
                </a:extLst>
              </a:tr>
            </a:tbl>
          </a:graphicData>
        </a:graphic>
      </p:graphicFrame>
      <p:pic>
        <p:nvPicPr>
          <p:cNvPr id="7" name="Bildobjekt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146919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pPr lvl="0">
              <a:spcAft>
                <a:spcPts val="600"/>
              </a:spcAft>
            </a:pPr>
            <a:r>
              <a:rPr lang="sv-SE" kern="1400" spc="-50" dirty="0">
                <a:latin typeface="Calibri Light" panose="020F0302020204030204" pitchFamily="34" charset="0"/>
                <a:ea typeface="Times New Roman" panose="02020603050405020304" pitchFamily="18" charset="0"/>
                <a:cs typeface="Times New Roman" panose="02020603050405020304" pitchFamily="18" charset="0"/>
              </a:rPr>
              <a:t>Kläder</a:t>
            </a:r>
            <a:endParaRPr lang="sv-SE" sz="8000" kern="1400" spc="-50" dirty="0">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7" name="Platshållare för text 2"/>
          <p:cNvSpPr>
            <a:spLocks noGrp="1"/>
          </p:cNvSpPr>
          <p:nvPr>
            <p:ph type="body" sz="half" idx="2"/>
          </p:nvPr>
        </p:nvSpPr>
        <p:spPr>
          <a:xfrm>
            <a:off x="1154954" y="2613598"/>
            <a:ext cx="8825659" cy="3499526"/>
          </a:xfrm>
        </p:spPr>
        <p:txBody>
          <a:bodyPr anchor="t">
            <a:normAutofit/>
          </a:bodyPr>
          <a:lstStyle/>
          <a:p>
            <a:pPr marL="285750" indent="-285750">
              <a:buFont typeface="Arial" panose="020B0604020202020204" pitchFamily="34" charset="0"/>
              <a:buChar char="•"/>
            </a:pPr>
            <a:r>
              <a:rPr lang="sv-SE" dirty="0"/>
              <a:t>Nya överdragskläder – utprovning från vecka 11 på Intersport. De finns endast i LIRAS utförande, men modell och storlekar är samma</a:t>
            </a:r>
          </a:p>
          <a:p>
            <a:pPr marL="285750" indent="-285750">
              <a:buFont typeface="Arial" panose="020B0604020202020204" pitchFamily="34" charset="0"/>
              <a:buChar char="•"/>
            </a:pPr>
            <a:r>
              <a:rPr lang="sv-SE" dirty="0"/>
              <a:t>Beställning per lag till Wikström. Alla som är intresserade fyller i lista som finns på Intersport senast 31 mars. 8 veckors leveranstid </a:t>
            </a:r>
          </a:p>
          <a:p>
            <a:pPr marL="285750" indent="-285750">
              <a:buFont typeface="Arial" panose="020B0604020202020204" pitchFamily="34" charset="0"/>
              <a:buChar char="•"/>
            </a:pPr>
            <a:r>
              <a:rPr lang="sv-SE" dirty="0"/>
              <a:t>Bortamatchtröjor. Finns blå t-shirts kvar att använda? Funkar storlekar?</a:t>
            </a:r>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3376222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pPr lvl="0">
              <a:spcAft>
                <a:spcPts val="600"/>
              </a:spcAft>
            </a:pPr>
            <a:r>
              <a:rPr lang="sv-SE" kern="1400" spc="-50" dirty="0">
                <a:latin typeface="Calibri Light" panose="020F0302020204030204" pitchFamily="34" charset="0"/>
                <a:ea typeface="Times New Roman" panose="02020603050405020304" pitchFamily="18" charset="0"/>
                <a:cs typeface="Times New Roman" panose="02020603050405020304" pitchFamily="18" charset="0"/>
              </a:rPr>
              <a:t>Kommunikation</a:t>
            </a:r>
            <a:endParaRPr lang="sv-SE" sz="8000" kern="1400" spc="-50" dirty="0">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7" name="Platshållare för text 2"/>
          <p:cNvSpPr>
            <a:spLocks noGrp="1"/>
          </p:cNvSpPr>
          <p:nvPr>
            <p:ph type="body" sz="half" idx="2"/>
          </p:nvPr>
        </p:nvSpPr>
        <p:spPr>
          <a:xfrm>
            <a:off x="1154954" y="2613598"/>
            <a:ext cx="8825659" cy="3499526"/>
          </a:xfrm>
        </p:spPr>
        <p:txBody>
          <a:bodyPr anchor="t">
            <a:normAutofit/>
          </a:bodyPr>
          <a:lstStyle/>
          <a:p>
            <a:pPr marL="285750" indent="-285750">
              <a:buFont typeface="Arial" panose="020B0604020202020204" pitchFamily="34" charset="0"/>
              <a:buChar char="•"/>
            </a:pPr>
            <a:r>
              <a:rPr lang="sv-SE" dirty="0"/>
              <a:t>Laget.se – kalender, anmälningar, nyheter, utskick</a:t>
            </a:r>
          </a:p>
          <a:p>
            <a:pPr marL="285750" indent="-285750">
              <a:buFont typeface="Arial" panose="020B0604020202020204" pitchFamily="34" charset="0"/>
              <a:buChar char="•"/>
            </a:pPr>
            <a:r>
              <a:rPr lang="sv-SE" dirty="0"/>
              <a:t>FB – diskussioner, byte av fika-dag etc.</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18516403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a:themeElements>
    <a:clrScheme name="J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J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8501</TotalTime>
  <Words>695</Words>
  <Application>Microsoft Office PowerPoint</Application>
  <PresentationFormat>Bredbild</PresentationFormat>
  <Paragraphs>128</Paragraphs>
  <Slides>10</Slides>
  <Notes>8</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10</vt:i4>
      </vt:variant>
    </vt:vector>
  </HeadingPairs>
  <TitlesOfParts>
    <vt:vector size="17" baseType="lpstr">
      <vt:lpstr>Arial</vt:lpstr>
      <vt:lpstr>Bahnschrift Condensed</vt:lpstr>
      <vt:lpstr>Calibri</vt:lpstr>
      <vt:lpstr>Calibri Light</vt:lpstr>
      <vt:lpstr>Century Gothic</vt:lpstr>
      <vt:lpstr>Wingdings 3</vt:lpstr>
      <vt:lpstr>Jon</vt:lpstr>
      <vt:lpstr>PowerPoint-presentation</vt:lpstr>
      <vt:lpstr>Tränarna informerar</vt:lpstr>
      <vt:lpstr>PowerPoint-presentation</vt:lpstr>
      <vt:lpstr>PowerPoint-presentation</vt:lpstr>
      <vt:lpstr>PowerPoint-presentation</vt:lpstr>
      <vt:lpstr>Seriespel och cuper</vt:lpstr>
      <vt:lpstr>Ekonomi</vt:lpstr>
      <vt:lpstr>Kläder</vt:lpstr>
      <vt:lpstr>Kommunikation</vt:lpstr>
      <vt:lpstr>Nu håller vi tummarna för en roligare säsong med mycket fotboll,  Väl mött!  /Ledarna </vt:lpstr>
    </vt:vector>
  </TitlesOfParts>
  <Company>Trafikverket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Cullhed Lisa, IVtman</dc:creator>
  <cp:lastModifiedBy>Lisa Cullhed</cp:lastModifiedBy>
  <cp:revision>43</cp:revision>
  <dcterms:created xsi:type="dcterms:W3CDTF">2020-03-17T08:55:26Z</dcterms:created>
  <dcterms:modified xsi:type="dcterms:W3CDTF">2021-03-14T11:55:39Z</dcterms:modified>
</cp:coreProperties>
</file>