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7C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Format med tema 1 - dekorfär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84419" autoAdjust="0"/>
  </p:normalViewPr>
  <p:slideViewPr>
    <p:cSldViewPr snapToGrid="0">
      <p:cViewPr>
        <p:scale>
          <a:sx n="66" d="100"/>
          <a:sy n="66" d="100"/>
        </p:scale>
        <p:origin x="1190" y="18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B12C55-4764-49F0-9D44-1A9D49C4AF14}" type="datetimeFigureOut">
              <a:rPr lang="sv-SE" smtClean="0"/>
              <a:t>2020-03-28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04F25-C047-4E1C-9F7C-396E0D154EC2}" type="slidenum">
              <a:rPr lang="sv-SE" smtClean="0"/>
              <a:t>‹#›</a:t>
            </a:fld>
            <a:endParaRPr lang="sv-SE"/>
          </a:p>
        </p:txBody>
      </p:sp>
    </p:spTree>
    <p:extLst>
      <p:ext uri="{BB962C8B-B14F-4D97-AF65-F5344CB8AC3E}">
        <p14:creationId xmlns:p14="http://schemas.microsoft.com/office/powerpoint/2010/main" val="114610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Peter kommer inte att träna</a:t>
            </a:r>
            <a:r>
              <a:rPr lang="sv-SE" baseline="0" dirty="0"/>
              <a:t> killarna </a:t>
            </a:r>
            <a:r>
              <a:rPr lang="sv-SE" baseline="0" dirty="0" err="1"/>
              <a:t>denns</a:t>
            </a:r>
            <a:r>
              <a:rPr lang="sv-SE" baseline="0" dirty="0"/>
              <a:t> säsong och istället får vi hjälp av Anna Edin och/eller Jonas Bergstedt. Superkul!</a:t>
            </a:r>
          </a:p>
          <a:p>
            <a:r>
              <a:rPr lang="sv-SE" baseline="0" dirty="0"/>
              <a:t>Eftersom vi har två lag anmälda till serie och flertalet cuper behöver vi ytterligare förstärkning, och vill någon komma med som tränare är denne varmt välkommen!</a:t>
            </a:r>
            <a:endParaRPr lang="sv-SE" dirty="0"/>
          </a:p>
        </p:txBody>
      </p:sp>
      <p:sp>
        <p:nvSpPr>
          <p:cNvPr id="4" name="Platshållare för bildnummer 3"/>
          <p:cNvSpPr>
            <a:spLocks noGrp="1"/>
          </p:cNvSpPr>
          <p:nvPr>
            <p:ph type="sldNum" sz="quarter" idx="10"/>
          </p:nvPr>
        </p:nvSpPr>
        <p:spPr/>
        <p:txBody>
          <a:bodyPr/>
          <a:lstStyle/>
          <a:p>
            <a:fld id="{20F04F25-C047-4E1C-9F7C-396E0D154EC2}" type="slidenum">
              <a:rPr lang="sv-SE" smtClean="0"/>
              <a:t>3</a:t>
            </a:fld>
            <a:endParaRPr lang="sv-SE"/>
          </a:p>
        </p:txBody>
      </p:sp>
    </p:spTree>
    <p:extLst>
      <p:ext uri="{BB962C8B-B14F-4D97-AF65-F5344CB8AC3E}">
        <p14:creationId xmlns:p14="http://schemas.microsoft.com/office/powerpoint/2010/main" val="2099709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latin typeface="Calibri" panose="020F0502020204030204" pitchFamily="34" charset="0"/>
                <a:ea typeface="Calibri" panose="020F0502020204030204" pitchFamily="34" charset="0"/>
                <a:cs typeface="Times New Roman" panose="02020603050405020304" pitchFamily="18" charset="0"/>
              </a:rPr>
              <a:t>Vi har ännu inte fått något slutgiltigt besked om träningstider, angivna tider kan alltså komma att ändras även om det inte är troligt. </a:t>
            </a:r>
            <a:r>
              <a:rPr lang="sv-SE" dirty="0"/>
              <a:t>Information skickas ut då tider beslutats av sektionen.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
        <p:nvSpPr>
          <p:cNvPr id="4" name="Platshållare för bildnummer 3"/>
          <p:cNvSpPr>
            <a:spLocks noGrp="1"/>
          </p:cNvSpPr>
          <p:nvPr>
            <p:ph type="sldNum" sz="quarter" idx="10"/>
          </p:nvPr>
        </p:nvSpPr>
        <p:spPr/>
        <p:txBody>
          <a:bodyPr/>
          <a:lstStyle/>
          <a:p>
            <a:fld id="{20F04F25-C047-4E1C-9F7C-396E0D154EC2}" type="slidenum">
              <a:rPr lang="sv-SE" smtClean="0"/>
              <a:t>4</a:t>
            </a:fld>
            <a:endParaRPr lang="sv-SE"/>
          </a:p>
        </p:txBody>
      </p:sp>
    </p:spTree>
    <p:extLst>
      <p:ext uri="{BB962C8B-B14F-4D97-AF65-F5344CB8AC3E}">
        <p14:creationId xmlns:p14="http://schemas.microsoft.com/office/powerpoint/2010/main" val="3752225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Även i år spel 7 mot 7, vi har anmält två lag till seriespel. En anmälan kommer att skickas ut inför varje match och två</a:t>
            </a:r>
            <a:r>
              <a:rPr lang="sv-SE" baseline="0" dirty="0">
                <a:latin typeface="Calibri" panose="020F0502020204030204" pitchFamily="34" charset="0"/>
                <a:ea typeface="Calibri" panose="020F0502020204030204" pitchFamily="34" charset="0"/>
                <a:cs typeface="Times New Roman" panose="02020603050405020304" pitchFamily="18" charset="0"/>
              </a:rPr>
              <a:t> byten tas ut + en spelare som står som reserv vid frånvaro, så för att ersättaren ska hinna få besked om spel är viktigt att tänka på att meddela att man inte kommer så snart man vet det</a:t>
            </a:r>
          </a:p>
        </p:txBody>
      </p:sp>
      <p:sp>
        <p:nvSpPr>
          <p:cNvPr id="4" name="Platshållare för bildnummer 3"/>
          <p:cNvSpPr>
            <a:spLocks noGrp="1"/>
          </p:cNvSpPr>
          <p:nvPr>
            <p:ph type="sldNum" sz="quarter" idx="10"/>
          </p:nvPr>
        </p:nvSpPr>
        <p:spPr/>
        <p:txBody>
          <a:bodyPr/>
          <a:lstStyle/>
          <a:p>
            <a:fld id="{20F04F25-C047-4E1C-9F7C-396E0D154EC2}" type="slidenum">
              <a:rPr lang="sv-SE" smtClean="0"/>
              <a:t>5</a:t>
            </a:fld>
            <a:endParaRPr lang="sv-SE"/>
          </a:p>
        </p:txBody>
      </p:sp>
    </p:spTree>
    <p:extLst>
      <p:ext uri="{BB962C8B-B14F-4D97-AF65-F5344CB8AC3E}">
        <p14:creationId xmlns:p14="http://schemas.microsoft.com/office/powerpoint/2010/main" val="4127131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Avseende fikaförsäljning och domararvoden räknar vi med dubblerade siffror från ifjol när vi nu har 2 lag.</a:t>
            </a:r>
          </a:p>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Vi har en bra kassa på drygt 50.000 när vi går in i säsongen. Som det ser ut i nuläget kommer vi gå jämnt upp alt några tusen back denna säsong.</a:t>
            </a:r>
          </a:p>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Vill </a:t>
            </a:r>
            <a:r>
              <a:rPr lang="sv-SE">
                <a:latin typeface="Calibri" panose="020F0502020204030204" pitchFamily="34" charset="0"/>
                <a:ea typeface="Calibri" panose="020F0502020204030204" pitchFamily="34" charset="0"/>
                <a:cs typeface="Times New Roman" panose="02020603050405020304" pitchFamily="18" charset="0"/>
              </a:rPr>
              <a:t>vi bygga </a:t>
            </a:r>
            <a:r>
              <a:rPr lang="sv-SE" dirty="0">
                <a:latin typeface="Calibri" panose="020F0502020204030204" pitchFamily="34" charset="0"/>
                <a:ea typeface="Calibri" panose="020F0502020204030204" pitchFamily="34" charset="0"/>
                <a:cs typeface="Times New Roman" panose="02020603050405020304" pitchFamily="18" charset="0"/>
              </a:rPr>
              <a:t>kassa för framtiden (Gothia?) krävs någon form av försäljningsuppdrag. Inplanerade arbetsinsatser som ifjol </a:t>
            </a:r>
            <a:r>
              <a:rPr lang="sv-SE" dirty="0" err="1">
                <a:latin typeface="Calibri" panose="020F0502020204030204" pitchFamily="34" charset="0"/>
                <a:ea typeface="Calibri" panose="020F0502020204030204" pitchFamily="34" charset="0"/>
                <a:cs typeface="Times New Roman" panose="02020603050405020304" pitchFamily="18" charset="0"/>
              </a:rPr>
              <a:t>vägstäd</a:t>
            </a:r>
            <a:r>
              <a:rPr lang="sv-SE" dirty="0">
                <a:latin typeface="Calibri" panose="020F0502020204030204" pitchFamily="34" charset="0"/>
                <a:ea typeface="Calibri" panose="020F0502020204030204" pitchFamily="34" charset="0"/>
                <a:cs typeface="Times New Roman" panose="02020603050405020304" pitchFamily="18" charset="0"/>
              </a:rPr>
              <a:t> och soptippsstäd.</a:t>
            </a:r>
          </a:p>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Hasse</a:t>
            </a:r>
            <a:r>
              <a:rPr lang="sv-SE" baseline="0" dirty="0">
                <a:latin typeface="Calibri" panose="020F0502020204030204" pitchFamily="34" charset="0"/>
                <a:ea typeface="Calibri" panose="020F0502020204030204" pitchFamily="34" charset="0"/>
                <a:cs typeface="Times New Roman" panose="02020603050405020304" pitchFamily="18" charset="0"/>
              </a:rPr>
              <a:t> återkommer med betalningsinformation om föräldrabidrag. Glöm inte att </a:t>
            </a:r>
            <a:r>
              <a:rPr lang="sv-SE" dirty="0">
                <a:latin typeface="Calibri" panose="020F0502020204030204" pitchFamily="34" charset="0"/>
                <a:ea typeface="Calibri" panose="020F0502020204030204" pitchFamily="34" charset="0"/>
                <a:cs typeface="Times New Roman" panose="02020603050405020304" pitchFamily="18" charset="0"/>
              </a:rPr>
              <a:t>registrerar SSK på medlemskap i Intersport. Klubben får  3% av inköpssumman varje gång något inhandlas,</a:t>
            </a:r>
            <a:r>
              <a:rPr lang="sv-SE" baseline="0" dirty="0">
                <a:latin typeface="Calibri" panose="020F0502020204030204" pitchFamily="34" charset="0"/>
                <a:ea typeface="Calibri" panose="020F0502020204030204" pitchFamily="34" charset="0"/>
                <a:cs typeface="Times New Roman" panose="02020603050405020304" pitchFamily="18" charset="0"/>
              </a:rPr>
              <a:t> och detta fördelas sedan ut på sektionerna och lagen.</a:t>
            </a:r>
          </a:p>
          <a:p>
            <a:pPr>
              <a:lnSpc>
                <a:spcPct val="107000"/>
              </a:lnSpc>
              <a:spcAft>
                <a:spcPts val="800"/>
              </a:spcAft>
            </a:pPr>
            <a:endParaRPr lang="sv-SE" baseline="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10"/>
          </p:nvPr>
        </p:nvSpPr>
        <p:spPr/>
        <p:txBody>
          <a:bodyPr/>
          <a:lstStyle/>
          <a:p>
            <a:fld id="{20F04F25-C047-4E1C-9F7C-396E0D154EC2}" type="slidenum">
              <a:rPr lang="sv-SE" smtClean="0"/>
              <a:t>6</a:t>
            </a:fld>
            <a:endParaRPr lang="sv-SE"/>
          </a:p>
        </p:txBody>
      </p:sp>
    </p:spTree>
    <p:extLst>
      <p:ext uri="{BB962C8B-B14F-4D97-AF65-F5344CB8AC3E}">
        <p14:creationId xmlns:p14="http://schemas.microsoft.com/office/powerpoint/2010/main" val="1986647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endParaRPr lang="sv-SE" baseline="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Platshållare för bildnummer 3"/>
          <p:cNvSpPr>
            <a:spLocks noGrp="1"/>
          </p:cNvSpPr>
          <p:nvPr>
            <p:ph type="sldNum" sz="quarter" idx="10"/>
          </p:nvPr>
        </p:nvSpPr>
        <p:spPr/>
        <p:txBody>
          <a:bodyPr/>
          <a:lstStyle/>
          <a:p>
            <a:fld id="{20F04F25-C047-4E1C-9F7C-396E0D154EC2}" type="slidenum">
              <a:rPr lang="sv-SE" smtClean="0"/>
              <a:t>7</a:t>
            </a:fld>
            <a:endParaRPr lang="sv-SE"/>
          </a:p>
        </p:txBody>
      </p:sp>
    </p:spTree>
    <p:extLst>
      <p:ext uri="{BB962C8B-B14F-4D97-AF65-F5344CB8AC3E}">
        <p14:creationId xmlns:p14="http://schemas.microsoft.com/office/powerpoint/2010/main" val="2642694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baseline="0" dirty="0">
                <a:latin typeface="Calibri" panose="020F0502020204030204" pitchFamily="34" charset="0"/>
                <a:ea typeface="Calibri" panose="020F0502020204030204" pitchFamily="34" charset="0"/>
                <a:cs typeface="Times New Roman" panose="02020603050405020304" pitchFamily="18" charset="0"/>
              </a:rPr>
              <a:t>Det mesta förmedlas genom laget.se. Frågor eller diskussioner hålls bäst via FB-gruppen.</a:t>
            </a:r>
          </a:p>
        </p:txBody>
      </p:sp>
      <p:sp>
        <p:nvSpPr>
          <p:cNvPr id="4" name="Platshållare för bildnummer 3"/>
          <p:cNvSpPr>
            <a:spLocks noGrp="1"/>
          </p:cNvSpPr>
          <p:nvPr>
            <p:ph type="sldNum" sz="quarter" idx="10"/>
          </p:nvPr>
        </p:nvSpPr>
        <p:spPr/>
        <p:txBody>
          <a:bodyPr/>
          <a:lstStyle/>
          <a:p>
            <a:fld id="{20F04F25-C047-4E1C-9F7C-396E0D154EC2}" type="slidenum">
              <a:rPr lang="sv-SE" smtClean="0"/>
              <a:t>8</a:t>
            </a:fld>
            <a:endParaRPr lang="sv-SE"/>
          </a:p>
        </p:txBody>
      </p:sp>
    </p:spTree>
    <p:extLst>
      <p:ext uri="{BB962C8B-B14F-4D97-AF65-F5344CB8AC3E}">
        <p14:creationId xmlns:p14="http://schemas.microsoft.com/office/powerpoint/2010/main" val="3489202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07000"/>
              </a:lnSpc>
              <a:spcAft>
                <a:spcPts val="800"/>
              </a:spcAft>
            </a:pPr>
            <a:r>
              <a:rPr lang="sv-SE" dirty="0">
                <a:latin typeface="Calibri" panose="020F0502020204030204" pitchFamily="34" charset="0"/>
                <a:ea typeface="Calibri" panose="020F0502020204030204" pitchFamily="34" charset="0"/>
                <a:cs typeface="Times New Roman" panose="02020603050405020304" pitchFamily="18" charset="0"/>
              </a:rPr>
              <a:t>Hasse</a:t>
            </a:r>
            <a:r>
              <a:rPr lang="sv-SE" baseline="0" dirty="0">
                <a:latin typeface="Calibri" panose="020F0502020204030204" pitchFamily="34" charset="0"/>
                <a:ea typeface="Calibri" panose="020F0502020204030204" pitchFamily="34" charset="0"/>
                <a:cs typeface="Times New Roman" panose="02020603050405020304" pitchFamily="18" charset="0"/>
              </a:rPr>
              <a:t> återkommer med betalningsinformation om föräldrabidrag</a:t>
            </a:r>
          </a:p>
        </p:txBody>
      </p:sp>
      <p:sp>
        <p:nvSpPr>
          <p:cNvPr id="4" name="Platshållare för bildnummer 3"/>
          <p:cNvSpPr>
            <a:spLocks noGrp="1"/>
          </p:cNvSpPr>
          <p:nvPr>
            <p:ph type="sldNum" sz="quarter" idx="10"/>
          </p:nvPr>
        </p:nvSpPr>
        <p:spPr/>
        <p:txBody>
          <a:bodyPr/>
          <a:lstStyle/>
          <a:p>
            <a:fld id="{20F04F25-C047-4E1C-9F7C-396E0D154EC2}" type="slidenum">
              <a:rPr lang="sv-SE" smtClean="0"/>
              <a:t>9</a:t>
            </a:fld>
            <a:endParaRPr lang="sv-SE"/>
          </a:p>
        </p:txBody>
      </p:sp>
    </p:spTree>
    <p:extLst>
      <p:ext uri="{BB962C8B-B14F-4D97-AF65-F5344CB8AC3E}">
        <p14:creationId xmlns:p14="http://schemas.microsoft.com/office/powerpoint/2010/main" val="805892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sv-SE"/>
              <a:t>Klicka här för att ändra format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106807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C7F9E6-436E-4C5B-9E82-A03CFE94A144}" type="datetimeFigureOut">
              <a:rPr lang="sv-SE" smtClean="0"/>
              <a:t>2020-03-28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19261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218942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sv-SE"/>
              <a:t>Klicka här för att ändra format</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000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sv-SE"/>
              <a:t>Klicka här för att ändra format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81993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format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605745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v-SE"/>
              <a:t>Klicka här för att ändra format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4"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951610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nchor="t" anchorCtr="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856556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sv-SE"/>
              <a:t>Klicka här för att ändra format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75746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77051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sv-SE"/>
              <a:t>Klicka här för att ändra format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1547174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6C7F9E6-436E-4C5B-9E82-A03CFE94A144}" type="datetimeFigureOut">
              <a:rPr lang="sv-SE" smtClean="0"/>
              <a:t>2020-03-28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725586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6C7F9E6-436E-4C5B-9E82-A03CFE94A144}" type="datetimeFigureOut">
              <a:rPr lang="sv-SE" smtClean="0"/>
              <a:t>2020-03-28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66708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7" name="Date Placeholder 2"/>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3"/>
          <p:cNvSpPr>
            <a:spLocks noGrp="1"/>
          </p:cNvSpPr>
          <p:nvPr>
            <p:ph type="ftr" sz="quarter" idx="11"/>
          </p:nvPr>
        </p:nvSpPr>
        <p:spPr/>
        <p:txBody>
          <a:bodyPr/>
          <a:lstStyle/>
          <a:p>
            <a:endParaRPr lang="sv-SE"/>
          </a:p>
        </p:txBody>
      </p:sp>
      <p:sp>
        <p:nvSpPr>
          <p:cNvPr id="6" name="Slide Number Placeholder 4"/>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4226711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2"/>
          <p:cNvSpPr>
            <a:spLocks noGrp="1"/>
          </p:cNvSpPr>
          <p:nvPr>
            <p:ph type="ftr" sz="quarter" idx="11"/>
          </p:nvPr>
        </p:nvSpPr>
        <p:spPr/>
        <p:txBody>
          <a:bodyPr/>
          <a:lstStyle/>
          <a:p>
            <a:endParaRPr lang="sv-SE"/>
          </a:p>
        </p:txBody>
      </p:sp>
      <p:sp>
        <p:nvSpPr>
          <p:cNvPr id="6" name="Slide Number Placeholder 3"/>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5221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sv-SE"/>
              <a:t>Klicka här för att ändra format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7" name="Date Placeholder 4"/>
          <p:cNvSpPr>
            <a:spLocks noGrp="1"/>
          </p:cNvSpPr>
          <p:nvPr>
            <p:ph type="dt" sz="half" idx="10"/>
          </p:nvPr>
        </p:nvSpPr>
        <p:spPr/>
        <p:txBody>
          <a:bodyPr/>
          <a:lstStyle/>
          <a:p>
            <a:fld id="{B6C7F9E6-436E-4C5B-9E82-A03CFE94A144}" type="datetimeFigureOut">
              <a:rPr lang="sv-SE" smtClean="0"/>
              <a:t>2020-03-28</a:t>
            </a:fld>
            <a:endParaRPr lang="sv-SE"/>
          </a:p>
        </p:txBody>
      </p:sp>
      <p:sp>
        <p:nvSpPr>
          <p:cNvPr id="5" name="Footer Placeholder 5"/>
          <p:cNvSpPr>
            <a:spLocks noGrp="1"/>
          </p:cNvSpPr>
          <p:nvPr>
            <p:ph type="ftr" sz="quarter" idx="11"/>
          </p:nvPr>
        </p:nvSpPr>
        <p:spPr/>
        <p:txBody>
          <a:bodyPr/>
          <a:lstStyle/>
          <a:p>
            <a:endParaRPr lang="sv-SE"/>
          </a:p>
        </p:txBody>
      </p:sp>
      <p:sp>
        <p:nvSpPr>
          <p:cNvPr id="6"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2402538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B6C7F9E6-436E-4C5B-9E82-A03CFE94A144}" type="datetimeFigureOut">
              <a:rPr lang="sv-SE" smtClean="0"/>
              <a:t>2020-03-28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1837DFB2-5A07-4002-851B-76A2F4B80047}" type="slidenum">
              <a:rPr lang="sv-SE" smtClean="0"/>
              <a:t>‹#›</a:t>
            </a:fld>
            <a:endParaRPr lang="sv-SE"/>
          </a:p>
        </p:txBody>
      </p:sp>
    </p:spTree>
    <p:extLst>
      <p:ext uri="{BB962C8B-B14F-4D97-AF65-F5344CB8AC3E}">
        <p14:creationId xmlns:p14="http://schemas.microsoft.com/office/powerpoint/2010/main" val="310127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sv-SE"/>
              <a:t>Klicka här för att ändra format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C7F9E6-436E-4C5B-9E82-A03CFE94A144}" type="datetimeFigureOut">
              <a:rPr lang="sv-SE" smtClean="0"/>
              <a:t>2020-03-28</a:t>
            </a:fld>
            <a:endParaRPr lang="sv-SE"/>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v-SE"/>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837DFB2-5A07-4002-851B-76A2F4B80047}" type="slidenum">
              <a:rPr lang="sv-SE" smtClean="0"/>
              <a:t>‹#›</a:t>
            </a:fld>
            <a:endParaRPr lang="sv-SE"/>
          </a:p>
        </p:txBody>
      </p:sp>
    </p:spTree>
    <p:extLst>
      <p:ext uri="{BB962C8B-B14F-4D97-AF65-F5344CB8AC3E}">
        <p14:creationId xmlns:p14="http://schemas.microsoft.com/office/powerpoint/2010/main" val="1183539617"/>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692819" y="968124"/>
            <a:ext cx="9144000" cy="5437187"/>
          </a:xfrm>
        </p:spPr>
        <p:txBody>
          <a:bodyPr>
            <a:normAutofit/>
          </a:bodyPr>
          <a:lstStyle/>
          <a:p>
            <a:pPr defTabSz="179388"/>
            <a:r>
              <a:rPr lang="sv-SE" sz="3600" dirty="0">
                <a:latin typeface="Bahnschrift Condensed" panose="020B0502040204020203" pitchFamily="34" charset="0"/>
              </a:rPr>
              <a:t>                           Föräldramöte FP-09 inför Säsongen 2020</a:t>
            </a:r>
          </a:p>
          <a:p>
            <a:pPr marL="1790700" algn="l">
              <a:tabLst>
                <a:tab pos="2874963" algn="l"/>
              </a:tabLst>
            </a:pPr>
            <a:r>
              <a:rPr lang="sv-SE" dirty="0"/>
              <a:t>Datum: 	2019-04-01,</a:t>
            </a:r>
            <a:r>
              <a:rPr lang="sv-SE" b="1" dirty="0"/>
              <a:t> </a:t>
            </a:r>
          </a:p>
          <a:p>
            <a:pPr marL="1790700" algn="l">
              <a:tabLst>
                <a:tab pos="2874963" algn="l"/>
              </a:tabLst>
            </a:pPr>
            <a:r>
              <a:rPr lang="sv-SE" dirty="0"/>
              <a:t>TID: 	17:30 - 19:00</a:t>
            </a:r>
          </a:p>
          <a:p>
            <a:pPr marL="1790700" algn="l">
              <a:tabLst>
                <a:tab pos="2874963" algn="l"/>
              </a:tabLst>
            </a:pPr>
            <a:r>
              <a:rPr lang="sv-SE" dirty="0"/>
              <a:t>Plats :	Ishallsfiket</a:t>
            </a:r>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213708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1257300" y="990600"/>
            <a:ext cx="2929007" cy="3671774"/>
          </a:xfrm>
          <a:prstGeom prst="rect">
            <a:avLst/>
          </a:prstGeom>
          <a:noFill/>
        </p:spPr>
        <p:txBody>
          <a:bodyPr wrap="none" rtlCol="0">
            <a:spAutoFit/>
          </a:bodyPr>
          <a:lstStyle/>
          <a:p>
            <a:r>
              <a:rPr lang="sv-SE" sz="4800" dirty="0">
                <a:solidFill>
                  <a:schemeClr val="tx2"/>
                </a:solidFill>
                <a:latin typeface="+mj-lt"/>
                <a:ea typeface="+mj-ea"/>
                <a:cs typeface="+mj-cs"/>
              </a:rPr>
              <a:t>AGENDA</a:t>
            </a:r>
          </a:p>
          <a:p>
            <a:pPr marL="285750" indent="-285750">
              <a:lnSpc>
                <a:spcPct val="80000"/>
              </a:lnSpc>
              <a:spcBef>
                <a:spcPts val="1000"/>
              </a:spcBef>
              <a:buClr>
                <a:schemeClr val="accent1"/>
              </a:buClr>
              <a:buSzPct val="80000"/>
              <a:buFont typeface="Arial" panose="020B0604020202020204" pitchFamily="34" charset="0"/>
              <a:buChar char="•"/>
            </a:pPr>
            <a:endParaRPr lang="sv-SE" sz="1700" dirty="0">
              <a:latin typeface="+mj-lt"/>
              <a:ea typeface="+mj-ea"/>
              <a:cs typeface="+mj-cs"/>
            </a:endParaRPr>
          </a:p>
          <a:p>
            <a:pPr marL="285750" indent="-285750">
              <a:lnSpc>
                <a:spcPct val="80000"/>
              </a:lnSpc>
              <a:spcBef>
                <a:spcPts val="1000"/>
              </a:spcBef>
              <a:buClr>
                <a:schemeClr val="accent1"/>
              </a:buClr>
              <a:buSzPct val="80000"/>
              <a:buFont typeface="Arial" panose="020B0604020202020204" pitchFamily="34" charset="0"/>
              <a:buChar char="•"/>
            </a:pPr>
            <a:r>
              <a:rPr lang="sv-SE" sz="2000" dirty="0">
                <a:latin typeface="+mj-lt"/>
                <a:ea typeface="+mj-ea"/>
                <a:cs typeface="+mj-cs"/>
              </a:rPr>
              <a:t>Tränarna informerar</a:t>
            </a:r>
          </a:p>
          <a:p>
            <a:pPr marL="285750" indent="-285750">
              <a:lnSpc>
                <a:spcPct val="80000"/>
              </a:lnSpc>
              <a:spcBef>
                <a:spcPts val="1000"/>
              </a:spcBef>
              <a:buClr>
                <a:schemeClr val="accent1"/>
              </a:buClr>
              <a:buSzPct val="80000"/>
              <a:buFont typeface="Arial" panose="020B0604020202020204" pitchFamily="34" charset="0"/>
              <a:buChar char="•"/>
            </a:pPr>
            <a:r>
              <a:rPr lang="sv-SE" sz="2000" dirty="0">
                <a:latin typeface="+mj-lt"/>
                <a:ea typeface="+mj-ea"/>
                <a:cs typeface="+mj-cs"/>
              </a:rPr>
              <a:t>Seriespel och cuper</a:t>
            </a:r>
          </a:p>
          <a:p>
            <a:pPr marL="285750" indent="-285750">
              <a:lnSpc>
                <a:spcPct val="80000"/>
              </a:lnSpc>
              <a:spcBef>
                <a:spcPts val="1000"/>
              </a:spcBef>
              <a:buClr>
                <a:schemeClr val="accent1"/>
              </a:buClr>
              <a:buSzPct val="80000"/>
              <a:buFont typeface="Arial" panose="020B0604020202020204" pitchFamily="34" charset="0"/>
              <a:buChar char="•"/>
            </a:pPr>
            <a:r>
              <a:rPr lang="sv-SE" sz="2000" dirty="0">
                <a:latin typeface="+mj-lt"/>
                <a:ea typeface="+mj-ea"/>
                <a:cs typeface="+mj-cs"/>
              </a:rPr>
              <a:t>Ekonomi</a:t>
            </a:r>
          </a:p>
          <a:p>
            <a:pPr marL="285750" indent="-285750">
              <a:lnSpc>
                <a:spcPct val="80000"/>
              </a:lnSpc>
              <a:spcBef>
                <a:spcPts val="1000"/>
              </a:spcBef>
              <a:buClr>
                <a:schemeClr val="accent1"/>
              </a:buClr>
              <a:buSzPct val="80000"/>
              <a:buFont typeface="Arial" panose="020B0604020202020204" pitchFamily="34" charset="0"/>
              <a:buChar char="•"/>
            </a:pPr>
            <a:r>
              <a:rPr lang="sv-SE" sz="2000" dirty="0">
                <a:latin typeface="+mj-lt"/>
                <a:ea typeface="+mj-ea"/>
                <a:cs typeface="+mj-cs"/>
              </a:rPr>
              <a:t>Kläder</a:t>
            </a:r>
          </a:p>
          <a:p>
            <a:pPr marL="285750" indent="-285750">
              <a:lnSpc>
                <a:spcPct val="80000"/>
              </a:lnSpc>
              <a:spcBef>
                <a:spcPts val="1000"/>
              </a:spcBef>
              <a:buClr>
                <a:schemeClr val="accent1"/>
              </a:buClr>
              <a:buSzPct val="80000"/>
              <a:buFont typeface="Arial" panose="020B0604020202020204" pitchFamily="34" charset="0"/>
              <a:buChar char="•"/>
            </a:pPr>
            <a:r>
              <a:rPr lang="sv-SE" sz="2000" dirty="0">
                <a:latin typeface="+mj-lt"/>
                <a:ea typeface="+mj-ea"/>
                <a:cs typeface="+mj-cs"/>
              </a:rPr>
              <a:t>Kommunikation</a:t>
            </a:r>
          </a:p>
          <a:p>
            <a:pPr>
              <a:spcBef>
                <a:spcPts val="600"/>
              </a:spcBef>
            </a:pPr>
            <a:endParaRPr lang="sv-SE" dirty="0"/>
          </a:p>
          <a:p>
            <a:endParaRPr lang="sv-SE"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2381254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r>
              <a:rPr lang="sv-SE" dirty="0"/>
              <a:t>Tränarna informerar</a:t>
            </a:r>
          </a:p>
        </p:txBody>
      </p:sp>
      <p:sp>
        <p:nvSpPr>
          <p:cNvPr id="3" name="Platshållare för text 2"/>
          <p:cNvSpPr>
            <a:spLocks noGrp="1"/>
          </p:cNvSpPr>
          <p:nvPr>
            <p:ph type="body" sz="half" idx="2"/>
          </p:nvPr>
        </p:nvSpPr>
        <p:spPr>
          <a:xfrm>
            <a:off x="1154954" y="2613597"/>
            <a:ext cx="9747508" cy="3234543"/>
          </a:xfrm>
        </p:spPr>
        <p:txBody>
          <a:bodyPr anchor="t">
            <a:normAutofit/>
          </a:bodyPr>
          <a:lstStyle/>
          <a:p>
            <a:pPr defTabSz="896938">
              <a:tabLst>
                <a:tab pos="2152650" algn="l"/>
              </a:tabLst>
            </a:pPr>
            <a:r>
              <a:rPr lang="sv-SE" dirty="0"/>
              <a:t>Tränare 	Stefan Funck, Mika  </a:t>
            </a:r>
            <a:r>
              <a:rPr lang="sv-SE" dirty="0" err="1"/>
              <a:t>Liikamaa</a:t>
            </a:r>
            <a:r>
              <a:rPr lang="sv-SE" dirty="0"/>
              <a:t>, </a:t>
            </a:r>
          </a:p>
          <a:p>
            <a:pPr defTabSz="896938">
              <a:tabLst>
                <a:tab pos="2152650" algn="l"/>
              </a:tabLst>
            </a:pPr>
            <a:r>
              <a:rPr lang="sv-SE" dirty="0"/>
              <a:t>	Anna Edin  och/eller Jonas Bergstedt </a:t>
            </a:r>
          </a:p>
          <a:p>
            <a:pPr defTabSz="896938">
              <a:tabLst>
                <a:tab pos="2152650" algn="l"/>
              </a:tabLst>
            </a:pPr>
            <a:r>
              <a:rPr lang="sv-SE" dirty="0"/>
              <a:t>Lagledare  	Veronica Claesson och Lisa Cullhed</a:t>
            </a:r>
          </a:p>
          <a:p>
            <a:pPr defTabSz="896938">
              <a:tabLst>
                <a:tab pos="2152650" algn="l"/>
              </a:tabLst>
            </a:pPr>
            <a:r>
              <a:rPr lang="sv-SE" dirty="0"/>
              <a:t>Kassör 	Hans Lundmark</a:t>
            </a:r>
          </a:p>
          <a:p>
            <a:pPr defTabSz="896938">
              <a:tabLst>
                <a:tab pos="2152650" algn="l"/>
              </a:tabLst>
            </a:pPr>
            <a:r>
              <a:rPr lang="sv-SE" dirty="0"/>
              <a:t>Fikaansvarig 	Jennie Blomquist</a:t>
            </a:r>
          </a:p>
          <a:p>
            <a:pPr defTabSz="896938">
              <a:tabLst>
                <a:tab pos="2152650" algn="l"/>
              </a:tabLst>
            </a:pPr>
            <a:r>
              <a:rPr lang="sv-SE" dirty="0"/>
              <a:t>Domaransvarig 	Johanna Nordmark</a:t>
            </a:r>
          </a:p>
          <a:p>
            <a:pPr defTabSz="896938">
              <a:tabLst>
                <a:tab pos="2152650" algn="l"/>
              </a:tabLst>
            </a:pPr>
            <a:r>
              <a:rPr lang="sv-SE" dirty="0"/>
              <a:t>Försäljning (?)	---</a:t>
            </a:r>
          </a:p>
          <a:p>
            <a:endParaRPr lang="sv-SE" dirty="0"/>
          </a:p>
          <a:p>
            <a:endParaRPr lang="sv-SE"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3337353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p:cNvSpPr>
            <a:spLocks noGrp="1"/>
          </p:cNvSpPr>
          <p:nvPr>
            <p:ph type="body" sz="half" idx="2"/>
          </p:nvPr>
        </p:nvSpPr>
        <p:spPr>
          <a:xfrm>
            <a:off x="1154954" y="1319513"/>
            <a:ext cx="8825659" cy="4896092"/>
          </a:xfrm>
        </p:spPr>
        <p:txBody>
          <a:bodyPr anchor="t">
            <a:normAutofit/>
          </a:bodyPr>
          <a:lstStyle/>
          <a:p>
            <a:r>
              <a:rPr lang="sv-SE" sz="4400" dirty="0"/>
              <a:t>Träningstider</a:t>
            </a:r>
            <a:r>
              <a:rPr lang="sv-SE" sz="2000" dirty="0"/>
              <a:t> </a:t>
            </a:r>
          </a:p>
          <a:p>
            <a:r>
              <a:rPr lang="sv-SE" dirty="0"/>
              <a:t>Preliminärt försäsongen: 		tisdag 		(längst bort)	18:30 – 19:30</a:t>
            </a:r>
          </a:p>
          <a:p>
            <a:r>
              <a:rPr lang="sv-SE" dirty="0"/>
              <a:t>							torsdag 	(mitten)		18:30 – 19:30</a:t>
            </a:r>
          </a:p>
          <a:p>
            <a:endParaRPr lang="sv-SE" dirty="0"/>
          </a:p>
          <a:p>
            <a:r>
              <a:rPr lang="sv-SE" sz="4400" dirty="0"/>
              <a:t>Frånvaro</a:t>
            </a:r>
          </a:p>
          <a:p>
            <a:r>
              <a:rPr lang="sv-SE" dirty="0"/>
              <a:t>Frånvaro vid matcher och träningar anmäls till tränarna, </a:t>
            </a:r>
          </a:p>
          <a:p>
            <a:pPr defTabSz="471488"/>
            <a:r>
              <a:rPr lang="sv-SE" dirty="0"/>
              <a:t>Miika </a:t>
            </a:r>
            <a:r>
              <a:rPr lang="sv-SE" dirty="0" err="1"/>
              <a:t>Liikama</a:t>
            </a:r>
            <a:r>
              <a:rPr lang="sv-SE" dirty="0"/>
              <a:t> 	070 - 514 86 77</a:t>
            </a:r>
          </a:p>
          <a:p>
            <a:pPr defTabSz="471488"/>
            <a:r>
              <a:rPr lang="sv-SE" dirty="0"/>
              <a:t>Stefan Funck	073 - 842 88 82</a:t>
            </a:r>
          </a:p>
          <a:p>
            <a:pPr defTabSz="471488"/>
            <a:r>
              <a:rPr lang="sv-SE" dirty="0"/>
              <a:t>Anna Edin		070 – 239 90 09</a:t>
            </a:r>
          </a:p>
          <a:p>
            <a:pPr defTabSz="471488"/>
            <a:r>
              <a:rPr lang="sv-SE" dirty="0"/>
              <a:t>Jonas Bergstedt 	07x – xxx xx </a:t>
            </a:r>
            <a:r>
              <a:rPr lang="sv-SE" dirty="0" err="1"/>
              <a:t>xx</a:t>
            </a:r>
            <a:endParaRPr lang="sv-SE" dirty="0"/>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2137852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Seriespel och cuper</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3" name="Platshållare för text 2"/>
          <p:cNvSpPr>
            <a:spLocks noGrp="1"/>
          </p:cNvSpPr>
          <p:nvPr>
            <p:ph type="body" sz="half" idx="2"/>
          </p:nvPr>
        </p:nvSpPr>
        <p:spPr>
          <a:xfrm>
            <a:off x="1154954" y="2613598"/>
            <a:ext cx="8825659" cy="3499526"/>
          </a:xfrm>
        </p:spPr>
        <p:txBody>
          <a:bodyPr anchor="t">
            <a:normAutofit fontScale="92500" lnSpcReduction="20000"/>
          </a:bodyPr>
          <a:lstStyle/>
          <a:p>
            <a:r>
              <a:rPr lang="sv-SE" dirty="0"/>
              <a:t>Två lag anmälda till seriespel</a:t>
            </a:r>
          </a:p>
          <a:p>
            <a:endParaRPr lang="sv-SE" strike="sngStrike" dirty="0"/>
          </a:p>
          <a:p>
            <a:pPr marL="285750" indent="-285750">
              <a:buFont typeface="Arial" panose="020B0604020202020204" pitchFamily="34" charset="0"/>
              <a:buChar char="•"/>
              <a:tabLst>
                <a:tab pos="1436688" algn="l"/>
              </a:tabLst>
            </a:pPr>
            <a:r>
              <a:rPr lang="sv-SE" strike="sngStrike" dirty="0"/>
              <a:t>4-5 april 	Fritz Ohlsson, </a:t>
            </a:r>
            <a:r>
              <a:rPr lang="sv-SE" strike="sngStrike" dirty="0" err="1"/>
              <a:t>Arcus</a:t>
            </a:r>
            <a:r>
              <a:rPr lang="sv-SE" strike="sngStrike" dirty="0"/>
              <a:t> </a:t>
            </a:r>
            <a:r>
              <a:rPr lang="sv-SE" sz="2200" dirty="0">
                <a:solidFill>
                  <a:srgbClr val="FF0000"/>
                </a:solidFill>
              </a:rPr>
              <a:t>Inställd</a:t>
            </a:r>
            <a:endParaRPr lang="sv-SE" strike="sngStrike" dirty="0"/>
          </a:p>
          <a:p>
            <a:pPr marL="285750" indent="-285750">
              <a:buFont typeface="Arial" panose="020B0604020202020204" pitchFamily="34" charset="0"/>
              <a:buChar char="•"/>
              <a:tabLst>
                <a:tab pos="1436688" algn="l"/>
              </a:tabLst>
            </a:pPr>
            <a:r>
              <a:rPr lang="sv-SE" strike="sngStrike" dirty="0"/>
              <a:t>19 april 	Intersport cup</a:t>
            </a:r>
            <a:r>
              <a:rPr lang="sv-SE" dirty="0"/>
              <a:t>. </a:t>
            </a:r>
            <a:r>
              <a:rPr lang="sv-SE" sz="2200" dirty="0">
                <a:solidFill>
                  <a:srgbClr val="FF0000"/>
                </a:solidFill>
              </a:rPr>
              <a:t>Inställd</a:t>
            </a:r>
            <a:r>
              <a:rPr lang="sv-SE" dirty="0"/>
              <a:t> </a:t>
            </a:r>
          </a:p>
          <a:p>
            <a:pPr marL="285750" indent="-285750">
              <a:buFont typeface="Arial" panose="020B0604020202020204" pitchFamily="34" charset="0"/>
              <a:buChar char="•"/>
              <a:tabLst>
                <a:tab pos="1436688" algn="l"/>
              </a:tabLst>
            </a:pPr>
            <a:r>
              <a:rPr lang="sv-SE" dirty="0"/>
              <a:t>10 maj 	LSK Cup, </a:t>
            </a:r>
            <a:r>
              <a:rPr lang="sv-SE" dirty="0" err="1"/>
              <a:t>Hertsö</a:t>
            </a:r>
            <a:r>
              <a:rPr lang="sv-SE" dirty="0"/>
              <a:t> IP</a:t>
            </a:r>
          </a:p>
          <a:p>
            <a:pPr marL="285750" indent="-285750">
              <a:buFont typeface="Arial" panose="020B0604020202020204" pitchFamily="34" charset="0"/>
              <a:buChar char="•"/>
              <a:tabLst>
                <a:tab pos="1436688" algn="l"/>
              </a:tabLst>
            </a:pPr>
            <a:r>
              <a:rPr lang="sv-SE" dirty="0"/>
              <a:t>17 maj 	Sävastkicken, Sävast</a:t>
            </a:r>
          </a:p>
          <a:p>
            <a:pPr marL="285750" indent="-285750">
              <a:buFont typeface="Arial" panose="020B0604020202020204" pitchFamily="34" charset="0"/>
              <a:buChar char="•"/>
              <a:tabLst>
                <a:tab pos="1436688" algn="l"/>
              </a:tabLst>
            </a:pPr>
            <a:r>
              <a:rPr lang="sv-SE" dirty="0"/>
              <a:t>13 juni 	Davids Cup, Råneå IP</a:t>
            </a:r>
          </a:p>
          <a:p>
            <a:pPr marL="285750" indent="-285750">
              <a:buFont typeface="Arial" panose="020B0604020202020204" pitchFamily="34" charset="0"/>
              <a:buChar char="•"/>
              <a:tabLst>
                <a:tab pos="1436688" algn="l"/>
              </a:tabLst>
            </a:pPr>
            <a:r>
              <a:rPr lang="sv-SE" dirty="0"/>
              <a:t>26-28 Juni 	PSG, gemensamt boende (egenavgift)</a:t>
            </a:r>
          </a:p>
          <a:p>
            <a:pPr marL="285750" indent="-285750">
              <a:buFont typeface="Arial" panose="020B0604020202020204" pitchFamily="34" charset="0"/>
              <a:buChar char="•"/>
              <a:tabLst>
                <a:tab pos="1436688" algn="l"/>
              </a:tabLst>
            </a:pPr>
            <a:r>
              <a:rPr lang="sv-SE" dirty="0"/>
              <a:t>23-26 juli 	Umeå fotbollsfestival, gemensamt boende (egenavgift)</a:t>
            </a:r>
          </a:p>
          <a:p>
            <a:pPr marL="285750" indent="-285750">
              <a:buFont typeface="Arial" panose="020B0604020202020204" pitchFamily="34" charset="0"/>
              <a:buChar char="•"/>
              <a:tabLst>
                <a:tab pos="1436688" algn="l"/>
              </a:tabLst>
            </a:pPr>
            <a:r>
              <a:rPr lang="sv-SE" dirty="0"/>
              <a:t>31/7-2/8 	Gammelstad IF Cup, Gammelstads IP</a:t>
            </a:r>
          </a:p>
          <a:p>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2300074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Ekonomi</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graphicFrame>
        <p:nvGraphicFramePr>
          <p:cNvPr id="6" name="Tabell 5"/>
          <p:cNvGraphicFramePr>
            <a:graphicFrameLocks noGrp="1"/>
          </p:cNvGraphicFramePr>
          <p:nvPr>
            <p:extLst>
              <p:ext uri="{D42A27DB-BD31-4B8C-83A1-F6EECF244321}">
                <p14:modId xmlns:p14="http://schemas.microsoft.com/office/powerpoint/2010/main" val="387386668"/>
              </p:ext>
            </p:extLst>
          </p:nvPr>
        </p:nvGraphicFramePr>
        <p:xfrm>
          <a:off x="1154954" y="2468352"/>
          <a:ext cx="8370883" cy="4295238"/>
        </p:xfrm>
        <a:graphic>
          <a:graphicData uri="http://schemas.openxmlformats.org/drawingml/2006/table">
            <a:tbl>
              <a:tblPr firstRow="1" bandRow="1">
                <a:tableStyleId>{2D5ABB26-0587-4C30-8999-92F81FD0307C}</a:tableStyleId>
              </a:tblPr>
              <a:tblGrid>
                <a:gridCol w="2339019">
                  <a:extLst>
                    <a:ext uri="{9D8B030D-6E8A-4147-A177-3AD203B41FA5}">
                      <a16:colId xmlns:a16="http://schemas.microsoft.com/office/drawing/2014/main" val="2797601920"/>
                    </a:ext>
                  </a:extLst>
                </a:gridCol>
                <a:gridCol w="941724">
                  <a:extLst>
                    <a:ext uri="{9D8B030D-6E8A-4147-A177-3AD203B41FA5}">
                      <a16:colId xmlns:a16="http://schemas.microsoft.com/office/drawing/2014/main" val="587338452"/>
                    </a:ext>
                  </a:extLst>
                </a:gridCol>
                <a:gridCol w="905963">
                  <a:extLst>
                    <a:ext uri="{9D8B030D-6E8A-4147-A177-3AD203B41FA5}">
                      <a16:colId xmlns:a16="http://schemas.microsoft.com/office/drawing/2014/main" val="2117188793"/>
                    </a:ext>
                  </a:extLst>
                </a:gridCol>
                <a:gridCol w="2995860">
                  <a:extLst>
                    <a:ext uri="{9D8B030D-6E8A-4147-A177-3AD203B41FA5}">
                      <a16:colId xmlns:a16="http://schemas.microsoft.com/office/drawing/2014/main" val="3581868185"/>
                    </a:ext>
                  </a:extLst>
                </a:gridCol>
                <a:gridCol w="1188317">
                  <a:extLst>
                    <a:ext uri="{9D8B030D-6E8A-4147-A177-3AD203B41FA5}">
                      <a16:colId xmlns:a16="http://schemas.microsoft.com/office/drawing/2014/main" val="3777586345"/>
                    </a:ext>
                  </a:extLst>
                </a:gridCol>
              </a:tblGrid>
              <a:tr h="347994">
                <a:tc>
                  <a:txBody>
                    <a:bodyPr/>
                    <a:lstStyle/>
                    <a:p>
                      <a:r>
                        <a:rPr lang="sv-SE" sz="1400" u="sng" dirty="0"/>
                        <a:t>INTÄKTER</a:t>
                      </a:r>
                      <a:endParaRPr lang="sv-SE" sz="1400" dirty="0"/>
                    </a:p>
                  </a:txBody>
                  <a:tcPr/>
                </a:tc>
                <a:tc>
                  <a:txBody>
                    <a:bodyPr/>
                    <a:lstStyle/>
                    <a:p>
                      <a:pPr algn="ctr"/>
                      <a:endParaRPr lang="sv-SE" sz="1400" dirty="0"/>
                    </a:p>
                  </a:txBody>
                  <a:tcPr/>
                </a:tc>
                <a:tc>
                  <a:txBody>
                    <a:bodyPr/>
                    <a:lstStyle/>
                    <a:p>
                      <a:endParaRPr lang="sv-SE" sz="1400" dirty="0"/>
                    </a:p>
                  </a:txBody>
                  <a:tcPr/>
                </a:tc>
                <a:tc>
                  <a:txBody>
                    <a:bodyPr/>
                    <a:lstStyle/>
                    <a:p>
                      <a:r>
                        <a:rPr lang="sv-SE" sz="1400" u="sng" dirty="0"/>
                        <a:t>KOSTNADER</a:t>
                      </a:r>
                    </a:p>
                  </a:txBody>
                  <a:tcPr/>
                </a:tc>
                <a:tc>
                  <a:txBody>
                    <a:bodyPr/>
                    <a:lstStyle/>
                    <a:p>
                      <a:endParaRPr lang="sv-SE" sz="1400" dirty="0"/>
                    </a:p>
                  </a:txBody>
                  <a:tcPr/>
                </a:tc>
                <a:extLst>
                  <a:ext uri="{0D108BD9-81ED-4DB2-BD59-A6C34878D82A}">
                    <a16:rowId xmlns:a16="http://schemas.microsoft.com/office/drawing/2014/main" val="719592659"/>
                  </a:ext>
                </a:extLst>
              </a:tr>
              <a:tr h="488020">
                <a:tc>
                  <a:txBody>
                    <a:bodyPr/>
                    <a:lstStyle/>
                    <a:p>
                      <a:r>
                        <a:rPr lang="sv-SE" sz="1400" dirty="0"/>
                        <a:t>Ingående balans</a:t>
                      </a:r>
                    </a:p>
                  </a:txBody>
                  <a:tcPr/>
                </a:tc>
                <a:tc>
                  <a:txBody>
                    <a:bodyPr/>
                    <a:lstStyle/>
                    <a:p>
                      <a:pPr algn="ctr"/>
                      <a:r>
                        <a:rPr lang="sv-SE" sz="1400" dirty="0"/>
                        <a:t>Ca 52000</a:t>
                      </a:r>
                    </a:p>
                  </a:txBody>
                  <a:tcPr/>
                </a:tc>
                <a:tc>
                  <a:txBody>
                    <a:bodyPr/>
                    <a:lstStyle/>
                    <a:p>
                      <a:endParaRPr lang="sv-SE" sz="1400" dirty="0"/>
                    </a:p>
                  </a:txBody>
                  <a:tcPr/>
                </a:tc>
                <a:tc>
                  <a:txBody>
                    <a:bodyPr/>
                    <a:lstStyle/>
                    <a:p>
                      <a:r>
                        <a:rPr lang="sv-SE" sz="1400" dirty="0" err="1"/>
                        <a:t>Anm</a:t>
                      </a:r>
                      <a:r>
                        <a:rPr lang="sv-SE" sz="1400" dirty="0"/>
                        <a:t> serie</a:t>
                      </a:r>
                    </a:p>
                  </a:txBody>
                  <a:tcPr/>
                </a:tc>
                <a:tc>
                  <a:txBody>
                    <a:bodyPr/>
                    <a:lstStyle/>
                    <a:p>
                      <a:r>
                        <a:rPr lang="sv-SE" sz="1400" dirty="0"/>
                        <a:t>1400</a:t>
                      </a:r>
                    </a:p>
                  </a:txBody>
                  <a:tcPr/>
                </a:tc>
                <a:extLst>
                  <a:ext uri="{0D108BD9-81ED-4DB2-BD59-A6C34878D82A}">
                    <a16:rowId xmlns:a16="http://schemas.microsoft.com/office/drawing/2014/main" val="1430372981"/>
                  </a:ext>
                </a:extLst>
              </a:tr>
              <a:tr h="347994">
                <a:tc>
                  <a:txBody>
                    <a:bodyPr/>
                    <a:lstStyle/>
                    <a:p>
                      <a:r>
                        <a:rPr lang="sv-SE" sz="1400" dirty="0"/>
                        <a:t>Sponsring</a:t>
                      </a:r>
                    </a:p>
                  </a:txBody>
                  <a:tcPr/>
                </a:tc>
                <a:tc>
                  <a:txBody>
                    <a:bodyPr/>
                    <a:lstStyle/>
                    <a:p>
                      <a:pPr algn="ctr"/>
                      <a:r>
                        <a:rPr lang="sv-SE" sz="1400" dirty="0"/>
                        <a:t>?</a:t>
                      </a:r>
                    </a:p>
                  </a:txBody>
                  <a:tcPr/>
                </a:tc>
                <a:tc>
                  <a:txBody>
                    <a:bodyPr/>
                    <a:lstStyle/>
                    <a:p>
                      <a:endParaRPr lang="sv-SE" sz="1400" dirty="0"/>
                    </a:p>
                  </a:txBody>
                  <a:tcPr/>
                </a:tc>
                <a:tc>
                  <a:txBody>
                    <a:bodyPr/>
                    <a:lstStyle/>
                    <a:p>
                      <a:r>
                        <a:rPr lang="sv-SE" sz="1400" dirty="0"/>
                        <a:t>Domararvoden </a:t>
                      </a:r>
                    </a:p>
                  </a:txBody>
                  <a:tcPr/>
                </a:tc>
                <a:tc>
                  <a:txBody>
                    <a:bodyPr/>
                    <a:lstStyle/>
                    <a:p>
                      <a:r>
                        <a:rPr lang="sv-SE" sz="1400" dirty="0"/>
                        <a:t>2400</a:t>
                      </a:r>
                    </a:p>
                  </a:txBody>
                  <a:tcPr/>
                </a:tc>
                <a:extLst>
                  <a:ext uri="{0D108BD9-81ED-4DB2-BD59-A6C34878D82A}">
                    <a16:rowId xmlns:a16="http://schemas.microsoft.com/office/drawing/2014/main" val="2292871570"/>
                  </a:ext>
                </a:extLst>
              </a:tr>
              <a:tr h="347994">
                <a:tc>
                  <a:txBody>
                    <a:bodyPr/>
                    <a:lstStyle/>
                    <a:p>
                      <a:r>
                        <a:rPr lang="sv-SE" sz="1400" dirty="0" err="1"/>
                        <a:t>Vägstäd</a:t>
                      </a:r>
                      <a:endParaRPr lang="sv-SE" sz="1400" dirty="0"/>
                    </a:p>
                  </a:txBody>
                  <a:tcPr/>
                </a:tc>
                <a:tc>
                  <a:txBody>
                    <a:bodyPr/>
                    <a:lstStyle/>
                    <a:p>
                      <a:pPr algn="ctr"/>
                      <a:r>
                        <a:rPr lang="sv-SE" sz="1400" dirty="0"/>
                        <a:t>3000</a:t>
                      </a:r>
                    </a:p>
                  </a:txBody>
                  <a:tcPr/>
                </a:tc>
                <a:tc>
                  <a:txBody>
                    <a:bodyPr/>
                    <a:lstStyle/>
                    <a:p>
                      <a:endParaRPr lang="sv-SE" sz="1400" dirty="0"/>
                    </a:p>
                  </a:txBody>
                  <a:tcPr/>
                </a:tc>
                <a:tc>
                  <a:txBody>
                    <a:bodyPr/>
                    <a:lstStyle/>
                    <a:p>
                      <a:r>
                        <a:rPr lang="sv-SE" sz="1400" dirty="0"/>
                        <a:t>Cuper</a:t>
                      </a:r>
                    </a:p>
                  </a:txBody>
                  <a:tcPr/>
                </a:tc>
                <a:tc>
                  <a:txBody>
                    <a:bodyPr/>
                    <a:lstStyle/>
                    <a:p>
                      <a:r>
                        <a:rPr lang="sv-SE" sz="1400" dirty="0"/>
                        <a:t>16000</a:t>
                      </a:r>
                    </a:p>
                  </a:txBody>
                  <a:tcPr/>
                </a:tc>
                <a:extLst>
                  <a:ext uri="{0D108BD9-81ED-4DB2-BD59-A6C34878D82A}">
                    <a16:rowId xmlns:a16="http://schemas.microsoft.com/office/drawing/2014/main" val="153430262"/>
                  </a:ext>
                </a:extLst>
              </a:tr>
              <a:tr h="347994">
                <a:tc>
                  <a:txBody>
                    <a:bodyPr/>
                    <a:lstStyle/>
                    <a:p>
                      <a:r>
                        <a:rPr lang="sv-SE" sz="1400" dirty="0"/>
                        <a:t>Soptippsstäd</a:t>
                      </a:r>
                    </a:p>
                  </a:txBody>
                  <a:tcPr/>
                </a:tc>
                <a:tc>
                  <a:txBody>
                    <a:bodyPr/>
                    <a:lstStyle/>
                    <a:p>
                      <a:pPr algn="ctr"/>
                      <a:r>
                        <a:rPr lang="sv-SE" sz="1400" dirty="0"/>
                        <a:t>6000</a:t>
                      </a:r>
                    </a:p>
                  </a:txBody>
                  <a:tcPr/>
                </a:tc>
                <a:tc>
                  <a:txBody>
                    <a:bodyPr/>
                    <a:lstStyle/>
                    <a:p>
                      <a:endParaRPr lang="sv-SE" sz="14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400" dirty="0"/>
                        <a:t>Utrustning</a:t>
                      </a:r>
                    </a:p>
                  </a:txBody>
                  <a:tcPr/>
                </a:tc>
                <a:tc>
                  <a:txBody>
                    <a:bodyPr/>
                    <a:lstStyle/>
                    <a:p>
                      <a:r>
                        <a:rPr lang="sv-SE" sz="1400" dirty="0"/>
                        <a:t>4000</a:t>
                      </a:r>
                    </a:p>
                  </a:txBody>
                  <a:tcPr/>
                </a:tc>
                <a:extLst>
                  <a:ext uri="{0D108BD9-81ED-4DB2-BD59-A6C34878D82A}">
                    <a16:rowId xmlns:a16="http://schemas.microsoft.com/office/drawing/2014/main" val="2808124412"/>
                  </a:ext>
                </a:extLst>
              </a:tr>
              <a:tr h="488020">
                <a:tc>
                  <a:txBody>
                    <a:bodyPr/>
                    <a:lstStyle/>
                    <a:p>
                      <a:r>
                        <a:rPr lang="sv-SE" sz="1400" dirty="0"/>
                        <a:t>Föräldrabidrag (409 kr)</a:t>
                      </a:r>
                    </a:p>
                  </a:txBody>
                  <a:tcPr/>
                </a:tc>
                <a:tc>
                  <a:txBody>
                    <a:bodyPr/>
                    <a:lstStyle/>
                    <a:p>
                      <a:pPr algn="ctr"/>
                      <a:r>
                        <a:rPr lang="sv-SE" sz="1400" dirty="0"/>
                        <a:t>9800</a:t>
                      </a:r>
                    </a:p>
                  </a:txBody>
                  <a:tcPr/>
                </a:tc>
                <a:tc>
                  <a:txBody>
                    <a:bodyPr/>
                    <a:lstStyle/>
                    <a:p>
                      <a:endParaRPr lang="sv-SE" sz="1400" dirty="0"/>
                    </a:p>
                  </a:txBody>
                  <a:tcPr/>
                </a:tc>
                <a:tc>
                  <a:txBody>
                    <a:bodyPr/>
                    <a:lstStyle/>
                    <a:p>
                      <a:r>
                        <a:rPr lang="sv-SE" sz="1400" dirty="0"/>
                        <a:t>Övrigt (</a:t>
                      </a:r>
                      <a:r>
                        <a:rPr lang="sv-SE" sz="1400" dirty="0" err="1"/>
                        <a:t>plankostnader</a:t>
                      </a:r>
                      <a:r>
                        <a:rPr lang="sv-SE" sz="1400" dirty="0"/>
                        <a:t>, </a:t>
                      </a:r>
                      <a:r>
                        <a:rPr lang="sv-SE" sz="1400" dirty="0" err="1"/>
                        <a:t>matchställahyra</a:t>
                      </a:r>
                      <a:r>
                        <a:rPr lang="sv-SE" sz="1400" dirty="0"/>
                        <a:t> </a:t>
                      </a:r>
                      <a:r>
                        <a:rPr lang="sv-SE" sz="1400" dirty="0" err="1"/>
                        <a:t>etc</a:t>
                      </a:r>
                      <a:endParaRPr lang="sv-SE" sz="1400" dirty="0"/>
                    </a:p>
                  </a:txBody>
                  <a:tcPr/>
                </a:tc>
                <a:tc>
                  <a:txBody>
                    <a:bodyPr/>
                    <a:lstStyle/>
                    <a:p>
                      <a:r>
                        <a:rPr lang="sv-SE" sz="1400" dirty="0"/>
                        <a:t>6000</a:t>
                      </a:r>
                    </a:p>
                  </a:txBody>
                  <a:tcPr/>
                </a:tc>
                <a:extLst>
                  <a:ext uri="{0D108BD9-81ED-4DB2-BD59-A6C34878D82A}">
                    <a16:rowId xmlns:a16="http://schemas.microsoft.com/office/drawing/2014/main" val="2329978566"/>
                  </a:ext>
                </a:extLst>
              </a:tr>
              <a:tr h="488020">
                <a:tc>
                  <a:txBody>
                    <a:bodyPr/>
                    <a:lstStyle/>
                    <a:p>
                      <a:r>
                        <a:rPr lang="sv-SE" sz="1400" dirty="0"/>
                        <a:t>LOAK</a:t>
                      </a:r>
                    </a:p>
                  </a:txBody>
                  <a:tcPr/>
                </a:tc>
                <a:tc>
                  <a:txBody>
                    <a:bodyPr/>
                    <a:lstStyle/>
                    <a:p>
                      <a:pPr algn="ctr"/>
                      <a:r>
                        <a:rPr lang="sv-SE" sz="1400" dirty="0"/>
                        <a:t>4000</a:t>
                      </a:r>
                    </a:p>
                  </a:txBody>
                  <a:tcPr/>
                </a:tc>
                <a:tc>
                  <a:txBody>
                    <a:bodyPr/>
                    <a:lstStyle/>
                    <a:p>
                      <a:endParaRPr lang="sv-SE" sz="1400" dirty="0"/>
                    </a:p>
                  </a:txBody>
                  <a:tcPr/>
                </a:tc>
                <a:tc>
                  <a:txBody>
                    <a:bodyPr/>
                    <a:lstStyle/>
                    <a:p>
                      <a:r>
                        <a:rPr lang="sv-SE" sz="1400" dirty="0"/>
                        <a:t>Avslutning (siffror från förra säsongen)</a:t>
                      </a:r>
                    </a:p>
                  </a:txBody>
                  <a:tcPr/>
                </a:tc>
                <a:tc>
                  <a:txBody>
                    <a:bodyPr/>
                    <a:lstStyle/>
                    <a:p>
                      <a:r>
                        <a:rPr lang="sv-SE" sz="1400" dirty="0"/>
                        <a:t>3000</a:t>
                      </a:r>
                    </a:p>
                  </a:txBody>
                  <a:tcPr/>
                </a:tc>
                <a:extLst>
                  <a:ext uri="{0D108BD9-81ED-4DB2-BD59-A6C34878D82A}">
                    <a16:rowId xmlns:a16="http://schemas.microsoft.com/office/drawing/2014/main" val="1803405153"/>
                  </a:ext>
                </a:extLst>
              </a:tr>
              <a:tr h="287071">
                <a:tc>
                  <a:txBody>
                    <a:bodyPr/>
                    <a:lstStyle/>
                    <a:p>
                      <a:r>
                        <a:rPr lang="sv-SE" sz="1400" dirty="0"/>
                        <a:t>Intersportbidrag</a:t>
                      </a:r>
                    </a:p>
                  </a:txBody>
                  <a:tcPr/>
                </a:tc>
                <a:tc>
                  <a:txBody>
                    <a:bodyPr/>
                    <a:lstStyle/>
                    <a:p>
                      <a:pPr algn="ctr"/>
                      <a:r>
                        <a:rPr lang="sv-SE" sz="1400" dirty="0"/>
                        <a:t>?</a:t>
                      </a: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395767898"/>
                  </a:ext>
                </a:extLst>
              </a:tr>
              <a:tr h="347994">
                <a:tc>
                  <a:txBody>
                    <a:bodyPr/>
                    <a:lstStyle/>
                    <a:p>
                      <a:r>
                        <a:rPr lang="sv-SE" sz="1400" dirty="0"/>
                        <a:t>Försäljning fika</a:t>
                      </a:r>
                    </a:p>
                  </a:txBody>
                  <a:tcPr/>
                </a:tc>
                <a:tc>
                  <a:txBody>
                    <a:bodyPr/>
                    <a:lstStyle/>
                    <a:p>
                      <a:pPr algn="ctr"/>
                      <a:r>
                        <a:rPr lang="sv-SE" sz="1400" dirty="0"/>
                        <a:t>4500</a:t>
                      </a: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324193575"/>
                  </a:ext>
                </a:extLst>
              </a:tr>
              <a:tr h="347994">
                <a:tc>
                  <a:txBody>
                    <a:bodyPr/>
                    <a:lstStyle/>
                    <a:p>
                      <a:r>
                        <a:rPr lang="sv-SE" sz="1400" dirty="0"/>
                        <a:t>Försäljning övrigt</a:t>
                      </a:r>
                    </a:p>
                  </a:txBody>
                  <a:tcPr/>
                </a:tc>
                <a:tc>
                  <a:txBody>
                    <a:bodyPr/>
                    <a:lstStyle/>
                    <a:p>
                      <a:pPr algn="ctr"/>
                      <a:r>
                        <a:rPr lang="sv-SE" sz="1400" dirty="0"/>
                        <a:t>?</a:t>
                      </a: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extLst>
                  <a:ext uri="{0D108BD9-81ED-4DB2-BD59-A6C34878D82A}">
                    <a16:rowId xmlns:a16="http://schemas.microsoft.com/office/drawing/2014/main" val="1735826408"/>
                  </a:ext>
                </a:extLst>
              </a:tr>
              <a:tr h="347994">
                <a:tc>
                  <a:txBody>
                    <a:bodyPr/>
                    <a:lstStyle/>
                    <a:p>
                      <a:r>
                        <a:rPr lang="sv-SE" sz="1400" dirty="0"/>
                        <a:t>SUMMA:</a:t>
                      </a:r>
                    </a:p>
                  </a:txBody>
                  <a:tcPr/>
                </a:tc>
                <a:tc>
                  <a:txBody>
                    <a:bodyPr/>
                    <a:lstStyle/>
                    <a:p>
                      <a:pPr algn="ctr"/>
                      <a:r>
                        <a:rPr lang="sv-SE" sz="1400" dirty="0"/>
                        <a:t>29300</a:t>
                      </a:r>
                    </a:p>
                  </a:txBody>
                  <a:tcPr/>
                </a:tc>
                <a:tc>
                  <a:txBody>
                    <a:bodyPr/>
                    <a:lstStyle/>
                    <a:p>
                      <a:endParaRPr lang="sv-SE" sz="1400" dirty="0"/>
                    </a:p>
                  </a:txBody>
                  <a:tcPr/>
                </a:tc>
                <a:tc>
                  <a:txBody>
                    <a:bodyPr/>
                    <a:lstStyle/>
                    <a:p>
                      <a:r>
                        <a:rPr lang="sv-SE" sz="1400" dirty="0"/>
                        <a:t>SUMMA:</a:t>
                      </a:r>
                    </a:p>
                  </a:txBody>
                  <a:tcPr/>
                </a:tc>
                <a:tc>
                  <a:txBody>
                    <a:bodyPr/>
                    <a:lstStyle/>
                    <a:p>
                      <a:r>
                        <a:rPr lang="sv-SE" sz="1400" dirty="0"/>
                        <a:t>32400</a:t>
                      </a:r>
                    </a:p>
                  </a:txBody>
                  <a:tcPr/>
                </a:tc>
                <a:extLst>
                  <a:ext uri="{0D108BD9-81ED-4DB2-BD59-A6C34878D82A}">
                    <a16:rowId xmlns:a16="http://schemas.microsoft.com/office/drawing/2014/main" val="2990385761"/>
                  </a:ext>
                </a:extLst>
              </a:tr>
            </a:tbl>
          </a:graphicData>
        </a:graphic>
      </p:graphicFrame>
      <p:pic>
        <p:nvPicPr>
          <p:cNvPr id="7" name="Bildobjekt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46919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Kläder</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7" name="Platshållare för text 2"/>
          <p:cNvSpPr>
            <a:spLocks noGrp="1"/>
          </p:cNvSpPr>
          <p:nvPr>
            <p:ph type="body" sz="half" idx="2"/>
          </p:nvPr>
        </p:nvSpPr>
        <p:spPr>
          <a:xfrm>
            <a:off x="1154954" y="2613598"/>
            <a:ext cx="8825659" cy="3499526"/>
          </a:xfrm>
        </p:spPr>
        <p:txBody>
          <a:bodyPr anchor="t">
            <a:normAutofit/>
          </a:bodyPr>
          <a:lstStyle/>
          <a:p>
            <a:pPr marL="285750" indent="-285750">
              <a:buFont typeface="Arial" panose="020B0604020202020204" pitchFamily="34" charset="0"/>
              <a:buChar char="•"/>
            </a:pPr>
            <a:r>
              <a:rPr lang="sv-SE" dirty="0"/>
              <a:t>Nya överdragskläder – behov?</a:t>
            </a:r>
          </a:p>
          <a:p>
            <a:pPr marL="285750" indent="-285750">
              <a:buFont typeface="Arial" panose="020B0604020202020204" pitchFamily="34" charset="0"/>
              <a:buChar char="•"/>
            </a:pPr>
            <a:r>
              <a:rPr lang="sv-SE" dirty="0"/>
              <a:t>Bortamatchtröjor. Finns blå t-shirts kvar att använda? Funkar storlekar?</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3376222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kern="1400" spc="-50" dirty="0">
                <a:latin typeface="Calibri Light" panose="020F0302020204030204" pitchFamily="34" charset="0"/>
                <a:ea typeface="Times New Roman" panose="02020603050405020304" pitchFamily="18" charset="0"/>
                <a:cs typeface="Times New Roman" panose="02020603050405020304" pitchFamily="18" charset="0"/>
              </a:rPr>
              <a:t>Kommunikation</a:t>
            </a:r>
            <a:endParaRPr lang="sv-SE" sz="8000" kern="1400" spc="-50" dirty="0">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7" name="Platshållare för text 2"/>
          <p:cNvSpPr>
            <a:spLocks noGrp="1"/>
          </p:cNvSpPr>
          <p:nvPr>
            <p:ph type="body" sz="half" idx="2"/>
          </p:nvPr>
        </p:nvSpPr>
        <p:spPr>
          <a:xfrm>
            <a:off x="1154954" y="2613598"/>
            <a:ext cx="8825659" cy="3499526"/>
          </a:xfrm>
        </p:spPr>
        <p:txBody>
          <a:bodyPr anchor="t">
            <a:normAutofit/>
          </a:bodyPr>
          <a:lstStyle/>
          <a:p>
            <a:pPr marL="285750" indent="-285750">
              <a:buFont typeface="Arial" panose="020B0604020202020204" pitchFamily="34" charset="0"/>
              <a:buChar char="•"/>
            </a:pPr>
            <a:r>
              <a:rPr lang="sv-SE" dirty="0"/>
              <a:t>Laget.se – kalender, anmälningar, nyheter, utskick</a:t>
            </a:r>
          </a:p>
          <a:p>
            <a:pPr marL="285750" indent="-285750">
              <a:buFont typeface="Arial" panose="020B0604020202020204" pitchFamily="34" charset="0"/>
              <a:buChar char="•"/>
            </a:pPr>
            <a:r>
              <a:rPr lang="sv-SE" dirty="0"/>
              <a:t>FB – diskussioner, byte av fika-dag etc.</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8377989" y="2063477"/>
            <a:ext cx="4872789" cy="745835"/>
          </a:xfrm>
          <a:prstGeom prst="rect">
            <a:avLst/>
          </a:prstGeom>
        </p:spPr>
      </p:pic>
    </p:spTree>
    <p:extLst>
      <p:ext uri="{BB962C8B-B14F-4D97-AF65-F5344CB8AC3E}">
        <p14:creationId xmlns:p14="http://schemas.microsoft.com/office/powerpoint/2010/main" val="185164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54954" y="1447800"/>
            <a:ext cx="8825659" cy="866775"/>
          </a:xfrm>
        </p:spPr>
        <p:txBody>
          <a:bodyPr/>
          <a:lstStyle/>
          <a:p>
            <a:pPr lvl="0">
              <a:spcAft>
                <a:spcPts val="600"/>
              </a:spcAft>
            </a:pPr>
            <a:r>
              <a:rPr lang="sv-SE" sz="3600" cap="all" dirty="0">
                <a:solidFill>
                  <a:schemeClr val="accent1"/>
                </a:solidFill>
                <a:latin typeface="Bahnschrift Condensed" panose="020B0502040204020203" pitchFamily="34" charset="0"/>
              </a:rPr>
              <a:t>tack för oss</a:t>
            </a:r>
            <a:br>
              <a:rPr lang="sv-SE" sz="3600" cap="all" dirty="0">
                <a:solidFill>
                  <a:schemeClr val="accent1"/>
                </a:solidFill>
                <a:latin typeface="Bahnschrift Condensed" panose="020B0502040204020203" pitchFamily="34" charset="0"/>
              </a:rPr>
            </a:br>
            <a:br>
              <a:rPr lang="sv-SE" sz="3600" cap="all" dirty="0">
                <a:solidFill>
                  <a:schemeClr val="accent1"/>
                </a:solidFill>
                <a:latin typeface="Bahnschrift Condensed" panose="020B0502040204020203" pitchFamily="34" charset="0"/>
              </a:rPr>
            </a:br>
            <a:r>
              <a:rPr lang="sv-SE" sz="8000" cap="all" dirty="0">
                <a:solidFill>
                  <a:schemeClr val="accent1"/>
                </a:solidFill>
                <a:latin typeface="Bahnschrift Condensed" panose="020B0502040204020203" pitchFamily="34" charset="0"/>
              </a:rPr>
              <a:t>Nu kör vi!</a:t>
            </a:r>
            <a:br>
              <a:rPr lang="sv-SE" sz="8000" cap="all" dirty="0">
                <a:solidFill>
                  <a:schemeClr val="accent1"/>
                </a:solidFill>
                <a:latin typeface="Bahnschrift Condensed" panose="020B0502040204020203" pitchFamily="34" charset="0"/>
              </a:rPr>
            </a:br>
            <a:endParaRPr lang="sv-SE" sz="6600" cap="all" dirty="0">
              <a:solidFill>
                <a:schemeClr val="accent1"/>
              </a:solidFill>
              <a:latin typeface="Bahnschrift Condensed" panose="020B0502040204020203" pitchFamily="34" charset="0"/>
            </a:endParaRPr>
          </a:p>
        </p:txBody>
      </p:sp>
      <p:pic>
        <p:nvPicPr>
          <p:cNvPr id="1026" name="Picture 2" descr="Bildresultat för fotbo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8520" y="2889018"/>
            <a:ext cx="4752828" cy="31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6391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1715</TotalTime>
  <Words>623</Words>
  <Application>Microsoft Office PowerPoint</Application>
  <PresentationFormat>Bredbild</PresentationFormat>
  <Paragraphs>101</Paragraphs>
  <Slides>9</Slides>
  <Notes>7</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9</vt:i4>
      </vt:variant>
    </vt:vector>
  </HeadingPairs>
  <TitlesOfParts>
    <vt:vector size="16" baseType="lpstr">
      <vt:lpstr>Arial</vt:lpstr>
      <vt:lpstr>Bahnschrift Condensed</vt:lpstr>
      <vt:lpstr>Calibri</vt:lpstr>
      <vt:lpstr>Calibri Light</vt:lpstr>
      <vt:lpstr>Century Gothic</vt:lpstr>
      <vt:lpstr>Wingdings 3</vt:lpstr>
      <vt:lpstr>Jon</vt:lpstr>
      <vt:lpstr>PowerPoint-presentation</vt:lpstr>
      <vt:lpstr>PowerPoint-presentation</vt:lpstr>
      <vt:lpstr>Tränarna informerar</vt:lpstr>
      <vt:lpstr>PowerPoint-presentation</vt:lpstr>
      <vt:lpstr>Seriespel och cuper</vt:lpstr>
      <vt:lpstr>Ekonomi</vt:lpstr>
      <vt:lpstr>Kläder</vt:lpstr>
      <vt:lpstr>Kommunikation</vt:lpstr>
      <vt:lpstr>tack för oss  Nu kör vi! </vt:lpstr>
    </vt:vector>
  </TitlesOfParts>
  <Company>Trafikverket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Cullhed Lisa, IVtman</dc:creator>
  <cp:lastModifiedBy>Hans Lundmark</cp:lastModifiedBy>
  <cp:revision>29</cp:revision>
  <dcterms:created xsi:type="dcterms:W3CDTF">2020-03-17T08:55:26Z</dcterms:created>
  <dcterms:modified xsi:type="dcterms:W3CDTF">2020-03-28T15:44:55Z</dcterms:modified>
</cp:coreProperties>
</file>