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0" r:id="rId3"/>
    <p:sldId id="269" r:id="rId4"/>
    <p:sldId id="275" r:id="rId5"/>
    <p:sldId id="277" r:id="rId6"/>
    <p:sldId id="273" r:id="rId7"/>
    <p:sldId id="268" r:id="rId8"/>
    <p:sldId id="281" r:id="rId9"/>
    <p:sldId id="271" r:id="rId10"/>
    <p:sldId id="261" r:id="rId11"/>
    <p:sldId id="266" r:id="rId12"/>
    <p:sldId id="267" r:id="rId13"/>
    <p:sldId id="274" r:id="rId14"/>
    <p:sldId id="278" r:id="rId15"/>
    <p:sldId id="279" r:id="rId16"/>
    <p:sldId id="272" r:id="rId17"/>
  </p:sldIdLst>
  <p:sldSz cx="12192000" cy="6858000"/>
  <p:notesSz cx="6811963" cy="99425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6975B6-66B5-4927-B9D5-D92712B76272}" v="3" dt="2024-09-12T12:36:37.0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sorterViewPr>
    <p:cViewPr>
      <p:scale>
        <a:sx n="100" d="100"/>
        <a:sy n="100" d="100"/>
      </p:scale>
      <p:origin x="0" y="-3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9AC20730-DD90-4D08-BF01-2C0C2223307C}" type="datetimeFigureOut">
              <a:rPr lang="sv-SE" smtClean="0"/>
              <a:t>2024-10-20</a:t>
            </a:fld>
            <a:endParaRPr lang="sv-SE"/>
          </a:p>
        </p:txBody>
      </p:sp>
      <p:sp>
        <p:nvSpPr>
          <p:cNvPr id="4" name="Platshållare för bildobjekt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547F5F56-80D4-4689-B14B-05DDF0D340F6}" type="slidenum">
              <a:rPr lang="sv-SE" smtClean="0"/>
              <a:t>‹#›</a:t>
            </a:fld>
            <a:endParaRPr lang="sv-SE"/>
          </a:p>
        </p:txBody>
      </p:sp>
    </p:spTree>
    <p:extLst>
      <p:ext uri="{BB962C8B-B14F-4D97-AF65-F5344CB8AC3E}">
        <p14:creationId xmlns:p14="http://schemas.microsoft.com/office/powerpoint/2010/main" val="214241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90D1F295-6022-4AC9-B721-F90012509317}" type="datetimeFigureOut">
              <a:rPr lang="sv-SE" smtClean="0"/>
              <a:t>2024-10-20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243294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1F295-6022-4AC9-B721-F90012509317}" type="datetimeFigureOut">
              <a:rPr lang="sv-SE" smtClean="0"/>
              <a:t>2024-10-20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728128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1F295-6022-4AC9-B721-F90012509317}" type="datetimeFigureOut">
              <a:rPr lang="sv-SE" smtClean="0"/>
              <a:t>2024-10-20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343299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0D1F295-6022-4AC9-B721-F90012509317}" type="datetimeFigureOut">
              <a:rPr lang="sv-SE" smtClean="0"/>
              <a:t>2024-10-20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250441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90D1F295-6022-4AC9-B721-F90012509317}" type="datetimeFigureOut">
              <a:rPr lang="sv-SE" smtClean="0"/>
              <a:t>2024-10-20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284735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90D1F295-6022-4AC9-B721-F90012509317}" type="datetimeFigureOut">
              <a:rPr lang="sv-SE" smtClean="0"/>
              <a:t>2024-10-20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199826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90D1F295-6022-4AC9-B721-F90012509317}" type="datetimeFigureOut">
              <a:rPr lang="sv-SE" smtClean="0"/>
              <a:t>2024-10-20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968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90D1F295-6022-4AC9-B721-F90012509317}" type="datetimeFigureOut">
              <a:rPr lang="sv-SE" smtClean="0"/>
              <a:t>2024-10-20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818930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0D1F295-6022-4AC9-B721-F90012509317}" type="datetimeFigureOut">
              <a:rPr lang="sv-SE" smtClean="0"/>
              <a:t>2024-10-20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1341507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0D1F295-6022-4AC9-B721-F90012509317}" type="datetimeFigureOut">
              <a:rPr lang="sv-SE" smtClean="0"/>
              <a:t>2024-10-20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1486518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0D1F295-6022-4AC9-B721-F90012509317}" type="datetimeFigureOut">
              <a:rPr lang="sv-SE" smtClean="0"/>
              <a:t>2024-10-20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B9FDE91-F2A4-4CEE-9ED7-7FBB914D80FA}" type="slidenum">
              <a:rPr lang="sv-SE" smtClean="0"/>
              <a:t>‹#›</a:t>
            </a:fld>
            <a:endParaRPr lang="sv-SE"/>
          </a:p>
        </p:txBody>
      </p:sp>
    </p:spTree>
    <p:extLst>
      <p:ext uri="{BB962C8B-B14F-4D97-AF65-F5344CB8AC3E}">
        <p14:creationId xmlns:p14="http://schemas.microsoft.com/office/powerpoint/2010/main" val="2465390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D1F295-6022-4AC9-B721-F90012509317}" type="datetimeFigureOut">
              <a:rPr lang="sv-SE" smtClean="0"/>
              <a:t>2024-10-20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FDE91-F2A4-4CEE-9ED7-7FBB914D80FA}" type="slidenum">
              <a:rPr lang="sv-SE" smtClean="0"/>
              <a:t>‹#›</a:t>
            </a:fld>
            <a:endParaRPr lang="sv-SE"/>
          </a:p>
        </p:txBody>
      </p:sp>
    </p:spTree>
    <p:extLst>
      <p:ext uri="{BB962C8B-B14F-4D97-AF65-F5344CB8AC3E}">
        <p14:creationId xmlns:p14="http://schemas.microsoft.com/office/powerpoint/2010/main" val="2654899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6472505" y="1983689"/>
            <a:ext cx="5319433" cy="2076333"/>
          </a:xfrm>
        </p:spPr>
        <p:txBody>
          <a:bodyPr anchor="t">
            <a:normAutofit fontScale="90000"/>
          </a:bodyPr>
          <a:lstStyle/>
          <a:p>
            <a:pPr algn="l"/>
            <a:r>
              <a:rPr lang="sv-SE" sz="4800" dirty="0">
                <a:solidFill>
                  <a:schemeClr val="bg1"/>
                </a:solidFill>
              </a:rPr>
              <a:t>Strängnäs IBK </a:t>
            </a:r>
            <a:br>
              <a:rPr lang="sv-SE" sz="4800" dirty="0">
                <a:solidFill>
                  <a:schemeClr val="bg1"/>
                </a:solidFill>
              </a:rPr>
            </a:br>
            <a:r>
              <a:rPr lang="sv-SE" sz="4800" dirty="0">
                <a:solidFill>
                  <a:schemeClr val="bg1"/>
                </a:solidFill>
              </a:rPr>
              <a:t>P/F-16</a:t>
            </a:r>
            <a:br>
              <a:rPr lang="sv-SE" sz="4800" dirty="0">
                <a:solidFill>
                  <a:schemeClr val="bg1"/>
                </a:solidFill>
              </a:rPr>
            </a:br>
            <a:r>
              <a:rPr lang="sv-SE" sz="4800" dirty="0">
                <a:solidFill>
                  <a:schemeClr val="bg1"/>
                </a:solidFill>
              </a:rPr>
              <a:t>Föräldramöte</a:t>
            </a:r>
            <a:br>
              <a:rPr lang="sv-SE" sz="4800" dirty="0">
                <a:solidFill>
                  <a:schemeClr val="bg1"/>
                </a:solidFill>
              </a:rPr>
            </a:br>
            <a:r>
              <a:rPr lang="sv-SE" sz="4800" dirty="0">
                <a:solidFill>
                  <a:schemeClr val="bg1"/>
                </a:solidFill>
              </a:rPr>
              <a:t>2024-09-12 </a:t>
            </a: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0428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6072445" y="517236"/>
            <a:ext cx="5319433" cy="5627842"/>
          </a:xfrm>
        </p:spPr>
        <p:txBody>
          <a:bodyPr vert="horz" lIns="91440" tIns="45720" rIns="91440" bIns="45720" rtlCol="0" anchor="t">
            <a:normAutofit/>
          </a:bodyPr>
          <a:lstStyle/>
          <a:p>
            <a:br>
              <a:rPr lang="en-US" sz="4800" kern="1200" dirty="0">
                <a:solidFill>
                  <a:schemeClr val="bg1"/>
                </a:solidFill>
                <a:latin typeface="+mj-lt"/>
                <a:ea typeface="+mj-ea"/>
                <a:cs typeface="+mj-cs"/>
              </a:rPr>
            </a:br>
            <a:br>
              <a:rPr lang="en-US" sz="4800" kern="1200" dirty="0">
                <a:solidFill>
                  <a:schemeClr val="bg1"/>
                </a:solidFill>
                <a:latin typeface="+mj-lt"/>
                <a:ea typeface="+mj-ea"/>
                <a:cs typeface="+mj-cs"/>
              </a:rPr>
            </a:br>
            <a:r>
              <a:rPr lang="en-US" sz="4800" kern="1200" dirty="0">
                <a:solidFill>
                  <a:schemeClr val="bg1"/>
                </a:solidFill>
                <a:latin typeface="+mj-lt"/>
                <a:ea typeface="+mj-ea"/>
                <a:cs typeface="+mj-cs"/>
              </a:rPr>
              <a:t> </a:t>
            </a:r>
          </a:p>
        </p:txBody>
      </p:sp>
      <p:sp>
        <p:nvSpPr>
          <p:cNvPr id="14" name="Freeform: Shape 13">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
        <p:nvSpPr>
          <p:cNvPr id="7" name="Rektangel 6">
            <a:extLst>
              <a:ext uri="{FF2B5EF4-FFF2-40B4-BE49-F238E27FC236}">
                <a16:creationId xmlns:a16="http://schemas.microsoft.com/office/drawing/2014/main" id="{ECA3D9B2-44B0-41EF-B8F9-8823AB6E0C13}"/>
              </a:ext>
            </a:extLst>
          </p:cNvPr>
          <p:cNvSpPr/>
          <p:nvPr/>
        </p:nvSpPr>
        <p:spPr>
          <a:xfrm>
            <a:off x="6096000" y="605810"/>
            <a:ext cx="5654298" cy="5170646"/>
          </a:xfrm>
          <a:prstGeom prst="rect">
            <a:avLst/>
          </a:prstGeom>
        </p:spPr>
        <p:txBody>
          <a:bodyPr wrap="square">
            <a:spAutoFit/>
          </a:bodyPr>
          <a:lstStyle/>
          <a:p>
            <a:pPr>
              <a:spcBef>
                <a:spcPts val="2400"/>
              </a:spcBef>
              <a:spcAft>
                <a:spcPts val="0"/>
              </a:spcAft>
            </a:pPr>
            <a:r>
              <a:rPr lang="sv-SE" sz="3600" b="1" kern="0" dirty="0" err="1">
                <a:solidFill>
                  <a:schemeClr val="bg1"/>
                </a:solidFill>
                <a:ea typeface="MS Gothic" panose="020B0609070205080204" pitchFamily="49" charset="-128"/>
                <a:cs typeface="Times New Roman" panose="02020603050405020304" pitchFamily="18" charset="0"/>
              </a:rPr>
              <a:t>Lagkassör</a:t>
            </a:r>
            <a:r>
              <a:rPr lang="sv-SE" sz="3600" b="1" kern="0" dirty="0">
                <a:solidFill>
                  <a:schemeClr val="bg1"/>
                </a:solidFill>
                <a:ea typeface="MS Gothic" panose="020B0609070205080204" pitchFamily="49" charset="-128"/>
                <a:cs typeface="Times New Roman" panose="02020603050405020304" pitchFamily="18" charset="0"/>
              </a:rPr>
              <a:t> - rollbeskrivning och arbetsuppgifter</a:t>
            </a:r>
          </a:p>
          <a:p>
            <a:pPr>
              <a:spcAft>
                <a:spcPts val="0"/>
              </a:spcAft>
            </a:pPr>
            <a:r>
              <a:rPr lang="sv-SE"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 </a:t>
            </a:r>
          </a:p>
          <a:p>
            <a:pPr>
              <a:spcAft>
                <a:spcPts val="0"/>
              </a:spcAft>
            </a:pP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Lagkassörens huvudsakliga uppgift är att ha kontroll på lagkassan samt att samordna försäljningsaktiviteter med marknadsgruppen i syfte att samla in pengar till gemensamma aktiviteter.</a:t>
            </a:r>
          </a:p>
          <a:p>
            <a:pPr>
              <a:spcAft>
                <a:spcPts val="0"/>
              </a:spcAft>
            </a:pP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 </a:t>
            </a:r>
          </a:p>
          <a:p>
            <a:pPr>
              <a:spcAft>
                <a:spcPts val="0"/>
              </a:spcAft>
            </a:pPr>
            <a:r>
              <a:rPr lang="sv-SE" sz="1600" b="1"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Lagkassörens uppgifter är i huvudsak följande:</a:t>
            </a:r>
          </a:p>
          <a:p>
            <a:pPr>
              <a:spcAft>
                <a:spcPts val="0"/>
              </a:spcAft>
            </a:pPr>
            <a:endPar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endParaRPr>
          </a:p>
          <a:p>
            <a:pPr lvl="0">
              <a:spcAft>
                <a:spcPts val="0"/>
              </a:spcAft>
            </a:pP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Uppföljning av inkomster och utgifter i lagkassan.</a:t>
            </a:r>
          </a:p>
          <a:p>
            <a:pPr lvl="0">
              <a:spcAft>
                <a:spcPts val="0"/>
              </a:spcAft>
            </a:pPr>
            <a:endPar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endParaRPr>
          </a:p>
          <a:p>
            <a:pPr lvl="0">
              <a:spcAft>
                <a:spcPts val="0"/>
              </a:spcAft>
            </a:pP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Ha kontakt med lagets marknadsgrupp kring gemensamma försäljningsaktiviteter.</a:t>
            </a:r>
          </a:p>
          <a:p>
            <a:pPr lvl="0">
              <a:spcAft>
                <a:spcPts val="0"/>
              </a:spcAft>
            </a:pPr>
            <a:endPar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endParaRPr>
          </a:p>
          <a:p>
            <a:pPr lvl="0">
              <a:spcAft>
                <a:spcPts val="0"/>
              </a:spcAft>
            </a:pP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Ha kontakt med föreningens marknadsgrupp för att kolla av så alla lag inte säljer samma saker m </a:t>
            </a:r>
            <a:r>
              <a:rPr lang="sv-SE" sz="1600" dirty="0" err="1">
                <a:solidFill>
                  <a:schemeClr val="bg1"/>
                </a:solidFill>
                <a:latin typeface="Calibri" panose="020F0502020204030204" pitchFamily="34" charset="0"/>
                <a:ea typeface="MS Mincho" panose="02020609040205080304" pitchFamily="49" charset="-128"/>
                <a:cs typeface="Times New Roman" panose="02020603050405020304" pitchFamily="18" charset="0"/>
              </a:rPr>
              <a:t>m</a:t>
            </a:r>
            <a:r>
              <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a:t>
            </a:r>
          </a:p>
          <a:p>
            <a:pPr lvl="0">
              <a:spcAft>
                <a:spcPts val="0"/>
              </a:spcAft>
            </a:pPr>
            <a:endParaRPr lang="sv-SE" sz="1600" dirty="0">
              <a:solidFill>
                <a:schemeClr val="bg1"/>
              </a:solidFill>
              <a:latin typeface="Calibri" panose="020F0502020204030204" pitchFamily="34" charset="0"/>
              <a:ea typeface="MS Mincho" panose="02020609040205080304" pitchFamily="49" charset="-128"/>
              <a:cs typeface="Times New Roman" panose="02020603050405020304" pitchFamily="18" charset="0"/>
            </a:endParaRPr>
          </a:p>
          <a:p>
            <a:pPr lvl="0">
              <a:spcAft>
                <a:spcPts val="0"/>
              </a:spcAft>
            </a:pPr>
            <a:r>
              <a:rPr lang="sv-SE" sz="1600" b="1" dirty="0">
                <a:solidFill>
                  <a:schemeClr val="bg1"/>
                </a:solidFill>
                <a:latin typeface="Calibri" panose="020F0502020204030204" pitchFamily="34" charset="0"/>
                <a:ea typeface="MS Mincho" panose="02020609040205080304" pitchFamily="49" charset="-128"/>
                <a:cs typeface="Times New Roman" panose="02020603050405020304" pitchFamily="18" charset="0"/>
              </a:rPr>
              <a:t>Roll ej tillsatt! – Vem tar denna?</a:t>
            </a:r>
          </a:p>
        </p:txBody>
      </p:sp>
    </p:spTree>
    <p:extLst>
      <p:ext uri="{BB962C8B-B14F-4D97-AF65-F5344CB8AC3E}">
        <p14:creationId xmlns:p14="http://schemas.microsoft.com/office/powerpoint/2010/main" val="335460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5749871" y="457200"/>
            <a:ext cx="6098583" cy="6207071"/>
          </a:xfrm>
        </p:spPr>
        <p:txBody>
          <a:bodyPr vert="horz" lIns="91440" tIns="45720" rIns="91440" bIns="45720" rtlCol="0" anchor="t">
            <a:noAutofit/>
          </a:bodyPr>
          <a:lstStyle/>
          <a:p>
            <a:r>
              <a:rPr lang="sv-SE" sz="3600" b="1" dirty="0">
                <a:solidFill>
                  <a:schemeClr val="bg1"/>
                </a:solidFill>
                <a:latin typeface="+mn-lt"/>
              </a:rPr>
              <a:t>Marknadsgrupp - </a:t>
            </a:r>
            <a:br>
              <a:rPr lang="sv-SE" sz="3600" b="1" dirty="0">
                <a:solidFill>
                  <a:schemeClr val="bg1"/>
                </a:solidFill>
                <a:latin typeface="+mn-lt"/>
              </a:rPr>
            </a:br>
            <a:r>
              <a:rPr lang="sv-SE" sz="3600" b="1" dirty="0">
                <a:solidFill>
                  <a:schemeClr val="bg1"/>
                </a:solidFill>
                <a:latin typeface="+mn-lt"/>
              </a:rPr>
              <a:t>rollbeskrivning och arbets-uppgifter</a:t>
            </a:r>
            <a:br>
              <a:rPr lang="sv-SE" sz="1600" b="1" dirty="0">
                <a:solidFill>
                  <a:schemeClr val="bg1"/>
                </a:solidFill>
              </a:rPr>
            </a:br>
            <a:r>
              <a:rPr lang="sv-SE" sz="1600" dirty="0">
                <a:solidFill>
                  <a:schemeClr val="bg1"/>
                </a:solidFill>
              </a:rPr>
              <a:t> </a:t>
            </a:r>
            <a:br>
              <a:rPr lang="sv-SE" sz="1600" dirty="0">
                <a:solidFill>
                  <a:schemeClr val="bg1"/>
                </a:solidFill>
              </a:rPr>
            </a:br>
            <a:r>
              <a:rPr lang="sv-SE" sz="1600" dirty="0">
                <a:solidFill>
                  <a:schemeClr val="bg1"/>
                </a:solidFill>
                <a:latin typeface="+mn-lt"/>
              </a:rPr>
              <a:t>Marknadsgruppens uppgifter är att driva och genomföra försäljningsaktiviteter samt på andra sätt samla in pengar till lagkassan.</a:t>
            </a:r>
            <a:br>
              <a:rPr lang="sv-SE" sz="1600" dirty="0">
                <a:solidFill>
                  <a:schemeClr val="bg1"/>
                </a:solidFill>
                <a:latin typeface="+mn-lt"/>
              </a:rPr>
            </a:br>
            <a:r>
              <a:rPr lang="sv-SE" sz="1600" dirty="0">
                <a:solidFill>
                  <a:schemeClr val="bg1"/>
                </a:solidFill>
                <a:latin typeface="+mn-lt"/>
              </a:rPr>
              <a:t> </a:t>
            </a:r>
            <a:br>
              <a:rPr lang="sv-SE" sz="1600" b="1" dirty="0">
                <a:solidFill>
                  <a:schemeClr val="bg1"/>
                </a:solidFill>
                <a:latin typeface="+mn-lt"/>
              </a:rPr>
            </a:br>
            <a:r>
              <a:rPr lang="sv-SE" sz="1600" b="1" dirty="0">
                <a:solidFill>
                  <a:schemeClr val="bg1"/>
                </a:solidFill>
                <a:latin typeface="+mn-lt"/>
              </a:rPr>
              <a:t>Marknadsgruppens uppgifter är i huvudsak följande:</a:t>
            </a:r>
            <a:br>
              <a:rPr lang="sv-SE" sz="1600" b="1" dirty="0">
                <a:solidFill>
                  <a:schemeClr val="bg1"/>
                </a:solidFill>
                <a:latin typeface="+mn-lt"/>
              </a:rPr>
            </a:br>
            <a:br>
              <a:rPr lang="sv-SE" sz="1600" dirty="0">
                <a:solidFill>
                  <a:schemeClr val="bg1"/>
                </a:solidFill>
                <a:latin typeface="+mn-lt"/>
              </a:rPr>
            </a:br>
            <a:r>
              <a:rPr lang="sv-SE" sz="1600" dirty="0">
                <a:solidFill>
                  <a:schemeClr val="bg1"/>
                </a:solidFill>
                <a:latin typeface="+mn-lt"/>
              </a:rPr>
              <a:t>Organisera försäljningen för laget t ex </a:t>
            </a:r>
            <a:r>
              <a:rPr lang="sv-SE" sz="1600" dirty="0" err="1">
                <a:solidFill>
                  <a:schemeClr val="bg1"/>
                </a:solidFill>
                <a:latin typeface="+mn-lt"/>
              </a:rPr>
              <a:t>Newbody</a:t>
            </a:r>
            <a:r>
              <a:rPr lang="sv-SE" sz="1600" dirty="0">
                <a:solidFill>
                  <a:schemeClr val="bg1"/>
                </a:solidFill>
                <a:latin typeface="+mn-lt"/>
              </a:rPr>
              <a:t>. </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Fördela ut kataloger, beställningslistor och information till spelare/ föräldrar.</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Följa upp att alla spelares beställningar registrerats.</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Vid leverans, fördela ut varorna till resp. spelare/förälder.</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Ta emot och följa upp betalningar.</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Övriga aktiviteter som kan inbringa pengar till lagkassan.</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Marknadsgruppen; Lina Novelind (Loves mamma), Elin Uhrbom (Axels mamma) och Mats Brink (Emils pappa).</a:t>
            </a:r>
            <a:br>
              <a:rPr lang="sv-SE" sz="2000" dirty="0">
                <a:solidFill>
                  <a:schemeClr val="bg1"/>
                </a:solidFill>
              </a:rPr>
            </a:br>
            <a:endParaRPr lang="en-US" sz="2000" kern="1200" dirty="0">
              <a:solidFill>
                <a:schemeClr val="bg1"/>
              </a:solidFill>
            </a:endParaRPr>
          </a:p>
        </p:txBody>
      </p:sp>
      <p:sp>
        <p:nvSpPr>
          <p:cNvPr id="16" name="Freeform: Shape 15">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Tree>
    <p:extLst>
      <p:ext uri="{BB962C8B-B14F-4D97-AF65-F5344CB8AC3E}">
        <p14:creationId xmlns:p14="http://schemas.microsoft.com/office/powerpoint/2010/main" val="4142085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6072445" y="596686"/>
            <a:ext cx="5319433" cy="5119902"/>
          </a:xfrm>
        </p:spPr>
        <p:txBody>
          <a:bodyPr vert="horz" lIns="91440" tIns="45720" rIns="91440" bIns="45720" rtlCol="0" anchor="t">
            <a:normAutofit/>
          </a:bodyPr>
          <a:lstStyle/>
          <a:p>
            <a:r>
              <a:rPr lang="sv-SE" sz="3600" b="1" dirty="0">
                <a:solidFill>
                  <a:schemeClr val="bg1"/>
                </a:solidFill>
                <a:latin typeface="+mn-lt"/>
              </a:rPr>
              <a:t>Matchgrupp - rollbeskrivning och arbetsuppgifter</a:t>
            </a:r>
            <a:br>
              <a:rPr lang="sv-SE" sz="1800" b="1" dirty="0">
                <a:solidFill>
                  <a:schemeClr val="bg1"/>
                </a:solidFill>
              </a:rPr>
            </a:br>
            <a:r>
              <a:rPr lang="sv-SE" sz="1600" dirty="0">
                <a:solidFill>
                  <a:schemeClr val="bg1"/>
                </a:solidFill>
                <a:latin typeface="+mn-lt"/>
              </a:rPr>
              <a:t> </a:t>
            </a:r>
            <a:br>
              <a:rPr lang="sv-SE" sz="1600" dirty="0">
                <a:solidFill>
                  <a:schemeClr val="bg1"/>
                </a:solidFill>
                <a:latin typeface="+mn-lt"/>
              </a:rPr>
            </a:br>
            <a:r>
              <a:rPr lang="sv-SE" sz="1600" dirty="0">
                <a:solidFill>
                  <a:schemeClr val="bg1"/>
                </a:solidFill>
                <a:latin typeface="+mn-lt"/>
              </a:rPr>
              <a:t>Matchgruppens uppgifter är att se till att allt som har med lagets hemmasammandrag att göra, flyter på såsom kiosk, sekretariat, matchvärdar m </a:t>
            </a:r>
            <a:r>
              <a:rPr lang="sv-SE" sz="1600" dirty="0" err="1">
                <a:solidFill>
                  <a:schemeClr val="bg1"/>
                </a:solidFill>
                <a:latin typeface="+mn-lt"/>
              </a:rPr>
              <a:t>m</a:t>
            </a:r>
            <a:r>
              <a:rPr lang="sv-SE" sz="1600" dirty="0">
                <a:solidFill>
                  <a:schemeClr val="bg1"/>
                </a:solidFill>
                <a:latin typeface="+mn-lt"/>
              </a:rPr>
              <a:t>.</a:t>
            </a:r>
            <a:br>
              <a:rPr lang="sv-SE" sz="1600" dirty="0">
                <a:solidFill>
                  <a:schemeClr val="bg1"/>
                </a:solidFill>
                <a:latin typeface="+mn-lt"/>
              </a:rPr>
            </a:br>
            <a:r>
              <a:rPr lang="sv-SE" sz="1600" dirty="0">
                <a:solidFill>
                  <a:schemeClr val="bg1"/>
                </a:solidFill>
                <a:latin typeface="+mn-lt"/>
              </a:rPr>
              <a:t> </a:t>
            </a:r>
            <a:br>
              <a:rPr lang="sv-SE" sz="1600" dirty="0">
                <a:solidFill>
                  <a:schemeClr val="bg1"/>
                </a:solidFill>
                <a:latin typeface="+mn-lt"/>
              </a:rPr>
            </a:br>
            <a:r>
              <a:rPr lang="sv-SE" sz="1600" b="1" dirty="0">
                <a:solidFill>
                  <a:schemeClr val="bg1"/>
                </a:solidFill>
                <a:latin typeface="+mn-lt"/>
              </a:rPr>
              <a:t>Matchgruppens uppgifter är i huvudsak följande:</a:t>
            </a:r>
            <a:br>
              <a:rPr lang="sv-SE" sz="1600" b="1" dirty="0">
                <a:solidFill>
                  <a:schemeClr val="bg1"/>
                </a:solidFill>
                <a:latin typeface="+mn-lt"/>
              </a:rPr>
            </a:br>
            <a:br>
              <a:rPr lang="sv-SE" sz="1600" dirty="0">
                <a:solidFill>
                  <a:schemeClr val="bg1"/>
                </a:solidFill>
                <a:latin typeface="+mn-lt"/>
              </a:rPr>
            </a:br>
            <a:r>
              <a:rPr lang="sv-SE" sz="1600" dirty="0">
                <a:solidFill>
                  <a:schemeClr val="bg1"/>
                </a:solidFill>
                <a:latin typeface="+mn-lt"/>
              </a:rPr>
              <a:t>Utse kioskansvarig samt ta fram kioskschema.</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Se till att utbildning finns samt personer till sekretariatet.</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Göra schema för matchvärdar samt information om vad som gäller för dom.</a:t>
            </a:r>
            <a:br>
              <a:rPr lang="sv-SE" sz="1600" dirty="0">
                <a:latin typeface="+mn-lt"/>
              </a:rPr>
            </a:br>
            <a:br>
              <a:rPr lang="sv-SE" sz="1600" dirty="0">
                <a:latin typeface="+mn-lt"/>
              </a:rPr>
            </a:br>
            <a:r>
              <a:rPr lang="sv-SE" sz="1600" dirty="0">
                <a:solidFill>
                  <a:schemeClr val="bg1"/>
                </a:solidFill>
                <a:latin typeface="+mn-lt"/>
              </a:rPr>
              <a:t>Matchgrupp; Lagledare fördelar uppgifter vid hemmasammandrag, tills vidare.</a:t>
            </a:r>
            <a:endParaRPr lang="en-US" sz="1600" kern="1200" dirty="0">
              <a:solidFill>
                <a:schemeClr val="bg1"/>
              </a:solidFill>
              <a:latin typeface="+mn-lt"/>
              <a:ea typeface="+mj-ea"/>
              <a:cs typeface="+mj-cs"/>
            </a:endParaRPr>
          </a:p>
        </p:txBody>
      </p:sp>
      <p:sp>
        <p:nvSpPr>
          <p:cNvPr id="16" name="Freeform: Shape 15">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Tree>
    <p:extLst>
      <p:ext uri="{BB962C8B-B14F-4D97-AF65-F5344CB8AC3E}">
        <p14:creationId xmlns:p14="http://schemas.microsoft.com/office/powerpoint/2010/main" val="546298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1786903"/>
            <a:ext cx="5814447" cy="3847207"/>
          </a:xfrm>
          <a:prstGeom prst="rect">
            <a:avLst/>
          </a:prstGeom>
          <a:noFill/>
        </p:spPr>
        <p:txBody>
          <a:bodyPr wrap="square" rtlCol="0">
            <a:spAutoFit/>
          </a:bodyPr>
          <a:lstStyle/>
          <a:p>
            <a:r>
              <a:rPr lang="sv-SE" sz="3600" b="1" dirty="0">
                <a:solidFill>
                  <a:schemeClr val="bg1"/>
                </a:solidFill>
              </a:rPr>
              <a:t>Trivselgrupp</a:t>
            </a:r>
          </a:p>
          <a:p>
            <a:endParaRPr lang="sv-SE" sz="1600" b="1" dirty="0">
              <a:solidFill>
                <a:schemeClr val="bg1"/>
              </a:solidFill>
            </a:endParaRPr>
          </a:p>
          <a:p>
            <a:r>
              <a:rPr lang="sv-SE" sz="1600" dirty="0">
                <a:solidFill>
                  <a:schemeClr val="bg1"/>
                </a:solidFill>
              </a:rPr>
              <a:t>Några förälder tar fram förslag på saker att göra tillsammans </a:t>
            </a:r>
          </a:p>
          <a:p>
            <a:r>
              <a:rPr lang="sv-SE" sz="1600" dirty="0">
                <a:solidFill>
                  <a:schemeClr val="bg1"/>
                </a:solidFill>
              </a:rPr>
              <a:t>utanför innebandyn, för att bygga lagkänsla samt svetsa ihop gruppen ytterligare. T ex gå till badhuset, spela brännboll och </a:t>
            </a:r>
          </a:p>
          <a:p>
            <a:r>
              <a:rPr lang="sv-SE" sz="1600" dirty="0">
                <a:solidFill>
                  <a:schemeClr val="bg1"/>
                </a:solidFill>
              </a:rPr>
              <a:t>grilla korv, bowla.</a:t>
            </a:r>
          </a:p>
          <a:p>
            <a:endParaRPr lang="sv-SE" sz="1600" dirty="0">
              <a:solidFill>
                <a:schemeClr val="bg1"/>
              </a:solidFill>
            </a:endParaRPr>
          </a:p>
          <a:p>
            <a:r>
              <a:rPr lang="sv-SE" sz="1600" dirty="0">
                <a:solidFill>
                  <a:schemeClr val="bg1"/>
                </a:solidFill>
              </a:rPr>
              <a:t>Finansiering, lagkassa eller betala själv?</a:t>
            </a:r>
          </a:p>
          <a:p>
            <a:endParaRPr lang="sv-SE" sz="1600" dirty="0">
              <a:solidFill>
                <a:schemeClr val="bg1"/>
              </a:solidFill>
            </a:endParaRPr>
          </a:p>
          <a:p>
            <a:r>
              <a:rPr lang="sv-SE" sz="1600" dirty="0">
                <a:solidFill>
                  <a:schemeClr val="bg1"/>
                </a:solidFill>
              </a:rPr>
              <a:t>Inte ”nödvändigt” i dagsläget, men om det finns föräldrar som </a:t>
            </a:r>
          </a:p>
          <a:p>
            <a:r>
              <a:rPr lang="sv-SE" sz="1600" dirty="0">
                <a:solidFill>
                  <a:schemeClr val="bg1"/>
                </a:solidFill>
              </a:rPr>
              <a:t>gärna vill skapa och driva en sådan grupp, kontakta lagledare.</a:t>
            </a: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p:txBody>
      </p:sp>
    </p:spTree>
    <p:extLst>
      <p:ext uri="{BB962C8B-B14F-4D97-AF65-F5344CB8AC3E}">
        <p14:creationId xmlns:p14="http://schemas.microsoft.com/office/powerpoint/2010/main" val="1923133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dirty="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418064"/>
            <a:ext cx="5814447" cy="4216539"/>
          </a:xfrm>
          <a:prstGeom prst="rect">
            <a:avLst/>
          </a:prstGeom>
          <a:noFill/>
        </p:spPr>
        <p:txBody>
          <a:bodyPr wrap="square" rtlCol="0">
            <a:spAutoFit/>
          </a:bodyPr>
          <a:lstStyle/>
          <a:p>
            <a:endParaRPr lang="sv-SE" sz="3600" b="1" dirty="0">
              <a:solidFill>
                <a:schemeClr val="bg1"/>
              </a:solidFill>
            </a:endParaRPr>
          </a:p>
          <a:p>
            <a:endParaRPr lang="sv-SE" sz="3600" b="1" dirty="0">
              <a:solidFill>
                <a:schemeClr val="bg1"/>
              </a:solidFill>
            </a:endParaRPr>
          </a:p>
          <a:p>
            <a:r>
              <a:rPr lang="sv-SE" sz="3600" b="1" dirty="0">
                <a:solidFill>
                  <a:schemeClr val="bg1"/>
                </a:solidFill>
              </a:rPr>
              <a:t>Laget.se</a:t>
            </a:r>
          </a:p>
          <a:p>
            <a:endParaRPr lang="sv-SE" sz="1600" b="1" dirty="0">
              <a:solidFill>
                <a:schemeClr val="bg1"/>
              </a:solidFill>
            </a:endParaRPr>
          </a:p>
          <a:p>
            <a:pPr marL="285750" indent="-285750">
              <a:buFont typeface="Arial" panose="020B0604020202020204" pitchFamily="34" charset="0"/>
              <a:buChar char="•"/>
            </a:pPr>
            <a:r>
              <a:rPr lang="sv-SE" sz="1600" dirty="0">
                <a:solidFill>
                  <a:schemeClr val="bg1"/>
                </a:solidFill>
              </a:rPr>
              <a:t>Lagets kommunikationsportal.</a:t>
            </a:r>
          </a:p>
          <a:p>
            <a:pPr marL="285750" indent="-285750">
              <a:buFont typeface="Arial" panose="020B0604020202020204" pitchFamily="34" charset="0"/>
              <a:buChar char="•"/>
            </a:pPr>
            <a:r>
              <a:rPr lang="sv-SE" sz="1600" dirty="0">
                <a:solidFill>
                  <a:schemeClr val="bg1"/>
                </a:solidFill>
              </a:rPr>
              <a:t>Se till att rätt uppgifter ligger där, mejl och mobilnummer.</a:t>
            </a:r>
          </a:p>
          <a:p>
            <a:pPr marL="285750" indent="-285750">
              <a:buFont typeface="Arial" panose="020B0604020202020204" pitchFamily="34" charset="0"/>
              <a:buChar char="•"/>
            </a:pPr>
            <a:r>
              <a:rPr lang="sv-SE" sz="1600" dirty="0">
                <a:solidFill>
                  <a:schemeClr val="bg1"/>
                </a:solidFill>
              </a:rPr>
              <a:t>Ställ in notiser.</a:t>
            </a:r>
          </a:p>
          <a:p>
            <a:pPr marL="285750" indent="-285750">
              <a:buFont typeface="Arial" panose="020B0604020202020204" pitchFamily="34" charset="0"/>
              <a:buChar char="•"/>
            </a:pPr>
            <a:r>
              <a:rPr lang="sv-SE" sz="1600" dirty="0">
                <a:solidFill>
                  <a:schemeClr val="bg1"/>
                </a:solidFill>
              </a:rPr>
              <a:t>Kalender.</a:t>
            </a:r>
          </a:p>
          <a:p>
            <a:pPr marL="285750" indent="-285750">
              <a:buFont typeface="Arial" panose="020B0604020202020204" pitchFamily="34" charset="0"/>
              <a:buChar char="•"/>
            </a:pPr>
            <a:r>
              <a:rPr lang="sv-SE" sz="1600" dirty="0">
                <a:solidFill>
                  <a:schemeClr val="bg1"/>
                </a:solidFill>
              </a:rPr>
              <a:t>SMS-grupp.</a:t>
            </a:r>
          </a:p>
          <a:p>
            <a:pPr marL="285750" indent="-285750">
              <a:buFont typeface="Arial" panose="020B0604020202020204" pitchFamily="34" charset="0"/>
              <a:buChar char="•"/>
            </a:pPr>
            <a:endParaRPr lang="sv-SE" sz="1600" dirty="0">
              <a:solidFill>
                <a:schemeClr val="bg1"/>
              </a:solidFill>
            </a:endParaRPr>
          </a:p>
          <a:p>
            <a:pPr marL="285750" indent="-285750">
              <a:buFont typeface="Arial" panose="020B0604020202020204" pitchFamily="34" charset="0"/>
              <a:buChar char="•"/>
            </a:pPr>
            <a:r>
              <a:rPr lang="sv-SE" sz="1600" dirty="0">
                <a:solidFill>
                  <a:schemeClr val="bg1"/>
                </a:solidFill>
              </a:rPr>
              <a:t>Har ni frågor eller behöver hjälp med någonting på laget.se, </a:t>
            </a:r>
          </a:p>
          <a:p>
            <a:r>
              <a:rPr lang="sv-SE" sz="1600" dirty="0">
                <a:solidFill>
                  <a:schemeClr val="bg1"/>
                </a:solidFill>
              </a:rPr>
              <a:t>      hör av er till lagledare.</a:t>
            </a:r>
          </a:p>
          <a:p>
            <a:endParaRPr lang="sv-SE" sz="1600" b="1" dirty="0">
              <a:solidFill>
                <a:schemeClr val="bg1"/>
              </a:solidFill>
            </a:endParaRPr>
          </a:p>
        </p:txBody>
      </p:sp>
    </p:spTree>
    <p:extLst>
      <p:ext uri="{BB962C8B-B14F-4D97-AF65-F5344CB8AC3E}">
        <p14:creationId xmlns:p14="http://schemas.microsoft.com/office/powerpoint/2010/main" val="108457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418064"/>
            <a:ext cx="5814447" cy="1446550"/>
          </a:xfrm>
          <a:prstGeom prst="rect">
            <a:avLst/>
          </a:prstGeom>
          <a:noFill/>
        </p:spPr>
        <p:txBody>
          <a:bodyPr wrap="square" rtlCol="0">
            <a:spAutoFit/>
          </a:bodyPr>
          <a:lstStyle/>
          <a:p>
            <a:endParaRPr lang="sv-SE" sz="3600" b="1" dirty="0">
              <a:solidFill>
                <a:schemeClr val="bg1"/>
              </a:solidFill>
            </a:endParaRPr>
          </a:p>
          <a:p>
            <a:r>
              <a:rPr lang="sv-SE" sz="3600" b="1" dirty="0" err="1">
                <a:solidFill>
                  <a:schemeClr val="bg1"/>
                </a:solidFill>
              </a:rPr>
              <a:t>Instagram</a:t>
            </a:r>
            <a:endParaRPr lang="sv-SE" sz="3600" b="1" dirty="0">
              <a:solidFill>
                <a:schemeClr val="bg1"/>
              </a:solidFill>
            </a:endParaRPr>
          </a:p>
          <a:p>
            <a:endParaRPr lang="sv-SE" sz="1600" b="1" dirty="0">
              <a:solidFill>
                <a:schemeClr val="bg1"/>
              </a:solidFill>
            </a:endParaRPr>
          </a:p>
        </p:txBody>
      </p:sp>
      <p:sp>
        <p:nvSpPr>
          <p:cNvPr id="8" name="textruta 7">
            <a:extLst>
              <a:ext uri="{FF2B5EF4-FFF2-40B4-BE49-F238E27FC236}">
                <a16:creationId xmlns:a16="http://schemas.microsoft.com/office/drawing/2014/main" id="{468FBF08-36EC-403E-B0CD-8E45E1D9FF7C}"/>
              </a:ext>
            </a:extLst>
          </p:cNvPr>
          <p:cNvSpPr txBox="1"/>
          <p:nvPr/>
        </p:nvSpPr>
        <p:spPr>
          <a:xfrm>
            <a:off x="6096000" y="1310616"/>
            <a:ext cx="4811486" cy="2062103"/>
          </a:xfrm>
          <a:prstGeom prst="rect">
            <a:avLst/>
          </a:prstGeom>
          <a:noFill/>
        </p:spPr>
        <p:txBody>
          <a:bodyPr wrap="square" rtlCol="0">
            <a:spAutoFit/>
          </a:bodyPr>
          <a:lstStyle/>
          <a:p>
            <a:endParaRPr lang="sv-SE" sz="1600" dirty="0">
              <a:solidFill>
                <a:schemeClr val="bg1"/>
              </a:solidFill>
            </a:endParaRPr>
          </a:p>
          <a:p>
            <a:endParaRPr lang="sv-SE" sz="1600" dirty="0">
              <a:solidFill>
                <a:schemeClr val="bg1"/>
              </a:solidFill>
            </a:endParaRPr>
          </a:p>
          <a:p>
            <a:r>
              <a:rPr lang="sv-SE" sz="1600" dirty="0">
                <a:solidFill>
                  <a:schemeClr val="bg1"/>
                </a:solidFill>
              </a:rPr>
              <a:t>SIBK ser gärna att alla lag har en egen </a:t>
            </a:r>
            <a:r>
              <a:rPr lang="sv-SE" sz="1600" dirty="0" err="1">
                <a:solidFill>
                  <a:schemeClr val="bg1"/>
                </a:solidFill>
              </a:rPr>
              <a:t>Instagramsida</a:t>
            </a:r>
            <a:r>
              <a:rPr lang="sv-SE" sz="1600" dirty="0">
                <a:solidFill>
                  <a:schemeClr val="bg1"/>
                </a:solidFill>
              </a:rPr>
              <a:t>.</a:t>
            </a:r>
          </a:p>
          <a:p>
            <a:endParaRPr lang="sv-SE" sz="1600" dirty="0">
              <a:solidFill>
                <a:schemeClr val="bg1"/>
              </a:solidFill>
            </a:endParaRPr>
          </a:p>
          <a:p>
            <a:r>
              <a:rPr lang="sv-SE" sz="1600" dirty="0">
                <a:solidFill>
                  <a:schemeClr val="bg1"/>
                </a:solidFill>
              </a:rPr>
              <a:t>Samtycke/ej samtycke kommer att begäras in skriftligt.</a:t>
            </a:r>
          </a:p>
          <a:p>
            <a:endParaRPr lang="sv-SE" sz="1600" dirty="0">
              <a:solidFill>
                <a:schemeClr val="bg1"/>
              </a:solidFill>
            </a:endParaRPr>
          </a:p>
          <a:p>
            <a:r>
              <a:rPr lang="sv-SE" sz="1600" dirty="0">
                <a:solidFill>
                  <a:schemeClr val="bg1"/>
                </a:solidFill>
              </a:rPr>
              <a:t>Ansvarig; Sandra Westerberg (Loke </a:t>
            </a:r>
            <a:r>
              <a:rPr lang="sv-SE" sz="1600" dirty="0" err="1">
                <a:solidFill>
                  <a:schemeClr val="bg1"/>
                </a:solidFill>
              </a:rPr>
              <a:t>I.L.:s</a:t>
            </a:r>
            <a:r>
              <a:rPr lang="sv-SE" sz="1600" dirty="0">
                <a:solidFill>
                  <a:schemeClr val="bg1"/>
                </a:solidFill>
              </a:rPr>
              <a:t> mamma).</a:t>
            </a:r>
          </a:p>
          <a:p>
            <a:endParaRPr lang="sv-SE" sz="1600" dirty="0">
              <a:solidFill>
                <a:schemeClr val="bg1"/>
              </a:solidFill>
            </a:endParaRPr>
          </a:p>
        </p:txBody>
      </p:sp>
    </p:spTree>
    <p:extLst>
      <p:ext uri="{BB962C8B-B14F-4D97-AF65-F5344CB8AC3E}">
        <p14:creationId xmlns:p14="http://schemas.microsoft.com/office/powerpoint/2010/main" val="1444604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6072445" y="596686"/>
            <a:ext cx="5319433" cy="519192"/>
          </a:xfrm>
        </p:spPr>
        <p:txBody>
          <a:bodyPr vert="horz" lIns="91440" tIns="45720" rIns="91440" bIns="45720" rtlCol="0" anchor="t">
            <a:normAutofit fontScale="90000"/>
          </a:bodyPr>
          <a:lstStyle/>
          <a:p>
            <a:br>
              <a:rPr lang="sv-SE" sz="4000" b="1" dirty="0">
                <a:solidFill>
                  <a:schemeClr val="bg1"/>
                </a:solidFill>
                <a:latin typeface="+mn-lt"/>
              </a:rPr>
            </a:br>
            <a:r>
              <a:rPr lang="sv-SE" sz="4000" b="1" dirty="0">
                <a:solidFill>
                  <a:schemeClr val="bg1"/>
                </a:solidFill>
                <a:latin typeface="+mn-lt"/>
              </a:rPr>
              <a:t>Övrig information</a:t>
            </a:r>
            <a:br>
              <a:rPr lang="sv-SE" sz="1800" b="1" dirty="0">
                <a:solidFill>
                  <a:schemeClr val="bg1"/>
                </a:solidFill>
              </a:rPr>
            </a:br>
            <a:r>
              <a:rPr lang="sv-SE" sz="1800" dirty="0">
                <a:solidFill>
                  <a:schemeClr val="bg1"/>
                </a:solidFill>
              </a:rPr>
              <a:t> </a:t>
            </a:r>
            <a:br>
              <a:rPr lang="sv-SE" sz="1800" dirty="0">
                <a:solidFill>
                  <a:schemeClr val="bg1"/>
                </a:solidFill>
              </a:rPr>
            </a:br>
            <a:br>
              <a:rPr lang="sv-SE" sz="1800" dirty="0">
                <a:solidFill>
                  <a:schemeClr val="bg1"/>
                </a:solidFill>
              </a:rPr>
            </a:br>
            <a:r>
              <a:rPr lang="sv-SE" sz="1800" dirty="0">
                <a:solidFill>
                  <a:schemeClr val="bg1"/>
                </a:solidFill>
              </a:rPr>
              <a:t> </a:t>
            </a:r>
            <a:br>
              <a:rPr lang="sv-SE" sz="1800" dirty="0">
                <a:solidFill>
                  <a:schemeClr val="bg1"/>
                </a:solidFill>
              </a:rPr>
            </a:br>
            <a:r>
              <a:rPr lang="sv-SE" sz="1800" dirty="0">
                <a:solidFill>
                  <a:schemeClr val="bg1"/>
                </a:solidFill>
              </a:rPr>
              <a:t> </a:t>
            </a:r>
            <a:br>
              <a:rPr lang="sv-SE" sz="1800" dirty="0">
                <a:solidFill>
                  <a:schemeClr val="bg1"/>
                </a:solidFill>
              </a:rPr>
            </a:br>
            <a:br>
              <a:rPr lang="sv-SE" dirty="0"/>
            </a:br>
            <a:endParaRPr lang="en-US" sz="1600" kern="1200" dirty="0">
              <a:solidFill>
                <a:schemeClr val="bg1"/>
              </a:solidFill>
              <a:latin typeface="+mj-lt"/>
              <a:ea typeface="+mj-ea"/>
              <a:cs typeface="+mj-cs"/>
            </a:endParaRPr>
          </a:p>
        </p:txBody>
      </p:sp>
      <p:sp>
        <p:nvSpPr>
          <p:cNvPr id="16" name="Freeform: Shape 15">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
        <p:nvSpPr>
          <p:cNvPr id="3" name="textruta 2">
            <a:extLst>
              <a:ext uri="{FF2B5EF4-FFF2-40B4-BE49-F238E27FC236}">
                <a16:creationId xmlns:a16="http://schemas.microsoft.com/office/drawing/2014/main" id="{D3FE2690-ED41-4850-943E-695E2074EC6F}"/>
              </a:ext>
            </a:extLst>
          </p:cNvPr>
          <p:cNvSpPr txBox="1"/>
          <p:nvPr/>
        </p:nvSpPr>
        <p:spPr>
          <a:xfrm>
            <a:off x="6072445" y="1261340"/>
            <a:ext cx="4897465" cy="4585871"/>
          </a:xfrm>
          <a:prstGeom prst="rect">
            <a:avLst/>
          </a:prstGeom>
          <a:noFill/>
        </p:spPr>
        <p:txBody>
          <a:bodyPr wrap="square" rtlCol="0">
            <a:spAutoFit/>
          </a:bodyPr>
          <a:lstStyle/>
          <a:p>
            <a:endParaRPr lang="sv-SE" sz="1600" dirty="0">
              <a:solidFill>
                <a:schemeClr val="bg1"/>
              </a:solidFill>
            </a:endParaRPr>
          </a:p>
          <a:p>
            <a:pPr marL="285750" indent="-285750">
              <a:buFontTx/>
              <a:buChar char="-"/>
            </a:pPr>
            <a:endParaRPr lang="sv-SE" sz="1600" dirty="0">
              <a:solidFill>
                <a:schemeClr val="bg1"/>
              </a:solidFill>
            </a:endParaRPr>
          </a:p>
          <a:p>
            <a:pPr marL="285750" indent="-285750">
              <a:buFontTx/>
              <a:buChar char="-"/>
            </a:pPr>
            <a:r>
              <a:rPr lang="sv-SE" sz="1600" dirty="0">
                <a:solidFill>
                  <a:schemeClr val="bg1"/>
                </a:solidFill>
              </a:rPr>
              <a:t>Klädprovning 16-19, 24 september</a:t>
            </a:r>
          </a:p>
          <a:p>
            <a:pPr marL="285750" indent="-285750">
              <a:buFontTx/>
              <a:buChar char="-"/>
            </a:pPr>
            <a:r>
              <a:rPr lang="sv-SE" sz="1600" dirty="0">
                <a:solidFill>
                  <a:schemeClr val="bg1"/>
                </a:solidFill>
              </a:rPr>
              <a:t>Sargvakter, maskotar, matchvärdar, städning och iordningställande av hallen, 28 september</a:t>
            </a:r>
          </a:p>
          <a:p>
            <a:pPr marL="285750" indent="-285750">
              <a:buFontTx/>
              <a:buChar char="-"/>
            </a:pPr>
            <a:r>
              <a:rPr lang="sv-SE" sz="1600" dirty="0">
                <a:solidFill>
                  <a:schemeClr val="bg1"/>
                </a:solidFill>
              </a:rPr>
              <a:t>Försäljning av Sportlotten, start i oktober</a:t>
            </a:r>
          </a:p>
          <a:p>
            <a:pPr marL="285750" indent="-285750">
              <a:buFontTx/>
              <a:buChar char="-"/>
            </a:pPr>
            <a:r>
              <a:rPr lang="sv-SE" sz="1600" dirty="0">
                <a:solidFill>
                  <a:schemeClr val="bg1"/>
                </a:solidFill>
              </a:rPr>
              <a:t>Fotografering 5 november</a:t>
            </a:r>
          </a:p>
          <a:p>
            <a:pPr marL="285750" indent="-285750">
              <a:buFontTx/>
              <a:buChar char="-"/>
            </a:pPr>
            <a:r>
              <a:rPr lang="sv-SE" sz="1600" dirty="0">
                <a:solidFill>
                  <a:schemeClr val="bg1"/>
                </a:solidFill>
              </a:rPr>
              <a:t>Bankkonto, minst 2 föräldrar från olika familjer</a:t>
            </a:r>
          </a:p>
          <a:p>
            <a:pPr marL="285750" indent="-285750">
              <a:buFontTx/>
              <a:buChar char="-"/>
            </a:pPr>
            <a:r>
              <a:rPr lang="sv-SE" sz="1600" dirty="0">
                <a:solidFill>
                  <a:schemeClr val="bg1"/>
                </a:solidFill>
              </a:rPr>
              <a:t>Medlems- och träningsavgift</a:t>
            </a:r>
          </a:p>
          <a:p>
            <a:pPr marL="285750" indent="-285750">
              <a:buFontTx/>
              <a:buChar char="-"/>
            </a:pPr>
            <a:endParaRPr lang="sv-SE" sz="1600" dirty="0">
              <a:solidFill>
                <a:schemeClr val="bg1"/>
              </a:solidFill>
            </a:endParaRPr>
          </a:p>
          <a:p>
            <a:pPr marL="285750" indent="-285750">
              <a:buFontTx/>
              <a:buChar char="-"/>
            </a:pPr>
            <a:endParaRPr lang="sv-SE" sz="1600" dirty="0">
              <a:solidFill>
                <a:schemeClr val="bg1"/>
              </a:solidFill>
            </a:endParaRPr>
          </a:p>
          <a:p>
            <a:pPr marL="285750" indent="-285750">
              <a:buFontTx/>
              <a:buChar char="-"/>
            </a:pPr>
            <a:r>
              <a:rPr lang="sv-SE" sz="1600" dirty="0">
                <a:solidFill>
                  <a:schemeClr val="bg1"/>
                </a:solidFill>
              </a:rPr>
              <a:t>SVARA på ALLA typer av kallelser för att vi ledare ska kunna planera på bästa sätt oavsett vilken typ av aktivitet det är!</a:t>
            </a:r>
          </a:p>
          <a:p>
            <a:pPr marL="285750" indent="-285750">
              <a:buFontTx/>
              <a:buChar char="-"/>
            </a:pPr>
            <a:endParaRPr lang="sv-SE" sz="1600" dirty="0">
              <a:solidFill>
                <a:schemeClr val="bg1"/>
              </a:solidFill>
            </a:endParaRPr>
          </a:p>
          <a:p>
            <a:endParaRPr lang="sv-SE" sz="1600" dirty="0">
              <a:solidFill>
                <a:schemeClr val="bg1"/>
              </a:solidFill>
            </a:endParaRPr>
          </a:p>
          <a:p>
            <a:r>
              <a:rPr lang="sv-SE" sz="3600" b="1" dirty="0">
                <a:solidFill>
                  <a:schemeClr val="bg1"/>
                </a:solidFill>
              </a:rPr>
              <a:t>Övriga frågor</a:t>
            </a:r>
          </a:p>
        </p:txBody>
      </p:sp>
    </p:spTree>
    <p:extLst>
      <p:ext uri="{BB962C8B-B14F-4D97-AF65-F5344CB8AC3E}">
        <p14:creationId xmlns:p14="http://schemas.microsoft.com/office/powerpoint/2010/main" val="1260407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6125959" y="487533"/>
            <a:ext cx="5319433" cy="736170"/>
          </a:xfrm>
        </p:spPr>
        <p:txBody>
          <a:bodyPr anchor="t">
            <a:normAutofit fontScale="90000"/>
          </a:bodyPr>
          <a:lstStyle/>
          <a:p>
            <a:pPr algn="l"/>
            <a:r>
              <a:rPr lang="sv-SE" sz="4800" dirty="0">
                <a:solidFill>
                  <a:schemeClr val="bg1"/>
                </a:solidFill>
              </a:rPr>
              <a:t>Agenda</a:t>
            </a:r>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75162962-CBB1-4B5E-B949-4481A9C45357}"/>
              </a:ext>
            </a:extLst>
          </p:cNvPr>
          <p:cNvSpPr txBox="1"/>
          <p:nvPr/>
        </p:nvSpPr>
        <p:spPr>
          <a:xfrm>
            <a:off x="6096000" y="1223703"/>
            <a:ext cx="5868692" cy="3139321"/>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rPr>
              <a:t>Laget P/F-16 - ledare, antal spelare</a:t>
            </a:r>
          </a:p>
          <a:p>
            <a:pPr marL="285750" indent="-285750">
              <a:buFont typeface="Arial" panose="020B0604020202020204" pitchFamily="34" charset="0"/>
              <a:buChar char="•"/>
            </a:pPr>
            <a:r>
              <a:rPr lang="sv-SE" dirty="0">
                <a:solidFill>
                  <a:schemeClr val="bg1"/>
                </a:solidFill>
              </a:rPr>
              <a:t>Träningar</a:t>
            </a:r>
          </a:p>
          <a:p>
            <a:pPr marL="285750" indent="-285750">
              <a:buFont typeface="Arial" panose="020B0604020202020204" pitchFamily="34" charset="0"/>
              <a:buChar char="•"/>
            </a:pPr>
            <a:r>
              <a:rPr lang="sv-SE" dirty="0">
                <a:solidFill>
                  <a:schemeClr val="bg1"/>
                </a:solidFill>
              </a:rPr>
              <a:t>Sammandrag</a:t>
            </a:r>
          </a:p>
          <a:p>
            <a:pPr marL="285750" indent="-285750">
              <a:buFont typeface="Arial" panose="020B0604020202020204" pitchFamily="34" charset="0"/>
              <a:buChar char="•"/>
            </a:pPr>
            <a:r>
              <a:rPr lang="sv-SE" dirty="0">
                <a:solidFill>
                  <a:schemeClr val="bg1"/>
                </a:solidFill>
              </a:rPr>
              <a:t>Cup, Försäljning</a:t>
            </a:r>
          </a:p>
          <a:p>
            <a:pPr marL="285750" indent="-285750">
              <a:buFont typeface="Arial" panose="020B0604020202020204" pitchFamily="34" charset="0"/>
              <a:buChar char="•"/>
            </a:pPr>
            <a:r>
              <a:rPr lang="sv-SE" dirty="0">
                <a:solidFill>
                  <a:schemeClr val="bg1"/>
                </a:solidFill>
              </a:rPr>
              <a:t>Roller och rollbeskrivningar</a:t>
            </a:r>
          </a:p>
          <a:p>
            <a:pPr marL="285750" indent="-285750">
              <a:buFont typeface="Arial" panose="020B0604020202020204" pitchFamily="34" charset="0"/>
              <a:buChar char="•"/>
            </a:pPr>
            <a:r>
              <a:rPr lang="sv-SE" dirty="0">
                <a:solidFill>
                  <a:schemeClr val="bg1"/>
                </a:solidFill>
              </a:rPr>
              <a:t>Trivselgrupp</a:t>
            </a:r>
          </a:p>
          <a:p>
            <a:pPr marL="285750" indent="-285750">
              <a:buFont typeface="Arial" panose="020B0604020202020204" pitchFamily="34" charset="0"/>
              <a:buChar char="•"/>
            </a:pPr>
            <a:r>
              <a:rPr lang="sv-SE" dirty="0">
                <a:solidFill>
                  <a:schemeClr val="bg1"/>
                </a:solidFill>
              </a:rPr>
              <a:t>Laget.se</a:t>
            </a:r>
          </a:p>
          <a:p>
            <a:pPr marL="285750" indent="-285750">
              <a:buFont typeface="Arial" panose="020B0604020202020204" pitchFamily="34" charset="0"/>
              <a:buChar char="•"/>
            </a:pPr>
            <a:r>
              <a:rPr lang="sv-SE" dirty="0" err="1">
                <a:solidFill>
                  <a:schemeClr val="bg1"/>
                </a:solidFill>
              </a:rPr>
              <a:t>Instagram</a:t>
            </a:r>
            <a:r>
              <a:rPr lang="sv-SE" dirty="0">
                <a:solidFill>
                  <a:schemeClr val="bg1"/>
                </a:solidFill>
              </a:rPr>
              <a:t> - </a:t>
            </a:r>
            <a:r>
              <a:rPr lang="sv-SE" dirty="0" err="1">
                <a:solidFill>
                  <a:schemeClr val="bg1"/>
                </a:solidFill>
              </a:rPr>
              <a:t>lagsida</a:t>
            </a:r>
            <a:endParaRPr lang="sv-SE" dirty="0">
              <a:solidFill>
                <a:schemeClr val="bg1"/>
              </a:solidFill>
            </a:endParaRPr>
          </a:p>
          <a:p>
            <a:pPr marL="285750" indent="-285750">
              <a:buFont typeface="Arial" panose="020B0604020202020204" pitchFamily="34" charset="0"/>
              <a:buChar char="•"/>
            </a:pPr>
            <a:r>
              <a:rPr lang="sv-SE" dirty="0">
                <a:solidFill>
                  <a:schemeClr val="bg1"/>
                </a:solidFill>
              </a:rPr>
              <a:t>Övrig information, Övriga frågor</a:t>
            </a:r>
          </a:p>
          <a:p>
            <a:endParaRPr lang="sv-SE" dirty="0">
              <a:solidFill>
                <a:schemeClr val="bg1"/>
              </a:solidFill>
            </a:endParaRPr>
          </a:p>
          <a:p>
            <a:pPr marL="285750" indent="-285750">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1931366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6053668" y="803325"/>
            <a:ext cx="5314536" cy="1325563"/>
          </a:xfrm>
        </p:spPr>
        <p:txBody>
          <a:bodyPr>
            <a:normAutofit/>
          </a:bodyPr>
          <a:lstStyle/>
          <a:p>
            <a:r>
              <a:rPr lang="sv-SE" sz="4400" dirty="0"/>
              <a:t>P</a:t>
            </a:r>
            <a:r>
              <a:rPr lang="sv-SE" dirty="0"/>
              <a:t>/F-16</a:t>
            </a:r>
            <a:endParaRPr lang="sv-SE" sz="4400" dirty="0"/>
          </a:p>
        </p:txBody>
      </p:sp>
      <p:sp>
        <p:nvSpPr>
          <p:cNvPr id="2052" name="Freeform: Shape 134">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Freeform: Shape 136">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a:extLst>
              <a:ext uri="{FF2B5EF4-FFF2-40B4-BE49-F238E27FC236}">
                <a16:creationId xmlns:a16="http://schemas.microsoft.com/office/drawing/2014/main" id="{E90EE8DC-4793-4C4B-AE60-DA6AFF5B3415}"/>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54024" y="292608"/>
            <a:ext cx="3770906" cy="4336542"/>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innehåll 2"/>
          <p:cNvSpPr>
            <a:spLocks noGrp="1"/>
          </p:cNvSpPr>
          <p:nvPr>
            <p:ph idx="1"/>
          </p:nvPr>
        </p:nvSpPr>
        <p:spPr>
          <a:xfrm>
            <a:off x="6053667" y="1805553"/>
            <a:ext cx="5314543" cy="4525505"/>
          </a:xfrm>
        </p:spPr>
        <p:txBody>
          <a:bodyPr anchor="t">
            <a:normAutofit/>
          </a:bodyPr>
          <a:lstStyle/>
          <a:p>
            <a:pPr marL="0" indent="0">
              <a:buNone/>
            </a:pPr>
            <a:r>
              <a:rPr lang="sv-SE" sz="1600" dirty="0"/>
              <a:t>Ledare:</a:t>
            </a:r>
          </a:p>
          <a:p>
            <a:r>
              <a:rPr lang="sv-SE" sz="1600" dirty="0"/>
              <a:t>Mathias Blomqvist - Tränare	</a:t>
            </a:r>
          </a:p>
          <a:p>
            <a:r>
              <a:rPr lang="sv-SE" sz="1600" dirty="0"/>
              <a:t>Andreas Kalfholm - Tränare</a:t>
            </a:r>
          </a:p>
          <a:p>
            <a:r>
              <a:rPr lang="sv-SE" sz="1600" dirty="0"/>
              <a:t>Peter Löwenborg - Tränare</a:t>
            </a:r>
          </a:p>
          <a:p>
            <a:r>
              <a:rPr lang="sv-SE" sz="1600" dirty="0"/>
              <a:t>Anna Lindblom - Lagledare</a:t>
            </a:r>
          </a:p>
          <a:p>
            <a:pPr marL="0" indent="0">
              <a:buNone/>
            </a:pPr>
            <a:endParaRPr lang="sv-SE" sz="1600" dirty="0"/>
          </a:p>
          <a:p>
            <a:pPr marL="0" indent="0">
              <a:buNone/>
            </a:pPr>
            <a:r>
              <a:rPr lang="sv-SE" sz="1600" dirty="0"/>
              <a:t>Spelare:</a:t>
            </a:r>
          </a:p>
          <a:p>
            <a:r>
              <a:rPr lang="sv-SE" sz="1600" dirty="0"/>
              <a:t>32 </a:t>
            </a:r>
            <a:r>
              <a:rPr lang="sv-SE" sz="1600" dirty="0" err="1"/>
              <a:t>st</a:t>
            </a:r>
            <a:r>
              <a:rPr lang="sv-SE" sz="1600" dirty="0"/>
              <a:t> inskrivna i medlemsregistret på Laget.se</a:t>
            </a:r>
          </a:p>
          <a:p>
            <a:endParaRPr lang="sv-SE" sz="1400" dirty="0"/>
          </a:p>
          <a:p>
            <a:endParaRPr lang="sv-SE" sz="700" dirty="0"/>
          </a:p>
          <a:p>
            <a:endParaRPr lang="sv-SE" sz="700" dirty="0"/>
          </a:p>
          <a:p>
            <a:endParaRPr lang="sv-SE" sz="700" dirty="0"/>
          </a:p>
        </p:txBody>
      </p:sp>
    </p:spTree>
    <p:extLst>
      <p:ext uri="{BB962C8B-B14F-4D97-AF65-F5344CB8AC3E}">
        <p14:creationId xmlns:p14="http://schemas.microsoft.com/office/powerpoint/2010/main" val="8149043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418064"/>
            <a:ext cx="5814447" cy="8032968"/>
          </a:xfrm>
          <a:prstGeom prst="rect">
            <a:avLst/>
          </a:prstGeom>
          <a:noFill/>
        </p:spPr>
        <p:txBody>
          <a:bodyPr wrap="square" rtlCol="0">
            <a:spAutoFit/>
          </a:bodyPr>
          <a:lstStyle/>
          <a:p>
            <a:r>
              <a:rPr lang="sv-SE" sz="3600" b="1" dirty="0">
                <a:solidFill>
                  <a:schemeClr val="bg1"/>
                </a:solidFill>
              </a:rPr>
              <a:t>Träningar</a:t>
            </a:r>
          </a:p>
          <a:p>
            <a:endParaRPr lang="sv-SE" sz="1600" b="1" dirty="0">
              <a:solidFill>
                <a:schemeClr val="bg1"/>
              </a:solidFill>
            </a:endParaRPr>
          </a:p>
          <a:p>
            <a:r>
              <a:rPr lang="sv-SE" sz="1600" dirty="0">
                <a:solidFill>
                  <a:schemeClr val="bg1"/>
                </a:solidFill>
              </a:rPr>
              <a:t>Träning i Campushallen;</a:t>
            </a:r>
          </a:p>
          <a:p>
            <a:r>
              <a:rPr lang="sv-SE" sz="1600" dirty="0">
                <a:solidFill>
                  <a:schemeClr val="bg1"/>
                </a:solidFill>
              </a:rPr>
              <a:t>Tisdagar kl. 17.00-18.15</a:t>
            </a:r>
          </a:p>
          <a:p>
            <a:r>
              <a:rPr lang="sv-SE" sz="1600" dirty="0">
                <a:solidFill>
                  <a:schemeClr val="bg1"/>
                </a:solidFill>
              </a:rPr>
              <a:t>Torsdagar kl. 18.15-19.15</a:t>
            </a:r>
          </a:p>
          <a:p>
            <a:endParaRPr lang="sv-SE" sz="1600" dirty="0">
              <a:solidFill>
                <a:schemeClr val="bg1"/>
              </a:solidFill>
            </a:endParaRPr>
          </a:p>
          <a:p>
            <a:r>
              <a:rPr lang="sv-SE" sz="1600" dirty="0">
                <a:solidFill>
                  <a:schemeClr val="bg1"/>
                </a:solidFill>
              </a:rPr>
              <a:t>”Officiell” säsongsstart tisdag 17 september.</a:t>
            </a:r>
          </a:p>
          <a:p>
            <a:endParaRPr lang="sv-SE" sz="1600" dirty="0">
              <a:solidFill>
                <a:schemeClr val="bg1"/>
              </a:solidFill>
            </a:endParaRPr>
          </a:p>
          <a:p>
            <a:r>
              <a:rPr lang="sv-SE" sz="1600" dirty="0">
                <a:solidFill>
                  <a:schemeClr val="bg1"/>
                </a:solidFill>
              </a:rPr>
              <a:t>Samma upplägg som förra säsongen; 1-2 stationer med </a:t>
            </a:r>
          </a:p>
          <a:p>
            <a:r>
              <a:rPr lang="sv-SE" sz="1600" dirty="0">
                <a:solidFill>
                  <a:schemeClr val="bg1"/>
                </a:solidFill>
              </a:rPr>
              <a:t>övningar samt match.</a:t>
            </a:r>
          </a:p>
          <a:p>
            <a:endParaRPr lang="sv-SE" sz="1600" dirty="0">
              <a:solidFill>
                <a:schemeClr val="bg1"/>
              </a:solidFill>
            </a:endParaRPr>
          </a:p>
          <a:p>
            <a:r>
              <a:rPr lang="sv-SE" sz="1600" dirty="0">
                <a:solidFill>
                  <a:schemeClr val="bg1"/>
                </a:solidFill>
              </a:rPr>
              <a:t>För att laget ska få ut mesta möjliga tid på träningarna, så är vi otroligt tacksamma om ALLA föräldrar som är på plats hjälper till att bygga och riva sarg vid varje tillfälle. Tiden är knapp då det är andra lag som tränar direkt efter oss på tisdagar och före oss på torsdagar.</a:t>
            </a:r>
          </a:p>
          <a:p>
            <a:endParaRPr lang="sv-SE" sz="1600" dirty="0">
              <a:solidFill>
                <a:schemeClr val="bg1"/>
              </a:solidFill>
            </a:endParaRPr>
          </a:p>
          <a:p>
            <a:r>
              <a:rPr lang="sv-SE" sz="1600" dirty="0">
                <a:solidFill>
                  <a:schemeClr val="bg1"/>
                </a:solidFill>
              </a:rPr>
              <a:t>Inga kallelser skickas ut till träningarna. </a:t>
            </a:r>
          </a:p>
          <a:p>
            <a:r>
              <a:rPr lang="sv-SE" sz="1600" dirty="0">
                <a:solidFill>
                  <a:schemeClr val="bg1"/>
                </a:solidFill>
              </a:rPr>
              <a:t>Frivilligt att meddela om barnet inte kommer.</a:t>
            </a:r>
          </a:p>
          <a:p>
            <a:endParaRPr lang="sv-SE" sz="1600" dirty="0">
              <a:solidFill>
                <a:schemeClr val="bg1"/>
              </a:solidFill>
            </a:endParaRPr>
          </a:p>
          <a:p>
            <a:r>
              <a:rPr lang="sv-SE" sz="1600" dirty="0">
                <a:solidFill>
                  <a:schemeClr val="bg1"/>
                </a:solidFill>
              </a:rPr>
              <a:t>Mathias och Peter har gått utbildningen ”Steg 1 Grön nivå”, i september 2024. </a:t>
            </a:r>
            <a:r>
              <a:rPr lang="sv-SE" sz="1600" b="0" i="0" dirty="0">
                <a:solidFill>
                  <a:schemeClr val="bg1"/>
                </a:solidFill>
                <a:effectLst/>
                <a:cs typeface="Assistant" panose="020F0502020204030204" pitchFamily="2" charset="-79"/>
              </a:rPr>
              <a:t>Utbildningen innehåller både teori och praktik och innehåller delarna: spelet, </a:t>
            </a:r>
            <a:r>
              <a:rPr lang="sv-SE" sz="1600" dirty="0" err="1">
                <a:solidFill>
                  <a:schemeClr val="bg1"/>
                </a:solidFill>
                <a:cs typeface="Assistant" panose="020F0502020204030204" pitchFamily="2" charset="-79"/>
              </a:rPr>
              <a:t>i</a:t>
            </a:r>
            <a:r>
              <a:rPr lang="sv-SE" sz="1600" b="0" i="0" dirty="0" err="1">
                <a:solidFill>
                  <a:schemeClr val="bg1"/>
                </a:solidFill>
                <a:effectLst/>
                <a:cs typeface="Assistant" panose="020F0502020204030204" pitchFamily="2" charset="-79"/>
              </a:rPr>
              <a:t>nnebandyfys</a:t>
            </a:r>
            <a:r>
              <a:rPr lang="sv-SE" sz="1600" b="0" i="0" dirty="0">
                <a:solidFill>
                  <a:schemeClr val="bg1"/>
                </a:solidFill>
                <a:effectLst/>
                <a:cs typeface="Assistant" panose="020F0502020204030204" pitchFamily="2" charset="-79"/>
              </a:rPr>
              <a:t>, idrottspsykologi, ledarskap och målvakt.</a:t>
            </a:r>
            <a:endParaRPr lang="sv-SE" sz="1600" dirty="0">
              <a:solidFill>
                <a:schemeClr val="bg1"/>
              </a:solidFill>
            </a:endParaRP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a:p>
            <a:endParaRPr lang="sv-SE" sz="1600" b="1" dirty="0">
              <a:solidFill>
                <a:schemeClr val="bg1"/>
              </a:solidFill>
            </a:endParaRPr>
          </a:p>
        </p:txBody>
      </p:sp>
    </p:spTree>
    <p:extLst>
      <p:ext uri="{BB962C8B-B14F-4D97-AF65-F5344CB8AC3E}">
        <p14:creationId xmlns:p14="http://schemas.microsoft.com/office/powerpoint/2010/main" val="208573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418064"/>
            <a:ext cx="5814447" cy="6801862"/>
          </a:xfrm>
          <a:prstGeom prst="rect">
            <a:avLst/>
          </a:prstGeom>
          <a:noFill/>
        </p:spPr>
        <p:txBody>
          <a:bodyPr wrap="square" rtlCol="0">
            <a:spAutoFit/>
          </a:bodyPr>
          <a:lstStyle/>
          <a:p>
            <a:r>
              <a:rPr lang="sv-SE" sz="3600" b="1" dirty="0">
                <a:solidFill>
                  <a:schemeClr val="bg1"/>
                </a:solidFill>
              </a:rPr>
              <a:t>Sammandrag</a:t>
            </a:r>
          </a:p>
          <a:p>
            <a:endParaRPr lang="sv-SE" sz="1600" b="1" dirty="0">
              <a:solidFill>
                <a:schemeClr val="bg1"/>
              </a:solidFill>
            </a:endParaRPr>
          </a:p>
          <a:p>
            <a:pPr marL="285750" indent="-285750">
              <a:buFontTx/>
              <a:buChar char="-"/>
            </a:pPr>
            <a:r>
              <a:rPr lang="sv-SE" sz="1600" dirty="0">
                <a:solidFill>
                  <a:schemeClr val="bg1"/>
                </a:solidFill>
              </a:rPr>
              <a:t>9 november 2024, Hammarens IP, Mariefred</a:t>
            </a:r>
          </a:p>
          <a:p>
            <a:pPr marL="285750" indent="-285750">
              <a:buFontTx/>
              <a:buChar char="-"/>
            </a:pPr>
            <a:r>
              <a:rPr lang="sv-SE" sz="1600" dirty="0">
                <a:solidFill>
                  <a:schemeClr val="bg1"/>
                </a:solidFill>
              </a:rPr>
              <a:t>8 december 2024, Gnesta Sporthall, Gnesta</a:t>
            </a:r>
          </a:p>
          <a:p>
            <a:pPr marL="285750" indent="-285750">
              <a:buFontTx/>
              <a:buChar char="-"/>
            </a:pPr>
            <a:r>
              <a:rPr lang="sv-SE" sz="1600" dirty="0">
                <a:solidFill>
                  <a:schemeClr val="bg1"/>
                </a:solidFill>
              </a:rPr>
              <a:t>18 januari 2025, Thomas Arena, Strängnäs</a:t>
            </a:r>
          </a:p>
          <a:p>
            <a:pPr marL="285750" indent="-285750">
              <a:buFontTx/>
              <a:buChar char="-"/>
            </a:pPr>
            <a:r>
              <a:rPr lang="sv-SE" sz="1600" dirty="0">
                <a:solidFill>
                  <a:schemeClr val="bg1"/>
                </a:solidFill>
              </a:rPr>
              <a:t>22 mars 2025, Thomas Arena, Strängnäs</a:t>
            </a:r>
          </a:p>
          <a:p>
            <a:endParaRPr lang="sv-SE" sz="1600" dirty="0">
              <a:solidFill>
                <a:schemeClr val="bg1"/>
              </a:solidFill>
            </a:endParaRPr>
          </a:p>
          <a:p>
            <a:r>
              <a:rPr lang="sv-SE" sz="1600" dirty="0">
                <a:solidFill>
                  <a:schemeClr val="bg1"/>
                </a:solidFill>
              </a:rPr>
              <a:t>Vi har två lag anmälda och kommer att spela i serie </a:t>
            </a:r>
          </a:p>
          <a:p>
            <a:r>
              <a:rPr lang="sv-SE" sz="1600" dirty="0">
                <a:solidFill>
                  <a:schemeClr val="bg1"/>
                </a:solidFill>
              </a:rPr>
              <a:t>”Pojkar Grön B” denna säsong.</a:t>
            </a:r>
          </a:p>
          <a:p>
            <a:endParaRPr lang="sv-SE" sz="1600" dirty="0">
              <a:solidFill>
                <a:schemeClr val="bg1"/>
              </a:solidFill>
            </a:endParaRPr>
          </a:p>
          <a:p>
            <a:r>
              <a:rPr lang="sv-SE" sz="1600" dirty="0">
                <a:solidFill>
                  <a:schemeClr val="bg1"/>
                </a:solidFill>
              </a:rPr>
              <a:t>Alla spelare kommer att bli kallade till alla </a:t>
            </a:r>
            <a:r>
              <a:rPr lang="sv-SE" sz="1600" b="1" dirty="0">
                <a:solidFill>
                  <a:schemeClr val="bg1"/>
                </a:solidFill>
              </a:rPr>
              <a:t>ordinarie</a:t>
            </a:r>
            <a:r>
              <a:rPr lang="sv-SE" sz="1600" dirty="0">
                <a:solidFill>
                  <a:schemeClr val="bg1"/>
                </a:solidFill>
              </a:rPr>
              <a:t> sammandrag.</a:t>
            </a:r>
          </a:p>
          <a:p>
            <a:endParaRPr lang="sv-SE" sz="1600" dirty="0">
              <a:solidFill>
                <a:schemeClr val="bg1"/>
              </a:solidFill>
            </a:endParaRPr>
          </a:p>
          <a:p>
            <a:r>
              <a:rPr lang="sv-SE" sz="1600" dirty="0">
                <a:solidFill>
                  <a:schemeClr val="bg1"/>
                </a:solidFill>
              </a:rPr>
              <a:t>Blir det vakanta platser i andra sammandrag kommer vi att anmäla oss till några av dessa. Kan då bli med kort varsel.</a:t>
            </a:r>
          </a:p>
          <a:p>
            <a:endParaRPr lang="sv-SE" sz="1600" dirty="0">
              <a:solidFill>
                <a:schemeClr val="bg1"/>
              </a:solidFill>
            </a:endParaRPr>
          </a:p>
          <a:p>
            <a:r>
              <a:rPr lang="sv-SE" sz="1600" dirty="0">
                <a:solidFill>
                  <a:schemeClr val="bg1"/>
                </a:solidFill>
              </a:rPr>
              <a:t>Svara på kallelsen oavsett om spelaren kommer att delta eller inte.</a:t>
            </a:r>
          </a:p>
          <a:p>
            <a:r>
              <a:rPr lang="sv-SE" sz="1600" dirty="0">
                <a:solidFill>
                  <a:schemeClr val="bg1"/>
                </a:solidFill>
              </a:rPr>
              <a:t>Har man inte svarat på kallelsen när anmälningstiden gått ut, så räknas det som ett NEJ och spelaren kommer inte att kunna vara med och spela. Detta för att sammandragsprotokoll skall hinnas fyllas i, skickas in och skrivas ut i tid samt för att tränarna på bästa sätt ska få möjlighet att planera lagen.</a:t>
            </a:r>
          </a:p>
          <a:p>
            <a:endParaRPr lang="sv-SE" sz="1600" dirty="0">
              <a:solidFill>
                <a:schemeClr val="bg1"/>
              </a:solidFill>
            </a:endParaRPr>
          </a:p>
          <a:p>
            <a:r>
              <a:rPr lang="sv-SE" sz="1600" dirty="0">
                <a:solidFill>
                  <a:schemeClr val="bg1"/>
                </a:solidFill>
              </a:rPr>
              <a:t>Blir spelaren sjuk ska detta meddelas till lagledare så fort som möjligt.</a:t>
            </a:r>
          </a:p>
          <a:p>
            <a:endParaRPr lang="sv-SE" sz="1600" b="1" dirty="0">
              <a:solidFill>
                <a:schemeClr val="bg1"/>
              </a:solidFill>
            </a:endParaRPr>
          </a:p>
          <a:p>
            <a:endParaRPr lang="sv-SE" sz="1600" b="1" dirty="0">
              <a:solidFill>
                <a:schemeClr val="bg1"/>
              </a:solidFill>
              <a:sym typeface="Wingdings" panose="05000000000000000000" pitchFamily="2" charset="2"/>
            </a:endParaRPr>
          </a:p>
        </p:txBody>
      </p:sp>
    </p:spTree>
    <p:extLst>
      <p:ext uri="{BB962C8B-B14F-4D97-AF65-F5344CB8AC3E}">
        <p14:creationId xmlns:p14="http://schemas.microsoft.com/office/powerpoint/2010/main" val="364697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6" y="2668075"/>
            <a:ext cx="5319431" cy="972180"/>
          </a:xfrm>
        </p:spPr>
        <p:txBody>
          <a:bodyPr anchor="b">
            <a:normAutofit/>
          </a:bodyPr>
          <a:lstStyle/>
          <a:p>
            <a:pPr algn="l"/>
            <a:r>
              <a:rPr lang="sv-SE" sz="200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ruta 3">
            <a:extLst>
              <a:ext uri="{FF2B5EF4-FFF2-40B4-BE49-F238E27FC236}">
                <a16:creationId xmlns:a16="http://schemas.microsoft.com/office/drawing/2014/main" id="{1F212530-1CCD-4E52-B1A6-E83CAF403605}"/>
              </a:ext>
            </a:extLst>
          </p:cNvPr>
          <p:cNvSpPr txBox="1"/>
          <p:nvPr/>
        </p:nvSpPr>
        <p:spPr>
          <a:xfrm>
            <a:off x="6096000" y="624530"/>
            <a:ext cx="5051302" cy="4955203"/>
          </a:xfrm>
          <a:prstGeom prst="rect">
            <a:avLst/>
          </a:prstGeom>
          <a:noFill/>
        </p:spPr>
        <p:txBody>
          <a:bodyPr wrap="square" rtlCol="0">
            <a:spAutoFit/>
          </a:bodyPr>
          <a:lstStyle/>
          <a:p>
            <a:endParaRPr lang="sv-SE" sz="3600" b="1" dirty="0">
              <a:solidFill>
                <a:schemeClr val="bg1"/>
              </a:solidFill>
            </a:endParaRPr>
          </a:p>
          <a:p>
            <a:r>
              <a:rPr lang="sv-SE" sz="3600" b="1" dirty="0">
                <a:solidFill>
                  <a:schemeClr val="bg1"/>
                </a:solidFill>
              </a:rPr>
              <a:t>Cup</a:t>
            </a:r>
          </a:p>
          <a:p>
            <a:endParaRPr lang="sv-SE" sz="1600" b="1" dirty="0">
              <a:solidFill>
                <a:schemeClr val="bg1"/>
              </a:solidFill>
            </a:endParaRPr>
          </a:p>
          <a:p>
            <a:pPr marL="285750" indent="-285750">
              <a:buFont typeface="Arial" panose="020B0604020202020204" pitchFamily="34" charset="0"/>
              <a:buChar char="•"/>
            </a:pPr>
            <a:r>
              <a:rPr lang="sv-SE" sz="1600" dirty="0">
                <a:solidFill>
                  <a:schemeClr val="bg1"/>
                </a:solidFill>
              </a:rPr>
              <a:t>Vårat mål är att kunna åka iväg på en cup i närområdet, våren 2025.</a:t>
            </a:r>
          </a:p>
          <a:p>
            <a:pPr marL="285750" indent="-285750">
              <a:buFont typeface="Arial" panose="020B0604020202020204" pitchFamily="34" charset="0"/>
              <a:buChar char="•"/>
            </a:pPr>
            <a:endParaRPr lang="sv-SE" sz="1600" b="1" dirty="0">
              <a:solidFill>
                <a:schemeClr val="bg1"/>
              </a:solidFill>
            </a:endParaRPr>
          </a:p>
          <a:p>
            <a:endParaRPr lang="sv-SE" sz="1600" b="1" dirty="0">
              <a:solidFill>
                <a:schemeClr val="bg1"/>
              </a:solidFill>
            </a:endParaRPr>
          </a:p>
          <a:p>
            <a:r>
              <a:rPr lang="sv-SE" sz="3600" b="1" dirty="0">
                <a:solidFill>
                  <a:schemeClr val="bg1"/>
                </a:solidFill>
              </a:rPr>
              <a:t>Försäljning</a:t>
            </a:r>
          </a:p>
          <a:p>
            <a:endParaRPr lang="sv-SE" sz="1600" b="1" dirty="0">
              <a:solidFill>
                <a:schemeClr val="bg1"/>
              </a:solidFill>
            </a:endParaRPr>
          </a:p>
          <a:p>
            <a:pPr marL="285750" indent="-285750">
              <a:buFont typeface="Arial" panose="020B0604020202020204" pitchFamily="34" charset="0"/>
              <a:buChar char="•"/>
            </a:pPr>
            <a:r>
              <a:rPr lang="sv-SE" sz="1600" dirty="0">
                <a:solidFill>
                  <a:schemeClr val="bg1"/>
                </a:solidFill>
              </a:rPr>
              <a:t>Det kommer att bli försäljning av kakor m </a:t>
            </a:r>
            <a:r>
              <a:rPr lang="sv-SE" sz="1600" dirty="0" err="1">
                <a:solidFill>
                  <a:schemeClr val="bg1"/>
                </a:solidFill>
              </a:rPr>
              <a:t>m</a:t>
            </a:r>
            <a:r>
              <a:rPr lang="sv-SE" sz="1600" dirty="0">
                <a:solidFill>
                  <a:schemeClr val="bg1"/>
                </a:solidFill>
              </a:rPr>
              <a:t> nu under hösten 2024. Mer information kommer inom kort.</a:t>
            </a:r>
          </a:p>
          <a:p>
            <a:pPr marL="285750" indent="-285750">
              <a:buFont typeface="Arial" panose="020B0604020202020204" pitchFamily="34" charset="0"/>
              <a:buChar char="•"/>
            </a:pPr>
            <a:r>
              <a:rPr lang="sv-SE" sz="1600" dirty="0">
                <a:solidFill>
                  <a:schemeClr val="bg1"/>
                </a:solidFill>
              </a:rPr>
              <a:t>Överenskommet på mötet att varje spelare ska sälja för minst 300 kr per försäljning som anordnas av lagets egna marknadsgrupp.</a:t>
            </a:r>
          </a:p>
          <a:p>
            <a:pPr marL="285750" indent="-285750">
              <a:buFont typeface="Arial" panose="020B0604020202020204" pitchFamily="34" charset="0"/>
              <a:buChar char="•"/>
            </a:pPr>
            <a:r>
              <a:rPr lang="sv-SE" sz="1600" dirty="0">
                <a:solidFill>
                  <a:schemeClr val="bg1"/>
                </a:solidFill>
              </a:rPr>
              <a:t>Vid försäljning som anordnas centralt av föreningen gäller andra regler.</a:t>
            </a:r>
          </a:p>
        </p:txBody>
      </p:sp>
    </p:spTree>
    <p:extLst>
      <p:ext uri="{BB962C8B-B14F-4D97-AF65-F5344CB8AC3E}">
        <p14:creationId xmlns:p14="http://schemas.microsoft.com/office/powerpoint/2010/main" val="1704596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5691088" y="86823"/>
            <a:ext cx="6397590" cy="6780508"/>
          </a:xfrm>
        </p:spPr>
        <p:txBody>
          <a:bodyPr vert="horz" lIns="91440" tIns="45720" rIns="91440" bIns="45720" rtlCol="0" anchor="t">
            <a:normAutofit fontScale="90000"/>
          </a:bodyPr>
          <a:lstStyle/>
          <a:p>
            <a:r>
              <a:rPr lang="sv-SE" sz="4000" b="1" dirty="0">
                <a:solidFill>
                  <a:schemeClr val="bg1"/>
                </a:solidFill>
                <a:latin typeface="+mn-lt"/>
              </a:rPr>
              <a:t>Lagledare - rollbeskrivning och arbetsuppgifter</a:t>
            </a:r>
            <a:br>
              <a:rPr lang="sv-SE" sz="1600" b="1" dirty="0">
                <a:solidFill>
                  <a:schemeClr val="bg1"/>
                </a:solidFill>
                <a:latin typeface="+mn-lt"/>
              </a:rPr>
            </a:br>
            <a:r>
              <a:rPr lang="sv-SE" sz="1600" dirty="0">
                <a:solidFill>
                  <a:schemeClr val="bg1"/>
                </a:solidFill>
                <a:latin typeface="+mn-lt"/>
              </a:rPr>
              <a:t> </a:t>
            </a:r>
            <a:br>
              <a:rPr lang="sv-SE" sz="1600" dirty="0">
                <a:solidFill>
                  <a:schemeClr val="bg1"/>
                </a:solidFill>
                <a:latin typeface="+mn-lt"/>
              </a:rPr>
            </a:br>
            <a:r>
              <a:rPr lang="sv-SE" sz="1600" dirty="0">
                <a:solidFill>
                  <a:schemeClr val="bg1"/>
                </a:solidFill>
                <a:latin typeface="+mn-lt"/>
              </a:rPr>
              <a:t>Att vara lagledare för ett lag innebär många varierande ansvarsområden och uppgifter. Många uppgifter </a:t>
            </a:r>
            <a:r>
              <a:rPr lang="sv-SE" sz="1600" u="sng" dirty="0">
                <a:solidFill>
                  <a:schemeClr val="bg1"/>
                </a:solidFill>
                <a:latin typeface="+mn-lt"/>
              </a:rPr>
              <a:t>kan med fördel</a:t>
            </a:r>
            <a:r>
              <a:rPr lang="sv-SE" sz="1600" dirty="0">
                <a:solidFill>
                  <a:schemeClr val="bg1"/>
                </a:solidFill>
                <a:latin typeface="+mn-lt"/>
              </a:rPr>
              <a:t> delegeras till föräldrar i laget, men </a:t>
            </a:r>
            <a:br>
              <a:rPr lang="sv-SE" sz="1600" dirty="0">
                <a:solidFill>
                  <a:schemeClr val="bg1"/>
                </a:solidFill>
                <a:latin typeface="+mn-lt"/>
              </a:rPr>
            </a:br>
            <a:r>
              <a:rPr lang="sv-SE" sz="1600" dirty="0">
                <a:solidFill>
                  <a:schemeClr val="bg1"/>
                </a:solidFill>
                <a:latin typeface="+mn-lt"/>
              </a:rPr>
              <a:t>det är lagledaren som har det yttersta ansvaret för att uppgifterna blir utförda. </a:t>
            </a:r>
            <a:br>
              <a:rPr lang="sv-SE" sz="1600" dirty="0">
                <a:solidFill>
                  <a:schemeClr val="bg1"/>
                </a:solidFill>
                <a:latin typeface="+mn-lt"/>
              </a:rPr>
            </a:br>
            <a:r>
              <a:rPr lang="sv-SE" sz="1600" dirty="0">
                <a:solidFill>
                  <a:schemeClr val="bg1"/>
                </a:solidFill>
                <a:latin typeface="+mn-lt"/>
              </a:rPr>
              <a:t>(*roll) = Uppgifter som med fördel delegeras.</a:t>
            </a:r>
            <a:br>
              <a:rPr lang="sv-SE" sz="1600" dirty="0">
                <a:solidFill>
                  <a:schemeClr val="bg1"/>
                </a:solidFill>
                <a:latin typeface="+mn-lt"/>
              </a:rPr>
            </a:br>
            <a:r>
              <a:rPr lang="sv-SE" sz="1600" b="1" dirty="0">
                <a:solidFill>
                  <a:schemeClr val="bg1"/>
                </a:solidFill>
                <a:latin typeface="+mn-lt"/>
              </a:rPr>
              <a:t> </a:t>
            </a:r>
            <a:br>
              <a:rPr lang="sv-SE" sz="1600" dirty="0">
                <a:solidFill>
                  <a:schemeClr val="bg1"/>
                </a:solidFill>
                <a:latin typeface="+mn-lt"/>
              </a:rPr>
            </a:br>
            <a:r>
              <a:rPr lang="sv-SE" sz="1600" dirty="0">
                <a:solidFill>
                  <a:schemeClr val="bg1"/>
                </a:solidFill>
                <a:latin typeface="+mn-lt"/>
              </a:rPr>
              <a:t>Lagledaren arbetar i nära samarbete med tränaren/tränarna i laget. </a:t>
            </a:r>
            <a:br>
              <a:rPr lang="sv-SE" sz="1600" dirty="0">
                <a:solidFill>
                  <a:schemeClr val="bg1"/>
                </a:solidFill>
                <a:latin typeface="+mn-lt"/>
              </a:rPr>
            </a:br>
            <a:r>
              <a:rPr lang="sv-SE" sz="1600" b="1" dirty="0">
                <a:solidFill>
                  <a:schemeClr val="bg1"/>
                </a:solidFill>
                <a:latin typeface="+mn-lt"/>
              </a:rPr>
              <a:t> </a:t>
            </a:r>
            <a:br>
              <a:rPr lang="sv-SE" sz="1600" dirty="0">
                <a:solidFill>
                  <a:schemeClr val="bg1"/>
                </a:solidFill>
                <a:latin typeface="+mn-lt"/>
              </a:rPr>
            </a:br>
            <a:r>
              <a:rPr lang="sv-SE" sz="1600" b="1" dirty="0">
                <a:solidFill>
                  <a:schemeClr val="bg1"/>
                </a:solidFill>
                <a:latin typeface="+mn-lt"/>
              </a:rPr>
              <a:t>Lagledarens uppgifter är i huvudsak följande:</a:t>
            </a:r>
            <a:br>
              <a:rPr lang="sv-SE" sz="1600" b="1" dirty="0">
                <a:solidFill>
                  <a:schemeClr val="bg1"/>
                </a:solidFill>
                <a:latin typeface="+mn-lt"/>
              </a:rPr>
            </a:br>
            <a:br>
              <a:rPr lang="sv-SE" sz="1600" dirty="0">
                <a:solidFill>
                  <a:schemeClr val="bg1"/>
                </a:solidFill>
                <a:latin typeface="+mn-lt"/>
              </a:rPr>
            </a:br>
            <a:r>
              <a:rPr lang="sv-SE" sz="1600" dirty="0">
                <a:solidFill>
                  <a:schemeClr val="bg1"/>
                </a:solidFill>
                <a:latin typeface="+mn-lt"/>
              </a:rPr>
              <a:t>Planera aktiviteter för laget tillsammans med tränare inför kommande säsong, träningsmatcher, anmäla till cuper, föräldramöte, andra aktiviteter utanför innebandyn etc.</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Göra </a:t>
            </a:r>
            <a:r>
              <a:rPr lang="sv-SE" sz="1600" dirty="0" err="1">
                <a:solidFill>
                  <a:schemeClr val="bg1"/>
                </a:solidFill>
                <a:latin typeface="+mn-lt"/>
              </a:rPr>
              <a:t>laglista</a:t>
            </a:r>
            <a:r>
              <a:rPr lang="sv-SE" sz="1600" dirty="0">
                <a:solidFill>
                  <a:schemeClr val="bg1"/>
                </a:solidFill>
                <a:latin typeface="+mn-lt"/>
              </a:rPr>
              <a:t> och uppdatera spelare via Laget.se.</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Lägga till trupp i IBIS inför sammandrag.</a:t>
            </a:r>
            <a:br>
              <a:rPr lang="sv-SE" sz="1600" dirty="0">
                <a:solidFill>
                  <a:schemeClr val="bg1"/>
                </a:solidFill>
                <a:latin typeface="+mn-lt"/>
              </a:rPr>
            </a:br>
            <a:r>
              <a:rPr lang="sv-SE" sz="1600" dirty="0">
                <a:solidFill>
                  <a:schemeClr val="bg1"/>
                </a:solidFill>
                <a:latin typeface="+mn-lt"/>
              </a:rPr>
              <a:t> </a:t>
            </a:r>
            <a:br>
              <a:rPr lang="sv-SE" sz="1600" dirty="0">
                <a:solidFill>
                  <a:schemeClr val="bg1"/>
                </a:solidFill>
                <a:latin typeface="+mn-lt"/>
              </a:rPr>
            </a:br>
            <a:r>
              <a:rPr lang="sv-SE" sz="1600" dirty="0">
                <a:solidFill>
                  <a:schemeClr val="bg1"/>
                </a:solidFill>
                <a:latin typeface="+mn-lt"/>
              </a:rPr>
              <a:t>Hålla koll på att medlems- och träningsavgifter betalas.</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Ta hand om lagets ekonomi, lagkassa och handkassa. (*Kassör)</a:t>
            </a:r>
            <a:br>
              <a:rPr lang="sv-SE" sz="1600" dirty="0">
                <a:solidFill>
                  <a:schemeClr val="bg1"/>
                </a:solidFill>
                <a:latin typeface="+mn-lt"/>
              </a:rPr>
            </a:br>
            <a:br>
              <a:rPr lang="sv-SE" sz="1600" dirty="0">
                <a:solidFill>
                  <a:schemeClr val="bg1"/>
                </a:solidFill>
                <a:latin typeface="+mn-lt"/>
              </a:rPr>
            </a:br>
            <a:r>
              <a:rPr lang="sv-SE" sz="1600" dirty="0">
                <a:solidFill>
                  <a:schemeClr val="bg1"/>
                </a:solidFill>
                <a:latin typeface="+mn-lt"/>
              </a:rPr>
              <a:t>Ta hand om försäljningar, insamlingar m </a:t>
            </a:r>
            <a:r>
              <a:rPr lang="sv-SE" sz="1600" dirty="0" err="1">
                <a:solidFill>
                  <a:schemeClr val="bg1"/>
                </a:solidFill>
                <a:latin typeface="+mn-lt"/>
              </a:rPr>
              <a:t>m</a:t>
            </a:r>
            <a:r>
              <a:rPr lang="sv-SE" sz="1600" dirty="0">
                <a:solidFill>
                  <a:schemeClr val="bg1"/>
                </a:solidFill>
                <a:latin typeface="+mn-lt"/>
              </a:rPr>
              <a:t> för lagets räkning. (*Marknadsgrupp)</a:t>
            </a:r>
            <a:br>
              <a:rPr lang="sv-SE" sz="1600" dirty="0">
                <a:solidFill>
                  <a:schemeClr val="bg1"/>
                </a:solidFill>
                <a:latin typeface="+mn-lt"/>
              </a:rPr>
            </a:br>
            <a:br>
              <a:rPr lang="sv-SE" sz="1800" dirty="0">
                <a:solidFill>
                  <a:schemeClr val="bg1"/>
                </a:solidFill>
                <a:latin typeface="+mn-lt"/>
              </a:rPr>
            </a:br>
            <a:r>
              <a:rPr lang="sv-SE" sz="1600" dirty="0">
                <a:solidFill>
                  <a:schemeClr val="bg1"/>
                </a:solidFill>
                <a:latin typeface="+mn-lt"/>
              </a:rPr>
              <a:t>Kalla laget till fotografering när föreningen arrangerar detta.</a:t>
            </a:r>
            <a:br>
              <a:rPr lang="sv-SE" sz="1400" dirty="0">
                <a:solidFill>
                  <a:schemeClr val="bg1"/>
                </a:solidFill>
              </a:rPr>
            </a:br>
            <a:br>
              <a:rPr lang="sv-SE" sz="1000" dirty="0">
                <a:solidFill>
                  <a:schemeClr val="bg1"/>
                </a:solidFill>
              </a:rPr>
            </a:br>
            <a:br>
              <a:rPr lang="sv-SE" dirty="0"/>
            </a:br>
            <a:endParaRPr lang="en-US" sz="1600" kern="1200" dirty="0">
              <a:solidFill>
                <a:schemeClr val="bg1"/>
              </a:solidFill>
              <a:latin typeface="+mj-lt"/>
              <a:ea typeface="+mj-ea"/>
              <a:cs typeface="+mj-cs"/>
            </a:endParaRPr>
          </a:p>
        </p:txBody>
      </p:sp>
      <p:sp>
        <p:nvSpPr>
          <p:cNvPr id="16" name="Freeform: Shape 15">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Tree>
    <p:extLst>
      <p:ext uri="{BB962C8B-B14F-4D97-AF65-F5344CB8AC3E}">
        <p14:creationId xmlns:p14="http://schemas.microsoft.com/office/powerpoint/2010/main" val="850066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a:xfrm>
            <a:off x="5691089" y="2541722"/>
            <a:ext cx="1121562" cy="723038"/>
          </a:xfrm>
        </p:spPr>
        <p:txBody>
          <a:bodyPr anchor="t">
            <a:normAutofit fontScale="90000"/>
          </a:bodyPr>
          <a:lstStyle/>
          <a:p>
            <a:pPr algn="l"/>
            <a:br>
              <a:rPr lang="sv-SE" sz="4800" dirty="0">
                <a:solidFill>
                  <a:schemeClr val="bg1"/>
                </a:solidFill>
              </a:rPr>
            </a:br>
            <a:endParaRPr lang="sv-SE" sz="4800" dirty="0">
              <a:solidFill>
                <a:schemeClr val="bg1"/>
              </a:solidFill>
            </a:endParaRPr>
          </a:p>
        </p:txBody>
      </p:sp>
      <p:sp>
        <p:nvSpPr>
          <p:cNvPr id="3" name="Underrubrik 2"/>
          <p:cNvSpPr>
            <a:spLocks noGrp="1"/>
          </p:cNvSpPr>
          <p:nvPr>
            <p:ph type="subTitle" idx="1"/>
          </p:nvPr>
        </p:nvSpPr>
        <p:spPr>
          <a:xfrm>
            <a:off x="6072445" y="877077"/>
            <a:ext cx="5638613" cy="5738327"/>
          </a:xfrm>
        </p:spPr>
        <p:txBody>
          <a:bodyPr anchor="b">
            <a:noAutofit/>
          </a:bodyPr>
          <a:lstStyle/>
          <a:p>
            <a:pPr algn="l"/>
            <a:r>
              <a:rPr lang="sv-SE" sz="1400" dirty="0">
                <a:solidFill>
                  <a:schemeClr val="bg1"/>
                </a:solidFill>
              </a:rPr>
              <a:t>Få fotogodkännande (krav enligt lag) om bilder på spelare skall upp på hemsida. Är det omyndig spelare skall förälder skriva på.</a:t>
            </a:r>
            <a:br>
              <a:rPr lang="sv-SE" sz="1400" dirty="0">
                <a:solidFill>
                  <a:schemeClr val="bg1"/>
                </a:solidFill>
              </a:rPr>
            </a:br>
            <a:br>
              <a:rPr lang="sv-SE" sz="1400" dirty="0">
                <a:solidFill>
                  <a:schemeClr val="bg1"/>
                </a:solidFill>
              </a:rPr>
            </a:br>
            <a:r>
              <a:rPr lang="sv-SE" sz="1400" dirty="0">
                <a:solidFill>
                  <a:schemeClr val="bg1"/>
                </a:solidFill>
              </a:rPr>
              <a:t>Hämta och dela ut beställda klubbkläder/overaller.</a:t>
            </a:r>
            <a:br>
              <a:rPr lang="sv-SE" sz="1400" dirty="0">
                <a:solidFill>
                  <a:schemeClr val="bg1"/>
                </a:solidFill>
              </a:rPr>
            </a:br>
            <a:br>
              <a:rPr lang="sv-SE" sz="1400" dirty="0">
                <a:solidFill>
                  <a:schemeClr val="bg1"/>
                </a:solidFill>
              </a:rPr>
            </a:br>
            <a:r>
              <a:rPr lang="sv-SE" sz="1400" dirty="0">
                <a:solidFill>
                  <a:schemeClr val="bg1"/>
                </a:solidFill>
              </a:rPr>
              <a:t>Hjälpa tränare att hämta ut material till laget. (*Materialansvarig)</a:t>
            </a:r>
            <a:br>
              <a:rPr lang="sv-SE" sz="1400" dirty="0">
                <a:solidFill>
                  <a:schemeClr val="bg1"/>
                </a:solidFill>
              </a:rPr>
            </a:br>
            <a:br>
              <a:rPr lang="sv-SE" sz="1400" dirty="0">
                <a:solidFill>
                  <a:schemeClr val="bg1"/>
                </a:solidFill>
              </a:rPr>
            </a:br>
            <a:r>
              <a:rPr lang="sv-SE" sz="1400" dirty="0">
                <a:solidFill>
                  <a:schemeClr val="bg1"/>
                </a:solidFill>
              </a:rPr>
              <a:t>Hjälpa tränare att inventera lagets material vid säsongens slut. (*Materialansvarig)</a:t>
            </a:r>
            <a:br>
              <a:rPr lang="sv-SE" sz="1400" dirty="0">
                <a:solidFill>
                  <a:schemeClr val="bg1"/>
                </a:solidFill>
              </a:rPr>
            </a:br>
            <a:br>
              <a:rPr lang="sv-SE" sz="1400" dirty="0">
                <a:solidFill>
                  <a:schemeClr val="bg1"/>
                </a:solidFill>
              </a:rPr>
            </a:br>
            <a:r>
              <a:rPr lang="sv-SE" sz="1400" dirty="0">
                <a:solidFill>
                  <a:schemeClr val="bg1"/>
                </a:solidFill>
              </a:rPr>
              <a:t>Om föreningen skickar ut information - förmedla ut den till laget. </a:t>
            </a:r>
            <a:br>
              <a:rPr lang="sv-SE" sz="1400" dirty="0">
                <a:solidFill>
                  <a:schemeClr val="bg1"/>
                </a:solidFill>
              </a:rPr>
            </a:br>
            <a:br>
              <a:rPr lang="sv-SE" sz="1400" dirty="0">
                <a:solidFill>
                  <a:schemeClr val="bg1"/>
                </a:solidFill>
              </a:rPr>
            </a:br>
            <a:r>
              <a:rPr lang="sv-SE" sz="1400" dirty="0">
                <a:solidFill>
                  <a:schemeClr val="bg1"/>
                </a:solidFill>
              </a:rPr>
              <a:t>När det blir sammandrag och eget lag skall arrangera detta, organiserar lagledare så att alla föräldrar hjälper till med sekretariat, kiosk, matchvärdar. (*Sekretariatansvarig, kioskansvarig, matchvärdansvarig)</a:t>
            </a:r>
            <a:br>
              <a:rPr lang="sv-SE" sz="1400" dirty="0">
                <a:solidFill>
                  <a:schemeClr val="bg1"/>
                </a:solidFill>
              </a:rPr>
            </a:br>
            <a:br>
              <a:rPr lang="sv-SE" sz="1400" dirty="0">
                <a:solidFill>
                  <a:schemeClr val="bg1"/>
                </a:solidFill>
              </a:rPr>
            </a:br>
            <a:r>
              <a:rPr lang="sv-SE" sz="1400" dirty="0">
                <a:solidFill>
                  <a:schemeClr val="bg1"/>
                </a:solidFill>
              </a:rPr>
              <a:t>Kalla motståndarna via mail eller telefon till sammandrag.</a:t>
            </a:r>
            <a:br>
              <a:rPr lang="sv-SE" sz="1400" dirty="0">
                <a:solidFill>
                  <a:schemeClr val="bg1"/>
                </a:solidFill>
              </a:rPr>
            </a:br>
            <a:br>
              <a:rPr lang="sv-SE" sz="1400" dirty="0">
                <a:solidFill>
                  <a:schemeClr val="bg1"/>
                </a:solidFill>
              </a:rPr>
            </a:br>
            <a:r>
              <a:rPr lang="sv-SE" sz="1400" dirty="0">
                <a:solidFill>
                  <a:schemeClr val="bg1"/>
                </a:solidFill>
              </a:rPr>
              <a:t>Om det behövs organiseras transport av spelare i bilar till sammandrag hjälper lagledare till och organiserar detta.</a:t>
            </a:r>
            <a:br>
              <a:rPr lang="sv-SE" sz="1400" dirty="0">
                <a:solidFill>
                  <a:schemeClr val="bg1"/>
                </a:solidFill>
              </a:rPr>
            </a:br>
            <a:br>
              <a:rPr lang="sv-SE" sz="1400" dirty="0">
                <a:solidFill>
                  <a:schemeClr val="bg1"/>
                </a:solidFill>
              </a:rPr>
            </a:br>
            <a:r>
              <a:rPr lang="sv-SE" sz="1400" dirty="0">
                <a:solidFill>
                  <a:schemeClr val="bg1"/>
                </a:solidFill>
              </a:rPr>
              <a:t>Skicka in sammandragsprotokoll till Södermanlands innebandyförbund efter sammandrag.</a:t>
            </a:r>
            <a:br>
              <a:rPr lang="sv-SE" sz="1400" dirty="0">
                <a:solidFill>
                  <a:schemeClr val="bg1"/>
                </a:solidFill>
              </a:rPr>
            </a:br>
            <a:br>
              <a:rPr lang="sv-SE" sz="1400" dirty="0">
                <a:solidFill>
                  <a:schemeClr val="bg1"/>
                </a:solidFill>
              </a:rPr>
            </a:br>
            <a:r>
              <a:rPr lang="sv-SE" sz="1400" dirty="0">
                <a:solidFill>
                  <a:schemeClr val="bg1"/>
                </a:solidFill>
              </a:rPr>
              <a:t>Planera och kalla till föräldramöte, i samarbete med tränarna. </a:t>
            </a:r>
            <a:br>
              <a:rPr lang="sv-SE" sz="1400" dirty="0">
                <a:solidFill>
                  <a:schemeClr val="bg1"/>
                </a:solidFill>
              </a:rPr>
            </a:br>
            <a:br>
              <a:rPr lang="sv-SE" sz="1400" dirty="0">
                <a:solidFill>
                  <a:schemeClr val="bg1"/>
                </a:solidFill>
              </a:rPr>
            </a:br>
            <a:r>
              <a:rPr lang="sv-SE" sz="1400" dirty="0">
                <a:solidFill>
                  <a:schemeClr val="bg1"/>
                </a:solidFill>
              </a:rPr>
              <a:t>Hålla lagets sida på hemsidan uppdaterad. </a:t>
            </a:r>
            <a:br>
              <a:rPr lang="sv-SE" sz="1400" dirty="0">
                <a:solidFill>
                  <a:schemeClr val="bg1"/>
                </a:solidFill>
              </a:rPr>
            </a:br>
            <a:br>
              <a:rPr lang="sv-SE" sz="1400" dirty="0">
                <a:solidFill>
                  <a:schemeClr val="bg1"/>
                </a:solidFill>
              </a:rPr>
            </a:br>
            <a:r>
              <a:rPr lang="sv-SE" sz="1400" dirty="0">
                <a:solidFill>
                  <a:schemeClr val="bg1"/>
                </a:solidFill>
              </a:rPr>
              <a:t>Mer omfattande aktiviteter som kräver lagets insats organiserar lagledaren.</a:t>
            </a:r>
            <a:br>
              <a:rPr lang="sv-SE" sz="1400" dirty="0">
                <a:solidFill>
                  <a:schemeClr val="bg1"/>
                </a:solidFill>
              </a:rPr>
            </a:br>
            <a:r>
              <a:rPr lang="sv-SE" sz="1400" dirty="0">
                <a:solidFill>
                  <a:schemeClr val="bg1"/>
                </a:solidFill>
              </a:rPr>
              <a:t> </a:t>
            </a:r>
          </a:p>
        </p:txBody>
      </p:sp>
      <p:sp>
        <p:nvSpPr>
          <p:cNvPr id="137" name="Freeform: Shape 136">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B1AF392-5CE4-446B-B8A0-7A6E7A0A5C3A}"/>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941" y="1043506"/>
            <a:ext cx="3440610" cy="3956701"/>
          </a:xfrm>
          <a:prstGeom prst="rect">
            <a:avLst/>
          </a:prstGeom>
          <a:noFill/>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390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p:cNvSpPr>
            <a:spLocks noGrp="1"/>
          </p:cNvSpPr>
          <p:nvPr>
            <p:ph type="title"/>
          </p:nvPr>
        </p:nvSpPr>
        <p:spPr>
          <a:xfrm>
            <a:off x="6072445" y="596686"/>
            <a:ext cx="5319433" cy="519192"/>
          </a:xfrm>
        </p:spPr>
        <p:txBody>
          <a:bodyPr vert="horz" lIns="91440" tIns="45720" rIns="91440" bIns="45720" rtlCol="0" anchor="t">
            <a:normAutofit fontScale="90000"/>
          </a:bodyPr>
          <a:lstStyle/>
          <a:p>
            <a:r>
              <a:rPr lang="sv-SE" sz="4000" b="1" dirty="0">
                <a:solidFill>
                  <a:schemeClr val="bg1"/>
                </a:solidFill>
                <a:latin typeface="+mn-lt"/>
              </a:rPr>
              <a:t>Tränare - rollbeskrivning och arbetsuppgifter</a:t>
            </a:r>
            <a:br>
              <a:rPr lang="sv-SE" sz="1800" b="1" dirty="0">
                <a:solidFill>
                  <a:schemeClr val="bg1"/>
                </a:solidFill>
              </a:rPr>
            </a:br>
            <a:r>
              <a:rPr lang="sv-SE" sz="1800" dirty="0">
                <a:solidFill>
                  <a:schemeClr val="bg1"/>
                </a:solidFill>
              </a:rPr>
              <a:t> </a:t>
            </a:r>
            <a:br>
              <a:rPr lang="sv-SE" sz="1800" dirty="0">
                <a:solidFill>
                  <a:schemeClr val="bg1"/>
                </a:solidFill>
              </a:rPr>
            </a:br>
            <a:br>
              <a:rPr lang="sv-SE" sz="1800" dirty="0">
                <a:solidFill>
                  <a:schemeClr val="bg1"/>
                </a:solidFill>
              </a:rPr>
            </a:br>
            <a:r>
              <a:rPr lang="sv-SE" sz="1800" dirty="0">
                <a:solidFill>
                  <a:schemeClr val="bg1"/>
                </a:solidFill>
              </a:rPr>
              <a:t> </a:t>
            </a:r>
            <a:br>
              <a:rPr lang="sv-SE" sz="1800" dirty="0">
                <a:solidFill>
                  <a:schemeClr val="bg1"/>
                </a:solidFill>
              </a:rPr>
            </a:br>
            <a:r>
              <a:rPr lang="sv-SE" sz="1800" dirty="0">
                <a:solidFill>
                  <a:schemeClr val="bg1"/>
                </a:solidFill>
              </a:rPr>
              <a:t> </a:t>
            </a:r>
            <a:br>
              <a:rPr lang="sv-SE" sz="1800" dirty="0">
                <a:solidFill>
                  <a:schemeClr val="bg1"/>
                </a:solidFill>
              </a:rPr>
            </a:br>
            <a:br>
              <a:rPr lang="sv-SE" dirty="0"/>
            </a:br>
            <a:endParaRPr lang="en-US" sz="1600" kern="1200" dirty="0">
              <a:solidFill>
                <a:schemeClr val="bg1"/>
              </a:solidFill>
              <a:latin typeface="+mj-lt"/>
              <a:ea typeface="+mj-ea"/>
              <a:cs typeface="+mj-cs"/>
            </a:endParaRPr>
          </a:p>
        </p:txBody>
      </p:sp>
      <p:sp>
        <p:nvSpPr>
          <p:cNvPr id="16" name="Freeform: Shape 15">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Bildobjekt 5">
            <a:extLst>
              <a:ext uri="{FF2B5EF4-FFF2-40B4-BE49-F238E27FC236}">
                <a16:creationId xmlns:a16="http://schemas.microsoft.com/office/drawing/2014/main" id="{D5A58742-1A93-4BE0-B1D6-58773DC91573}"/>
              </a:ext>
            </a:extLst>
          </p:cNvPr>
          <p:cNvPicPr>
            <a:picLocks noGrp="1" noChangeAspect="1"/>
          </p:cNvPicPr>
          <p:nvPr>
            <p:ph idx="1"/>
          </p:nvPr>
        </p:nvPicPr>
        <p:blipFill>
          <a:blip r:embed="rId2"/>
          <a:stretch>
            <a:fillRect/>
          </a:stretch>
        </p:blipFill>
        <p:spPr>
          <a:xfrm>
            <a:off x="480941" y="1044790"/>
            <a:ext cx="3440610" cy="3954133"/>
          </a:xfrm>
          <a:prstGeom prst="rect">
            <a:avLst/>
          </a:prstGeom>
        </p:spPr>
      </p:pic>
      <p:sp>
        <p:nvSpPr>
          <p:cNvPr id="3" name="textruta 2">
            <a:extLst>
              <a:ext uri="{FF2B5EF4-FFF2-40B4-BE49-F238E27FC236}">
                <a16:creationId xmlns:a16="http://schemas.microsoft.com/office/drawing/2014/main" id="{D3FE2690-ED41-4850-943E-695E2074EC6F}"/>
              </a:ext>
            </a:extLst>
          </p:cNvPr>
          <p:cNvSpPr txBox="1"/>
          <p:nvPr/>
        </p:nvSpPr>
        <p:spPr>
          <a:xfrm>
            <a:off x="6207071" y="1294108"/>
            <a:ext cx="4897465" cy="5816977"/>
          </a:xfrm>
          <a:prstGeom prst="rect">
            <a:avLst/>
          </a:prstGeom>
          <a:noFill/>
        </p:spPr>
        <p:txBody>
          <a:bodyPr wrap="square" rtlCol="0">
            <a:spAutoFit/>
          </a:bodyPr>
          <a:lstStyle/>
          <a:p>
            <a:pPr marL="285750" indent="-285750">
              <a:buFont typeface="Arial" panose="020B0604020202020204" pitchFamily="34" charset="0"/>
              <a:buChar char="•"/>
            </a:pPr>
            <a:endParaRPr lang="sv-SE" sz="1600" dirty="0">
              <a:solidFill>
                <a:schemeClr val="bg1"/>
              </a:solidFill>
            </a:endParaRPr>
          </a:p>
          <a:p>
            <a:pPr marL="285750" indent="-285750">
              <a:buFont typeface="Arial" panose="020B0604020202020204" pitchFamily="34" charset="0"/>
              <a:buChar char="•"/>
            </a:pPr>
            <a:endParaRPr lang="sv-SE" sz="1600" dirty="0">
              <a:solidFill>
                <a:schemeClr val="bg1"/>
              </a:solidFill>
            </a:endParaRPr>
          </a:p>
          <a:p>
            <a:pPr marL="285750" indent="-285750">
              <a:buFont typeface="Arial" panose="020B0604020202020204" pitchFamily="34" charset="0"/>
              <a:buChar char="•"/>
            </a:pPr>
            <a:endParaRPr lang="sv-SE" sz="1600" dirty="0">
              <a:solidFill>
                <a:schemeClr val="bg1"/>
              </a:solidFill>
            </a:endParaRPr>
          </a:p>
          <a:p>
            <a:r>
              <a:rPr lang="sv-SE" sz="1600" dirty="0">
                <a:solidFill>
                  <a:schemeClr val="bg1"/>
                </a:solidFill>
              </a:rPr>
              <a:t>Planera träningarna, vad ska vi träna på och när?</a:t>
            </a:r>
          </a:p>
          <a:p>
            <a:endParaRPr lang="sv-SE" sz="1600" dirty="0">
              <a:solidFill>
                <a:schemeClr val="bg1"/>
              </a:solidFill>
            </a:endParaRPr>
          </a:p>
          <a:p>
            <a:r>
              <a:rPr lang="sv-SE" sz="1600" dirty="0">
                <a:solidFill>
                  <a:schemeClr val="bg1"/>
                </a:solidFill>
              </a:rPr>
              <a:t>Coacha vid match.</a:t>
            </a:r>
          </a:p>
          <a:p>
            <a:endParaRPr lang="sv-SE" sz="1600" dirty="0">
              <a:solidFill>
                <a:schemeClr val="bg1"/>
              </a:solidFill>
            </a:endParaRPr>
          </a:p>
          <a:p>
            <a:r>
              <a:rPr lang="sv-SE" sz="1600" dirty="0">
                <a:solidFill>
                  <a:schemeClr val="bg1"/>
                </a:solidFill>
              </a:rPr>
              <a:t>Stötta och motivera.</a:t>
            </a:r>
          </a:p>
          <a:p>
            <a:endParaRPr lang="sv-SE" sz="1600" dirty="0">
              <a:solidFill>
                <a:schemeClr val="bg1"/>
              </a:solidFill>
            </a:endParaRPr>
          </a:p>
          <a:p>
            <a:r>
              <a:rPr lang="sv-SE" sz="1600" dirty="0">
                <a:solidFill>
                  <a:schemeClr val="bg1"/>
                </a:solidFill>
              </a:rPr>
              <a:t>Hantera det som händer på och omkring planen.</a:t>
            </a:r>
          </a:p>
          <a:p>
            <a:endParaRPr lang="sv-SE" sz="1600" dirty="0">
              <a:solidFill>
                <a:schemeClr val="bg1"/>
              </a:solidFill>
            </a:endParaRPr>
          </a:p>
          <a:p>
            <a:r>
              <a:rPr lang="sv-SE" sz="1600" dirty="0">
                <a:solidFill>
                  <a:schemeClr val="bg1"/>
                </a:solidFill>
              </a:rPr>
              <a:t>Utmana spelarna.</a:t>
            </a:r>
          </a:p>
          <a:p>
            <a:endParaRPr lang="sv-SE" sz="1600" dirty="0">
              <a:solidFill>
                <a:schemeClr val="bg1"/>
              </a:solidFill>
            </a:endParaRPr>
          </a:p>
          <a:p>
            <a:r>
              <a:rPr lang="sv-SE" sz="1600" dirty="0">
                <a:solidFill>
                  <a:schemeClr val="bg1"/>
                </a:solidFill>
              </a:rPr>
              <a:t>Utbilda, varför gör vi som vi gör.</a:t>
            </a:r>
          </a:p>
          <a:p>
            <a:endParaRPr lang="sv-SE" sz="1600" dirty="0">
              <a:solidFill>
                <a:schemeClr val="bg1"/>
              </a:solidFill>
            </a:endParaRPr>
          </a:p>
          <a:p>
            <a:r>
              <a:rPr lang="sv-SE" sz="1600" b="1" dirty="0">
                <a:solidFill>
                  <a:schemeClr val="bg1"/>
                </a:solidFill>
              </a:rPr>
              <a:t>Vad kan ni  som föräldrar göra?</a:t>
            </a:r>
          </a:p>
          <a:p>
            <a:endParaRPr lang="sv-SE" sz="1600" dirty="0">
              <a:solidFill>
                <a:schemeClr val="bg1"/>
              </a:solidFill>
            </a:endParaRPr>
          </a:p>
          <a:p>
            <a:r>
              <a:rPr lang="sv-SE" sz="1600" dirty="0">
                <a:solidFill>
                  <a:schemeClr val="bg1"/>
                </a:solidFill>
              </a:rPr>
              <a:t>Prata med era barn om vad de tycker och känner. Vad som funkar bra/mindre bra. Ge oss tränare återkoppling. Inte säkert att killarna och tjejerna vågar säga till om det är något. Fråga om ni har funderingar över något.</a:t>
            </a:r>
          </a:p>
          <a:p>
            <a:pPr marL="285750" indent="-285750">
              <a:buFont typeface="Arial" panose="020B0604020202020204" pitchFamily="34" charset="0"/>
              <a:buChar char="•"/>
            </a:pPr>
            <a:endParaRPr lang="sv-SE" dirty="0">
              <a:solidFill>
                <a:schemeClr val="bg1"/>
              </a:solidFill>
            </a:endParaRPr>
          </a:p>
          <a:p>
            <a:pPr marL="285750" indent="-285750">
              <a:buFont typeface="Arial" panose="020B0604020202020204" pitchFamily="34" charset="0"/>
              <a:buChar char="•"/>
            </a:pPr>
            <a:endParaRPr lang="sv-SE" dirty="0">
              <a:solidFill>
                <a:schemeClr val="bg1"/>
              </a:solidFill>
            </a:endParaRPr>
          </a:p>
        </p:txBody>
      </p:sp>
    </p:spTree>
    <p:extLst>
      <p:ext uri="{BB962C8B-B14F-4D97-AF65-F5344CB8AC3E}">
        <p14:creationId xmlns:p14="http://schemas.microsoft.com/office/powerpoint/2010/main" val="278186736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2170</TotalTime>
  <Words>1500</Words>
  <Application>Microsoft Office PowerPoint</Application>
  <PresentationFormat>Bredbild</PresentationFormat>
  <Paragraphs>172</Paragraphs>
  <Slides>16</Slides>
  <Notes>0</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16</vt:i4>
      </vt:variant>
    </vt:vector>
  </HeadingPairs>
  <TitlesOfParts>
    <vt:vector size="24" baseType="lpstr">
      <vt:lpstr>MS Gothic</vt:lpstr>
      <vt:lpstr>Aptos</vt:lpstr>
      <vt:lpstr>Arial</vt:lpstr>
      <vt:lpstr>Assistant</vt:lpstr>
      <vt:lpstr>Calibri</vt:lpstr>
      <vt:lpstr>Calibri Light</vt:lpstr>
      <vt:lpstr>Wingdings</vt:lpstr>
      <vt:lpstr>Office-tema</vt:lpstr>
      <vt:lpstr>Strängnäs IBK  P/F-16 Föräldramöte 2024-09-12 </vt:lpstr>
      <vt:lpstr>Agenda </vt:lpstr>
      <vt:lpstr>P/F-16</vt:lpstr>
      <vt:lpstr> </vt:lpstr>
      <vt:lpstr> </vt:lpstr>
      <vt:lpstr> </vt:lpstr>
      <vt:lpstr>Lagledare - rollbeskrivning och arbetsuppgifter   Att vara lagledare för ett lag innebär många varierande ansvarsområden och uppgifter. Många uppgifter kan med fördel delegeras till föräldrar i laget, men  det är lagledaren som har det yttersta ansvaret för att uppgifterna blir utförda.  (*roll) = Uppgifter som med fördel delegeras.   Lagledaren arbetar i nära samarbete med tränaren/tränarna i laget.    Lagledarens uppgifter är i huvudsak följande:  Planera aktiviteter för laget tillsammans med tränare inför kommande säsong, träningsmatcher, anmäla till cuper, föräldramöte, andra aktiviteter utanför innebandyn etc.  Göra laglista och uppdatera spelare via Laget.se.  Lägga till trupp i IBIS inför sammandrag.   Hålla koll på att medlems- och träningsavgifter betalas.  Ta hand om lagets ekonomi, lagkassa och handkassa. (*Kassör)  Ta hand om försäljningar, insamlingar m m för lagets räkning. (*Marknadsgrupp)  Kalla laget till fotografering när föreningen arrangerar detta.   </vt:lpstr>
      <vt:lpstr> </vt:lpstr>
      <vt:lpstr>Tränare - rollbeskrivning och arbetsuppgifter         </vt:lpstr>
      <vt:lpstr>   </vt:lpstr>
      <vt:lpstr>Marknadsgrupp -  rollbeskrivning och arbets-uppgifter   Marknadsgruppens uppgifter är att driva och genomföra försäljningsaktiviteter samt på andra sätt samla in pengar till lagkassan.   Marknadsgruppens uppgifter är i huvudsak följande:  Organisera försäljningen för laget t ex Newbody.   Fördela ut kataloger, beställningslistor och information till spelare/ föräldrar.  Följa upp att alla spelares beställningar registrerats.  Vid leverans, fördela ut varorna till resp. spelare/förälder.  Ta emot och följa upp betalningar.  Övriga aktiviteter som kan inbringa pengar till lagkassan.  Marknadsgruppen; Lina Novelind (Loves mamma), Elin Uhrbom (Axels mamma) och Mats Brink (Emils pappa). </vt:lpstr>
      <vt:lpstr>Matchgrupp - rollbeskrivning och arbetsuppgifter   Matchgruppens uppgifter är att se till att allt som har med lagets hemmasammandrag att göra, flyter på såsom kiosk, sekretariat, matchvärdar m m.   Matchgruppens uppgifter är i huvudsak följande:  Utse kioskansvarig samt ta fram kioskschema.  Se till att utbildning finns samt personer till sekretariatet.  Göra schema för matchvärdar samt information om vad som gäller för dom.  Matchgrupp; Lagledare fördelar uppgifter vid hemmasammandrag, tills vidare.</vt:lpstr>
      <vt:lpstr> </vt:lpstr>
      <vt:lpstr> </vt:lpstr>
      <vt:lpstr> </vt:lpstr>
      <vt:lpstr> Övrig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Wilma</dc:creator>
  <cp:lastModifiedBy>Anna Lindblom</cp:lastModifiedBy>
  <cp:revision>93</cp:revision>
  <cp:lastPrinted>2024-09-12T12:41:56Z</cp:lastPrinted>
  <dcterms:created xsi:type="dcterms:W3CDTF">2015-04-14T16:43:40Z</dcterms:created>
  <dcterms:modified xsi:type="dcterms:W3CDTF">2024-10-20T13:58:34Z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f2ec83-e677-438d-afb7-4c7c0dbc872b_Enabled">
    <vt:lpwstr>True</vt:lpwstr>
  </property>
  <property fmtid="{D5CDD505-2E9C-101B-9397-08002B2CF9AE}" pid="3" name="MSIP_Label_a7f2ec83-e677-438d-afb7-4c7c0dbc872b_SiteId">
    <vt:lpwstr>3bc062e4-ac9d-4c17-b4dd-3aad637ff1ac</vt:lpwstr>
  </property>
  <property fmtid="{D5CDD505-2E9C-101B-9397-08002B2CF9AE}" pid="4" name="MSIP_Label_a7f2ec83-e677-438d-afb7-4c7c0dbc872b_Ref">
    <vt:lpwstr>https://api.informationprotection.azure.com/api/3bc062e4-ac9d-4c17-b4dd-3aad637ff1ac</vt:lpwstr>
  </property>
  <property fmtid="{D5CDD505-2E9C-101B-9397-08002B2CF9AE}" pid="5" name="MSIP_Label_a7f2ec83-e677-438d-afb7-4c7c0dbc872b_Owner">
    <vt:lpwstr>tony.palmkvist@scania.com</vt:lpwstr>
  </property>
  <property fmtid="{D5CDD505-2E9C-101B-9397-08002B2CF9AE}" pid="6" name="MSIP_Label_a7f2ec83-e677-438d-afb7-4c7c0dbc872b_SetDate">
    <vt:lpwstr>2019-10-23T13:50:47.4054730+02:00</vt:lpwstr>
  </property>
  <property fmtid="{D5CDD505-2E9C-101B-9397-08002B2CF9AE}" pid="7" name="MSIP_Label_a7f2ec83-e677-438d-afb7-4c7c0dbc872b_Name">
    <vt:lpwstr>Internal</vt:lpwstr>
  </property>
  <property fmtid="{D5CDD505-2E9C-101B-9397-08002B2CF9AE}" pid="8" name="MSIP_Label_a7f2ec83-e677-438d-afb7-4c7c0dbc872b_Application">
    <vt:lpwstr>Microsoft Azure Information Protection</vt:lpwstr>
  </property>
  <property fmtid="{D5CDD505-2E9C-101B-9397-08002B2CF9AE}" pid="9" name="MSIP_Label_a7f2ec83-e677-438d-afb7-4c7c0dbc872b_Extended_MSFT_Method">
    <vt:lpwstr>Automatic</vt:lpwstr>
  </property>
  <property fmtid="{D5CDD505-2E9C-101B-9397-08002B2CF9AE}" pid="10" name="Sensitivity">
    <vt:lpwstr>Internal</vt:lpwstr>
  </property>
</Properties>
</file>