
<file path=[Content_Types].xml><?xml version="1.0" encoding="utf-8"?>
<Types xmlns="http://schemas.openxmlformats.org/package/2006/content-types">
  <Override PartName="/ppt/slides/slide5.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docProps/custom.xml" ContentType="application/vnd.openxmlformats-officedocument.custom-properties+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7556500" cy="10693400"/>
  <p:notesSz cx="7556500" cy="106934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553"/>
    <p:restoredTop sz="94638"/>
  </p:normalViewPr>
  <p:slideViewPr>
    <p:cSldViewPr>
      <p:cViewPr>
        <p:scale>
          <a:sx n="130" d="100"/>
          <a:sy n="130" d="100"/>
        </p:scale>
        <p:origin x="-1500" y="-72"/>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11/23/2016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800" b="0" i="0">
                <a:solidFill>
                  <a:srgbClr val="231F20"/>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11/23/2016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868802" y="3104985"/>
            <a:ext cx="4333240" cy="6609080"/>
          </a:xfrm>
          <a:custGeom>
            <a:avLst/>
            <a:gdLst/>
            <a:ahLst/>
            <a:cxnLst/>
            <a:rect l="l" t="t" r="r" b="b"/>
            <a:pathLst>
              <a:path w="4333240" h="6609080">
                <a:moveTo>
                  <a:pt x="0" y="0"/>
                </a:moveTo>
                <a:lnTo>
                  <a:pt x="4332858" y="0"/>
                </a:lnTo>
                <a:lnTo>
                  <a:pt x="4332858" y="6608965"/>
                </a:lnTo>
                <a:lnTo>
                  <a:pt x="0" y="6608965"/>
                </a:lnTo>
                <a:lnTo>
                  <a:pt x="0" y="0"/>
                </a:lnTo>
                <a:close/>
              </a:path>
            </a:pathLst>
          </a:custGeom>
          <a:solidFill>
            <a:srgbClr val="E6E7E8"/>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6800" b="0" i="0">
                <a:solidFill>
                  <a:srgbClr val="231F20"/>
                </a:solidFill>
                <a:latin typeface="Calibri"/>
                <a:cs typeface="Calibri"/>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11/23/2016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800" b="0" i="0">
                <a:solidFill>
                  <a:srgbClr val="231F20"/>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11/23/2016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504111" y="952500"/>
            <a:ext cx="6551930" cy="0"/>
          </a:xfrm>
          <a:custGeom>
            <a:avLst/>
            <a:gdLst/>
            <a:ahLst/>
            <a:cxnLst/>
            <a:rect l="l" t="t" r="r" b="b"/>
            <a:pathLst>
              <a:path w="6551930">
                <a:moveTo>
                  <a:pt x="0" y="0"/>
                </a:moveTo>
                <a:lnTo>
                  <a:pt x="6551841" y="0"/>
                </a:lnTo>
              </a:path>
            </a:pathLst>
          </a:custGeom>
          <a:ln w="6350">
            <a:solidFill>
              <a:srgbClr val="231F20"/>
            </a:solidFill>
          </a:ln>
        </p:spPr>
        <p:txBody>
          <a:bodyPr wrap="square" lIns="0" tIns="0" rIns="0" bIns="0" rtlCol="0"/>
          <a:lstStyle/>
          <a:p>
            <a:endParaRPr/>
          </a:p>
        </p:txBody>
      </p:sp>
      <p:sp>
        <p:nvSpPr>
          <p:cNvPr id="17" name="bk object 17"/>
          <p:cNvSpPr/>
          <p:nvPr/>
        </p:nvSpPr>
        <p:spPr>
          <a:xfrm>
            <a:off x="485905" y="10078372"/>
            <a:ext cx="6551930" cy="0"/>
          </a:xfrm>
          <a:custGeom>
            <a:avLst/>
            <a:gdLst/>
            <a:ahLst/>
            <a:cxnLst/>
            <a:rect l="l" t="t" r="r" b="b"/>
            <a:pathLst>
              <a:path w="6551930">
                <a:moveTo>
                  <a:pt x="0" y="0"/>
                </a:moveTo>
                <a:lnTo>
                  <a:pt x="6551841" y="0"/>
                </a:lnTo>
              </a:path>
            </a:pathLst>
          </a:custGeom>
          <a:ln w="6350">
            <a:solidFill>
              <a:srgbClr val="231F20"/>
            </a:solidFill>
          </a:ln>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11/23/2016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9145" y="1143318"/>
            <a:ext cx="6804558" cy="1763395"/>
          </a:xfrm>
          <a:prstGeom prst="rect">
            <a:avLst/>
          </a:prstGeom>
        </p:spPr>
        <p:txBody>
          <a:bodyPr wrap="square" lIns="0" tIns="0" rIns="0" bIns="0">
            <a:spAutoFit/>
          </a:bodyPr>
          <a:lstStyle>
            <a:lvl1pPr>
              <a:defRPr sz="6800" b="0" i="0">
                <a:solidFill>
                  <a:srgbClr val="231F20"/>
                </a:solidFill>
                <a:latin typeface="Calibri"/>
                <a:cs typeface="Calibri"/>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11/23/2016</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sportswik.com/" TargetMode="External"/><Relationship Id="rId13" Type="http://schemas.openxmlformats.org/officeDocument/2006/relationships/image" Target="../media/image11.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3.xml"/><Relationship Id="rId6" Type="http://schemas.openxmlformats.org/officeDocument/2006/relationships/image" Target="../media/image5.png"/><Relationship Id="rId11" Type="http://schemas.openxmlformats.org/officeDocument/2006/relationships/image" Target="../media/image9.png"/><Relationship Id="rId5" Type="http://schemas.openxmlformats.org/officeDocument/2006/relationships/image" Target="../media/image4.png"/><Relationship Id="rId10" Type="http://schemas.openxmlformats.org/officeDocument/2006/relationships/image" Target="../media/image8.png"/><Relationship Id="rId4" Type="http://schemas.openxmlformats.org/officeDocument/2006/relationships/image" Target="../media/image3.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png"/><Relationship Id="rId1" Type="http://schemas.openxmlformats.org/officeDocument/2006/relationships/slideLayout" Target="../slideLayouts/slideLayout5.xml"/><Relationship Id="rId5" Type="http://schemas.openxmlformats.org/officeDocument/2006/relationships/image" Target="../media/image15.png"/><Relationship Id="rId4" Type="http://schemas.openxmlformats.org/officeDocument/2006/relationships/image" Target="../media/image14.jpeg"/></Relationships>
</file>

<file path=ppt/slides/_rels/slide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5.xml"/><Relationship Id="rId4" Type="http://schemas.openxmlformats.org/officeDocument/2006/relationships/hyperlink" Target="mailto:support@sportswik.com"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mailto:support@sportswik.com" TargetMode="External"/><Relationship Id="rId2" Type="http://schemas.openxmlformats.org/officeDocument/2006/relationships/image" Target="../media/image16.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12700" marR="5080">
              <a:lnSpc>
                <a:spcPts val="6900"/>
              </a:lnSpc>
            </a:pPr>
            <a:r>
              <a:rPr b="1" spc="-125" dirty="0"/>
              <a:t>SÅ </a:t>
            </a:r>
            <a:r>
              <a:rPr b="1" spc="-5" dirty="0"/>
              <a:t>HÄR</a:t>
            </a:r>
            <a:r>
              <a:rPr b="1" spc="-850" dirty="0"/>
              <a:t> </a:t>
            </a:r>
            <a:r>
              <a:rPr b="1" spc="-190" dirty="0"/>
              <a:t>FUNGERAR  </a:t>
            </a:r>
            <a:r>
              <a:rPr b="1" spc="-100" dirty="0"/>
              <a:t>SPORTSWIK</a:t>
            </a:r>
          </a:p>
        </p:txBody>
      </p:sp>
      <p:sp>
        <p:nvSpPr>
          <p:cNvPr id="3" name="object 3"/>
          <p:cNvSpPr txBox="1"/>
          <p:nvPr/>
        </p:nvSpPr>
        <p:spPr>
          <a:xfrm>
            <a:off x="381006" y="367144"/>
            <a:ext cx="5828665" cy="468630"/>
          </a:xfrm>
          <a:prstGeom prst="rect">
            <a:avLst/>
          </a:prstGeom>
        </p:spPr>
        <p:txBody>
          <a:bodyPr vert="horz" wrap="square" lIns="0" tIns="0" rIns="0" bIns="0" rtlCol="0">
            <a:spAutoFit/>
          </a:bodyPr>
          <a:lstStyle/>
          <a:p>
            <a:pPr marL="12700" marR="5080">
              <a:lnSpc>
                <a:spcPct val="125000"/>
              </a:lnSpc>
            </a:pPr>
            <a:r>
              <a:rPr sz="1200" dirty="0">
                <a:solidFill>
                  <a:srgbClr val="231F20"/>
                </a:solidFill>
                <a:latin typeface="Arial"/>
                <a:cs typeface="Arial"/>
              </a:rPr>
              <a:t>Sportswik är en ny app som gör det enkelt att skapa en snygg och rolig rapportering  från era </a:t>
            </a:r>
            <a:r>
              <a:rPr sz="1200" spc="-10" dirty="0">
                <a:solidFill>
                  <a:srgbClr val="231F20"/>
                </a:solidFill>
                <a:latin typeface="Arial"/>
                <a:cs typeface="Arial"/>
              </a:rPr>
              <a:t>matcher. </a:t>
            </a:r>
            <a:r>
              <a:rPr sz="1200" dirty="0">
                <a:solidFill>
                  <a:srgbClr val="231F20"/>
                </a:solidFill>
                <a:latin typeface="Arial"/>
                <a:cs typeface="Arial"/>
              </a:rPr>
              <a:t>Alla på plats kan hjälpa till, och alla där hemma kan följa och heja</a:t>
            </a:r>
            <a:r>
              <a:rPr sz="1200" spc="-145" dirty="0">
                <a:solidFill>
                  <a:srgbClr val="231F20"/>
                </a:solidFill>
                <a:latin typeface="Arial"/>
                <a:cs typeface="Arial"/>
              </a:rPr>
              <a:t> </a:t>
            </a:r>
            <a:r>
              <a:rPr sz="1200" dirty="0">
                <a:solidFill>
                  <a:srgbClr val="231F20"/>
                </a:solidFill>
                <a:latin typeface="Arial"/>
                <a:cs typeface="Arial"/>
              </a:rPr>
              <a:t>på</a:t>
            </a:r>
            <a:endParaRPr sz="1200" dirty="0">
              <a:latin typeface="Arial"/>
              <a:cs typeface="Arial"/>
            </a:endParaRPr>
          </a:p>
        </p:txBody>
      </p:sp>
      <p:sp>
        <p:nvSpPr>
          <p:cNvPr id="4" name="object 4"/>
          <p:cNvSpPr/>
          <p:nvPr/>
        </p:nvSpPr>
        <p:spPr>
          <a:xfrm>
            <a:off x="3253066" y="3470237"/>
            <a:ext cx="1623796" cy="3292995"/>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3419322" y="3964089"/>
            <a:ext cx="1296035" cy="2296795"/>
          </a:xfrm>
          <a:custGeom>
            <a:avLst/>
            <a:gdLst/>
            <a:ahLst/>
            <a:cxnLst/>
            <a:rect l="l" t="t" r="r" b="b"/>
            <a:pathLst>
              <a:path w="1296035" h="2296795">
                <a:moveTo>
                  <a:pt x="0" y="12"/>
                </a:moveTo>
                <a:lnTo>
                  <a:pt x="1295755" y="0"/>
                </a:lnTo>
                <a:lnTo>
                  <a:pt x="1295780" y="2296439"/>
                </a:lnTo>
                <a:lnTo>
                  <a:pt x="0" y="2296413"/>
                </a:lnTo>
                <a:lnTo>
                  <a:pt x="0" y="12"/>
                </a:lnTo>
                <a:close/>
              </a:path>
            </a:pathLst>
          </a:custGeom>
          <a:solidFill>
            <a:srgbClr val="FFFFFF"/>
          </a:solidFill>
        </p:spPr>
        <p:txBody>
          <a:bodyPr wrap="square" lIns="0" tIns="0" rIns="0" bIns="0" rtlCol="0"/>
          <a:lstStyle/>
          <a:p>
            <a:endParaRPr/>
          </a:p>
        </p:txBody>
      </p:sp>
      <p:sp>
        <p:nvSpPr>
          <p:cNvPr id="6" name="object 6"/>
          <p:cNvSpPr/>
          <p:nvPr/>
        </p:nvSpPr>
        <p:spPr>
          <a:xfrm>
            <a:off x="3421449" y="4023055"/>
            <a:ext cx="1293215" cy="803503"/>
          </a:xfrm>
          <a:prstGeom prst="rect">
            <a:avLst/>
          </a:prstGeom>
          <a:blipFill>
            <a:blip r:embed="rId3" cstate="print"/>
            <a:stretch>
              <a:fillRect/>
            </a:stretch>
          </a:blipFill>
        </p:spPr>
        <p:txBody>
          <a:bodyPr wrap="square" lIns="0" tIns="0" rIns="0" bIns="0" rtlCol="0"/>
          <a:lstStyle/>
          <a:p>
            <a:endParaRPr/>
          </a:p>
        </p:txBody>
      </p:sp>
      <p:sp>
        <p:nvSpPr>
          <p:cNvPr id="7" name="object 7"/>
          <p:cNvSpPr/>
          <p:nvPr/>
        </p:nvSpPr>
        <p:spPr>
          <a:xfrm>
            <a:off x="3462845" y="4875682"/>
            <a:ext cx="1194422" cy="368185"/>
          </a:xfrm>
          <a:prstGeom prst="rect">
            <a:avLst/>
          </a:prstGeom>
          <a:blipFill>
            <a:blip r:embed="rId4" cstate="print"/>
            <a:stretch>
              <a:fillRect/>
            </a:stretch>
          </a:blipFill>
        </p:spPr>
        <p:txBody>
          <a:bodyPr wrap="square" lIns="0" tIns="0" rIns="0" bIns="0" rtlCol="0"/>
          <a:lstStyle/>
          <a:p>
            <a:endParaRPr/>
          </a:p>
        </p:txBody>
      </p:sp>
      <p:sp>
        <p:nvSpPr>
          <p:cNvPr id="8" name="object 8"/>
          <p:cNvSpPr/>
          <p:nvPr/>
        </p:nvSpPr>
        <p:spPr>
          <a:xfrm>
            <a:off x="3542804" y="6122860"/>
            <a:ext cx="89535" cy="73025"/>
          </a:xfrm>
          <a:custGeom>
            <a:avLst/>
            <a:gdLst/>
            <a:ahLst/>
            <a:cxnLst/>
            <a:rect l="l" t="t" r="r" b="b"/>
            <a:pathLst>
              <a:path w="89535" h="73025">
                <a:moveTo>
                  <a:pt x="11963" y="5930"/>
                </a:moveTo>
                <a:lnTo>
                  <a:pt x="11912" y="10325"/>
                </a:lnTo>
                <a:lnTo>
                  <a:pt x="3835" y="10325"/>
                </a:lnTo>
                <a:lnTo>
                  <a:pt x="114" y="14185"/>
                </a:lnTo>
                <a:lnTo>
                  <a:pt x="0" y="69037"/>
                </a:lnTo>
                <a:lnTo>
                  <a:pt x="3682" y="72631"/>
                </a:lnTo>
                <a:lnTo>
                  <a:pt x="85623" y="72796"/>
                </a:lnTo>
                <a:lnTo>
                  <a:pt x="88900" y="69227"/>
                </a:lnTo>
                <a:lnTo>
                  <a:pt x="88912" y="63182"/>
                </a:lnTo>
                <a:lnTo>
                  <a:pt x="54063" y="63182"/>
                </a:lnTo>
                <a:lnTo>
                  <a:pt x="45332" y="61407"/>
                </a:lnTo>
                <a:lnTo>
                  <a:pt x="38200" y="56576"/>
                </a:lnTo>
                <a:lnTo>
                  <a:pt x="33398" y="49428"/>
                </a:lnTo>
                <a:lnTo>
                  <a:pt x="31661" y="40703"/>
                </a:lnTo>
                <a:lnTo>
                  <a:pt x="33436" y="32048"/>
                </a:lnTo>
                <a:lnTo>
                  <a:pt x="37770" y="25692"/>
                </a:lnTo>
                <a:lnTo>
                  <a:pt x="13030" y="25692"/>
                </a:lnTo>
                <a:lnTo>
                  <a:pt x="8928" y="25666"/>
                </a:lnTo>
                <a:lnTo>
                  <a:pt x="7214" y="23990"/>
                </a:lnTo>
                <a:lnTo>
                  <a:pt x="7226" y="19862"/>
                </a:lnTo>
                <a:lnTo>
                  <a:pt x="8928" y="18186"/>
                </a:lnTo>
                <a:lnTo>
                  <a:pt x="11049" y="18160"/>
                </a:lnTo>
                <a:lnTo>
                  <a:pt x="89004" y="18160"/>
                </a:lnTo>
                <a:lnTo>
                  <a:pt x="88918" y="14185"/>
                </a:lnTo>
                <a:lnTo>
                  <a:pt x="85750" y="10464"/>
                </a:lnTo>
                <a:lnTo>
                  <a:pt x="71107" y="10464"/>
                </a:lnTo>
                <a:lnTo>
                  <a:pt x="37122" y="10388"/>
                </a:lnTo>
                <a:lnTo>
                  <a:pt x="23875" y="10363"/>
                </a:lnTo>
                <a:lnTo>
                  <a:pt x="23888" y="5981"/>
                </a:lnTo>
                <a:lnTo>
                  <a:pt x="11963" y="5930"/>
                </a:lnTo>
                <a:close/>
              </a:path>
              <a:path w="89535" h="73025">
                <a:moveTo>
                  <a:pt x="89002" y="18402"/>
                </a:moveTo>
                <a:lnTo>
                  <a:pt x="54178" y="18402"/>
                </a:lnTo>
                <a:lnTo>
                  <a:pt x="62814" y="20185"/>
                </a:lnTo>
                <a:lnTo>
                  <a:pt x="69900" y="25001"/>
                </a:lnTo>
                <a:lnTo>
                  <a:pt x="74691" y="32105"/>
                </a:lnTo>
                <a:lnTo>
                  <a:pt x="76441" y="40754"/>
                </a:lnTo>
                <a:lnTo>
                  <a:pt x="74664" y="49489"/>
                </a:lnTo>
                <a:lnTo>
                  <a:pt x="69838" y="56630"/>
                </a:lnTo>
                <a:lnTo>
                  <a:pt x="62719" y="61440"/>
                </a:lnTo>
                <a:lnTo>
                  <a:pt x="54063" y="63182"/>
                </a:lnTo>
                <a:lnTo>
                  <a:pt x="88912" y="63182"/>
                </a:lnTo>
                <a:lnTo>
                  <a:pt x="89002" y="18402"/>
                </a:lnTo>
                <a:close/>
              </a:path>
              <a:path w="89535" h="73025">
                <a:moveTo>
                  <a:pt x="89004" y="18160"/>
                </a:moveTo>
                <a:lnTo>
                  <a:pt x="11049" y="18160"/>
                </a:lnTo>
                <a:lnTo>
                  <a:pt x="13055" y="18186"/>
                </a:lnTo>
                <a:lnTo>
                  <a:pt x="14706" y="19862"/>
                </a:lnTo>
                <a:lnTo>
                  <a:pt x="14770" y="23990"/>
                </a:lnTo>
                <a:lnTo>
                  <a:pt x="13030" y="25692"/>
                </a:lnTo>
                <a:lnTo>
                  <a:pt x="37770" y="25692"/>
                </a:lnTo>
                <a:lnTo>
                  <a:pt x="38271" y="24957"/>
                </a:lnTo>
                <a:lnTo>
                  <a:pt x="45430" y="20163"/>
                </a:lnTo>
                <a:lnTo>
                  <a:pt x="54178" y="18402"/>
                </a:lnTo>
                <a:lnTo>
                  <a:pt x="89002" y="18402"/>
                </a:lnTo>
                <a:lnTo>
                  <a:pt x="89004" y="18160"/>
                </a:lnTo>
                <a:close/>
              </a:path>
              <a:path w="89535" h="73025">
                <a:moveTo>
                  <a:pt x="40678" y="0"/>
                </a:moveTo>
                <a:lnTo>
                  <a:pt x="38684" y="1409"/>
                </a:lnTo>
                <a:lnTo>
                  <a:pt x="37122" y="10388"/>
                </a:lnTo>
                <a:lnTo>
                  <a:pt x="71094" y="10388"/>
                </a:lnTo>
                <a:lnTo>
                  <a:pt x="69984" y="3721"/>
                </a:lnTo>
                <a:lnTo>
                  <a:pt x="69557" y="1485"/>
                </a:lnTo>
                <a:lnTo>
                  <a:pt x="67563" y="76"/>
                </a:lnTo>
                <a:lnTo>
                  <a:pt x="40678" y="0"/>
                </a:lnTo>
                <a:close/>
              </a:path>
            </a:pathLst>
          </a:custGeom>
          <a:solidFill>
            <a:srgbClr val="221E1F"/>
          </a:solidFill>
        </p:spPr>
        <p:txBody>
          <a:bodyPr wrap="square" lIns="0" tIns="0" rIns="0" bIns="0" rtlCol="0"/>
          <a:lstStyle/>
          <a:p>
            <a:endParaRPr/>
          </a:p>
        </p:txBody>
      </p:sp>
      <p:sp>
        <p:nvSpPr>
          <p:cNvPr id="9" name="object 9"/>
          <p:cNvSpPr/>
          <p:nvPr/>
        </p:nvSpPr>
        <p:spPr>
          <a:xfrm>
            <a:off x="3858492" y="6129464"/>
            <a:ext cx="88900" cy="67310"/>
          </a:xfrm>
          <a:custGeom>
            <a:avLst/>
            <a:gdLst/>
            <a:ahLst/>
            <a:cxnLst/>
            <a:rect l="l" t="t" r="r" b="b"/>
            <a:pathLst>
              <a:path w="88900" h="67310">
                <a:moveTo>
                  <a:pt x="7019" y="0"/>
                </a:moveTo>
                <a:lnTo>
                  <a:pt x="4733" y="863"/>
                </a:lnTo>
                <a:lnTo>
                  <a:pt x="885" y="4381"/>
                </a:lnTo>
                <a:lnTo>
                  <a:pt x="21" y="6248"/>
                </a:lnTo>
                <a:lnTo>
                  <a:pt x="0" y="60020"/>
                </a:lnTo>
                <a:lnTo>
                  <a:pt x="771" y="61988"/>
                </a:lnTo>
                <a:lnTo>
                  <a:pt x="4593" y="65557"/>
                </a:lnTo>
                <a:lnTo>
                  <a:pt x="6892" y="66700"/>
                </a:lnTo>
                <a:lnTo>
                  <a:pt x="56079" y="66840"/>
                </a:lnTo>
                <a:lnTo>
                  <a:pt x="58632" y="65798"/>
                </a:lnTo>
                <a:lnTo>
                  <a:pt x="60499" y="63995"/>
                </a:lnTo>
                <a:lnTo>
                  <a:pt x="62353" y="62255"/>
                </a:lnTo>
                <a:lnTo>
                  <a:pt x="63648" y="60020"/>
                </a:lnTo>
                <a:lnTo>
                  <a:pt x="63648" y="41490"/>
                </a:lnTo>
                <a:lnTo>
                  <a:pt x="88832" y="41490"/>
                </a:lnTo>
                <a:lnTo>
                  <a:pt x="88878" y="22021"/>
                </a:lnTo>
                <a:lnTo>
                  <a:pt x="63725" y="22021"/>
                </a:lnTo>
                <a:lnTo>
                  <a:pt x="63685" y="6248"/>
                </a:lnTo>
                <a:lnTo>
                  <a:pt x="62480" y="4381"/>
                </a:lnTo>
                <a:lnTo>
                  <a:pt x="60613" y="2654"/>
                </a:lnTo>
                <a:lnTo>
                  <a:pt x="58797" y="787"/>
                </a:lnTo>
                <a:lnTo>
                  <a:pt x="56219" y="139"/>
                </a:lnTo>
                <a:lnTo>
                  <a:pt x="7019" y="0"/>
                </a:lnTo>
                <a:close/>
              </a:path>
              <a:path w="88900" h="67310">
                <a:moveTo>
                  <a:pt x="88832" y="41490"/>
                </a:moveTo>
                <a:lnTo>
                  <a:pt x="63648" y="41490"/>
                </a:lnTo>
                <a:lnTo>
                  <a:pt x="81276" y="57746"/>
                </a:lnTo>
                <a:lnTo>
                  <a:pt x="83410" y="59626"/>
                </a:lnTo>
                <a:lnTo>
                  <a:pt x="84984" y="60490"/>
                </a:lnTo>
                <a:lnTo>
                  <a:pt x="86534" y="59778"/>
                </a:lnTo>
                <a:lnTo>
                  <a:pt x="88109" y="59232"/>
                </a:lnTo>
                <a:lnTo>
                  <a:pt x="88794" y="57467"/>
                </a:lnTo>
                <a:lnTo>
                  <a:pt x="88832" y="41490"/>
                </a:lnTo>
                <a:close/>
              </a:path>
              <a:path w="88900" h="67310">
                <a:moveTo>
                  <a:pt x="85099" y="3149"/>
                </a:moveTo>
                <a:lnTo>
                  <a:pt x="83384" y="3835"/>
                </a:lnTo>
                <a:lnTo>
                  <a:pt x="80689" y="6350"/>
                </a:lnTo>
                <a:lnTo>
                  <a:pt x="63725" y="22021"/>
                </a:lnTo>
                <a:lnTo>
                  <a:pt x="88878" y="22021"/>
                </a:lnTo>
                <a:lnTo>
                  <a:pt x="88826" y="5702"/>
                </a:lnTo>
                <a:lnTo>
                  <a:pt x="88223" y="4241"/>
                </a:lnTo>
                <a:lnTo>
                  <a:pt x="85099" y="3149"/>
                </a:lnTo>
                <a:close/>
              </a:path>
            </a:pathLst>
          </a:custGeom>
          <a:solidFill>
            <a:srgbClr val="221E1F"/>
          </a:solidFill>
        </p:spPr>
        <p:txBody>
          <a:bodyPr wrap="square" lIns="0" tIns="0" rIns="0" bIns="0" rtlCol="0"/>
          <a:lstStyle/>
          <a:p>
            <a:endParaRPr/>
          </a:p>
        </p:txBody>
      </p:sp>
      <p:sp>
        <p:nvSpPr>
          <p:cNvPr id="10" name="object 10"/>
          <p:cNvSpPr/>
          <p:nvPr/>
        </p:nvSpPr>
        <p:spPr>
          <a:xfrm>
            <a:off x="4177423" y="6131534"/>
            <a:ext cx="76200" cy="71755"/>
          </a:xfrm>
          <a:custGeom>
            <a:avLst/>
            <a:gdLst/>
            <a:ahLst/>
            <a:cxnLst/>
            <a:rect l="l" t="t" r="r" b="b"/>
            <a:pathLst>
              <a:path w="76200" h="71754">
                <a:moveTo>
                  <a:pt x="7353" y="0"/>
                </a:moveTo>
                <a:lnTo>
                  <a:pt x="4953" y="1295"/>
                </a:lnTo>
                <a:lnTo>
                  <a:pt x="2908" y="3670"/>
                </a:lnTo>
                <a:lnTo>
                  <a:pt x="762" y="6108"/>
                </a:lnTo>
                <a:lnTo>
                  <a:pt x="88" y="9131"/>
                </a:lnTo>
                <a:lnTo>
                  <a:pt x="0" y="53898"/>
                </a:lnTo>
                <a:lnTo>
                  <a:pt x="1384" y="60007"/>
                </a:lnTo>
                <a:lnTo>
                  <a:pt x="9067" y="69151"/>
                </a:lnTo>
                <a:lnTo>
                  <a:pt x="14909" y="71412"/>
                </a:lnTo>
                <a:lnTo>
                  <a:pt x="22288" y="71437"/>
                </a:lnTo>
                <a:lnTo>
                  <a:pt x="22313" y="62661"/>
                </a:lnTo>
                <a:lnTo>
                  <a:pt x="22580" y="61785"/>
                </a:lnTo>
                <a:lnTo>
                  <a:pt x="22733" y="60794"/>
                </a:lnTo>
                <a:lnTo>
                  <a:pt x="22999" y="59956"/>
                </a:lnTo>
                <a:lnTo>
                  <a:pt x="23622" y="59232"/>
                </a:lnTo>
                <a:lnTo>
                  <a:pt x="24295" y="58521"/>
                </a:lnTo>
                <a:lnTo>
                  <a:pt x="24892" y="57823"/>
                </a:lnTo>
                <a:lnTo>
                  <a:pt x="25730" y="57378"/>
                </a:lnTo>
                <a:lnTo>
                  <a:pt x="26860" y="56959"/>
                </a:lnTo>
                <a:lnTo>
                  <a:pt x="27990" y="56387"/>
                </a:lnTo>
                <a:lnTo>
                  <a:pt x="63692" y="56387"/>
                </a:lnTo>
                <a:lnTo>
                  <a:pt x="65125" y="56032"/>
                </a:lnTo>
                <a:lnTo>
                  <a:pt x="66852" y="55346"/>
                </a:lnTo>
                <a:lnTo>
                  <a:pt x="68554" y="54622"/>
                </a:lnTo>
                <a:lnTo>
                  <a:pt x="70104" y="53505"/>
                </a:lnTo>
                <a:lnTo>
                  <a:pt x="71412" y="52235"/>
                </a:lnTo>
                <a:lnTo>
                  <a:pt x="72809" y="51104"/>
                </a:lnTo>
                <a:lnTo>
                  <a:pt x="73825" y="49656"/>
                </a:lnTo>
                <a:lnTo>
                  <a:pt x="74536" y="47955"/>
                </a:lnTo>
                <a:lnTo>
                  <a:pt x="75387" y="46380"/>
                </a:lnTo>
                <a:lnTo>
                  <a:pt x="75692" y="44818"/>
                </a:lnTo>
                <a:lnTo>
                  <a:pt x="75699" y="40233"/>
                </a:lnTo>
                <a:lnTo>
                  <a:pt x="58597" y="40233"/>
                </a:lnTo>
                <a:lnTo>
                  <a:pt x="17081" y="40157"/>
                </a:lnTo>
                <a:lnTo>
                  <a:pt x="17081" y="34188"/>
                </a:lnTo>
                <a:lnTo>
                  <a:pt x="75708" y="34188"/>
                </a:lnTo>
                <a:lnTo>
                  <a:pt x="75727" y="22453"/>
                </a:lnTo>
                <a:lnTo>
                  <a:pt x="58661" y="22453"/>
                </a:lnTo>
                <a:lnTo>
                  <a:pt x="17106" y="22351"/>
                </a:lnTo>
                <a:lnTo>
                  <a:pt x="17119" y="16395"/>
                </a:lnTo>
                <a:lnTo>
                  <a:pt x="75737" y="16395"/>
                </a:lnTo>
                <a:lnTo>
                  <a:pt x="75730" y="11087"/>
                </a:lnTo>
                <a:lnTo>
                  <a:pt x="75463" y="9398"/>
                </a:lnTo>
                <a:lnTo>
                  <a:pt x="74625" y="7835"/>
                </a:lnTo>
                <a:lnTo>
                  <a:pt x="73926" y="6400"/>
                </a:lnTo>
                <a:lnTo>
                  <a:pt x="73063" y="4965"/>
                </a:lnTo>
                <a:lnTo>
                  <a:pt x="71628" y="3848"/>
                </a:lnTo>
                <a:lnTo>
                  <a:pt x="70358" y="2730"/>
                </a:lnTo>
                <a:lnTo>
                  <a:pt x="68808" y="1866"/>
                </a:lnTo>
                <a:lnTo>
                  <a:pt x="67106" y="1142"/>
                </a:lnTo>
                <a:lnTo>
                  <a:pt x="65366" y="571"/>
                </a:lnTo>
                <a:lnTo>
                  <a:pt x="63563" y="152"/>
                </a:lnTo>
                <a:lnTo>
                  <a:pt x="7353" y="0"/>
                </a:lnTo>
                <a:close/>
              </a:path>
              <a:path w="76200" h="71754">
                <a:moveTo>
                  <a:pt x="63692" y="56387"/>
                </a:moveTo>
                <a:lnTo>
                  <a:pt x="27990" y="56387"/>
                </a:lnTo>
                <a:lnTo>
                  <a:pt x="63436" y="56451"/>
                </a:lnTo>
                <a:lnTo>
                  <a:pt x="63692" y="56387"/>
                </a:lnTo>
                <a:close/>
              </a:path>
              <a:path w="76200" h="71754">
                <a:moveTo>
                  <a:pt x="75708" y="34188"/>
                </a:moveTo>
                <a:lnTo>
                  <a:pt x="17081" y="34188"/>
                </a:lnTo>
                <a:lnTo>
                  <a:pt x="58648" y="34251"/>
                </a:lnTo>
                <a:lnTo>
                  <a:pt x="58597" y="40233"/>
                </a:lnTo>
                <a:lnTo>
                  <a:pt x="75699" y="40233"/>
                </a:lnTo>
                <a:lnTo>
                  <a:pt x="75708" y="34188"/>
                </a:lnTo>
                <a:close/>
              </a:path>
              <a:path w="76200" h="71754">
                <a:moveTo>
                  <a:pt x="75737" y="16395"/>
                </a:moveTo>
                <a:lnTo>
                  <a:pt x="17119" y="16395"/>
                </a:lnTo>
                <a:lnTo>
                  <a:pt x="58648" y="16471"/>
                </a:lnTo>
                <a:lnTo>
                  <a:pt x="58661" y="22453"/>
                </a:lnTo>
                <a:lnTo>
                  <a:pt x="75727" y="22453"/>
                </a:lnTo>
                <a:lnTo>
                  <a:pt x="75737" y="16395"/>
                </a:lnTo>
                <a:close/>
              </a:path>
            </a:pathLst>
          </a:custGeom>
          <a:solidFill>
            <a:srgbClr val="221E1F"/>
          </a:solidFill>
        </p:spPr>
        <p:txBody>
          <a:bodyPr wrap="square" lIns="0" tIns="0" rIns="0" bIns="0" rtlCol="0"/>
          <a:lstStyle/>
          <a:p>
            <a:endParaRPr/>
          </a:p>
        </p:txBody>
      </p:sp>
      <p:sp>
        <p:nvSpPr>
          <p:cNvPr id="11" name="object 11"/>
          <p:cNvSpPr/>
          <p:nvPr/>
        </p:nvSpPr>
        <p:spPr>
          <a:xfrm>
            <a:off x="4479925" y="6162916"/>
            <a:ext cx="107950" cy="27940"/>
          </a:xfrm>
          <a:custGeom>
            <a:avLst/>
            <a:gdLst/>
            <a:ahLst/>
            <a:cxnLst/>
            <a:rect l="l" t="t" r="r" b="b"/>
            <a:pathLst>
              <a:path w="107950" h="27939">
                <a:moveTo>
                  <a:pt x="86398" y="152"/>
                </a:moveTo>
                <a:lnTo>
                  <a:pt x="80276" y="6273"/>
                </a:lnTo>
                <a:lnTo>
                  <a:pt x="80276" y="21399"/>
                </a:lnTo>
                <a:lnTo>
                  <a:pt x="86321" y="27457"/>
                </a:lnTo>
                <a:lnTo>
                  <a:pt x="101549" y="27508"/>
                </a:lnTo>
                <a:lnTo>
                  <a:pt x="107530" y="21399"/>
                </a:lnTo>
                <a:lnTo>
                  <a:pt x="107532" y="6273"/>
                </a:lnTo>
                <a:lnTo>
                  <a:pt x="101600" y="203"/>
                </a:lnTo>
                <a:lnTo>
                  <a:pt x="86398" y="152"/>
                </a:lnTo>
                <a:close/>
              </a:path>
              <a:path w="107950" h="27939">
                <a:moveTo>
                  <a:pt x="46304" y="101"/>
                </a:moveTo>
                <a:lnTo>
                  <a:pt x="40157" y="6146"/>
                </a:lnTo>
                <a:lnTo>
                  <a:pt x="40169" y="21310"/>
                </a:lnTo>
                <a:lnTo>
                  <a:pt x="46215" y="27381"/>
                </a:lnTo>
                <a:lnTo>
                  <a:pt x="61417" y="27431"/>
                </a:lnTo>
                <a:lnTo>
                  <a:pt x="67424" y="21310"/>
                </a:lnTo>
                <a:lnTo>
                  <a:pt x="67350" y="6146"/>
                </a:lnTo>
                <a:lnTo>
                  <a:pt x="61493" y="126"/>
                </a:lnTo>
                <a:lnTo>
                  <a:pt x="46304" y="101"/>
                </a:lnTo>
                <a:close/>
              </a:path>
              <a:path w="107950" h="27939">
                <a:moveTo>
                  <a:pt x="6172" y="0"/>
                </a:moveTo>
                <a:lnTo>
                  <a:pt x="25" y="6070"/>
                </a:lnTo>
                <a:lnTo>
                  <a:pt x="0" y="21208"/>
                </a:lnTo>
                <a:lnTo>
                  <a:pt x="6108" y="27279"/>
                </a:lnTo>
                <a:lnTo>
                  <a:pt x="21336" y="27355"/>
                </a:lnTo>
                <a:lnTo>
                  <a:pt x="27317" y="21208"/>
                </a:lnTo>
                <a:lnTo>
                  <a:pt x="27268" y="6070"/>
                </a:lnTo>
                <a:lnTo>
                  <a:pt x="21386" y="25"/>
                </a:lnTo>
                <a:lnTo>
                  <a:pt x="6172" y="0"/>
                </a:lnTo>
                <a:close/>
              </a:path>
            </a:pathLst>
          </a:custGeom>
          <a:solidFill>
            <a:srgbClr val="221E1F"/>
          </a:solidFill>
        </p:spPr>
        <p:txBody>
          <a:bodyPr wrap="square" lIns="0" tIns="0" rIns="0" bIns="0" rtlCol="0"/>
          <a:lstStyle/>
          <a:p>
            <a:endParaRPr/>
          </a:p>
        </p:txBody>
      </p:sp>
      <p:sp>
        <p:nvSpPr>
          <p:cNvPr id="12" name="object 12"/>
          <p:cNvSpPr/>
          <p:nvPr/>
        </p:nvSpPr>
        <p:spPr>
          <a:xfrm>
            <a:off x="3463531" y="5292515"/>
            <a:ext cx="1191895" cy="0"/>
          </a:xfrm>
          <a:custGeom>
            <a:avLst/>
            <a:gdLst/>
            <a:ahLst/>
            <a:cxnLst/>
            <a:rect l="l" t="t" r="r" b="b"/>
            <a:pathLst>
              <a:path w="1191895">
                <a:moveTo>
                  <a:pt x="0" y="0"/>
                </a:moveTo>
                <a:lnTo>
                  <a:pt x="1191298" y="0"/>
                </a:lnTo>
              </a:path>
            </a:pathLst>
          </a:custGeom>
          <a:ln w="3175">
            <a:solidFill>
              <a:srgbClr val="808285"/>
            </a:solidFill>
          </a:ln>
        </p:spPr>
        <p:txBody>
          <a:bodyPr wrap="square" lIns="0" tIns="0" rIns="0" bIns="0" rtlCol="0"/>
          <a:lstStyle/>
          <a:p>
            <a:endParaRPr/>
          </a:p>
        </p:txBody>
      </p:sp>
      <p:sp>
        <p:nvSpPr>
          <p:cNvPr id="13" name="object 13"/>
          <p:cNvSpPr/>
          <p:nvPr/>
        </p:nvSpPr>
        <p:spPr>
          <a:xfrm>
            <a:off x="3742220" y="6111570"/>
            <a:ext cx="635" cy="114935"/>
          </a:xfrm>
          <a:custGeom>
            <a:avLst/>
            <a:gdLst/>
            <a:ahLst/>
            <a:cxnLst/>
            <a:rect l="l" t="t" r="r" b="b"/>
            <a:pathLst>
              <a:path w="635" h="114935">
                <a:moveTo>
                  <a:pt x="0" y="114401"/>
                </a:moveTo>
                <a:lnTo>
                  <a:pt x="228" y="0"/>
                </a:lnTo>
              </a:path>
            </a:pathLst>
          </a:custGeom>
          <a:ln w="3175">
            <a:solidFill>
              <a:srgbClr val="231F20"/>
            </a:solidFill>
          </a:ln>
        </p:spPr>
        <p:txBody>
          <a:bodyPr wrap="square" lIns="0" tIns="0" rIns="0" bIns="0" rtlCol="0"/>
          <a:lstStyle/>
          <a:p>
            <a:endParaRPr/>
          </a:p>
        </p:txBody>
      </p:sp>
      <p:sp>
        <p:nvSpPr>
          <p:cNvPr id="14" name="object 14"/>
          <p:cNvSpPr/>
          <p:nvPr/>
        </p:nvSpPr>
        <p:spPr>
          <a:xfrm>
            <a:off x="4065104" y="6112268"/>
            <a:ext cx="635" cy="114935"/>
          </a:xfrm>
          <a:custGeom>
            <a:avLst/>
            <a:gdLst/>
            <a:ahLst/>
            <a:cxnLst/>
            <a:rect l="l" t="t" r="r" b="b"/>
            <a:pathLst>
              <a:path w="635" h="114935">
                <a:moveTo>
                  <a:pt x="0" y="114350"/>
                </a:moveTo>
                <a:lnTo>
                  <a:pt x="215" y="0"/>
                </a:lnTo>
              </a:path>
            </a:pathLst>
          </a:custGeom>
          <a:ln w="3175">
            <a:solidFill>
              <a:srgbClr val="231F20"/>
            </a:solidFill>
          </a:ln>
        </p:spPr>
        <p:txBody>
          <a:bodyPr wrap="square" lIns="0" tIns="0" rIns="0" bIns="0" rtlCol="0"/>
          <a:lstStyle/>
          <a:p>
            <a:endParaRPr/>
          </a:p>
        </p:txBody>
      </p:sp>
      <p:sp>
        <p:nvSpPr>
          <p:cNvPr id="15" name="object 15"/>
          <p:cNvSpPr/>
          <p:nvPr/>
        </p:nvSpPr>
        <p:spPr>
          <a:xfrm>
            <a:off x="4387951" y="6112904"/>
            <a:ext cx="635" cy="114935"/>
          </a:xfrm>
          <a:custGeom>
            <a:avLst/>
            <a:gdLst/>
            <a:ahLst/>
            <a:cxnLst/>
            <a:rect l="l" t="t" r="r" b="b"/>
            <a:pathLst>
              <a:path w="635" h="114935">
                <a:moveTo>
                  <a:pt x="0" y="114452"/>
                </a:moveTo>
                <a:lnTo>
                  <a:pt x="254" y="0"/>
                </a:lnTo>
              </a:path>
            </a:pathLst>
          </a:custGeom>
          <a:ln w="3175">
            <a:solidFill>
              <a:srgbClr val="231F20"/>
            </a:solidFill>
          </a:ln>
        </p:spPr>
        <p:txBody>
          <a:bodyPr wrap="square" lIns="0" tIns="0" rIns="0" bIns="0" rtlCol="0"/>
          <a:lstStyle/>
          <a:p>
            <a:endParaRPr/>
          </a:p>
        </p:txBody>
      </p:sp>
      <p:sp>
        <p:nvSpPr>
          <p:cNvPr id="16" name="object 16"/>
          <p:cNvSpPr/>
          <p:nvPr/>
        </p:nvSpPr>
        <p:spPr>
          <a:xfrm>
            <a:off x="4109567" y="3964089"/>
            <a:ext cx="605535" cy="1750974"/>
          </a:xfrm>
          <a:prstGeom prst="rect">
            <a:avLst/>
          </a:prstGeom>
          <a:blipFill>
            <a:blip r:embed="rId5" cstate="print"/>
            <a:stretch>
              <a:fillRect/>
            </a:stretch>
          </a:blipFill>
        </p:spPr>
        <p:txBody>
          <a:bodyPr wrap="square" lIns="0" tIns="0" rIns="0" bIns="0" rtlCol="0"/>
          <a:lstStyle/>
          <a:p>
            <a:endParaRPr/>
          </a:p>
        </p:txBody>
      </p:sp>
      <p:sp>
        <p:nvSpPr>
          <p:cNvPr id="17" name="object 17"/>
          <p:cNvSpPr/>
          <p:nvPr/>
        </p:nvSpPr>
        <p:spPr>
          <a:xfrm>
            <a:off x="3465436" y="5324703"/>
            <a:ext cx="1198867" cy="739394"/>
          </a:xfrm>
          <a:prstGeom prst="rect">
            <a:avLst/>
          </a:prstGeom>
          <a:blipFill>
            <a:blip r:embed="rId6" cstate="print"/>
            <a:stretch>
              <a:fillRect/>
            </a:stretch>
          </a:blipFill>
        </p:spPr>
        <p:txBody>
          <a:bodyPr wrap="square" lIns="0" tIns="0" rIns="0" bIns="0" rtlCol="0"/>
          <a:lstStyle/>
          <a:p>
            <a:endParaRPr/>
          </a:p>
        </p:txBody>
      </p:sp>
      <p:sp>
        <p:nvSpPr>
          <p:cNvPr id="18" name="object 18"/>
          <p:cNvSpPr txBox="1"/>
          <p:nvPr/>
        </p:nvSpPr>
        <p:spPr>
          <a:xfrm>
            <a:off x="651909" y="7700068"/>
            <a:ext cx="1970405" cy="290830"/>
          </a:xfrm>
          <a:prstGeom prst="rect">
            <a:avLst/>
          </a:prstGeom>
        </p:spPr>
        <p:txBody>
          <a:bodyPr vert="horz" wrap="square" lIns="0" tIns="0" rIns="0" bIns="0" rtlCol="0">
            <a:spAutoFit/>
          </a:bodyPr>
          <a:lstStyle/>
          <a:p>
            <a:pPr marL="12700" marR="5080">
              <a:lnSpc>
                <a:spcPct val="101800"/>
              </a:lnSpc>
            </a:pPr>
            <a:r>
              <a:rPr sz="900" dirty="0">
                <a:solidFill>
                  <a:srgbClr val="231F20"/>
                </a:solidFill>
                <a:latin typeface="Arial"/>
                <a:cs typeface="Arial"/>
              </a:rPr>
              <a:t>Liverapportera mål och andra match-  händelser</a:t>
            </a:r>
            <a:r>
              <a:rPr sz="900" spc="-75" dirty="0">
                <a:solidFill>
                  <a:srgbClr val="231F20"/>
                </a:solidFill>
                <a:latin typeface="Arial"/>
                <a:cs typeface="Arial"/>
              </a:rPr>
              <a:t> </a:t>
            </a:r>
            <a:r>
              <a:rPr sz="900" dirty="0">
                <a:solidFill>
                  <a:srgbClr val="231F20"/>
                </a:solidFill>
                <a:latin typeface="Arial"/>
                <a:cs typeface="Arial"/>
              </a:rPr>
              <a:t>med</a:t>
            </a:r>
            <a:r>
              <a:rPr sz="900" spc="-75" dirty="0">
                <a:solidFill>
                  <a:srgbClr val="231F20"/>
                </a:solidFill>
                <a:latin typeface="Arial"/>
                <a:cs typeface="Arial"/>
              </a:rPr>
              <a:t> </a:t>
            </a:r>
            <a:r>
              <a:rPr sz="900" dirty="0">
                <a:solidFill>
                  <a:srgbClr val="231F20"/>
                </a:solidFill>
                <a:latin typeface="Arial"/>
                <a:cs typeface="Arial"/>
              </a:rPr>
              <a:t>några</a:t>
            </a:r>
            <a:r>
              <a:rPr sz="900" spc="-75" dirty="0">
                <a:solidFill>
                  <a:srgbClr val="231F20"/>
                </a:solidFill>
                <a:latin typeface="Arial"/>
                <a:cs typeface="Arial"/>
              </a:rPr>
              <a:t> </a:t>
            </a:r>
            <a:r>
              <a:rPr sz="900" dirty="0">
                <a:solidFill>
                  <a:srgbClr val="231F20"/>
                </a:solidFill>
                <a:latin typeface="Arial"/>
                <a:cs typeface="Arial"/>
              </a:rPr>
              <a:t>enkla</a:t>
            </a:r>
            <a:r>
              <a:rPr sz="900" spc="-75" dirty="0">
                <a:solidFill>
                  <a:srgbClr val="231F20"/>
                </a:solidFill>
                <a:latin typeface="Arial"/>
                <a:cs typeface="Arial"/>
              </a:rPr>
              <a:t> </a:t>
            </a:r>
            <a:r>
              <a:rPr sz="900" dirty="0">
                <a:solidFill>
                  <a:srgbClr val="231F20"/>
                </a:solidFill>
                <a:latin typeface="Arial"/>
                <a:cs typeface="Arial"/>
              </a:rPr>
              <a:t>knapptryck</a:t>
            </a:r>
            <a:endParaRPr sz="900" dirty="0">
              <a:latin typeface="Arial"/>
              <a:cs typeface="Arial"/>
            </a:endParaRPr>
          </a:p>
        </p:txBody>
      </p:sp>
      <p:sp>
        <p:nvSpPr>
          <p:cNvPr id="19" name="object 19"/>
          <p:cNvSpPr/>
          <p:nvPr/>
        </p:nvSpPr>
        <p:spPr>
          <a:xfrm>
            <a:off x="3428415" y="7141336"/>
            <a:ext cx="3268979" cy="1871980"/>
          </a:xfrm>
          <a:custGeom>
            <a:avLst/>
            <a:gdLst/>
            <a:ahLst/>
            <a:cxnLst/>
            <a:rect l="l" t="t" r="r" b="b"/>
            <a:pathLst>
              <a:path w="3268979" h="1871979">
                <a:moveTo>
                  <a:pt x="3268878" y="1871662"/>
                </a:moveTo>
                <a:lnTo>
                  <a:pt x="0" y="1871662"/>
                </a:lnTo>
                <a:lnTo>
                  <a:pt x="0" y="0"/>
                </a:lnTo>
                <a:lnTo>
                  <a:pt x="3268878" y="0"/>
                </a:lnTo>
                <a:lnTo>
                  <a:pt x="3268878" y="1871662"/>
                </a:lnTo>
                <a:close/>
              </a:path>
            </a:pathLst>
          </a:custGeom>
          <a:solidFill>
            <a:srgbClr val="FFFFFF"/>
          </a:solidFill>
        </p:spPr>
        <p:txBody>
          <a:bodyPr wrap="square" lIns="0" tIns="0" rIns="0" bIns="0" rtlCol="0"/>
          <a:lstStyle/>
          <a:p>
            <a:endParaRPr/>
          </a:p>
        </p:txBody>
      </p:sp>
      <p:sp>
        <p:nvSpPr>
          <p:cNvPr id="20" name="object 20"/>
          <p:cNvSpPr/>
          <p:nvPr/>
        </p:nvSpPr>
        <p:spPr>
          <a:xfrm>
            <a:off x="2951695" y="6945896"/>
            <a:ext cx="4190161" cy="2450147"/>
          </a:xfrm>
          <a:prstGeom prst="rect">
            <a:avLst/>
          </a:prstGeom>
          <a:blipFill>
            <a:blip r:embed="rId7" cstate="print"/>
            <a:stretch>
              <a:fillRect/>
            </a:stretch>
          </a:blipFill>
        </p:spPr>
        <p:txBody>
          <a:bodyPr wrap="square" lIns="0" tIns="0" rIns="0" bIns="0" rtlCol="0"/>
          <a:lstStyle/>
          <a:p>
            <a:endParaRPr/>
          </a:p>
        </p:txBody>
      </p:sp>
      <p:sp>
        <p:nvSpPr>
          <p:cNvPr id="21" name="object 21"/>
          <p:cNvSpPr txBox="1"/>
          <p:nvPr/>
        </p:nvSpPr>
        <p:spPr>
          <a:xfrm>
            <a:off x="381000" y="8986222"/>
            <a:ext cx="2256155" cy="1294765"/>
          </a:xfrm>
          <a:prstGeom prst="rect">
            <a:avLst/>
          </a:prstGeom>
        </p:spPr>
        <p:txBody>
          <a:bodyPr vert="horz" wrap="square" lIns="0" tIns="0" rIns="0" bIns="0" rtlCol="0">
            <a:spAutoFit/>
          </a:bodyPr>
          <a:lstStyle/>
          <a:p>
            <a:pPr marL="12700" marR="85725">
              <a:lnSpc>
                <a:spcPct val="101800"/>
              </a:lnSpc>
            </a:pPr>
            <a:r>
              <a:rPr sz="900" spc="-5" dirty="0">
                <a:solidFill>
                  <a:srgbClr val="231F20"/>
                </a:solidFill>
                <a:latin typeface="Arial"/>
                <a:cs typeface="Arial"/>
              </a:rPr>
              <a:t>Tidslinje</a:t>
            </a:r>
            <a:r>
              <a:rPr sz="900" spc="-70" dirty="0">
                <a:solidFill>
                  <a:srgbClr val="231F20"/>
                </a:solidFill>
                <a:latin typeface="Arial"/>
                <a:cs typeface="Arial"/>
              </a:rPr>
              <a:t> </a:t>
            </a:r>
            <a:r>
              <a:rPr sz="900" dirty="0">
                <a:solidFill>
                  <a:srgbClr val="231F20"/>
                </a:solidFill>
                <a:latin typeface="Arial"/>
                <a:cs typeface="Arial"/>
              </a:rPr>
              <a:t>med</a:t>
            </a:r>
            <a:r>
              <a:rPr sz="900" spc="-70" dirty="0">
                <a:solidFill>
                  <a:srgbClr val="231F20"/>
                </a:solidFill>
                <a:latin typeface="Arial"/>
                <a:cs typeface="Arial"/>
              </a:rPr>
              <a:t> </a:t>
            </a:r>
            <a:r>
              <a:rPr sz="900" spc="-10" dirty="0">
                <a:solidFill>
                  <a:srgbClr val="231F20"/>
                </a:solidFill>
                <a:latin typeface="Arial"/>
                <a:cs typeface="Arial"/>
              </a:rPr>
              <a:t>bilder,</a:t>
            </a:r>
            <a:r>
              <a:rPr sz="900" spc="-75" dirty="0">
                <a:solidFill>
                  <a:srgbClr val="231F20"/>
                </a:solidFill>
                <a:latin typeface="Arial"/>
                <a:cs typeface="Arial"/>
              </a:rPr>
              <a:t> </a:t>
            </a:r>
            <a:r>
              <a:rPr sz="900" dirty="0">
                <a:solidFill>
                  <a:srgbClr val="231F20"/>
                </a:solidFill>
                <a:latin typeface="Arial"/>
                <a:cs typeface="Arial"/>
              </a:rPr>
              <a:t>videoklipp,</a:t>
            </a:r>
            <a:r>
              <a:rPr sz="900" spc="-70" dirty="0">
                <a:solidFill>
                  <a:srgbClr val="231F20"/>
                </a:solidFill>
                <a:latin typeface="Arial"/>
                <a:cs typeface="Arial"/>
              </a:rPr>
              <a:t> </a:t>
            </a:r>
            <a:r>
              <a:rPr sz="900" dirty="0">
                <a:solidFill>
                  <a:srgbClr val="231F20"/>
                </a:solidFill>
                <a:latin typeface="Arial"/>
                <a:cs typeface="Arial"/>
              </a:rPr>
              <a:t>diskussion,  mål och</a:t>
            </a:r>
            <a:r>
              <a:rPr sz="900" spc="-200" dirty="0">
                <a:solidFill>
                  <a:srgbClr val="231F20"/>
                </a:solidFill>
                <a:latin typeface="Arial"/>
                <a:cs typeface="Arial"/>
              </a:rPr>
              <a:t> </a:t>
            </a:r>
            <a:r>
              <a:rPr sz="900" dirty="0">
                <a:solidFill>
                  <a:srgbClr val="231F20"/>
                </a:solidFill>
                <a:latin typeface="Arial"/>
                <a:cs typeface="Arial"/>
              </a:rPr>
              <a:t>matchhändelser</a:t>
            </a:r>
            <a:endParaRPr sz="900">
              <a:latin typeface="Arial"/>
              <a:cs typeface="Arial"/>
            </a:endParaRPr>
          </a:p>
          <a:p>
            <a:pPr marL="12700" marR="1085215">
              <a:lnSpc>
                <a:spcPct val="157400"/>
              </a:lnSpc>
            </a:pPr>
            <a:r>
              <a:rPr sz="900" dirty="0">
                <a:solidFill>
                  <a:srgbClr val="231F20"/>
                </a:solidFill>
                <a:latin typeface="Arial"/>
                <a:cs typeface="Arial"/>
              </a:rPr>
              <a:t>Automatisk</a:t>
            </a:r>
            <a:r>
              <a:rPr sz="900" spc="-145" dirty="0">
                <a:solidFill>
                  <a:srgbClr val="231F20"/>
                </a:solidFill>
                <a:latin typeface="Arial"/>
                <a:cs typeface="Arial"/>
              </a:rPr>
              <a:t> </a:t>
            </a:r>
            <a:r>
              <a:rPr sz="900" dirty="0">
                <a:solidFill>
                  <a:srgbClr val="231F20"/>
                </a:solidFill>
                <a:latin typeface="Arial"/>
                <a:cs typeface="Arial"/>
              </a:rPr>
              <a:t>matchfakta  Bild-</a:t>
            </a:r>
            <a:r>
              <a:rPr sz="900" spc="-105" dirty="0">
                <a:solidFill>
                  <a:srgbClr val="231F20"/>
                </a:solidFill>
                <a:latin typeface="Arial"/>
                <a:cs typeface="Arial"/>
              </a:rPr>
              <a:t> </a:t>
            </a:r>
            <a:r>
              <a:rPr sz="900" dirty="0">
                <a:solidFill>
                  <a:srgbClr val="231F20"/>
                </a:solidFill>
                <a:latin typeface="Arial"/>
                <a:cs typeface="Arial"/>
              </a:rPr>
              <a:t>och</a:t>
            </a:r>
            <a:r>
              <a:rPr sz="900" spc="-105" dirty="0">
                <a:solidFill>
                  <a:srgbClr val="231F20"/>
                </a:solidFill>
                <a:latin typeface="Arial"/>
                <a:cs typeface="Arial"/>
              </a:rPr>
              <a:t> </a:t>
            </a:r>
            <a:r>
              <a:rPr sz="900" dirty="0">
                <a:solidFill>
                  <a:srgbClr val="231F20"/>
                </a:solidFill>
                <a:latin typeface="Arial"/>
                <a:cs typeface="Arial"/>
              </a:rPr>
              <a:t>videogalleri</a:t>
            </a:r>
            <a:endParaRPr sz="900">
              <a:latin typeface="Arial"/>
              <a:cs typeface="Arial"/>
            </a:endParaRPr>
          </a:p>
          <a:p>
            <a:pPr marL="12700">
              <a:lnSpc>
                <a:spcPct val="100000"/>
              </a:lnSpc>
              <a:spcBef>
                <a:spcPts val="620"/>
              </a:spcBef>
            </a:pPr>
            <a:r>
              <a:rPr sz="900" dirty="0">
                <a:solidFill>
                  <a:srgbClr val="231F20"/>
                </a:solidFill>
                <a:latin typeface="Arial"/>
                <a:cs typeface="Arial"/>
              </a:rPr>
              <a:t>Skriv</a:t>
            </a:r>
            <a:r>
              <a:rPr sz="900" spc="-90" dirty="0">
                <a:solidFill>
                  <a:srgbClr val="231F20"/>
                </a:solidFill>
                <a:latin typeface="Arial"/>
                <a:cs typeface="Arial"/>
              </a:rPr>
              <a:t> </a:t>
            </a:r>
            <a:r>
              <a:rPr sz="900" dirty="0">
                <a:solidFill>
                  <a:srgbClr val="231F20"/>
                </a:solidFill>
                <a:latin typeface="Arial"/>
                <a:cs typeface="Arial"/>
              </a:rPr>
              <a:t>matchreferat</a:t>
            </a:r>
            <a:r>
              <a:rPr sz="900" spc="-85" dirty="0">
                <a:solidFill>
                  <a:srgbClr val="231F20"/>
                </a:solidFill>
                <a:latin typeface="Arial"/>
                <a:cs typeface="Arial"/>
              </a:rPr>
              <a:t> </a:t>
            </a:r>
            <a:r>
              <a:rPr sz="900" dirty="0">
                <a:solidFill>
                  <a:srgbClr val="231F20"/>
                </a:solidFill>
                <a:latin typeface="Arial"/>
                <a:cs typeface="Arial"/>
              </a:rPr>
              <a:t>och</a:t>
            </a:r>
            <a:r>
              <a:rPr sz="900" spc="-90" dirty="0">
                <a:solidFill>
                  <a:srgbClr val="231F20"/>
                </a:solidFill>
                <a:latin typeface="Arial"/>
                <a:cs typeface="Arial"/>
              </a:rPr>
              <a:t> </a:t>
            </a:r>
            <a:r>
              <a:rPr sz="900" dirty="0">
                <a:solidFill>
                  <a:srgbClr val="231F20"/>
                </a:solidFill>
                <a:latin typeface="Arial"/>
                <a:cs typeface="Arial"/>
              </a:rPr>
              <a:t>analyser</a:t>
            </a:r>
            <a:endParaRPr sz="900">
              <a:latin typeface="Arial"/>
              <a:cs typeface="Arial"/>
            </a:endParaRPr>
          </a:p>
          <a:p>
            <a:pPr marL="12700" marR="5080">
              <a:lnSpc>
                <a:spcPct val="101800"/>
              </a:lnSpc>
              <a:spcBef>
                <a:spcPts val="600"/>
              </a:spcBef>
            </a:pPr>
            <a:r>
              <a:rPr sz="900" dirty="0">
                <a:solidFill>
                  <a:srgbClr val="231F20"/>
                </a:solidFill>
                <a:latin typeface="Arial"/>
                <a:cs typeface="Arial"/>
              </a:rPr>
              <a:t>Ladda</a:t>
            </a:r>
            <a:r>
              <a:rPr sz="900" spc="-70" dirty="0">
                <a:solidFill>
                  <a:srgbClr val="231F20"/>
                </a:solidFill>
                <a:latin typeface="Arial"/>
                <a:cs typeface="Arial"/>
              </a:rPr>
              <a:t> </a:t>
            </a:r>
            <a:r>
              <a:rPr sz="900" dirty="0">
                <a:solidFill>
                  <a:srgbClr val="231F20"/>
                </a:solidFill>
                <a:latin typeface="Arial"/>
                <a:cs typeface="Arial"/>
              </a:rPr>
              <a:t>upp</a:t>
            </a:r>
            <a:r>
              <a:rPr sz="900" spc="-70" dirty="0">
                <a:solidFill>
                  <a:srgbClr val="231F20"/>
                </a:solidFill>
                <a:latin typeface="Arial"/>
                <a:cs typeface="Arial"/>
              </a:rPr>
              <a:t> </a:t>
            </a:r>
            <a:r>
              <a:rPr sz="900" dirty="0">
                <a:solidFill>
                  <a:srgbClr val="231F20"/>
                </a:solidFill>
                <a:latin typeface="Arial"/>
                <a:cs typeface="Arial"/>
              </a:rPr>
              <a:t>bilder</a:t>
            </a:r>
            <a:r>
              <a:rPr sz="900" spc="-70" dirty="0">
                <a:solidFill>
                  <a:srgbClr val="231F20"/>
                </a:solidFill>
                <a:latin typeface="Arial"/>
                <a:cs typeface="Arial"/>
              </a:rPr>
              <a:t> </a:t>
            </a:r>
            <a:r>
              <a:rPr sz="900" dirty="0">
                <a:solidFill>
                  <a:srgbClr val="231F20"/>
                </a:solidFill>
                <a:latin typeface="Arial"/>
                <a:cs typeface="Arial"/>
              </a:rPr>
              <a:t>och</a:t>
            </a:r>
            <a:r>
              <a:rPr sz="900" spc="-70" dirty="0">
                <a:solidFill>
                  <a:srgbClr val="231F20"/>
                </a:solidFill>
                <a:latin typeface="Arial"/>
                <a:cs typeface="Arial"/>
              </a:rPr>
              <a:t> </a:t>
            </a:r>
            <a:r>
              <a:rPr sz="900" dirty="0">
                <a:solidFill>
                  <a:srgbClr val="231F20"/>
                </a:solidFill>
                <a:latin typeface="Arial"/>
                <a:cs typeface="Arial"/>
              </a:rPr>
              <a:t>videoklipp</a:t>
            </a:r>
            <a:r>
              <a:rPr sz="900" spc="-70" dirty="0">
                <a:solidFill>
                  <a:srgbClr val="231F20"/>
                </a:solidFill>
                <a:latin typeface="Arial"/>
                <a:cs typeface="Arial"/>
              </a:rPr>
              <a:t> </a:t>
            </a:r>
            <a:r>
              <a:rPr sz="900" dirty="0">
                <a:solidFill>
                  <a:srgbClr val="231F20"/>
                </a:solidFill>
                <a:latin typeface="Arial"/>
                <a:cs typeface="Arial"/>
              </a:rPr>
              <a:t>från</a:t>
            </a:r>
            <a:r>
              <a:rPr sz="900" spc="-75" dirty="0">
                <a:solidFill>
                  <a:srgbClr val="231F20"/>
                </a:solidFill>
                <a:latin typeface="Arial"/>
                <a:cs typeface="Arial"/>
              </a:rPr>
              <a:t> </a:t>
            </a:r>
            <a:r>
              <a:rPr sz="900" dirty="0">
                <a:solidFill>
                  <a:srgbClr val="231F20"/>
                </a:solidFill>
                <a:latin typeface="Arial"/>
                <a:cs typeface="Arial"/>
              </a:rPr>
              <a:t>system-  och</a:t>
            </a:r>
            <a:r>
              <a:rPr sz="900" spc="-85" dirty="0">
                <a:solidFill>
                  <a:srgbClr val="231F20"/>
                </a:solidFill>
                <a:latin typeface="Arial"/>
                <a:cs typeface="Arial"/>
              </a:rPr>
              <a:t> </a:t>
            </a:r>
            <a:r>
              <a:rPr sz="900" dirty="0">
                <a:solidFill>
                  <a:srgbClr val="231F20"/>
                </a:solidFill>
                <a:latin typeface="Arial"/>
                <a:cs typeface="Arial"/>
              </a:rPr>
              <a:t>videokameror</a:t>
            </a:r>
            <a:r>
              <a:rPr sz="900" spc="-85" dirty="0">
                <a:solidFill>
                  <a:srgbClr val="231F20"/>
                </a:solidFill>
                <a:latin typeface="Arial"/>
                <a:cs typeface="Arial"/>
              </a:rPr>
              <a:t> </a:t>
            </a:r>
            <a:r>
              <a:rPr sz="900" dirty="0">
                <a:solidFill>
                  <a:srgbClr val="231F20"/>
                </a:solidFill>
                <a:latin typeface="Arial"/>
                <a:cs typeface="Arial"/>
              </a:rPr>
              <a:t>på</a:t>
            </a:r>
            <a:r>
              <a:rPr sz="900" spc="-90" dirty="0">
                <a:solidFill>
                  <a:srgbClr val="231F20"/>
                </a:solidFill>
                <a:latin typeface="Arial"/>
                <a:cs typeface="Arial"/>
              </a:rPr>
              <a:t> </a:t>
            </a:r>
            <a:r>
              <a:rPr sz="900" dirty="0">
                <a:solidFill>
                  <a:srgbClr val="231F20"/>
                </a:solidFill>
                <a:latin typeface="Arial"/>
                <a:cs typeface="Arial"/>
              </a:rPr>
              <a:t>sportswik.com</a:t>
            </a:r>
            <a:endParaRPr sz="900">
              <a:latin typeface="Arial"/>
              <a:cs typeface="Arial"/>
            </a:endParaRPr>
          </a:p>
        </p:txBody>
      </p:sp>
      <p:sp>
        <p:nvSpPr>
          <p:cNvPr id="22" name="object 22"/>
          <p:cNvSpPr/>
          <p:nvPr/>
        </p:nvSpPr>
        <p:spPr>
          <a:xfrm>
            <a:off x="5243195" y="3470237"/>
            <a:ext cx="1623796" cy="3292995"/>
          </a:xfrm>
          <a:prstGeom prst="rect">
            <a:avLst/>
          </a:prstGeom>
          <a:blipFill>
            <a:blip r:embed="rId2" cstate="print"/>
            <a:stretch>
              <a:fillRect/>
            </a:stretch>
          </a:blipFill>
        </p:spPr>
        <p:txBody>
          <a:bodyPr wrap="square" lIns="0" tIns="0" rIns="0" bIns="0" rtlCol="0"/>
          <a:lstStyle/>
          <a:p>
            <a:endParaRPr/>
          </a:p>
        </p:txBody>
      </p:sp>
      <p:sp>
        <p:nvSpPr>
          <p:cNvPr id="23" name="object 23"/>
          <p:cNvSpPr txBox="1"/>
          <p:nvPr/>
        </p:nvSpPr>
        <p:spPr>
          <a:xfrm>
            <a:off x="381000" y="3069297"/>
            <a:ext cx="2080260" cy="1941830"/>
          </a:xfrm>
          <a:prstGeom prst="rect">
            <a:avLst/>
          </a:prstGeom>
        </p:spPr>
        <p:txBody>
          <a:bodyPr vert="horz" wrap="square" lIns="0" tIns="0" rIns="0" bIns="0" rtlCol="0">
            <a:spAutoFit/>
          </a:bodyPr>
          <a:lstStyle/>
          <a:p>
            <a:pPr marL="12700">
              <a:lnSpc>
                <a:spcPts val="1100"/>
              </a:lnSpc>
            </a:pPr>
            <a:r>
              <a:rPr sz="1000" b="1" dirty="0">
                <a:solidFill>
                  <a:srgbClr val="231F20"/>
                </a:solidFill>
                <a:latin typeface="Arial"/>
                <a:cs typeface="Arial"/>
              </a:rPr>
              <a:t>ALLA</a:t>
            </a:r>
            <a:r>
              <a:rPr sz="1000" b="1" spc="-125" dirty="0">
                <a:solidFill>
                  <a:srgbClr val="231F20"/>
                </a:solidFill>
                <a:latin typeface="Arial"/>
                <a:cs typeface="Arial"/>
              </a:rPr>
              <a:t> </a:t>
            </a:r>
            <a:r>
              <a:rPr sz="1000" b="1" dirty="0">
                <a:solidFill>
                  <a:srgbClr val="231F20"/>
                </a:solidFill>
                <a:latin typeface="Arial"/>
                <a:cs typeface="Arial"/>
              </a:rPr>
              <a:t>ÄR</a:t>
            </a:r>
            <a:r>
              <a:rPr sz="1000" b="1" spc="-95" dirty="0">
                <a:solidFill>
                  <a:srgbClr val="231F20"/>
                </a:solidFill>
                <a:latin typeface="Arial"/>
                <a:cs typeface="Arial"/>
              </a:rPr>
              <a:t> </a:t>
            </a:r>
            <a:r>
              <a:rPr sz="1000" b="1" dirty="0">
                <a:solidFill>
                  <a:srgbClr val="231F20"/>
                </a:solidFill>
                <a:latin typeface="Arial"/>
                <a:cs typeface="Arial"/>
              </a:rPr>
              <a:t>REPORTRAR.</a:t>
            </a:r>
            <a:r>
              <a:rPr sz="1000" b="1" spc="-95" dirty="0">
                <a:solidFill>
                  <a:srgbClr val="231F20"/>
                </a:solidFill>
                <a:latin typeface="Arial"/>
                <a:cs typeface="Arial"/>
              </a:rPr>
              <a:t> </a:t>
            </a:r>
            <a:r>
              <a:rPr sz="1000" dirty="0">
                <a:solidFill>
                  <a:srgbClr val="231F20"/>
                </a:solidFill>
                <a:latin typeface="Arial"/>
                <a:cs typeface="Arial"/>
              </a:rPr>
              <a:t>Med</a:t>
            </a:r>
            <a:endParaRPr sz="1000" dirty="0">
              <a:latin typeface="Arial"/>
              <a:cs typeface="Arial"/>
            </a:endParaRPr>
          </a:p>
          <a:p>
            <a:pPr marL="12700" marR="5080">
              <a:lnSpc>
                <a:spcPts val="1000"/>
              </a:lnSpc>
              <a:spcBef>
                <a:spcPts val="100"/>
              </a:spcBef>
            </a:pPr>
            <a:r>
              <a:rPr sz="1000" dirty="0">
                <a:solidFill>
                  <a:srgbClr val="231F20"/>
                </a:solidFill>
                <a:latin typeface="Arial"/>
                <a:cs typeface="Arial"/>
              </a:rPr>
              <a:t>Sportswik-appen</a:t>
            </a:r>
            <a:r>
              <a:rPr sz="1000" spc="-80" dirty="0">
                <a:solidFill>
                  <a:srgbClr val="231F20"/>
                </a:solidFill>
                <a:latin typeface="Arial"/>
                <a:cs typeface="Arial"/>
              </a:rPr>
              <a:t> </a:t>
            </a:r>
            <a:r>
              <a:rPr sz="1000" dirty="0">
                <a:solidFill>
                  <a:srgbClr val="231F20"/>
                </a:solidFill>
                <a:latin typeface="Arial"/>
                <a:cs typeface="Arial"/>
              </a:rPr>
              <a:t>blir</a:t>
            </a:r>
            <a:r>
              <a:rPr sz="1000" spc="-80" dirty="0">
                <a:solidFill>
                  <a:srgbClr val="231F20"/>
                </a:solidFill>
                <a:latin typeface="Arial"/>
                <a:cs typeface="Arial"/>
              </a:rPr>
              <a:t> </a:t>
            </a:r>
            <a:r>
              <a:rPr sz="1000" dirty="0">
                <a:solidFill>
                  <a:srgbClr val="231F20"/>
                </a:solidFill>
                <a:latin typeface="Arial"/>
                <a:cs typeface="Arial"/>
              </a:rPr>
              <a:t>alla</a:t>
            </a:r>
            <a:r>
              <a:rPr sz="1000" spc="-80" dirty="0">
                <a:solidFill>
                  <a:srgbClr val="231F20"/>
                </a:solidFill>
                <a:latin typeface="Arial"/>
                <a:cs typeface="Arial"/>
              </a:rPr>
              <a:t> </a:t>
            </a:r>
            <a:r>
              <a:rPr sz="1000" dirty="0">
                <a:solidFill>
                  <a:srgbClr val="231F20"/>
                </a:solidFill>
                <a:latin typeface="Arial"/>
                <a:cs typeface="Arial"/>
              </a:rPr>
              <a:t>på</a:t>
            </a:r>
            <a:r>
              <a:rPr sz="1000" spc="-80" dirty="0">
                <a:solidFill>
                  <a:srgbClr val="231F20"/>
                </a:solidFill>
                <a:latin typeface="Arial"/>
                <a:cs typeface="Arial"/>
              </a:rPr>
              <a:t> </a:t>
            </a:r>
            <a:r>
              <a:rPr sz="1000" dirty="0">
                <a:solidFill>
                  <a:srgbClr val="231F20"/>
                </a:solidFill>
                <a:latin typeface="Arial"/>
                <a:cs typeface="Arial"/>
              </a:rPr>
              <a:t>matchen  en bra </a:t>
            </a:r>
            <a:r>
              <a:rPr sz="1000" spc="-10" dirty="0">
                <a:solidFill>
                  <a:srgbClr val="231F20"/>
                </a:solidFill>
                <a:latin typeface="Arial"/>
                <a:cs typeface="Arial"/>
              </a:rPr>
              <a:t>reporter. </a:t>
            </a:r>
            <a:r>
              <a:rPr sz="1000" dirty="0">
                <a:solidFill>
                  <a:srgbClr val="231F20"/>
                </a:solidFill>
                <a:latin typeface="Arial"/>
                <a:cs typeface="Arial"/>
              </a:rPr>
              <a:t>Att rapportera på  Sportswik</a:t>
            </a:r>
            <a:r>
              <a:rPr sz="1000" spc="-70" dirty="0">
                <a:solidFill>
                  <a:srgbClr val="231F20"/>
                </a:solidFill>
                <a:latin typeface="Arial"/>
                <a:cs typeface="Arial"/>
              </a:rPr>
              <a:t> </a:t>
            </a:r>
            <a:r>
              <a:rPr sz="1000" dirty="0">
                <a:solidFill>
                  <a:srgbClr val="231F20"/>
                </a:solidFill>
                <a:latin typeface="Arial"/>
                <a:cs typeface="Arial"/>
              </a:rPr>
              <a:t>är</a:t>
            </a:r>
            <a:r>
              <a:rPr sz="1000" spc="-75" dirty="0">
                <a:solidFill>
                  <a:srgbClr val="231F20"/>
                </a:solidFill>
                <a:latin typeface="Arial"/>
                <a:cs typeface="Arial"/>
              </a:rPr>
              <a:t> </a:t>
            </a:r>
            <a:r>
              <a:rPr sz="1000" dirty="0">
                <a:solidFill>
                  <a:srgbClr val="231F20"/>
                </a:solidFill>
                <a:latin typeface="Arial"/>
                <a:cs typeface="Arial"/>
              </a:rPr>
              <a:t>lika</a:t>
            </a:r>
            <a:r>
              <a:rPr sz="1000" spc="-70" dirty="0">
                <a:solidFill>
                  <a:srgbClr val="231F20"/>
                </a:solidFill>
                <a:latin typeface="Arial"/>
                <a:cs typeface="Arial"/>
              </a:rPr>
              <a:t> </a:t>
            </a:r>
            <a:r>
              <a:rPr sz="1000" dirty="0">
                <a:solidFill>
                  <a:srgbClr val="231F20"/>
                </a:solidFill>
                <a:latin typeface="Arial"/>
                <a:cs typeface="Arial"/>
              </a:rPr>
              <a:t>enkelt</a:t>
            </a:r>
            <a:r>
              <a:rPr sz="1000" spc="-70" dirty="0">
                <a:solidFill>
                  <a:srgbClr val="231F20"/>
                </a:solidFill>
                <a:latin typeface="Arial"/>
                <a:cs typeface="Arial"/>
              </a:rPr>
              <a:t> </a:t>
            </a:r>
            <a:r>
              <a:rPr sz="1000" dirty="0">
                <a:solidFill>
                  <a:srgbClr val="231F20"/>
                </a:solidFill>
                <a:latin typeface="Arial"/>
                <a:cs typeface="Arial"/>
              </a:rPr>
              <a:t>som</a:t>
            </a:r>
            <a:r>
              <a:rPr sz="1000" spc="-75" dirty="0">
                <a:solidFill>
                  <a:srgbClr val="231F20"/>
                </a:solidFill>
                <a:latin typeface="Arial"/>
                <a:cs typeface="Arial"/>
              </a:rPr>
              <a:t> </a:t>
            </a:r>
            <a:r>
              <a:rPr sz="1000" dirty="0">
                <a:solidFill>
                  <a:srgbClr val="231F20"/>
                </a:solidFill>
                <a:latin typeface="Arial"/>
                <a:cs typeface="Arial"/>
              </a:rPr>
              <a:t>att</a:t>
            </a:r>
            <a:r>
              <a:rPr sz="1000" spc="-75" dirty="0">
                <a:solidFill>
                  <a:srgbClr val="231F20"/>
                </a:solidFill>
                <a:latin typeface="Arial"/>
                <a:cs typeface="Arial"/>
              </a:rPr>
              <a:t> </a:t>
            </a:r>
            <a:r>
              <a:rPr sz="1000" dirty="0">
                <a:solidFill>
                  <a:srgbClr val="231F20"/>
                </a:solidFill>
                <a:latin typeface="Arial"/>
                <a:cs typeface="Arial"/>
              </a:rPr>
              <a:t>ta</a:t>
            </a:r>
            <a:r>
              <a:rPr sz="1000" spc="-75" dirty="0">
                <a:solidFill>
                  <a:srgbClr val="231F20"/>
                </a:solidFill>
                <a:latin typeface="Arial"/>
                <a:cs typeface="Arial"/>
              </a:rPr>
              <a:t> </a:t>
            </a:r>
            <a:r>
              <a:rPr sz="1000" dirty="0">
                <a:solidFill>
                  <a:srgbClr val="231F20"/>
                </a:solidFill>
                <a:latin typeface="Arial"/>
                <a:cs typeface="Arial"/>
              </a:rPr>
              <a:t>en  bild</a:t>
            </a:r>
            <a:r>
              <a:rPr sz="1000" spc="-65" dirty="0">
                <a:solidFill>
                  <a:srgbClr val="231F20"/>
                </a:solidFill>
                <a:latin typeface="Arial"/>
                <a:cs typeface="Arial"/>
              </a:rPr>
              <a:t> </a:t>
            </a:r>
            <a:r>
              <a:rPr sz="1000" dirty="0">
                <a:solidFill>
                  <a:srgbClr val="231F20"/>
                </a:solidFill>
                <a:latin typeface="Arial"/>
                <a:cs typeface="Arial"/>
              </a:rPr>
              <a:t>eller</a:t>
            </a:r>
            <a:r>
              <a:rPr sz="1000" spc="-65" dirty="0">
                <a:solidFill>
                  <a:srgbClr val="231F20"/>
                </a:solidFill>
                <a:latin typeface="Arial"/>
                <a:cs typeface="Arial"/>
              </a:rPr>
              <a:t> </a:t>
            </a:r>
            <a:r>
              <a:rPr sz="1000" dirty="0">
                <a:solidFill>
                  <a:srgbClr val="231F20"/>
                </a:solidFill>
                <a:latin typeface="Arial"/>
                <a:cs typeface="Arial"/>
              </a:rPr>
              <a:t>skriva</a:t>
            </a:r>
            <a:r>
              <a:rPr sz="1000" spc="-65" dirty="0">
                <a:solidFill>
                  <a:srgbClr val="231F20"/>
                </a:solidFill>
                <a:latin typeface="Arial"/>
                <a:cs typeface="Arial"/>
              </a:rPr>
              <a:t> </a:t>
            </a:r>
            <a:r>
              <a:rPr sz="1000" dirty="0">
                <a:solidFill>
                  <a:srgbClr val="231F20"/>
                </a:solidFill>
                <a:latin typeface="Arial"/>
                <a:cs typeface="Arial"/>
              </a:rPr>
              <a:t>ett</a:t>
            </a:r>
            <a:r>
              <a:rPr sz="1000" spc="-70" dirty="0">
                <a:solidFill>
                  <a:srgbClr val="231F20"/>
                </a:solidFill>
                <a:latin typeface="Arial"/>
                <a:cs typeface="Arial"/>
              </a:rPr>
              <a:t> </a:t>
            </a:r>
            <a:r>
              <a:rPr sz="1000" dirty="0">
                <a:solidFill>
                  <a:srgbClr val="231F20"/>
                </a:solidFill>
                <a:latin typeface="Arial"/>
                <a:cs typeface="Arial"/>
              </a:rPr>
              <a:t>sms</a:t>
            </a:r>
            <a:r>
              <a:rPr sz="1000" spc="-70" dirty="0">
                <a:solidFill>
                  <a:srgbClr val="231F20"/>
                </a:solidFill>
                <a:latin typeface="Arial"/>
                <a:cs typeface="Arial"/>
              </a:rPr>
              <a:t> </a:t>
            </a:r>
            <a:r>
              <a:rPr sz="1000" dirty="0">
                <a:solidFill>
                  <a:srgbClr val="231F20"/>
                </a:solidFill>
                <a:latin typeface="Arial"/>
                <a:cs typeface="Arial"/>
              </a:rPr>
              <a:t>på</a:t>
            </a:r>
            <a:r>
              <a:rPr sz="1000" spc="-70" dirty="0">
                <a:solidFill>
                  <a:srgbClr val="231F20"/>
                </a:solidFill>
                <a:latin typeface="Arial"/>
                <a:cs typeface="Arial"/>
              </a:rPr>
              <a:t> </a:t>
            </a:r>
            <a:r>
              <a:rPr sz="1000" dirty="0">
                <a:solidFill>
                  <a:srgbClr val="231F20"/>
                </a:solidFill>
                <a:latin typeface="Arial"/>
                <a:cs typeface="Arial"/>
              </a:rPr>
              <a:t>sin</a:t>
            </a:r>
            <a:r>
              <a:rPr sz="1000" spc="-65" dirty="0">
                <a:solidFill>
                  <a:srgbClr val="231F20"/>
                </a:solidFill>
                <a:latin typeface="Arial"/>
                <a:cs typeface="Arial"/>
              </a:rPr>
              <a:t> </a:t>
            </a:r>
            <a:r>
              <a:rPr sz="1000" spc="-5" dirty="0">
                <a:solidFill>
                  <a:srgbClr val="231F20"/>
                </a:solidFill>
                <a:latin typeface="Arial"/>
                <a:cs typeface="Arial"/>
              </a:rPr>
              <a:t>smart-  </a:t>
            </a:r>
            <a:r>
              <a:rPr sz="1000" dirty="0">
                <a:solidFill>
                  <a:srgbClr val="231F20"/>
                </a:solidFill>
                <a:latin typeface="Arial"/>
                <a:cs typeface="Arial"/>
              </a:rPr>
              <a:t>phone.</a:t>
            </a:r>
            <a:endParaRPr sz="1000" dirty="0">
              <a:latin typeface="Arial"/>
              <a:cs typeface="Arial"/>
            </a:endParaRPr>
          </a:p>
          <a:p>
            <a:pPr>
              <a:lnSpc>
                <a:spcPct val="100000"/>
              </a:lnSpc>
              <a:spcBef>
                <a:spcPts val="20"/>
              </a:spcBef>
            </a:pPr>
            <a:endParaRPr sz="850" dirty="0">
              <a:latin typeface="Times New Roman"/>
              <a:cs typeface="Times New Roman"/>
            </a:endParaRPr>
          </a:p>
          <a:p>
            <a:pPr marL="12700" marR="26670">
              <a:lnSpc>
                <a:spcPts val="1000"/>
              </a:lnSpc>
            </a:pPr>
            <a:r>
              <a:rPr sz="1000" spc="-10" dirty="0">
                <a:solidFill>
                  <a:srgbClr val="231F20"/>
                </a:solidFill>
                <a:latin typeface="Arial"/>
                <a:cs typeface="Arial"/>
              </a:rPr>
              <a:t>Bilder,</a:t>
            </a:r>
            <a:r>
              <a:rPr sz="1000" spc="-85" dirty="0">
                <a:solidFill>
                  <a:srgbClr val="231F20"/>
                </a:solidFill>
                <a:latin typeface="Arial"/>
                <a:cs typeface="Arial"/>
              </a:rPr>
              <a:t> </a:t>
            </a:r>
            <a:r>
              <a:rPr sz="1000" dirty="0">
                <a:solidFill>
                  <a:srgbClr val="231F20"/>
                </a:solidFill>
                <a:latin typeface="Arial"/>
                <a:cs typeface="Arial"/>
              </a:rPr>
              <a:t>videoklipp,</a:t>
            </a:r>
            <a:r>
              <a:rPr sz="1000" spc="-80" dirty="0">
                <a:solidFill>
                  <a:srgbClr val="231F20"/>
                </a:solidFill>
                <a:latin typeface="Arial"/>
                <a:cs typeface="Arial"/>
              </a:rPr>
              <a:t> </a:t>
            </a:r>
            <a:r>
              <a:rPr sz="1000" spc="-5" dirty="0">
                <a:solidFill>
                  <a:srgbClr val="231F20"/>
                </a:solidFill>
                <a:latin typeface="Arial"/>
                <a:cs typeface="Arial"/>
              </a:rPr>
              <a:t>kommentarer,</a:t>
            </a:r>
            <a:r>
              <a:rPr sz="1000" spc="-85" dirty="0">
                <a:solidFill>
                  <a:srgbClr val="231F20"/>
                </a:solidFill>
                <a:latin typeface="Arial"/>
                <a:cs typeface="Arial"/>
              </a:rPr>
              <a:t> </a:t>
            </a:r>
            <a:r>
              <a:rPr sz="1000" dirty="0">
                <a:solidFill>
                  <a:srgbClr val="231F20"/>
                </a:solidFill>
                <a:latin typeface="Arial"/>
                <a:cs typeface="Arial"/>
              </a:rPr>
              <a:t>mål  och matchhändelser samlas i en  tidslinje</a:t>
            </a:r>
            <a:r>
              <a:rPr sz="1000" spc="-70" dirty="0">
                <a:solidFill>
                  <a:srgbClr val="231F20"/>
                </a:solidFill>
                <a:latin typeface="Arial"/>
                <a:cs typeface="Arial"/>
              </a:rPr>
              <a:t> </a:t>
            </a:r>
            <a:r>
              <a:rPr sz="1000" dirty="0">
                <a:solidFill>
                  <a:srgbClr val="231F20"/>
                </a:solidFill>
                <a:latin typeface="Arial"/>
                <a:cs typeface="Arial"/>
              </a:rPr>
              <a:t>och</a:t>
            </a:r>
            <a:r>
              <a:rPr sz="1000" spc="-70" dirty="0">
                <a:solidFill>
                  <a:srgbClr val="231F20"/>
                </a:solidFill>
                <a:latin typeface="Arial"/>
                <a:cs typeface="Arial"/>
              </a:rPr>
              <a:t> </a:t>
            </a:r>
            <a:r>
              <a:rPr sz="1000" dirty="0">
                <a:solidFill>
                  <a:srgbClr val="231F20"/>
                </a:solidFill>
                <a:latin typeface="Arial"/>
                <a:cs typeface="Arial"/>
              </a:rPr>
              <a:t>i</a:t>
            </a:r>
            <a:r>
              <a:rPr sz="1000" spc="-75" dirty="0">
                <a:solidFill>
                  <a:srgbClr val="231F20"/>
                </a:solidFill>
                <a:latin typeface="Arial"/>
                <a:cs typeface="Arial"/>
              </a:rPr>
              <a:t> </a:t>
            </a:r>
            <a:r>
              <a:rPr sz="1000" dirty="0">
                <a:solidFill>
                  <a:srgbClr val="231F20"/>
                </a:solidFill>
                <a:latin typeface="Arial"/>
                <a:cs typeface="Arial"/>
              </a:rPr>
              <a:t>översikten</a:t>
            </a:r>
            <a:r>
              <a:rPr sz="1000" spc="-70" dirty="0">
                <a:solidFill>
                  <a:srgbClr val="231F20"/>
                </a:solidFill>
                <a:latin typeface="Arial"/>
                <a:cs typeface="Arial"/>
              </a:rPr>
              <a:t> </a:t>
            </a:r>
            <a:r>
              <a:rPr sz="1000" dirty="0">
                <a:solidFill>
                  <a:srgbClr val="231F20"/>
                </a:solidFill>
                <a:latin typeface="Arial"/>
                <a:cs typeface="Arial"/>
              </a:rPr>
              <a:t>finns</a:t>
            </a:r>
            <a:r>
              <a:rPr sz="1000" spc="-70" dirty="0">
                <a:solidFill>
                  <a:srgbClr val="231F20"/>
                </a:solidFill>
                <a:latin typeface="Arial"/>
                <a:cs typeface="Arial"/>
              </a:rPr>
              <a:t> </a:t>
            </a:r>
            <a:r>
              <a:rPr sz="1000" spc="-5" dirty="0">
                <a:solidFill>
                  <a:srgbClr val="231F20"/>
                </a:solidFill>
                <a:latin typeface="Arial"/>
                <a:cs typeface="Arial"/>
              </a:rPr>
              <a:t>match-  </a:t>
            </a:r>
            <a:r>
              <a:rPr sz="1000" dirty="0">
                <a:solidFill>
                  <a:srgbClr val="231F20"/>
                </a:solidFill>
                <a:latin typeface="Arial"/>
                <a:cs typeface="Arial"/>
              </a:rPr>
              <a:t>fakta, bildgalleri och relaterade  </a:t>
            </a:r>
            <a:r>
              <a:rPr sz="1000" spc="-10" dirty="0">
                <a:solidFill>
                  <a:srgbClr val="231F20"/>
                </a:solidFill>
                <a:latin typeface="Arial"/>
                <a:cs typeface="Arial"/>
              </a:rPr>
              <a:t>matcher.</a:t>
            </a:r>
            <a:endParaRPr sz="1000" dirty="0">
              <a:latin typeface="Arial"/>
              <a:cs typeface="Arial"/>
            </a:endParaRPr>
          </a:p>
          <a:p>
            <a:pPr>
              <a:lnSpc>
                <a:spcPct val="100000"/>
              </a:lnSpc>
              <a:spcBef>
                <a:spcPts val="20"/>
              </a:spcBef>
            </a:pPr>
            <a:endParaRPr sz="850" dirty="0">
              <a:latin typeface="Times New Roman"/>
              <a:cs typeface="Times New Roman"/>
            </a:endParaRPr>
          </a:p>
          <a:p>
            <a:pPr marL="12700" marR="26034">
              <a:lnSpc>
                <a:spcPts val="1000"/>
              </a:lnSpc>
            </a:pPr>
            <a:r>
              <a:rPr sz="1000" dirty="0">
                <a:solidFill>
                  <a:srgbClr val="231F20"/>
                </a:solidFill>
                <a:latin typeface="Arial"/>
                <a:cs typeface="Arial"/>
              </a:rPr>
              <a:t>Matcherna</a:t>
            </a:r>
            <a:r>
              <a:rPr sz="1000" spc="-75" dirty="0">
                <a:solidFill>
                  <a:srgbClr val="231F20"/>
                </a:solidFill>
                <a:latin typeface="Arial"/>
                <a:cs typeface="Arial"/>
              </a:rPr>
              <a:t> </a:t>
            </a:r>
            <a:r>
              <a:rPr sz="1000" dirty="0">
                <a:solidFill>
                  <a:srgbClr val="231F20"/>
                </a:solidFill>
                <a:latin typeface="Arial"/>
                <a:cs typeface="Arial"/>
              </a:rPr>
              <a:t>kan</a:t>
            </a:r>
            <a:r>
              <a:rPr sz="1000" spc="-75" dirty="0">
                <a:solidFill>
                  <a:srgbClr val="231F20"/>
                </a:solidFill>
                <a:latin typeface="Arial"/>
                <a:cs typeface="Arial"/>
              </a:rPr>
              <a:t> </a:t>
            </a:r>
            <a:r>
              <a:rPr sz="1000" dirty="0">
                <a:solidFill>
                  <a:srgbClr val="231F20"/>
                </a:solidFill>
                <a:latin typeface="Arial"/>
                <a:cs typeface="Arial"/>
              </a:rPr>
              <a:t>följas</a:t>
            </a:r>
            <a:r>
              <a:rPr sz="1000" spc="-75" dirty="0">
                <a:solidFill>
                  <a:srgbClr val="231F20"/>
                </a:solidFill>
                <a:latin typeface="Arial"/>
                <a:cs typeface="Arial"/>
              </a:rPr>
              <a:t> </a:t>
            </a:r>
            <a:r>
              <a:rPr sz="1000" dirty="0">
                <a:solidFill>
                  <a:srgbClr val="231F20"/>
                </a:solidFill>
                <a:latin typeface="Arial"/>
                <a:cs typeface="Arial"/>
              </a:rPr>
              <a:t>i</a:t>
            </a:r>
            <a:r>
              <a:rPr sz="1000" spc="-80" dirty="0">
                <a:solidFill>
                  <a:srgbClr val="231F20"/>
                </a:solidFill>
                <a:latin typeface="Arial"/>
                <a:cs typeface="Arial"/>
              </a:rPr>
              <a:t> </a:t>
            </a:r>
            <a:r>
              <a:rPr sz="1000" dirty="0">
                <a:solidFill>
                  <a:srgbClr val="231F20"/>
                </a:solidFill>
                <a:latin typeface="Arial"/>
                <a:cs typeface="Arial"/>
              </a:rPr>
              <a:t>appen</a:t>
            </a:r>
            <a:r>
              <a:rPr sz="1000" spc="-75" dirty="0">
                <a:solidFill>
                  <a:srgbClr val="231F20"/>
                </a:solidFill>
                <a:latin typeface="Arial"/>
                <a:cs typeface="Arial"/>
              </a:rPr>
              <a:t> </a:t>
            </a:r>
            <a:r>
              <a:rPr sz="1000" dirty="0">
                <a:solidFill>
                  <a:srgbClr val="231F20"/>
                </a:solidFill>
                <a:latin typeface="Arial"/>
                <a:cs typeface="Arial"/>
              </a:rPr>
              <a:t>eller</a:t>
            </a:r>
            <a:r>
              <a:rPr sz="1000" spc="-75" dirty="0">
                <a:solidFill>
                  <a:srgbClr val="231F20"/>
                </a:solidFill>
                <a:latin typeface="Arial"/>
                <a:cs typeface="Arial"/>
              </a:rPr>
              <a:t> </a:t>
            </a:r>
            <a:r>
              <a:rPr sz="1000" dirty="0">
                <a:solidFill>
                  <a:srgbClr val="231F20"/>
                </a:solidFill>
                <a:latin typeface="Arial"/>
                <a:cs typeface="Arial"/>
              </a:rPr>
              <a:t>på  </a:t>
            </a:r>
            <a:r>
              <a:rPr sz="1000" spc="-5" dirty="0">
                <a:solidFill>
                  <a:srgbClr val="231F20"/>
                </a:solidFill>
                <a:latin typeface="Arial"/>
                <a:cs typeface="Arial"/>
                <a:hlinkClick r:id="rId8"/>
              </a:rPr>
              <a:t>www.sportswik.com.</a:t>
            </a:r>
            <a:endParaRPr sz="1000" dirty="0">
              <a:latin typeface="Arial"/>
              <a:cs typeface="Arial"/>
            </a:endParaRPr>
          </a:p>
        </p:txBody>
      </p:sp>
      <p:sp>
        <p:nvSpPr>
          <p:cNvPr id="24" name="object 24"/>
          <p:cNvSpPr/>
          <p:nvPr/>
        </p:nvSpPr>
        <p:spPr>
          <a:xfrm>
            <a:off x="368293" y="5326977"/>
            <a:ext cx="408940" cy="408940"/>
          </a:xfrm>
          <a:custGeom>
            <a:avLst/>
            <a:gdLst/>
            <a:ahLst/>
            <a:cxnLst/>
            <a:rect l="l" t="t" r="r" b="b"/>
            <a:pathLst>
              <a:path w="408940" h="408939">
                <a:moveTo>
                  <a:pt x="408520" y="204266"/>
                </a:moveTo>
                <a:lnTo>
                  <a:pt x="403126" y="251094"/>
                </a:lnTo>
                <a:lnTo>
                  <a:pt x="387759" y="294084"/>
                </a:lnTo>
                <a:lnTo>
                  <a:pt x="363646" y="332009"/>
                </a:lnTo>
                <a:lnTo>
                  <a:pt x="332015" y="363642"/>
                </a:lnTo>
                <a:lnTo>
                  <a:pt x="294090" y="387757"/>
                </a:lnTo>
                <a:lnTo>
                  <a:pt x="251098" y="403125"/>
                </a:lnTo>
                <a:lnTo>
                  <a:pt x="204266" y="408520"/>
                </a:lnTo>
                <a:lnTo>
                  <a:pt x="157430" y="403125"/>
                </a:lnTo>
                <a:lnTo>
                  <a:pt x="114435" y="387757"/>
                </a:lnTo>
                <a:lnTo>
                  <a:pt x="76508" y="363642"/>
                </a:lnTo>
                <a:lnTo>
                  <a:pt x="44874" y="332009"/>
                </a:lnTo>
                <a:lnTo>
                  <a:pt x="20761" y="294084"/>
                </a:lnTo>
                <a:lnTo>
                  <a:pt x="5394" y="251094"/>
                </a:lnTo>
                <a:lnTo>
                  <a:pt x="0" y="204266"/>
                </a:lnTo>
                <a:lnTo>
                  <a:pt x="5394" y="157430"/>
                </a:lnTo>
                <a:lnTo>
                  <a:pt x="20761" y="114435"/>
                </a:lnTo>
                <a:lnTo>
                  <a:pt x="44874" y="76508"/>
                </a:lnTo>
                <a:lnTo>
                  <a:pt x="76508" y="44874"/>
                </a:lnTo>
                <a:lnTo>
                  <a:pt x="114435" y="20761"/>
                </a:lnTo>
                <a:lnTo>
                  <a:pt x="157430" y="5394"/>
                </a:lnTo>
                <a:lnTo>
                  <a:pt x="204266" y="0"/>
                </a:lnTo>
                <a:lnTo>
                  <a:pt x="251098" y="5394"/>
                </a:lnTo>
                <a:lnTo>
                  <a:pt x="294090" y="20761"/>
                </a:lnTo>
                <a:lnTo>
                  <a:pt x="332015" y="44874"/>
                </a:lnTo>
                <a:lnTo>
                  <a:pt x="363646" y="76508"/>
                </a:lnTo>
                <a:lnTo>
                  <a:pt x="387759" y="114435"/>
                </a:lnTo>
                <a:lnTo>
                  <a:pt x="403126" y="157430"/>
                </a:lnTo>
                <a:lnTo>
                  <a:pt x="408520" y="204266"/>
                </a:lnTo>
                <a:close/>
              </a:path>
            </a:pathLst>
          </a:custGeom>
          <a:ln w="3175">
            <a:solidFill>
              <a:srgbClr val="231F20"/>
            </a:solidFill>
          </a:ln>
        </p:spPr>
        <p:txBody>
          <a:bodyPr wrap="square" lIns="0" tIns="0" rIns="0" bIns="0" rtlCol="0"/>
          <a:lstStyle/>
          <a:p>
            <a:endParaRPr/>
          </a:p>
        </p:txBody>
      </p:sp>
      <p:sp>
        <p:nvSpPr>
          <p:cNvPr id="25" name="object 25"/>
          <p:cNvSpPr txBox="1"/>
          <p:nvPr/>
        </p:nvSpPr>
        <p:spPr>
          <a:xfrm>
            <a:off x="381000" y="5377559"/>
            <a:ext cx="275590" cy="307777"/>
          </a:xfrm>
          <a:prstGeom prst="rect">
            <a:avLst/>
          </a:prstGeom>
        </p:spPr>
        <p:txBody>
          <a:bodyPr vert="horz" wrap="square" lIns="0" tIns="0" rIns="0" bIns="0" rtlCol="0">
            <a:spAutoFit/>
          </a:bodyPr>
          <a:lstStyle/>
          <a:p>
            <a:pPr marL="120014">
              <a:lnSpc>
                <a:spcPct val="100000"/>
              </a:lnSpc>
            </a:pPr>
            <a:r>
              <a:rPr sz="2000" b="1" spc="10" dirty="0" smtClean="0">
                <a:solidFill>
                  <a:srgbClr val="231F20"/>
                </a:solidFill>
                <a:latin typeface="Arial"/>
                <a:cs typeface="Arial"/>
              </a:rPr>
              <a:t>1</a:t>
            </a:r>
            <a:endParaRPr sz="2000" dirty="0">
              <a:latin typeface="Arial"/>
              <a:cs typeface="Arial"/>
            </a:endParaRPr>
          </a:p>
        </p:txBody>
      </p:sp>
      <p:sp>
        <p:nvSpPr>
          <p:cNvPr id="26" name="object 26"/>
          <p:cNvSpPr txBox="1"/>
          <p:nvPr/>
        </p:nvSpPr>
        <p:spPr>
          <a:xfrm>
            <a:off x="864660" y="5367172"/>
            <a:ext cx="1260475" cy="367030"/>
          </a:xfrm>
          <a:prstGeom prst="rect">
            <a:avLst/>
          </a:prstGeom>
        </p:spPr>
        <p:txBody>
          <a:bodyPr vert="horz" wrap="square" lIns="0" tIns="0" rIns="0" bIns="0" rtlCol="0">
            <a:spAutoFit/>
          </a:bodyPr>
          <a:lstStyle/>
          <a:p>
            <a:pPr marL="12700" marR="5080">
              <a:lnSpc>
                <a:spcPts val="1400"/>
              </a:lnSpc>
            </a:pPr>
            <a:r>
              <a:rPr sz="1400" b="1" dirty="0">
                <a:solidFill>
                  <a:srgbClr val="231F20"/>
                </a:solidFill>
                <a:latin typeface="Arial"/>
                <a:cs typeface="Arial"/>
              </a:rPr>
              <a:t>Fota, filma</a:t>
            </a:r>
            <a:r>
              <a:rPr sz="1400" b="1" spc="-260" dirty="0">
                <a:solidFill>
                  <a:srgbClr val="231F20"/>
                </a:solidFill>
                <a:latin typeface="Arial"/>
                <a:cs typeface="Arial"/>
              </a:rPr>
              <a:t> </a:t>
            </a:r>
            <a:r>
              <a:rPr sz="1400" b="1" dirty="0">
                <a:solidFill>
                  <a:srgbClr val="231F20"/>
                </a:solidFill>
                <a:latin typeface="Arial"/>
                <a:cs typeface="Arial"/>
              </a:rPr>
              <a:t>och  kommentera</a:t>
            </a:r>
            <a:endParaRPr sz="1400" dirty="0">
              <a:latin typeface="Arial"/>
              <a:cs typeface="Arial"/>
            </a:endParaRPr>
          </a:p>
        </p:txBody>
      </p:sp>
      <p:sp>
        <p:nvSpPr>
          <p:cNvPr id="27" name="object 27"/>
          <p:cNvSpPr/>
          <p:nvPr/>
        </p:nvSpPr>
        <p:spPr>
          <a:xfrm>
            <a:off x="368293" y="7125334"/>
            <a:ext cx="408940" cy="408940"/>
          </a:xfrm>
          <a:custGeom>
            <a:avLst/>
            <a:gdLst/>
            <a:ahLst/>
            <a:cxnLst/>
            <a:rect l="l" t="t" r="r" b="b"/>
            <a:pathLst>
              <a:path w="408940" h="408940">
                <a:moveTo>
                  <a:pt x="408520" y="204266"/>
                </a:moveTo>
                <a:lnTo>
                  <a:pt x="403126" y="251095"/>
                </a:lnTo>
                <a:lnTo>
                  <a:pt x="387759" y="294087"/>
                </a:lnTo>
                <a:lnTo>
                  <a:pt x="363646" y="332014"/>
                </a:lnTo>
                <a:lnTo>
                  <a:pt x="332015" y="363650"/>
                </a:lnTo>
                <a:lnTo>
                  <a:pt x="294090" y="387767"/>
                </a:lnTo>
                <a:lnTo>
                  <a:pt x="251098" y="403137"/>
                </a:lnTo>
                <a:lnTo>
                  <a:pt x="204266" y="408533"/>
                </a:lnTo>
                <a:lnTo>
                  <a:pt x="157430" y="403137"/>
                </a:lnTo>
                <a:lnTo>
                  <a:pt x="114435" y="387767"/>
                </a:lnTo>
                <a:lnTo>
                  <a:pt x="76508" y="363650"/>
                </a:lnTo>
                <a:lnTo>
                  <a:pt x="44874" y="332014"/>
                </a:lnTo>
                <a:lnTo>
                  <a:pt x="20761" y="294087"/>
                </a:lnTo>
                <a:lnTo>
                  <a:pt x="5394" y="251095"/>
                </a:lnTo>
                <a:lnTo>
                  <a:pt x="0" y="204266"/>
                </a:lnTo>
                <a:lnTo>
                  <a:pt x="5394" y="157430"/>
                </a:lnTo>
                <a:lnTo>
                  <a:pt x="20761" y="114435"/>
                </a:lnTo>
                <a:lnTo>
                  <a:pt x="44874" y="76508"/>
                </a:lnTo>
                <a:lnTo>
                  <a:pt x="76508" y="44874"/>
                </a:lnTo>
                <a:lnTo>
                  <a:pt x="114435" y="20761"/>
                </a:lnTo>
                <a:lnTo>
                  <a:pt x="157430" y="5394"/>
                </a:lnTo>
                <a:lnTo>
                  <a:pt x="204266" y="0"/>
                </a:lnTo>
                <a:lnTo>
                  <a:pt x="251098" y="5394"/>
                </a:lnTo>
                <a:lnTo>
                  <a:pt x="294090" y="20761"/>
                </a:lnTo>
                <a:lnTo>
                  <a:pt x="332015" y="44874"/>
                </a:lnTo>
                <a:lnTo>
                  <a:pt x="363646" y="76508"/>
                </a:lnTo>
                <a:lnTo>
                  <a:pt x="387759" y="114435"/>
                </a:lnTo>
                <a:lnTo>
                  <a:pt x="403126" y="157430"/>
                </a:lnTo>
                <a:lnTo>
                  <a:pt x="408520" y="204266"/>
                </a:lnTo>
                <a:close/>
              </a:path>
            </a:pathLst>
          </a:custGeom>
          <a:ln w="3175">
            <a:solidFill>
              <a:srgbClr val="231F20"/>
            </a:solidFill>
          </a:ln>
        </p:spPr>
        <p:txBody>
          <a:bodyPr wrap="square" lIns="0" tIns="0" rIns="0" bIns="0" rtlCol="0"/>
          <a:lstStyle/>
          <a:p>
            <a:endParaRPr/>
          </a:p>
        </p:txBody>
      </p:sp>
      <p:sp>
        <p:nvSpPr>
          <p:cNvPr id="28" name="object 28"/>
          <p:cNvSpPr txBox="1"/>
          <p:nvPr/>
        </p:nvSpPr>
        <p:spPr>
          <a:xfrm>
            <a:off x="374647" y="7175916"/>
            <a:ext cx="396233" cy="307777"/>
          </a:xfrm>
          <a:prstGeom prst="rect">
            <a:avLst/>
          </a:prstGeom>
        </p:spPr>
        <p:txBody>
          <a:bodyPr vert="horz" wrap="square" lIns="0" tIns="0" rIns="0" bIns="0" rtlCol="0">
            <a:spAutoFit/>
          </a:bodyPr>
          <a:lstStyle/>
          <a:p>
            <a:pPr marL="120014">
              <a:lnSpc>
                <a:spcPct val="100000"/>
              </a:lnSpc>
            </a:pPr>
            <a:r>
              <a:rPr sz="2000" b="1" spc="10" dirty="0" smtClean="0">
                <a:solidFill>
                  <a:srgbClr val="231F20"/>
                </a:solidFill>
                <a:latin typeface="Arial"/>
                <a:cs typeface="Arial"/>
              </a:rPr>
              <a:t>2</a:t>
            </a:r>
            <a:endParaRPr sz="2000" dirty="0">
              <a:latin typeface="Arial"/>
              <a:cs typeface="Arial"/>
            </a:endParaRPr>
          </a:p>
        </p:txBody>
      </p:sp>
      <p:sp>
        <p:nvSpPr>
          <p:cNvPr id="29" name="object 29"/>
          <p:cNvSpPr txBox="1"/>
          <p:nvPr/>
        </p:nvSpPr>
        <p:spPr>
          <a:xfrm>
            <a:off x="864660" y="7165530"/>
            <a:ext cx="1675764" cy="367030"/>
          </a:xfrm>
          <a:prstGeom prst="rect">
            <a:avLst/>
          </a:prstGeom>
        </p:spPr>
        <p:txBody>
          <a:bodyPr vert="horz" wrap="square" lIns="0" tIns="0" rIns="0" bIns="0" rtlCol="0">
            <a:spAutoFit/>
          </a:bodyPr>
          <a:lstStyle/>
          <a:p>
            <a:pPr marL="12700" marR="5080">
              <a:lnSpc>
                <a:spcPts val="1400"/>
              </a:lnSpc>
            </a:pPr>
            <a:r>
              <a:rPr sz="1400" b="1" dirty="0">
                <a:solidFill>
                  <a:srgbClr val="231F20"/>
                </a:solidFill>
                <a:latin typeface="Arial"/>
                <a:cs typeface="Arial"/>
              </a:rPr>
              <a:t>Rapportera mål</a:t>
            </a:r>
            <a:r>
              <a:rPr sz="1400" b="1" spc="-260" dirty="0">
                <a:solidFill>
                  <a:srgbClr val="231F20"/>
                </a:solidFill>
                <a:latin typeface="Arial"/>
                <a:cs typeface="Arial"/>
              </a:rPr>
              <a:t> </a:t>
            </a:r>
            <a:r>
              <a:rPr sz="1400" b="1" dirty="0">
                <a:solidFill>
                  <a:srgbClr val="231F20"/>
                </a:solidFill>
                <a:latin typeface="Arial"/>
                <a:cs typeface="Arial"/>
              </a:rPr>
              <a:t>och  matchhändelser</a:t>
            </a:r>
            <a:endParaRPr sz="1400">
              <a:latin typeface="Arial"/>
              <a:cs typeface="Arial"/>
            </a:endParaRPr>
          </a:p>
        </p:txBody>
      </p:sp>
      <p:sp>
        <p:nvSpPr>
          <p:cNvPr id="30" name="object 30"/>
          <p:cNvSpPr/>
          <p:nvPr/>
        </p:nvSpPr>
        <p:spPr>
          <a:xfrm>
            <a:off x="368293" y="8398789"/>
            <a:ext cx="408940" cy="408940"/>
          </a:xfrm>
          <a:custGeom>
            <a:avLst/>
            <a:gdLst/>
            <a:ahLst/>
            <a:cxnLst/>
            <a:rect l="l" t="t" r="r" b="b"/>
            <a:pathLst>
              <a:path w="408940" h="408940">
                <a:moveTo>
                  <a:pt x="408520" y="204241"/>
                </a:moveTo>
                <a:lnTo>
                  <a:pt x="403126" y="251078"/>
                </a:lnTo>
                <a:lnTo>
                  <a:pt x="387759" y="294073"/>
                </a:lnTo>
                <a:lnTo>
                  <a:pt x="363646" y="332000"/>
                </a:lnTo>
                <a:lnTo>
                  <a:pt x="332015" y="363633"/>
                </a:lnTo>
                <a:lnTo>
                  <a:pt x="294090" y="387746"/>
                </a:lnTo>
                <a:lnTo>
                  <a:pt x="251098" y="403113"/>
                </a:lnTo>
                <a:lnTo>
                  <a:pt x="204266" y="408508"/>
                </a:lnTo>
                <a:lnTo>
                  <a:pt x="157430" y="403113"/>
                </a:lnTo>
                <a:lnTo>
                  <a:pt x="114435" y="387746"/>
                </a:lnTo>
                <a:lnTo>
                  <a:pt x="76508" y="363633"/>
                </a:lnTo>
                <a:lnTo>
                  <a:pt x="44874" y="332000"/>
                </a:lnTo>
                <a:lnTo>
                  <a:pt x="20761" y="294073"/>
                </a:lnTo>
                <a:lnTo>
                  <a:pt x="5394" y="251078"/>
                </a:lnTo>
                <a:lnTo>
                  <a:pt x="0" y="204241"/>
                </a:lnTo>
                <a:lnTo>
                  <a:pt x="5394" y="157406"/>
                </a:lnTo>
                <a:lnTo>
                  <a:pt x="20761" y="114414"/>
                </a:lnTo>
                <a:lnTo>
                  <a:pt x="44874" y="76492"/>
                </a:lnTo>
                <a:lnTo>
                  <a:pt x="76508" y="44864"/>
                </a:lnTo>
                <a:lnTo>
                  <a:pt x="114435" y="20756"/>
                </a:lnTo>
                <a:lnTo>
                  <a:pt x="157430" y="5393"/>
                </a:lnTo>
                <a:lnTo>
                  <a:pt x="204266" y="0"/>
                </a:lnTo>
                <a:lnTo>
                  <a:pt x="251098" y="5393"/>
                </a:lnTo>
                <a:lnTo>
                  <a:pt x="294090" y="20756"/>
                </a:lnTo>
                <a:lnTo>
                  <a:pt x="332015" y="44864"/>
                </a:lnTo>
                <a:lnTo>
                  <a:pt x="363646" y="76492"/>
                </a:lnTo>
                <a:lnTo>
                  <a:pt x="387759" y="114414"/>
                </a:lnTo>
                <a:lnTo>
                  <a:pt x="403126" y="157406"/>
                </a:lnTo>
                <a:lnTo>
                  <a:pt x="408520" y="204241"/>
                </a:lnTo>
                <a:close/>
              </a:path>
            </a:pathLst>
          </a:custGeom>
          <a:ln w="3175">
            <a:solidFill>
              <a:srgbClr val="231F20"/>
            </a:solidFill>
          </a:ln>
        </p:spPr>
        <p:txBody>
          <a:bodyPr wrap="square" lIns="0" tIns="0" rIns="0" bIns="0" rtlCol="0"/>
          <a:lstStyle/>
          <a:p>
            <a:endParaRPr/>
          </a:p>
        </p:txBody>
      </p:sp>
      <p:sp>
        <p:nvSpPr>
          <p:cNvPr id="31" name="object 31"/>
          <p:cNvSpPr txBox="1"/>
          <p:nvPr/>
        </p:nvSpPr>
        <p:spPr>
          <a:xfrm>
            <a:off x="488571" y="8445462"/>
            <a:ext cx="168275" cy="315595"/>
          </a:xfrm>
          <a:prstGeom prst="rect">
            <a:avLst/>
          </a:prstGeom>
        </p:spPr>
        <p:txBody>
          <a:bodyPr vert="horz" wrap="square" lIns="0" tIns="0" rIns="0" bIns="0" rtlCol="0">
            <a:spAutoFit/>
          </a:bodyPr>
          <a:lstStyle/>
          <a:p>
            <a:pPr marL="12700">
              <a:lnSpc>
                <a:spcPct val="100000"/>
              </a:lnSpc>
            </a:pPr>
            <a:r>
              <a:rPr sz="2000" b="1" spc="10" dirty="0">
                <a:solidFill>
                  <a:srgbClr val="231F20"/>
                </a:solidFill>
                <a:latin typeface="Arial"/>
                <a:cs typeface="Arial"/>
              </a:rPr>
              <a:t>3</a:t>
            </a:r>
            <a:endParaRPr sz="2000" dirty="0">
              <a:latin typeface="Arial"/>
              <a:cs typeface="Arial"/>
            </a:endParaRPr>
          </a:p>
        </p:txBody>
      </p:sp>
      <p:sp>
        <p:nvSpPr>
          <p:cNvPr id="32" name="object 32"/>
          <p:cNvSpPr txBox="1"/>
          <p:nvPr/>
        </p:nvSpPr>
        <p:spPr>
          <a:xfrm>
            <a:off x="864660" y="8438984"/>
            <a:ext cx="1741170" cy="367030"/>
          </a:xfrm>
          <a:prstGeom prst="rect">
            <a:avLst/>
          </a:prstGeom>
        </p:spPr>
        <p:txBody>
          <a:bodyPr vert="horz" wrap="square" lIns="0" tIns="0" rIns="0" bIns="0" rtlCol="0">
            <a:spAutoFit/>
          </a:bodyPr>
          <a:lstStyle/>
          <a:p>
            <a:pPr marL="12700" marR="5080">
              <a:lnSpc>
                <a:spcPts val="1400"/>
              </a:lnSpc>
            </a:pPr>
            <a:r>
              <a:rPr sz="1400" b="1" spc="-5" dirty="0">
                <a:solidFill>
                  <a:srgbClr val="231F20"/>
                </a:solidFill>
                <a:latin typeface="Arial"/>
                <a:cs typeface="Arial"/>
              </a:rPr>
              <a:t>Tillgängligt </a:t>
            </a:r>
            <a:r>
              <a:rPr sz="1400" b="1" dirty="0">
                <a:solidFill>
                  <a:srgbClr val="231F20"/>
                </a:solidFill>
                <a:latin typeface="Arial"/>
                <a:cs typeface="Arial"/>
              </a:rPr>
              <a:t>på</a:t>
            </a:r>
            <a:r>
              <a:rPr sz="1400" b="1" spc="-215" dirty="0">
                <a:solidFill>
                  <a:srgbClr val="231F20"/>
                </a:solidFill>
                <a:latin typeface="Arial"/>
                <a:cs typeface="Arial"/>
              </a:rPr>
              <a:t> </a:t>
            </a:r>
            <a:r>
              <a:rPr sz="1400" b="1" spc="-15" dirty="0">
                <a:solidFill>
                  <a:srgbClr val="231F20"/>
                </a:solidFill>
                <a:latin typeface="Arial"/>
                <a:cs typeface="Arial"/>
              </a:rPr>
              <a:t>dator,  </a:t>
            </a:r>
            <a:r>
              <a:rPr sz="1400" b="1" dirty="0">
                <a:solidFill>
                  <a:srgbClr val="231F20"/>
                </a:solidFill>
                <a:latin typeface="Arial"/>
                <a:cs typeface="Arial"/>
              </a:rPr>
              <a:t>surfplatta och</a:t>
            </a:r>
            <a:r>
              <a:rPr sz="1400" b="1" spc="-260" dirty="0">
                <a:solidFill>
                  <a:srgbClr val="231F20"/>
                </a:solidFill>
                <a:latin typeface="Arial"/>
                <a:cs typeface="Arial"/>
              </a:rPr>
              <a:t> </a:t>
            </a:r>
            <a:r>
              <a:rPr sz="1400" b="1" dirty="0">
                <a:solidFill>
                  <a:srgbClr val="231F20"/>
                </a:solidFill>
                <a:latin typeface="Arial"/>
                <a:cs typeface="Arial"/>
              </a:rPr>
              <a:t>mobil</a:t>
            </a:r>
            <a:endParaRPr sz="1400" dirty="0">
              <a:latin typeface="Arial"/>
              <a:cs typeface="Arial"/>
            </a:endParaRPr>
          </a:p>
        </p:txBody>
      </p:sp>
      <p:sp>
        <p:nvSpPr>
          <p:cNvPr id="33" name="object 33"/>
          <p:cNvSpPr/>
          <p:nvPr/>
        </p:nvSpPr>
        <p:spPr>
          <a:xfrm>
            <a:off x="3134296" y="6869227"/>
            <a:ext cx="408940" cy="408940"/>
          </a:xfrm>
          <a:custGeom>
            <a:avLst/>
            <a:gdLst/>
            <a:ahLst/>
            <a:cxnLst/>
            <a:rect l="l" t="t" r="r" b="b"/>
            <a:pathLst>
              <a:path w="408939" h="408940">
                <a:moveTo>
                  <a:pt x="204266" y="0"/>
                </a:moveTo>
                <a:lnTo>
                  <a:pt x="157430" y="5393"/>
                </a:lnTo>
                <a:lnTo>
                  <a:pt x="114435" y="20756"/>
                </a:lnTo>
                <a:lnTo>
                  <a:pt x="76508" y="44864"/>
                </a:lnTo>
                <a:lnTo>
                  <a:pt x="44874" y="76492"/>
                </a:lnTo>
                <a:lnTo>
                  <a:pt x="20761" y="114414"/>
                </a:lnTo>
                <a:lnTo>
                  <a:pt x="5394" y="157406"/>
                </a:lnTo>
                <a:lnTo>
                  <a:pt x="0" y="204241"/>
                </a:lnTo>
                <a:lnTo>
                  <a:pt x="5394" y="251078"/>
                </a:lnTo>
                <a:lnTo>
                  <a:pt x="20761" y="294073"/>
                </a:lnTo>
                <a:lnTo>
                  <a:pt x="44874" y="332000"/>
                </a:lnTo>
                <a:lnTo>
                  <a:pt x="76508" y="363633"/>
                </a:lnTo>
                <a:lnTo>
                  <a:pt x="114435" y="387746"/>
                </a:lnTo>
                <a:lnTo>
                  <a:pt x="157430" y="403113"/>
                </a:lnTo>
                <a:lnTo>
                  <a:pt x="204266" y="408508"/>
                </a:lnTo>
                <a:lnTo>
                  <a:pt x="251098" y="403113"/>
                </a:lnTo>
                <a:lnTo>
                  <a:pt x="294090" y="387746"/>
                </a:lnTo>
                <a:lnTo>
                  <a:pt x="332015" y="363633"/>
                </a:lnTo>
                <a:lnTo>
                  <a:pt x="363646" y="332000"/>
                </a:lnTo>
                <a:lnTo>
                  <a:pt x="387759" y="294073"/>
                </a:lnTo>
                <a:lnTo>
                  <a:pt x="403126" y="251078"/>
                </a:lnTo>
                <a:lnTo>
                  <a:pt x="408520" y="204241"/>
                </a:lnTo>
                <a:lnTo>
                  <a:pt x="403126" y="157406"/>
                </a:lnTo>
                <a:lnTo>
                  <a:pt x="387759" y="114414"/>
                </a:lnTo>
                <a:lnTo>
                  <a:pt x="363646" y="76492"/>
                </a:lnTo>
                <a:lnTo>
                  <a:pt x="332015" y="44864"/>
                </a:lnTo>
                <a:lnTo>
                  <a:pt x="294090" y="20756"/>
                </a:lnTo>
                <a:lnTo>
                  <a:pt x="251098" y="5393"/>
                </a:lnTo>
                <a:lnTo>
                  <a:pt x="204266" y="0"/>
                </a:lnTo>
                <a:close/>
              </a:path>
            </a:pathLst>
          </a:custGeom>
          <a:solidFill>
            <a:srgbClr val="269951"/>
          </a:solidFill>
        </p:spPr>
        <p:txBody>
          <a:bodyPr wrap="square" lIns="0" tIns="0" rIns="0" bIns="0" rtlCol="0"/>
          <a:lstStyle/>
          <a:p>
            <a:endParaRPr/>
          </a:p>
        </p:txBody>
      </p:sp>
      <p:sp>
        <p:nvSpPr>
          <p:cNvPr id="34" name="object 34"/>
          <p:cNvSpPr txBox="1"/>
          <p:nvPr/>
        </p:nvSpPr>
        <p:spPr>
          <a:xfrm>
            <a:off x="3266059" y="6916535"/>
            <a:ext cx="145415" cy="314325"/>
          </a:xfrm>
          <a:prstGeom prst="rect">
            <a:avLst/>
          </a:prstGeom>
        </p:spPr>
        <p:txBody>
          <a:bodyPr vert="horz" wrap="square" lIns="0" tIns="0" rIns="0" bIns="0" rtlCol="0">
            <a:spAutoFit/>
          </a:bodyPr>
          <a:lstStyle/>
          <a:p>
            <a:pPr>
              <a:lnSpc>
                <a:spcPct val="100000"/>
              </a:lnSpc>
            </a:pPr>
            <a:r>
              <a:rPr sz="2000" b="1" spc="30" dirty="0">
                <a:solidFill>
                  <a:srgbClr val="FFFFFF"/>
                </a:solidFill>
                <a:latin typeface="Arial"/>
                <a:cs typeface="Arial"/>
              </a:rPr>
              <a:t>3</a:t>
            </a:r>
            <a:endParaRPr sz="2000" dirty="0">
              <a:latin typeface="Arial"/>
              <a:cs typeface="Arial"/>
            </a:endParaRPr>
          </a:p>
        </p:txBody>
      </p:sp>
      <p:sp>
        <p:nvSpPr>
          <p:cNvPr id="35" name="object 35"/>
          <p:cNvSpPr/>
          <p:nvPr/>
        </p:nvSpPr>
        <p:spPr>
          <a:xfrm>
            <a:off x="3120021" y="3377717"/>
            <a:ext cx="408940" cy="408940"/>
          </a:xfrm>
          <a:custGeom>
            <a:avLst/>
            <a:gdLst/>
            <a:ahLst/>
            <a:cxnLst/>
            <a:rect l="l" t="t" r="r" b="b"/>
            <a:pathLst>
              <a:path w="408939" h="408939">
                <a:moveTo>
                  <a:pt x="204266" y="0"/>
                </a:moveTo>
                <a:lnTo>
                  <a:pt x="157430" y="5394"/>
                </a:lnTo>
                <a:lnTo>
                  <a:pt x="114435" y="20759"/>
                </a:lnTo>
                <a:lnTo>
                  <a:pt x="76508" y="44869"/>
                </a:lnTo>
                <a:lnTo>
                  <a:pt x="44874" y="76500"/>
                </a:lnTo>
                <a:lnTo>
                  <a:pt x="20761" y="114424"/>
                </a:lnTo>
                <a:lnTo>
                  <a:pt x="5394" y="157418"/>
                </a:lnTo>
                <a:lnTo>
                  <a:pt x="0" y="204254"/>
                </a:lnTo>
                <a:lnTo>
                  <a:pt x="5394" y="251086"/>
                </a:lnTo>
                <a:lnTo>
                  <a:pt x="20761" y="294080"/>
                </a:lnTo>
                <a:lnTo>
                  <a:pt x="44874" y="332007"/>
                </a:lnTo>
                <a:lnTo>
                  <a:pt x="76508" y="363641"/>
                </a:lnTo>
                <a:lnTo>
                  <a:pt x="114435" y="387756"/>
                </a:lnTo>
                <a:lnTo>
                  <a:pt x="157430" y="403125"/>
                </a:lnTo>
                <a:lnTo>
                  <a:pt x="204266" y="408520"/>
                </a:lnTo>
                <a:lnTo>
                  <a:pt x="251098" y="403125"/>
                </a:lnTo>
                <a:lnTo>
                  <a:pt x="294090" y="387756"/>
                </a:lnTo>
                <a:lnTo>
                  <a:pt x="332015" y="363641"/>
                </a:lnTo>
                <a:lnTo>
                  <a:pt x="363646" y="332007"/>
                </a:lnTo>
                <a:lnTo>
                  <a:pt x="387759" y="294080"/>
                </a:lnTo>
                <a:lnTo>
                  <a:pt x="403126" y="251086"/>
                </a:lnTo>
                <a:lnTo>
                  <a:pt x="408520" y="204254"/>
                </a:lnTo>
                <a:lnTo>
                  <a:pt x="403126" y="157418"/>
                </a:lnTo>
                <a:lnTo>
                  <a:pt x="387759" y="114424"/>
                </a:lnTo>
                <a:lnTo>
                  <a:pt x="363646" y="76500"/>
                </a:lnTo>
                <a:lnTo>
                  <a:pt x="332015" y="44869"/>
                </a:lnTo>
                <a:lnTo>
                  <a:pt x="294090" y="20759"/>
                </a:lnTo>
                <a:lnTo>
                  <a:pt x="251098" y="5394"/>
                </a:lnTo>
                <a:lnTo>
                  <a:pt x="204266" y="0"/>
                </a:lnTo>
                <a:close/>
              </a:path>
            </a:pathLst>
          </a:custGeom>
          <a:solidFill>
            <a:srgbClr val="269951"/>
          </a:solidFill>
        </p:spPr>
        <p:txBody>
          <a:bodyPr wrap="square" lIns="0" tIns="0" rIns="0" bIns="0" rtlCol="0"/>
          <a:lstStyle/>
          <a:p>
            <a:endParaRPr/>
          </a:p>
        </p:txBody>
      </p:sp>
      <p:sp>
        <p:nvSpPr>
          <p:cNvPr id="36" name="object 36"/>
          <p:cNvSpPr txBox="1"/>
          <p:nvPr/>
        </p:nvSpPr>
        <p:spPr>
          <a:xfrm>
            <a:off x="3251784" y="3425025"/>
            <a:ext cx="145415" cy="314325"/>
          </a:xfrm>
          <a:prstGeom prst="rect">
            <a:avLst/>
          </a:prstGeom>
        </p:spPr>
        <p:txBody>
          <a:bodyPr vert="horz" wrap="square" lIns="0" tIns="0" rIns="0" bIns="0" rtlCol="0">
            <a:spAutoFit/>
          </a:bodyPr>
          <a:lstStyle/>
          <a:p>
            <a:pPr>
              <a:lnSpc>
                <a:spcPct val="100000"/>
              </a:lnSpc>
            </a:pPr>
            <a:r>
              <a:rPr sz="2000" b="1" spc="30" dirty="0">
                <a:solidFill>
                  <a:srgbClr val="FFFFFF"/>
                </a:solidFill>
                <a:latin typeface="Arial"/>
                <a:cs typeface="Arial"/>
              </a:rPr>
              <a:t>1</a:t>
            </a:r>
            <a:endParaRPr sz="2000" dirty="0">
              <a:latin typeface="Arial"/>
              <a:cs typeface="Arial"/>
            </a:endParaRPr>
          </a:p>
        </p:txBody>
      </p:sp>
      <p:sp>
        <p:nvSpPr>
          <p:cNvPr id="37" name="object 37"/>
          <p:cNvSpPr/>
          <p:nvPr/>
        </p:nvSpPr>
        <p:spPr>
          <a:xfrm>
            <a:off x="5140807" y="3377717"/>
            <a:ext cx="408940" cy="408940"/>
          </a:xfrm>
          <a:custGeom>
            <a:avLst/>
            <a:gdLst/>
            <a:ahLst/>
            <a:cxnLst/>
            <a:rect l="l" t="t" r="r" b="b"/>
            <a:pathLst>
              <a:path w="408939" h="408939">
                <a:moveTo>
                  <a:pt x="204241" y="0"/>
                </a:moveTo>
                <a:lnTo>
                  <a:pt x="157410" y="5394"/>
                </a:lnTo>
                <a:lnTo>
                  <a:pt x="114420" y="20759"/>
                </a:lnTo>
                <a:lnTo>
                  <a:pt x="76497" y="44869"/>
                </a:lnTo>
                <a:lnTo>
                  <a:pt x="44868" y="76500"/>
                </a:lnTo>
                <a:lnTo>
                  <a:pt x="20758" y="114424"/>
                </a:lnTo>
                <a:lnTo>
                  <a:pt x="5394" y="157418"/>
                </a:lnTo>
                <a:lnTo>
                  <a:pt x="0" y="204254"/>
                </a:lnTo>
                <a:lnTo>
                  <a:pt x="5394" y="251086"/>
                </a:lnTo>
                <a:lnTo>
                  <a:pt x="20758" y="294080"/>
                </a:lnTo>
                <a:lnTo>
                  <a:pt x="44868" y="332007"/>
                </a:lnTo>
                <a:lnTo>
                  <a:pt x="76497" y="363641"/>
                </a:lnTo>
                <a:lnTo>
                  <a:pt x="114420" y="387756"/>
                </a:lnTo>
                <a:lnTo>
                  <a:pt x="157410" y="403125"/>
                </a:lnTo>
                <a:lnTo>
                  <a:pt x="204241" y="408520"/>
                </a:lnTo>
                <a:lnTo>
                  <a:pt x="251078" y="403125"/>
                </a:lnTo>
                <a:lnTo>
                  <a:pt x="294073" y="387756"/>
                </a:lnTo>
                <a:lnTo>
                  <a:pt x="332000" y="363641"/>
                </a:lnTo>
                <a:lnTo>
                  <a:pt x="363633" y="332007"/>
                </a:lnTo>
                <a:lnTo>
                  <a:pt x="387746" y="294080"/>
                </a:lnTo>
                <a:lnTo>
                  <a:pt x="403113" y="251086"/>
                </a:lnTo>
                <a:lnTo>
                  <a:pt x="408508" y="204254"/>
                </a:lnTo>
                <a:lnTo>
                  <a:pt x="403113" y="157418"/>
                </a:lnTo>
                <a:lnTo>
                  <a:pt x="387746" y="114424"/>
                </a:lnTo>
                <a:lnTo>
                  <a:pt x="363633" y="76500"/>
                </a:lnTo>
                <a:lnTo>
                  <a:pt x="332000" y="44869"/>
                </a:lnTo>
                <a:lnTo>
                  <a:pt x="294073" y="20759"/>
                </a:lnTo>
                <a:lnTo>
                  <a:pt x="251078" y="5394"/>
                </a:lnTo>
                <a:lnTo>
                  <a:pt x="204241" y="0"/>
                </a:lnTo>
                <a:close/>
              </a:path>
            </a:pathLst>
          </a:custGeom>
          <a:solidFill>
            <a:srgbClr val="269951"/>
          </a:solidFill>
        </p:spPr>
        <p:txBody>
          <a:bodyPr wrap="square" lIns="0" tIns="0" rIns="0" bIns="0" rtlCol="0"/>
          <a:lstStyle/>
          <a:p>
            <a:endParaRPr/>
          </a:p>
        </p:txBody>
      </p:sp>
      <p:sp>
        <p:nvSpPr>
          <p:cNvPr id="38" name="object 38"/>
          <p:cNvSpPr txBox="1"/>
          <p:nvPr/>
        </p:nvSpPr>
        <p:spPr>
          <a:xfrm>
            <a:off x="5272570" y="3425025"/>
            <a:ext cx="145415" cy="314325"/>
          </a:xfrm>
          <a:prstGeom prst="rect">
            <a:avLst/>
          </a:prstGeom>
        </p:spPr>
        <p:txBody>
          <a:bodyPr vert="horz" wrap="square" lIns="0" tIns="0" rIns="0" bIns="0" rtlCol="0">
            <a:spAutoFit/>
          </a:bodyPr>
          <a:lstStyle/>
          <a:p>
            <a:pPr>
              <a:lnSpc>
                <a:spcPct val="100000"/>
              </a:lnSpc>
            </a:pPr>
            <a:r>
              <a:rPr sz="2000" b="1" spc="30" dirty="0">
                <a:solidFill>
                  <a:srgbClr val="FFFFFF"/>
                </a:solidFill>
                <a:latin typeface="Arial"/>
                <a:cs typeface="Arial"/>
              </a:rPr>
              <a:t>2</a:t>
            </a:r>
            <a:endParaRPr sz="2000" dirty="0">
              <a:latin typeface="Arial"/>
              <a:cs typeface="Arial"/>
            </a:endParaRPr>
          </a:p>
        </p:txBody>
      </p:sp>
      <p:sp>
        <p:nvSpPr>
          <p:cNvPr id="39" name="object 39"/>
          <p:cNvSpPr txBox="1"/>
          <p:nvPr/>
        </p:nvSpPr>
        <p:spPr>
          <a:xfrm>
            <a:off x="651941" y="5904179"/>
            <a:ext cx="1932305" cy="828675"/>
          </a:xfrm>
          <a:prstGeom prst="rect">
            <a:avLst/>
          </a:prstGeom>
        </p:spPr>
        <p:txBody>
          <a:bodyPr vert="horz" wrap="square" lIns="0" tIns="0" rIns="0" bIns="0" rtlCol="0">
            <a:spAutoFit/>
          </a:bodyPr>
          <a:lstStyle/>
          <a:p>
            <a:pPr marL="24765">
              <a:lnSpc>
                <a:spcPct val="100000"/>
              </a:lnSpc>
            </a:pPr>
            <a:r>
              <a:rPr sz="900" dirty="0">
                <a:solidFill>
                  <a:srgbClr val="231F20"/>
                </a:solidFill>
                <a:latin typeface="Arial"/>
                <a:cs typeface="Arial"/>
              </a:rPr>
              <a:t>Fota</a:t>
            </a:r>
            <a:r>
              <a:rPr sz="900" spc="-90" dirty="0">
                <a:solidFill>
                  <a:srgbClr val="231F20"/>
                </a:solidFill>
                <a:latin typeface="Arial"/>
                <a:cs typeface="Arial"/>
              </a:rPr>
              <a:t> </a:t>
            </a:r>
            <a:r>
              <a:rPr sz="900" dirty="0">
                <a:solidFill>
                  <a:srgbClr val="231F20"/>
                </a:solidFill>
                <a:latin typeface="Arial"/>
                <a:cs typeface="Arial"/>
              </a:rPr>
              <a:t>match-</a:t>
            </a:r>
            <a:r>
              <a:rPr sz="900" spc="-90" dirty="0">
                <a:solidFill>
                  <a:srgbClr val="231F20"/>
                </a:solidFill>
                <a:latin typeface="Arial"/>
                <a:cs typeface="Arial"/>
              </a:rPr>
              <a:t> </a:t>
            </a:r>
            <a:r>
              <a:rPr sz="900" dirty="0">
                <a:solidFill>
                  <a:srgbClr val="231F20"/>
                </a:solidFill>
                <a:latin typeface="Arial"/>
                <a:cs typeface="Arial"/>
              </a:rPr>
              <a:t>och</a:t>
            </a:r>
            <a:r>
              <a:rPr sz="900" spc="-90" dirty="0">
                <a:solidFill>
                  <a:srgbClr val="231F20"/>
                </a:solidFill>
                <a:latin typeface="Arial"/>
                <a:cs typeface="Arial"/>
              </a:rPr>
              <a:t> </a:t>
            </a:r>
            <a:r>
              <a:rPr sz="900" dirty="0">
                <a:solidFill>
                  <a:srgbClr val="231F20"/>
                </a:solidFill>
                <a:latin typeface="Arial"/>
                <a:cs typeface="Arial"/>
              </a:rPr>
              <a:t>publikbilder</a:t>
            </a:r>
            <a:endParaRPr sz="900" dirty="0">
              <a:latin typeface="Arial"/>
              <a:cs typeface="Arial"/>
            </a:endParaRPr>
          </a:p>
          <a:p>
            <a:pPr marL="24765" marR="55880">
              <a:lnSpc>
                <a:spcPct val="166700"/>
              </a:lnSpc>
            </a:pPr>
            <a:r>
              <a:rPr sz="900" dirty="0">
                <a:solidFill>
                  <a:srgbClr val="231F20"/>
                </a:solidFill>
                <a:latin typeface="Arial"/>
                <a:cs typeface="Arial"/>
              </a:rPr>
              <a:t>Filma</a:t>
            </a:r>
            <a:r>
              <a:rPr sz="900" spc="-85" dirty="0">
                <a:solidFill>
                  <a:srgbClr val="231F20"/>
                </a:solidFill>
                <a:latin typeface="Arial"/>
                <a:cs typeface="Arial"/>
              </a:rPr>
              <a:t> </a:t>
            </a:r>
            <a:r>
              <a:rPr sz="900" dirty="0">
                <a:solidFill>
                  <a:srgbClr val="231F20"/>
                </a:solidFill>
                <a:latin typeface="Arial"/>
                <a:cs typeface="Arial"/>
              </a:rPr>
              <a:t>intervjuer</a:t>
            </a:r>
            <a:r>
              <a:rPr sz="900" spc="-85" dirty="0">
                <a:solidFill>
                  <a:srgbClr val="231F20"/>
                </a:solidFill>
                <a:latin typeface="Arial"/>
                <a:cs typeface="Arial"/>
              </a:rPr>
              <a:t> </a:t>
            </a:r>
            <a:r>
              <a:rPr sz="900" dirty="0">
                <a:solidFill>
                  <a:srgbClr val="231F20"/>
                </a:solidFill>
                <a:latin typeface="Arial"/>
                <a:cs typeface="Arial"/>
              </a:rPr>
              <a:t>och</a:t>
            </a:r>
            <a:r>
              <a:rPr sz="900" spc="-90" dirty="0">
                <a:solidFill>
                  <a:srgbClr val="231F20"/>
                </a:solidFill>
                <a:latin typeface="Arial"/>
                <a:cs typeface="Arial"/>
              </a:rPr>
              <a:t> </a:t>
            </a:r>
            <a:r>
              <a:rPr sz="900" dirty="0">
                <a:solidFill>
                  <a:srgbClr val="231F20"/>
                </a:solidFill>
                <a:latin typeface="Arial"/>
                <a:cs typeface="Arial"/>
              </a:rPr>
              <a:t>matchsekvenser  Skriv</a:t>
            </a:r>
            <a:r>
              <a:rPr sz="900" spc="-90" dirty="0">
                <a:solidFill>
                  <a:srgbClr val="231F20"/>
                </a:solidFill>
                <a:latin typeface="Arial"/>
                <a:cs typeface="Arial"/>
              </a:rPr>
              <a:t> </a:t>
            </a:r>
            <a:r>
              <a:rPr sz="900" dirty="0">
                <a:solidFill>
                  <a:srgbClr val="231F20"/>
                </a:solidFill>
                <a:latin typeface="Arial"/>
                <a:cs typeface="Arial"/>
              </a:rPr>
              <a:t>hejarop</a:t>
            </a:r>
            <a:r>
              <a:rPr sz="900" spc="-85" dirty="0">
                <a:solidFill>
                  <a:srgbClr val="231F20"/>
                </a:solidFill>
                <a:latin typeface="Arial"/>
                <a:cs typeface="Arial"/>
              </a:rPr>
              <a:t> </a:t>
            </a:r>
            <a:r>
              <a:rPr sz="900" dirty="0">
                <a:solidFill>
                  <a:srgbClr val="231F20"/>
                </a:solidFill>
                <a:latin typeface="Arial"/>
                <a:cs typeface="Arial"/>
              </a:rPr>
              <a:t>och</a:t>
            </a:r>
            <a:r>
              <a:rPr sz="900" spc="-90" dirty="0">
                <a:solidFill>
                  <a:srgbClr val="231F20"/>
                </a:solidFill>
                <a:latin typeface="Arial"/>
                <a:cs typeface="Arial"/>
              </a:rPr>
              <a:t> </a:t>
            </a:r>
            <a:r>
              <a:rPr sz="900" dirty="0">
                <a:solidFill>
                  <a:srgbClr val="231F20"/>
                </a:solidFill>
                <a:latin typeface="Arial"/>
                <a:cs typeface="Arial"/>
              </a:rPr>
              <a:t>kommentarer</a:t>
            </a:r>
            <a:endParaRPr sz="900" dirty="0">
              <a:latin typeface="Arial"/>
              <a:cs typeface="Arial"/>
            </a:endParaRPr>
          </a:p>
          <a:p>
            <a:pPr marL="12700">
              <a:lnSpc>
                <a:spcPct val="100000"/>
              </a:lnSpc>
              <a:spcBef>
                <a:spcPts val="670"/>
              </a:spcBef>
            </a:pPr>
            <a:r>
              <a:rPr sz="900" dirty="0">
                <a:solidFill>
                  <a:srgbClr val="231F20"/>
                </a:solidFill>
                <a:latin typeface="Arial"/>
                <a:cs typeface="Arial"/>
              </a:rPr>
              <a:t>Meny</a:t>
            </a:r>
            <a:r>
              <a:rPr sz="900" spc="-75" dirty="0">
                <a:solidFill>
                  <a:srgbClr val="231F20"/>
                </a:solidFill>
                <a:latin typeface="Arial"/>
                <a:cs typeface="Arial"/>
              </a:rPr>
              <a:t> </a:t>
            </a:r>
            <a:r>
              <a:rPr sz="900" dirty="0">
                <a:solidFill>
                  <a:srgbClr val="231F20"/>
                </a:solidFill>
                <a:latin typeface="Arial"/>
                <a:cs typeface="Arial"/>
              </a:rPr>
              <a:t>med</a:t>
            </a:r>
            <a:r>
              <a:rPr sz="900" spc="-75" dirty="0">
                <a:solidFill>
                  <a:srgbClr val="231F20"/>
                </a:solidFill>
                <a:latin typeface="Arial"/>
                <a:cs typeface="Arial"/>
              </a:rPr>
              <a:t> </a:t>
            </a:r>
            <a:r>
              <a:rPr sz="900" dirty="0">
                <a:solidFill>
                  <a:srgbClr val="231F20"/>
                </a:solidFill>
                <a:latin typeface="Arial"/>
                <a:cs typeface="Arial"/>
              </a:rPr>
              <a:t>liverapportering</a:t>
            </a:r>
            <a:r>
              <a:rPr sz="900" spc="-75" dirty="0">
                <a:solidFill>
                  <a:srgbClr val="231F20"/>
                </a:solidFill>
                <a:latin typeface="Arial"/>
                <a:cs typeface="Arial"/>
              </a:rPr>
              <a:t> </a:t>
            </a:r>
            <a:r>
              <a:rPr sz="900" dirty="0">
                <a:solidFill>
                  <a:srgbClr val="231F20"/>
                </a:solidFill>
                <a:latin typeface="Arial"/>
                <a:cs typeface="Arial"/>
              </a:rPr>
              <a:t>och</a:t>
            </a:r>
            <a:r>
              <a:rPr sz="900" spc="-75" dirty="0">
                <a:solidFill>
                  <a:srgbClr val="231F20"/>
                </a:solidFill>
                <a:latin typeface="Arial"/>
                <a:cs typeface="Arial"/>
              </a:rPr>
              <a:t> </a:t>
            </a:r>
            <a:r>
              <a:rPr sz="900" dirty="0">
                <a:solidFill>
                  <a:srgbClr val="231F20"/>
                </a:solidFill>
                <a:latin typeface="Arial"/>
                <a:cs typeface="Arial"/>
              </a:rPr>
              <a:t>referat</a:t>
            </a:r>
            <a:endParaRPr sz="900" dirty="0">
              <a:latin typeface="Arial"/>
              <a:cs typeface="Arial"/>
            </a:endParaRPr>
          </a:p>
        </p:txBody>
      </p:sp>
      <p:sp>
        <p:nvSpPr>
          <p:cNvPr id="40" name="object 40"/>
          <p:cNvSpPr/>
          <p:nvPr/>
        </p:nvSpPr>
        <p:spPr>
          <a:xfrm>
            <a:off x="391845" y="5199126"/>
            <a:ext cx="2222500" cy="0"/>
          </a:xfrm>
          <a:custGeom>
            <a:avLst/>
            <a:gdLst/>
            <a:ahLst/>
            <a:cxnLst/>
            <a:rect l="l" t="t" r="r" b="b"/>
            <a:pathLst>
              <a:path w="2222500">
                <a:moveTo>
                  <a:pt x="0" y="0"/>
                </a:moveTo>
                <a:lnTo>
                  <a:pt x="2222500" y="0"/>
                </a:lnTo>
              </a:path>
            </a:pathLst>
          </a:custGeom>
          <a:ln w="3175">
            <a:solidFill>
              <a:srgbClr val="231F20"/>
            </a:solidFill>
          </a:ln>
        </p:spPr>
        <p:txBody>
          <a:bodyPr wrap="square" lIns="0" tIns="0" rIns="0" bIns="0" rtlCol="0"/>
          <a:lstStyle/>
          <a:p>
            <a:endParaRPr/>
          </a:p>
        </p:txBody>
      </p:sp>
      <p:sp>
        <p:nvSpPr>
          <p:cNvPr id="41" name="object 41"/>
          <p:cNvSpPr/>
          <p:nvPr/>
        </p:nvSpPr>
        <p:spPr>
          <a:xfrm>
            <a:off x="391845" y="6913626"/>
            <a:ext cx="2222500" cy="0"/>
          </a:xfrm>
          <a:custGeom>
            <a:avLst/>
            <a:gdLst/>
            <a:ahLst/>
            <a:cxnLst/>
            <a:rect l="l" t="t" r="r" b="b"/>
            <a:pathLst>
              <a:path w="2222500">
                <a:moveTo>
                  <a:pt x="0" y="0"/>
                </a:moveTo>
                <a:lnTo>
                  <a:pt x="2222500" y="0"/>
                </a:lnTo>
              </a:path>
            </a:pathLst>
          </a:custGeom>
          <a:ln w="3175">
            <a:solidFill>
              <a:srgbClr val="231F20"/>
            </a:solidFill>
          </a:ln>
        </p:spPr>
        <p:txBody>
          <a:bodyPr wrap="square" lIns="0" tIns="0" rIns="0" bIns="0" rtlCol="0"/>
          <a:lstStyle/>
          <a:p>
            <a:endParaRPr/>
          </a:p>
        </p:txBody>
      </p:sp>
      <p:sp>
        <p:nvSpPr>
          <p:cNvPr id="42" name="object 42"/>
          <p:cNvSpPr/>
          <p:nvPr/>
        </p:nvSpPr>
        <p:spPr>
          <a:xfrm>
            <a:off x="391845" y="8170926"/>
            <a:ext cx="2222500" cy="0"/>
          </a:xfrm>
          <a:custGeom>
            <a:avLst/>
            <a:gdLst/>
            <a:ahLst/>
            <a:cxnLst/>
            <a:rect l="l" t="t" r="r" b="b"/>
            <a:pathLst>
              <a:path w="2222500">
                <a:moveTo>
                  <a:pt x="0" y="0"/>
                </a:moveTo>
                <a:lnTo>
                  <a:pt x="2222500" y="0"/>
                </a:lnTo>
              </a:path>
            </a:pathLst>
          </a:custGeom>
          <a:ln w="3175">
            <a:solidFill>
              <a:srgbClr val="231F20"/>
            </a:solidFill>
          </a:ln>
        </p:spPr>
        <p:txBody>
          <a:bodyPr wrap="square" lIns="0" tIns="0" rIns="0" bIns="0" rtlCol="0"/>
          <a:lstStyle/>
          <a:p>
            <a:endParaRPr/>
          </a:p>
        </p:txBody>
      </p:sp>
      <p:sp>
        <p:nvSpPr>
          <p:cNvPr id="43" name="object 43"/>
          <p:cNvSpPr txBox="1"/>
          <p:nvPr/>
        </p:nvSpPr>
        <p:spPr>
          <a:xfrm>
            <a:off x="381000" y="6276824"/>
            <a:ext cx="214934" cy="461665"/>
          </a:xfrm>
          <a:prstGeom prst="rect">
            <a:avLst/>
          </a:prstGeom>
        </p:spPr>
        <p:txBody>
          <a:bodyPr vert="horz" wrap="square" lIns="0" tIns="0" rIns="0" bIns="0" rtlCol="0">
            <a:spAutoFit/>
          </a:bodyPr>
          <a:lstStyle/>
          <a:p>
            <a:pPr marL="12700">
              <a:lnSpc>
                <a:spcPts val="1805"/>
              </a:lnSpc>
            </a:pPr>
            <a:endParaRPr sz="2000" dirty="0">
              <a:latin typeface="Arial"/>
              <a:cs typeface="Arial"/>
            </a:endParaRPr>
          </a:p>
          <a:p>
            <a:pPr marL="19050">
              <a:lnSpc>
                <a:spcPts val="1805"/>
              </a:lnSpc>
            </a:pPr>
            <a:r>
              <a:rPr sz="2000" dirty="0">
                <a:solidFill>
                  <a:srgbClr val="231F20"/>
                </a:solidFill>
                <a:latin typeface="Shonar Bangla"/>
                <a:cs typeface="Shonar Bangla"/>
              </a:rPr>
              <a:t>...</a:t>
            </a:r>
            <a:endParaRPr sz="2000" dirty="0">
              <a:latin typeface="Shonar Bangla"/>
              <a:cs typeface="Shonar Bangla"/>
            </a:endParaRPr>
          </a:p>
        </p:txBody>
      </p:sp>
      <p:sp>
        <p:nvSpPr>
          <p:cNvPr id="44" name="object 44"/>
          <p:cNvSpPr/>
          <p:nvPr/>
        </p:nvSpPr>
        <p:spPr>
          <a:xfrm>
            <a:off x="3415417" y="4201947"/>
            <a:ext cx="1301235" cy="2041906"/>
          </a:xfrm>
          <a:prstGeom prst="rect">
            <a:avLst/>
          </a:prstGeom>
          <a:blipFill>
            <a:blip r:embed="rId9" cstate="print"/>
            <a:stretch>
              <a:fillRect/>
            </a:stretch>
          </a:blipFill>
        </p:spPr>
        <p:txBody>
          <a:bodyPr wrap="square" lIns="0" tIns="0" rIns="0" bIns="0" rtlCol="0"/>
          <a:lstStyle/>
          <a:p>
            <a:endParaRPr/>
          </a:p>
        </p:txBody>
      </p:sp>
      <p:sp>
        <p:nvSpPr>
          <p:cNvPr id="45" name="object 45"/>
          <p:cNvSpPr/>
          <p:nvPr/>
        </p:nvSpPr>
        <p:spPr>
          <a:xfrm>
            <a:off x="5409895" y="3963987"/>
            <a:ext cx="1296644" cy="2304821"/>
          </a:xfrm>
          <a:prstGeom prst="rect">
            <a:avLst/>
          </a:prstGeom>
          <a:blipFill>
            <a:blip r:embed="rId10" cstate="print"/>
            <a:stretch>
              <a:fillRect/>
            </a:stretch>
          </a:blipFill>
        </p:spPr>
        <p:txBody>
          <a:bodyPr wrap="square" lIns="0" tIns="0" rIns="0" bIns="0" rtlCol="0"/>
          <a:lstStyle/>
          <a:p>
            <a:endParaRPr/>
          </a:p>
        </p:txBody>
      </p:sp>
      <p:pic>
        <p:nvPicPr>
          <p:cNvPr id="46" name="Bildobjekt 45"/>
          <p:cNvPicPr>
            <a:picLocks noChangeAspect="1"/>
          </p:cNvPicPr>
          <p:nvPr/>
        </p:nvPicPr>
        <p:blipFill>
          <a:blip r:embed="rId11" cstate="print">
            <a:extLst>
              <a:ext uri="{28A0092B-C50C-407E-A947-70E740481C1C}">
                <a14:useLocalDpi xmlns:a14="http://schemas.microsoft.com/office/drawing/2010/main" xmlns="" val="0"/>
              </a:ext>
            </a:extLst>
          </a:blip>
          <a:stretch>
            <a:fillRect/>
          </a:stretch>
        </p:blipFill>
        <p:spPr>
          <a:xfrm>
            <a:off x="397909" y="5881542"/>
            <a:ext cx="179260" cy="179260"/>
          </a:xfrm>
          <a:prstGeom prst="rect">
            <a:avLst/>
          </a:prstGeom>
        </p:spPr>
      </p:pic>
      <p:pic>
        <p:nvPicPr>
          <p:cNvPr id="48" name="Bildobjekt 47"/>
          <p:cNvPicPr>
            <a:picLocks noChangeAspect="1"/>
          </p:cNvPicPr>
          <p:nvPr/>
        </p:nvPicPr>
        <p:blipFill>
          <a:blip r:embed="rId12" cstate="print">
            <a:extLst>
              <a:ext uri="{28A0092B-C50C-407E-A947-70E740481C1C}">
                <a14:useLocalDpi xmlns:a14="http://schemas.microsoft.com/office/drawing/2010/main" xmlns="" val="0"/>
              </a:ext>
            </a:extLst>
          </a:blip>
          <a:stretch>
            <a:fillRect/>
          </a:stretch>
        </p:blipFill>
        <p:spPr>
          <a:xfrm>
            <a:off x="374469" y="7728178"/>
            <a:ext cx="225500" cy="225500"/>
          </a:xfrm>
          <a:prstGeom prst="rect">
            <a:avLst/>
          </a:prstGeom>
        </p:spPr>
      </p:pic>
      <p:pic>
        <p:nvPicPr>
          <p:cNvPr id="49" name="Bildobjekt 48"/>
          <p:cNvPicPr>
            <a:picLocks noChangeAspect="1"/>
          </p:cNvPicPr>
          <p:nvPr/>
        </p:nvPicPr>
        <p:blipFill>
          <a:blip r:embed="rId13" cstate="print">
            <a:extLst>
              <a:ext uri="{28A0092B-C50C-407E-A947-70E740481C1C}">
                <a14:useLocalDpi xmlns:a14="http://schemas.microsoft.com/office/drawing/2010/main" xmlns="" val="0"/>
              </a:ext>
            </a:extLst>
          </a:blip>
          <a:stretch>
            <a:fillRect/>
          </a:stretch>
        </p:blipFill>
        <p:spPr>
          <a:xfrm>
            <a:off x="392255" y="6084702"/>
            <a:ext cx="190568" cy="190568"/>
          </a:xfrm>
          <a:prstGeom prst="rect">
            <a:avLst/>
          </a:prstGeom>
        </p:spPr>
      </p:pic>
      <p:pic>
        <p:nvPicPr>
          <p:cNvPr id="50" name="Bildobjekt 49"/>
          <p:cNvPicPr>
            <a:picLocks noChangeAspect="1"/>
          </p:cNvPicPr>
          <p:nvPr/>
        </p:nvPicPr>
        <p:blipFill>
          <a:blip r:embed="rId14" cstate="print">
            <a:extLst>
              <a:ext uri="{28A0092B-C50C-407E-A947-70E740481C1C}">
                <a14:useLocalDpi xmlns:a14="http://schemas.microsoft.com/office/drawing/2010/main" xmlns="" val="0"/>
              </a:ext>
            </a:extLst>
          </a:blip>
          <a:stretch>
            <a:fillRect/>
          </a:stretch>
        </p:blipFill>
        <p:spPr>
          <a:xfrm>
            <a:off x="392597" y="6318561"/>
            <a:ext cx="184572" cy="184572"/>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69962" y="378574"/>
            <a:ext cx="6675755" cy="5172698"/>
          </a:xfrm>
          <a:prstGeom prst="rect">
            <a:avLst/>
          </a:prstGeom>
        </p:spPr>
        <p:txBody>
          <a:bodyPr vert="horz" wrap="square" lIns="0" tIns="0" rIns="0" bIns="0" rtlCol="0">
            <a:spAutoFit/>
          </a:bodyPr>
          <a:lstStyle/>
          <a:p>
            <a:pPr marR="46990" algn="ctr">
              <a:lnSpc>
                <a:spcPct val="100000"/>
              </a:lnSpc>
            </a:pPr>
            <a:r>
              <a:rPr sz="1800" dirty="0">
                <a:solidFill>
                  <a:srgbClr val="231F20"/>
                </a:solidFill>
                <a:latin typeface="+mj-lt"/>
                <a:cs typeface="Arial"/>
              </a:rPr>
              <a:t>SPORTSWIK-SEKRETARIAT-INFO</a:t>
            </a:r>
            <a:endParaRPr sz="1800" dirty="0">
              <a:latin typeface="+mj-lt"/>
              <a:cs typeface="Arial"/>
            </a:endParaRPr>
          </a:p>
          <a:p>
            <a:pPr>
              <a:lnSpc>
                <a:spcPct val="100000"/>
              </a:lnSpc>
            </a:pPr>
            <a:endParaRPr sz="2200" dirty="0">
              <a:latin typeface="Times New Roman"/>
              <a:cs typeface="Times New Roman"/>
            </a:endParaRPr>
          </a:p>
          <a:p>
            <a:pPr marL="12700" algn="just">
              <a:lnSpc>
                <a:spcPct val="100000"/>
              </a:lnSpc>
            </a:pPr>
            <a:r>
              <a:rPr sz="2800" b="1" spc="-5" dirty="0">
                <a:solidFill>
                  <a:srgbClr val="231F20"/>
                </a:solidFill>
                <a:latin typeface="Calibri"/>
                <a:cs typeface="Calibri"/>
              </a:rPr>
              <a:t>TESTKÖR SPORTSWIK </a:t>
            </a:r>
            <a:r>
              <a:rPr sz="2800" b="1" spc="-50" dirty="0">
                <a:solidFill>
                  <a:srgbClr val="231F20"/>
                </a:solidFill>
                <a:latin typeface="Calibri"/>
                <a:cs typeface="Calibri"/>
              </a:rPr>
              <a:t>INNAN</a:t>
            </a:r>
            <a:r>
              <a:rPr sz="2800" b="1" spc="-220" dirty="0">
                <a:solidFill>
                  <a:srgbClr val="231F20"/>
                </a:solidFill>
                <a:latin typeface="Calibri"/>
                <a:cs typeface="Calibri"/>
              </a:rPr>
              <a:t> </a:t>
            </a:r>
            <a:r>
              <a:rPr sz="2800" b="1" spc="-55" dirty="0">
                <a:solidFill>
                  <a:srgbClr val="231F20"/>
                </a:solidFill>
                <a:latin typeface="Calibri"/>
                <a:cs typeface="Calibri"/>
              </a:rPr>
              <a:t>TURNERINGEN</a:t>
            </a:r>
            <a:endParaRPr sz="2800" b="1" dirty="0">
              <a:latin typeface="Calibri"/>
              <a:cs typeface="Calibri"/>
            </a:endParaRPr>
          </a:p>
          <a:p>
            <a:pPr marL="12700" marR="88265" algn="just">
              <a:lnSpc>
                <a:spcPct val="108300"/>
              </a:lnSpc>
              <a:spcBef>
                <a:spcPts val="1020"/>
              </a:spcBef>
            </a:pPr>
            <a:r>
              <a:rPr lang="sv-SE" sz="1000" dirty="0" smtClean="0">
                <a:solidFill>
                  <a:srgbClr val="231F20"/>
                </a:solidFill>
                <a:latin typeface="Arial"/>
                <a:cs typeface="Arial"/>
              </a:rPr>
              <a:t>Cupen </a:t>
            </a:r>
            <a:r>
              <a:rPr sz="1000" dirty="0" smtClean="0">
                <a:solidFill>
                  <a:srgbClr val="231F20"/>
                </a:solidFill>
                <a:latin typeface="Arial"/>
                <a:cs typeface="Arial"/>
              </a:rPr>
              <a:t>kommer </a:t>
            </a:r>
            <a:r>
              <a:rPr sz="1000" dirty="0">
                <a:solidFill>
                  <a:srgbClr val="231F20"/>
                </a:solidFill>
                <a:latin typeface="Arial"/>
                <a:cs typeface="Arial"/>
              </a:rPr>
              <a:t>att använda appen Sportswik </a:t>
            </a:r>
            <a:r>
              <a:rPr sz="1000" dirty="0" smtClean="0">
                <a:solidFill>
                  <a:srgbClr val="231F20"/>
                </a:solidFill>
                <a:latin typeface="Arial"/>
                <a:cs typeface="Arial"/>
              </a:rPr>
              <a:t>i matchsekretariaten för </a:t>
            </a:r>
            <a:r>
              <a:rPr sz="1000" dirty="0">
                <a:solidFill>
                  <a:srgbClr val="231F20"/>
                </a:solidFill>
                <a:latin typeface="Arial"/>
                <a:cs typeface="Arial"/>
              </a:rPr>
              <a:t>att rapportera mål och </a:t>
            </a:r>
            <a:r>
              <a:rPr sz="1000" spc="-5" dirty="0" smtClean="0">
                <a:solidFill>
                  <a:srgbClr val="231F20"/>
                </a:solidFill>
                <a:latin typeface="Arial"/>
                <a:cs typeface="Arial"/>
              </a:rPr>
              <a:t>match</a:t>
            </a:r>
            <a:r>
              <a:rPr sz="1000" dirty="0" smtClean="0">
                <a:solidFill>
                  <a:srgbClr val="231F20"/>
                </a:solidFill>
                <a:latin typeface="Arial"/>
                <a:cs typeface="Arial"/>
              </a:rPr>
              <a:t>händelser </a:t>
            </a:r>
            <a:r>
              <a:rPr sz="1000" dirty="0">
                <a:solidFill>
                  <a:srgbClr val="231F20"/>
                </a:solidFill>
                <a:latin typeface="Arial"/>
                <a:cs typeface="Arial"/>
              </a:rPr>
              <a:t>från alla matcher i </a:t>
            </a:r>
            <a:r>
              <a:rPr sz="1000" dirty="0" smtClean="0">
                <a:solidFill>
                  <a:srgbClr val="231F20"/>
                </a:solidFill>
                <a:latin typeface="Arial"/>
                <a:cs typeface="Arial"/>
              </a:rPr>
              <a:t>cupen</a:t>
            </a:r>
            <a:r>
              <a:rPr lang="sv-SE" sz="1000" dirty="0" smtClean="0">
                <a:solidFill>
                  <a:srgbClr val="231F20"/>
                </a:solidFill>
                <a:latin typeface="Arial"/>
                <a:cs typeface="Arial"/>
              </a:rPr>
              <a:t> i klasser med resultat och tabellredovisning</a:t>
            </a:r>
            <a:r>
              <a:rPr sz="1000" dirty="0" smtClean="0">
                <a:solidFill>
                  <a:srgbClr val="231F20"/>
                </a:solidFill>
                <a:latin typeface="Arial"/>
                <a:cs typeface="Arial"/>
              </a:rPr>
              <a:t>. </a:t>
            </a:r>
            <a:r>
              <a:rPr sz="1000" dirty="0">
                <a:solidFill>
                  <a:srgbClr val="231F20"/>
                </a:solidFill>
                <a:latin typeface="Arial"/>
                <a:cs typeface="Arial"/>
              </a:rPr>
              <a:t>Mål och </a:t>
            </a:r>
            <a:r>
              <a:rPr lang="sv-SE" sz="1000" dirty="0" smtClean="0">
                <a:solidFill>
                  <a:srgbClr val="231F20"/>
                </a:solidFill>
                <a:latin typeface="Arial"/>
                <a:cs typeface="Arial"/>
              </a:rPr>
              <a:t>utvisningar </a:t>
            </a:r>
            <a:r>
              <a:rPr sz="1000" dirty="0" smtClean="0">
                <a:solidFill>
                  <a:srgbClr val="231F20"/>
                </a:solidFill>
                <a:latin typeface="Arial"/>
                <a:cs typeface="Arial"/>
              </a:rPr>
              <a:t>rapporteras </a:t>
            </a:r>
            <a:r>
              <a:rPr sz="1000" dirty="0">
                <a:solidFill>
                  <a:srgbClr val="231F20"/>
                </a:solidFill>
                <a:latin typeface="Arial"/>
                <a:cs typeface="Arial"/>
              </a:rPr>
              <a:t>från sekretariaten, och alla som är på plats </a:t>
            </a:r>
            <a:r>
              <a:rPr lang="sv-SE" sz="1000" dirty="0" smtClean="0">
                <a:solidFill>
                  <a:srgbClr val="231F20"/>
                </a:solidFill>
                <a:latin typeface="Arial"/>
                <a:cs typeface="Arial"/>
              </a:rPr>
              <a:t>på</a:t>
            </a:r>
            <a:r>
              <a:rPr sz="1000" dirty="0" smtClean="0">
                <a:solidFill>
                  <a:srgbClr val="231F20"/>
                </a:solidFill>
                <a:latin typeface="Arial"/>
                <a:cs typeface="Arial"/>
              </a:rPr>
              <a:t> arenan </a:t>
            </a:r>
            <a:r>
              <a:rPr sz="1000" dirty="0">
                <a:solidFill>
                  <a:srgbClr val="231F20"/>
                </a:solidFill>
                <a:latin typeface="Arial"/>
                <a:cs typeface="Arial"/>
              </a:rPr>
              <a:t>kan använda appen för att ladda upp foton, videoklipp, </a:t>
            </a:r>
            <a:r>
              <a:rPr sz="1000" spc="-5" dirty="0">
                <a:solidFill>
                  <a:srgbClr val="231F20"/>
                </a:solidFill>
                <a:latin typeface="Arial"/>
                <a:cs typeface="Arial"/>
              </a:rPr>
              <a:t>intervjuer, </a:t>
            </a:r>
            <a:r>
              <a:rPr sz="1000" dirty="0">
                <a:solidFill>
                  <a:srgbClr val="231F20"/>
                </a:solidFill>
                <a:latin typeface="Arial"/>
                <a:cs typeface="Arial"/>
              </a:rPr>
              <a:t>hejarop och kommentarer från</a:t>
            </a:r>
            <a:r>
              <a:rPr sz="1000" spc="-95" dirty="0">
                <a:solidFill>
                  <a:srgbClr val="231F20"/>
                </a:solidFill>
                <a:latin typeface="Arial"/>
                <a:cs typeface="Arial"/>
              </a:rPr>
              <a:t> </a:t>
            </a:r>
            <a:r>
              <a:rPr sz="1000" dirty="0">
                <a:solidFill>
                  <a:srgbClr val="231F20"/>
                </a:solidFill>
                <a:latin typeface="Arial"/>
                <a:cs typeface="Arial"/>
              </a:rPr>
              <a:t>matchen.</a:t>
            </a:r>
            <a:endParaRPr sz="1000" dirty="0">
              <a:latin typeface="Arial"/>
              <a:cs typeface="Arial"/>
            </a:endParaRPr>
          </a:p>
          <a:p>
            <a:pPr>
              <a:lnSpc>
                <a:spcPct val="100000"/>
              </a:lnSpc>
              <a:spcBef>
                <a:spcPts val="35"/>
              </a:spcBef>
            </a:pPr>
            <a:endParaRPr sz="1100" dirty="0">
              <a:latin typeface="Times New Roman"/>
              <a:cs typeface="Times New Roman"/>
            </a:endParaRPr>
          </a:p>
          <a:p>
            <a:pPr marL="12700" marR="319405">
              <a:lnSpc>
                <a:spcPct val="108300"/>
              </a:lnSpc>
            </a:pPr>
            <a:r>
              <a:rPr sz="1000" spc="-5" dirty="0">
                <a:solidFill>
                  <a:srgbClr val="231F20"/>
                </a:solidFill>
                <a:latin typeface="Arial"/>
                <a:cs typeface="Arial"/>
              </a:rPr>
              <a:t>Tillsammans </a:t>
            </a:r>
            <a:r>
              <a:rPr sz="1000" dirty="0">
                <a:solidFill>
                  <a:srgbClr val="231F20"/>
                </a:solidFill>
                <a:latin typeface="Arial"/>
                <a:cs typeface="Arial"/>
              </a:rPr>
              <a:t>skapar vi en härlig rapportering som spelare och ledare kan kika på i efterhand och gör att</a:t>
            </a:r>
            <a:r>
              <a:rPr sz="1000" spc="-35" dirty="0">
                <a:solidFill>
                  <a:srgbClr val="231F20"/>
                </a:solidFill>
                <a:latin typeface="Arial"/>
                <a:cs typeface="Arial"/>
              </a:rPr>
              <a:t> </a:t>
            </a:r>
            <a:r>
              <a:rPr sz="1000" spc="-10" dirty="0">
                <a:solidFill>
                  <a:srgbClr val="231F20"/>
                </a:solidFill>
                <a:latin typeface="Arial"/>
                <a:cs typeface="Arial"/>
              </a:rPr>
              <a:t>föräldrar,  </a:t>
            </a:r>
            <a:r>
              <a:rPr sz="1000" dirty="0">
                <a:solidFill>
                  <a:srgbClr val="231F20"/>
                </a:solidFill>
                <a:latin typeface="Arial"/>
                <a:cs typeface="Arial"/>
              </a:rPr>
              <a:t>släktingar och kompisar som inte är på plats kan följa och dela lagens</a:t>
            </a:r>
            <a:r>
              <a:rPr sz="1000" spc="-100" dirty="0">
                <a:solidFill>
                  <a:srgbClr val="231F20"/>
                </a:solidFill>
                <a:latin typeface="Arial"/>
                <a:cs typeface="Arial"/>
              </a:rPr>
              <a:t> </a:t>
            </a:r>
            <a:r>
              <a:rPr sz="1000" spc="-5" dirty="0">
                <a:solidFill>
                  <a:srgbClr val="231F20"/>
                </a:solidFill>
                <a:latin typeface="Arial"/>
                <a:cs typeface="Arial"/>
              </a:rPr>
              <a:t>cupäventyr.</a:t>
            </a:r>
            <a:endParaRPr sz="1000" dirty="0">
              <a:latin typeface="Arial"/>
              <a:cs typeface="Arial"/>
            </a:endParaRPr>
          </a:p>
          <a:p>
            <a:pPr>
              <a:lnSpc>
                <a:spcPct val="100000"/>
              </a:lnSpc>
              <a:spcBef>
                <a:spcPts val="35"/>
              </a:spcBef>
            </a:pPr>
            <a:endParaRPr sz="1100" dirty="0">
              <a:latin typeface="Times New Roman"/>
              <a:cs typeface="Times New Roman"/>
            </a:endParaRPr>
          </a:p>
          <a:p>
            <a:pPr marL="12700" marR="88900" algn="just">
              <a:lnSpc>
                <a:spcPct val="108300"/>
              </a:lnSpc>
            </a:pPr>
            <a:r>
              <a:rPr sz="1000" dirty="0">
                <a:solidFill>
                  <a:srgbClr val="231F20"/>
                </a:solidFill>
                <a:latin typeface="Arial"/>
                <a:cs typeface="Arial"/>
              </a:rPr>
              <a:t>Att</a:t>
            </a:r>
            <a:r>
              <a:rPr sz="1000" spc="-30" dirty="0">
                <a:solidFill>
                  <a:srgbClr val="231F20"/>
                </a:solidFill>
                <a:latin typeface="Arial"/>
                <a:cs typeface="Arial"/>
              </a:rPr>
              <a:t> </a:t>
            </a:r>
            <a:r>
              <a:rPr sz="1000" dirty="0">
                <a:solidFill>
                  <a:srgbClr val="231F20"/>
                </a:solidFill>
                <a:latin typeface="Arial"/>
                <a:cs typeface="Arial"/>
              </a:rPr>
              <a:t>rapportera</a:t>
            </a:r>
            <a:r>
              <a:rPr sz="1000" spc="-30" dirty="0">
                <a:solidFill>
                  <a:srgbClr val="231F20"/>
                </a:solidFill>
                <a:latin typeface="Arial"/>
                <a:cs typeface="Arial"/>
              </a:rPr>
              <a:t> </a:t>
            </a:r>
            <a:r>
              <a:rPr sz="1000" dirty="0">
                <a:solidFill>
                  <a:srgbClr val="231F20"/>
                </a:solidFill>
                <a:latin typeface="Arial"/>
                <a:cs typeface="Arial"/>
              </a:rPr>
              <a:t>är</a:t>
            </a:r>
            <a:r>
              <a:rPr sz="1000" spc="-30" dirty="0">
                <a:solidFill>
                  <a:srgbClr val="231F20"/>
                </a:solidFill>
                <a:latin typeface="Arial"/>
                <a:cs typeface="Arial"/>
              </a:rPr>
              <a:t> </a:t>
            </a:r>
            <a:r>
              <a:rPr sz="1000" dirty="0">
                <a:solidFill>
                  <a:srgbClr val="231F20"/>
                </a:solidFill>
                <a:latin typeface="Arial"/>
                <a:cs typeface="Arial"/>
              </a:rPr>
              <a:t>jätteenkelt.</a:t>
            </a:r>
            <a:r>
              <a:rPr sz="1000" spc="-30" dirty="0">
                <a:solidFill>
                  <a:srgbClr val="231F20"/>
                </a:solidFill>
                <a:latin typeface="Arial"/>
                <a:cs typeface="Arial"/>
              </a:rPr>
              <a:t> </a:t>
            </a:r>
            <a:r>
              <a:rPr sz="1000" dirty="0">
                <a:solidFill>
                  <a:srgbClr val="231F20"/>
                </a:solidFill>
                <a:latin typeface="Arial"/>
                <a:cs typeface="Arial"/>
              </a:rPr>
              <a:t>Det</a:t>
            </a:r>
            <a:r>
              <a:rPr sz="1000" spc="-30" dirty="0">
                <a:solidFill>
                  <a:srgbClr val="231F20"/>
                </a:solidFill>
                <a:latin typeface="Arial"/>
                <a:cs typeface="Arial"/>
              </a:rPr>
              <a:t> </a:t>
            </a:r>
            <a:r>
              <a:rPr sz="1000" dirty="0">
                <a:solidFill>
                  <a:srgbClr val="231F20"/>
                </a:solidFill>
                <a:latin typeface="Arial"/>
                <a:cs typeface="Arial"/>
              </a:rPr>
              <a:t>tar</a:t>
            </a:r>
            <a:r>
              <a:rPr sz="1000" spc="-30" dirty="0">
                <a:solidFill>
                  <a:srgbClr val="231F20"/>
                </a:solidFill>
                <a:latin typeface="Arial"/>
                <a:cs typeface="Arial"/>
              </a:rPr>
              <a:t> </a:t>
            </a:r>
            <a:r>
              <a:rPr sz="1000" dirty="0">
                <a:solidFill>
                  <a:srgbClr val="231F20"/>
                </a:solidFill>
                <a:latin typeface="Arial"/>
                <a:cs typeface="Arial"/>
              </a:rPr>
              <a:t>bara</a:t>
            </a:r>
            <a:r>
              <a:rPr sz="1000" spc="-30" dirty="0">
                <a:solidFill>
                  <a:srgbClr val="231F20"/>
                </a:solidFill>
                <a:latin typeface="Arial"/>
                <a:cs typeface="Arial"/>
              </a:rPr>
              <a:t> </a:t>
            </a:r>
            <a:r>
              <a:rPr sz="1000" dirty="0">
                <a:solidFill>
                  <a:srgbClr val="231F20"/>
                </a:solidFill>
                <a:latin typeface="Arial"/>
                <a:cs typeface="Arial"/>
              </a:rPr>
              <a:t>några</a:t>
            </a:r>
            <a:r>
              <a:rPr sz="1000" spc="-30" dirty="0">
                <a:solidFill>
                  <a:srgbClr val="231F20"/>
                </a:solidFill>
                <a:latin typeface="Arial"/>
                <a:cs typeface="Arial"/>
              </a:rPr>
              <a:t> </a:t>
            </a:r>
            <a:r>
              <a:rPr sz="1000" dirty="0">
                <a:solidFill>
                  <a:srgbClr val="231F20"/>
                </a:solidFill>
                <a:latin typeface="Arial"/>
                <a:cs typeface="Arial"/>
              </a:rPr>
              <a:t>minuter</a:t>
            </a:r>
            <a:r>
              <a:rPr sz="1000" spc="-30" dirty="0">
                <a:solidFill>
                  <a:srgbClr val="231F20"/>
                </a:solidFill>
                <a:latin typeface="Arial"/>
                <a:cs typeface="Arial"/>
              </a:rPr>
              <a:t> </a:t>
            </a:r>
            <a:r>
              <a:rPr sz="1000" dirty="0">
                <a:solidFill>
                  <a:srgbClr val="231F20"/>
                </a:solidFill>
                <a:latin typeface="Arial"/>
                <a:cs typeface="Arial"/>
              </a:rPr>
              <a:t>att</a:t>
            </a:r>
            <a:r>
              <a:rPr sz="1000" spc="-30" dirty="0">
                <a:solidFill>
                  <a:srgbClr val="231F20"/>
                </a:solidFill>
                <a:latin typeface="Arial"/>
                <a:cs typeface="Arial"/>
              </a:rPr>
              <a:t> </a:t>
            </a:r>
            <a:r>
              <a:rPr sz="1000" dirty="0">
                <a:solidFill>
                  <a:srgbClr val="231F20"/>
                </a:solidFill>
                <a:latin typeface="Arial"/>
                <a:cs typeface="Arial"/>
              </a:rPr>
              <a:t>förstå</a:t>
            </a:r>
            <a:r>
              <a:rPr sz="1000" spc="-30" dirty="0">
                <a:solidFill>
                  <a:srgbClr val="231F20"/>
                </a:solidFill>
                <a:latin typeface="Arial"/>
                <a:cs typeface="Arial"/>
              </a:rPr>
              <a:t> </a:t>
            </a:r>
            <a:r>
              <a:rPr sz="1000" dirty="0">
                <a:solidFill>
                  <a:srgbClr val="231F20"/>
                </a:solidFill>
                <a:latin typeface="Arial"/>
                <a:cs typeface="Arial"/>
              </a:rPr>
              <a:t>hur</a:t>
            </a:r>
            <a:r>
              <a:rPr sz="1000" spc="-30" dirty="0">
                <a:solidFill>
                  <a:srgbClr val="231F20"/>
                </a:solidFill>
                <a:latin typeface="Arial"/>
                <a:cs typeface="Arial"/>
              </a:rPr>
              <a:t> </a:t>
            </a:r>
            <a:r>
              <a:rPr sz="1000" dirty="0">
                <a:solidFill>
                  <a:srgbClr val="231F20"/>
                </a:solidFill>
                <a:latin typeface="Arial"/>
                <a:cs typeface="Arial"/>
              </a:rPr>
              <a:t>man</a:t>
            </a:r>
            <a:r>
              <a:rPr sz="1000" spc="-30" dirty="0">
                <a:solidFill>
                  <a:srgbClr val="231F20"/>
                </a:solidFill>
                <a:latin typeface="Arial"/>
                <a:cs typeface="Arial"/>
              </a:rPr>
              <a:t> </a:t>
            </a:r>
            <a:r>
              <a:rPr sz="1000" dirty="0">
                <a:solidFill>
                  <a:srgbClr val="231F20"/>
                </a:solidFill>
                <a:latin typeface="Arial"/>
                <a:cs typeface="Arial"/>
              </a:rPr>
              <a:t>ska</a:t>
            </a:r>
            <a:r>
              <a:rPr sz="1000" spc="-30" dirty="0">
                <a:solidFill>
                  <a:srgbClr val="231F20"/>
                </a:solidFill>
                <a:latin typeface="Arial"/>
                <a:cs typeface="Arial"/>
              </a:rPr>
              <a:t> </a:t>
            </a:r>
            <a:r>
              <a:rPr sz="1000" dirty="0">
                <a:solidFill>
                  <a:srgbClr val="231F20"/>
                </a:solidFill>
                <a:latin typeface="Arial"/>
                <a:cs typeface="Arial"/>
              </a:rPr>
              <a:t>göra,</a:t>
            </a:r>
            <a:r>
              <a:rPr sz="1000" spc="-30" dirty="0">
                <a:solidFill>
                  <a:srgbClr val="231F20"/>
                </a:solidFill>
                <a:latin typeface="Arial"/>
                <a:cs typeface="Arial"/>
              </a:rPr>
              <a:t> </a:t>
            </a:r>
            <a:r>
              <a:rPr sz="1000" dirty="0">
                <a:solidFill>
                  <a:srgbClr val="231F20"/>
                </a:solidFill>
                <a:latin typeface="Arial"/>
                <a:cs typeface="Arial"/>
              </a:rPr>
              <a:t>och</a:t>
            </a:r>
            <a:r>
              <a:rPr sz="1000" spc="-30" dirty="0">
                <a:solidFill>
                  <a:srgbClr val="231F20"/>
                </a:solidFill>
                <a:latin typeface="Arial"/>
                <a:cs typeface="Arial"/>
              </a:rPr>
              <a:t> </a:t>
            </a:r>
            <a:r>
              <a:rPr sz="1000" dirty="0">
                <a:solidFill>
                  <a:srgbClr val="231F20"/>
                </a:solidFill>
                <a:latin typeface="Arial"/>
                <a:cs typeface="Arial"/>
              </a:rPr>
              <a:t>ca</a:t>
            </a:r>
            <a:r>
              <a:rPr sz="1000" spc="-30" dirty="0">
                <a:solidFill>
                  <a:srgbClr val="231F20"/>
                </a:solidFill>
                <a:latin typeface="Arial"/>
                <a:cs typeface="Arial"/>
              </a:rPr>
              <a:t> </a:t>
            </a:r>
            <a:r>
              <a:rPr sz="1000" dirty="0">
                <a:solidFill>
                  <a:srgbClr val="231F20"/>
                </a:solidFill>
                <a:latin typeface="Arial"/>
                <a:cs typeface="Arial"/>
              </a:rPr>
              <a:t>15</a:t>
            </a:r>
            <a:r>
              <a:rPr sz="1000" spc="-30" dirty="0">
                <a:solidFill>
                  <a:srgbClr val="231F20"/>
                </a:solidFill>
                <a:latin typeface="Arial"/>
                <a:cs typeface="Arial"/>
              </a:rPr>
              <a:t> </a:t>
            </a:r>
            <a:r>
              <a:rPr sz="1000" dirty="0">
                <a:solidFill>
                  <a:srgbClr val="231F20"/>
                </a:solidFill>
                <a:latin typeface="Arial"/>
                <a:cs typeface="Arial"/>
              </a:rPr>
              <a:t>sekunder</a:t>
            </a:r>
            <a:r>
              <a:rPr sz="1000" spc="-30" dirty="0">
                <a:solidFill>
                  <a:srgbClr val="231F20"/>
                </a:solidFill>
                <a:latin typeface="Arial"/>
                <a:cs typeface="Arial"/>
              </a:rPr>
              <a:t> </a:t>
            </a:r>
            <a:r>
              <a:rPr sz="1000" dirty="0">
                <a:solidFill>
                  <a:srgbClr val="231F20"/>
                </a:solidFill>
                <a:latin typeface="Arial"/>
                <a:cs typeface="Arial"/>
              </a:rPr>
              <a:t>att</a:t>
            </a:r>
            <a:r>
              <a:rPr sz="1000" spc="-30" dirty="0">
                <a:solidFill>
                  <a:srgbClr val="231F20"/>
                </a:solidFill>
                <a:latin typeface="Arial"/>
                <a:cs typeface="Arial"/>
              </a:rPr>
              <a:t> </a:t>
            </a:r>
            <a:r>
              <a:rPr sz="1000" dirty="0">
                <a:solidFill>
                  <a:srgbClr val="231F20"/>
                </a:solidFill>
                <a:latin typeface="Arial"/>
                <a:cs typeface="Arial"/>
              </a:rPr>
              <a:t>rapportera  ett mål eller </a:t>
            </a:r>
            <a:r>
              <a:rPr lang="sv-SE" sz="1000" dirty="0" smtClean="0">
                <a:solidFill>
                  <a:srgbClr val="231F20"/>
                </a:solidFill>
                <a:latin typeface="Arial"/>
                <a:cs typeface="Arial"/>
              </a:rPr>
              <a:t>en utvisning</a:t>
            </a:r>
            <a:r>
              <a:rPr sz="1000" dirty="0" smtClean="0">
                <a:solidFill>
                  <a:srgbClr val="231F20"/>
                </a:solidFill>
                <a:latin typeface="Arial"/>
                <a:cs typeface="Arial"/>
              </a:rPr>
              <a:t>. </a:t>
            </a:r>
            <a:r>
              <a:rPr sz="1000" dirty="0">
                <a:solidFill>
                  <a:srgbClr val="231F20"/>
                </a:solidFill>
                <a:latin typeface="Arial"/>
                <a:cs typeface="Arial"/>
              </a:rPr>
              <a:t>Även att ta ett foto på spelarbänken, filma en </a:t>
            </a:r>
            <a:r>
              <a:rPr sz="1000" spc="-5" dirty="0">
                <a:solidFill>
                  <a:srgbClr val="231F20"/>
                </a:solidFill>
                <a:latin typeface="Arial"/>
                <a:cs typeface="Arial"/>
              </a:rPr>
              <a:t>straff </a:t>
            </a:r>
            <a:r>
              <a:rPr sz="1000" dirty="0">
                <a:solidFill>
                  <a:srgbClr val="231F20"/>
                </a:solidFill>
                <a:latin typeface="Arial"/>
                <a:cs typeface="Arial"/>
              </a:rPr>
              <a:t>eller matchsekvens från sekretariatet är  jätteenkelt, och väldigt</a:t>
            </a:r>
            <a:r>
              <a:rPr sz="1000" spc="-100" dirty="0">
                <a:solidFill>
                  <a:srgbClr val="231F20"/>
                </a:solidFill>
                <a:latin typeface="Arial"/>
                <a:cs typeface="Arial"/>
              </a:rPr>
              <a:t> </a:t>
            </a:r>
            <a:r>
              <a:rPr sz="1000" dirty="0">
                <a:solidFill>
                  <a:srgbClr val="231F20"/>
                </a:solidFill>
                <a:latin typeface="Arial"/>
                <a:cs typeface="Arial"/>
              </a:rPr>
              <a:t>uppskattat!</a:t>
            </a:r>
            <a:endParaRPr sz="1000" dirty="0">
              <a:latin typeface="Arial"/>
              <a:cs typeface="Arial"/>
            </a:endParaRPr>
          </a:p>
          <a:p>
            <a:pPr>
              <a:lnSpc>
                <a:spcPct val="100000"/>
              </a:lnSpc>
              <a:spcBef>
                <a:spcPts val="35"/>
              </a:spcBef>
            </a:pPr>
            <a:endParaRPr sz="1100" dirty="0">
              <a:latin typeface="Times New Roman"/>
              <a:cs typeface="Times New Roman"/>
            </a:endParaRPr>
          </a:p>
          <a:p>
            <a:pPr marL="12700" marR="5080">
              <a:lnSpc>
                <a:spcPct val="108300"/>
              </a:lnSpc>
            </a:pPr>
            <a:r>
              <a:rPr sz="1000" dirty="0" smtClean="0">
                <a:solidFill>
                  <a:srgbClr val="231F20"/>
                </a:solidFill>
                <a:latin typeface="Arial"/>
                <a:cs typeface="Arial"/>
              </a:rPr>
              <a:t>Om </a:t>
            </a:r>
            <a:r>
              <a:rPr sz="1000" dirty="0">
                <a:solidFill>
                  <a:srgbClr val="231F20"/>
                </a:solidFill>
                <a:latin typeface="Arial"/>
                <a:cs typeface="Arial"/>
              </a:rPr>
              <a:t>du vill komma väl förberedd till jobbet </a:t>
            </a:r>
            <a:r>
              <a:rPr lang="sv-SE" sz="1000" dirty="0" smtClean="0">
                <a:solidFill>
                  <a:srgbClr val="231F20"/>
                </a:solidFill>
                <a:latin typeface="Arial"/>
                <a:cs typeface="Arial"/>
              </a:rPr>
              <a:t>som rapportör </a:t>
            </a:r>
            <a:r>
              <a:rPr sz="1000" dirty="0" smtClean="0">
                <a:solidFill>
                  <a:srgbClr val="231F20"/>
                </a:solidFill>
                <a:latin typeface="Arial"/>
                <a:cs typeface="Arial"/>
              </a:rPr>
              <a:t>får </a:t>
            </a:r>
            <a:r>
              <a:rPr sz="1000" dirty="0">
                <a:solidFill>
                  <a:srgbClr val="231F20"/>
                </a:solidFill>
                <a:latin typeface="Arial"/>
                <a:cs typeface="Arial"/>
              </a:rPr>
              <a:t>du gärna testa Sportswik innan turneringen så att du vet  hur det </a:t>
            </a:r>
            <a:r>
              <a:rPr sz="1000" spc="-10" dirty="0">
                <a:solidFill>
                  <a:srgbClr val="231F20"/>
                </a:solidFill>
                <a:latin typeface="Arial"/>
                <a:cs typeface="Arial"/>
              </a:rPr>
              <a:t>fungerar. </a:t>
            </a:r>
            <a:r>
              <a:rPr sz="1000" dirty="0">
                <a:solidFill>
                  <a:srgbClr val="231F20"/>
                </a:solidFill>
                <a:latin typeface="Arial"/>
                <a:cs typeface="Arial"/>
              </a:rPr>
              <a:t>Det kommer också göra att överlämningen mellan olika </a:t>
            </a:r>
            <a:r>
              <a:rPr lang="sv-SE" sz="1000" dirty="0" smtClean="0">
                <a:solidFill>
                  <a:srgbClr val="231F20"/>
                </a:solidFill>
                <a:latin typeface="Arial"/>
                <a:cs typeface="Arial"/>
              </a:rPr>
              <a:t>rapportörer</a:t>
            </a:r>
            <a:r>
              <a:rPr sz="1000" dirty="0" smtClean="0">
                <a:solidFill>
                  <a:srgbClr val="231F20"/>
                </a:solidFill>
                <a:latin typeface="Arial"/>
                <a:cs typeface="Arial"/>
              </a:rPr>
              <a:t> </a:t>
            </a:r>
            <a:r>
              <a:rPr sz="1000" dirty="0">
                <a:solidFill>
                  <a:srgbClr val="231F20"/>
                </a:solidFill>
                <a:latin typeface="Arial"/>
                <a:cs typeface="Arial"/>
              </a:rPr>
              <a:t>blir snabbare och</a:t>
            </a:r>
            <a:r>
              <a:rPr sz="1000" spc="-55" dirty="0">
                <a:solidFill>
                  <a:srgbClr val="231F20"/>
                </a:solidFill>
                <a:latin typeface="Arial"/>
                <a:cs typeface="Arial"/>
              </a:rPr>
              <a:t> </a:t>
            </a:r>
            <a:r>
              <a:rPr sz="1000" dirty="0">
                <a:solidFill>
                  <a:srgbClr val="231F20"/>
                </a:solidFill>
                <a:latin typeface="Arial"/>
                <a:cs typeface="Arial"/>
              </a:rPr>
              <a:t>smidigare.</a:t>
            </a:r>
            <a:endParaRPr sz="1000" dirty="0">
              <a:latin typeface="Arial"/>
              <a:cs typeface="Arial"/>
            </a:endParaRPr>
          </a:p>
          <a:p>
            <a:pPr>
              <a:lnSpc>
                <a:spcPct val="100000"/>
              </a:lnSpc>
              <a:spcBef>
                <a:spcPts val="35"/>
              </a:spcBef>
            </a:pPr>
            <a:endParaRPr sz="1100" dirty="0">
              <a:latin typeface="Times New Roman"/>
              <a:cs typeface="Times New Roman"/>
            </a:endParaRPr>
          </a:p>
          <a:p>
            <a:pPr marL="12700" marR="88265" algn="just">
              <a:lnSpc>
                <a:spcPct val="108300"/>
              </a:lnSpc>
            </a:pPr>
            <a:r>
              <a:rPr sz="1000" dirty="0">
                <a:solidFill>
                  <a:srgbClr val="231F20"/>
                </a:solidFill>
                <a:latin typeface="Arial"/>
                <a:cs typeface="Arial"/>
              </a:rPr>
              <a:t>Nedan</a:t>
            </a:r>
            <a:r>
              <a:rPr sz="1000" spc="-45" dirty="0">
                <a:solidFill>
                  <a:srgbClr val="231F20"/>
                </a:solidFill>
                <a:latin typeface="Arial"/>
                <a:cs typeface="Arial"/>
              </a:rPr>
              <a:t> </a:t>
            </a:r>
            <a:r>
              <a:rPr sz="1000" dirty="0">
                <a:solidFill>
                  <a:srgbClr val="231F20"/>
                </a:solidFill>
                <a:latin typeface="Arial"/>
                <a:cs typeface="Arial"/>
              </a:rPr>
              <a:t>finns</a:t>
            </a:r>
            <a:r>
              <a:rPr sz="1000" spc="-45" dirty="0">
                <a:solidFill>
                  <a:srgbClr val="231F20"/>
                </a:solidFill>
                <a:latin typeface="Arial"/>
                <a:cs typeface="Arial"/>
              </a:rPr>
              <a:t> </a:t>
            </a:r>
            <a:r>
              <a:rPr sz="1000" dirty="0">
                <a:solidFill>
                  <a:srgbClr val="231F20"/>
                </a:solidFill>
                <a:latin typeface="Arial"/>
                <a:cs typeface="Arial"/>
              </a:rPr>
              <a:t>en</a:t>
            </a:r>
            <a:r>
              <a:rPr sz="1000" spc="-45" dirty="0">
                <a:solidFill>
                  <a:srgbClr val="231F20"/>
                </a:solidFill>
                <a:latin typeface="Arial"/>
                <a:cs typeface="Arial"/>
              </a:rPr>
              <a:t> </a:t>
            </a:r>
            <a:r>
              <a:rPr sz="1000" dirty="0">
                <a:solidFill>
                  <a:srgbClr val="231F20"/>
                </a:solidFill>
                <a:latin typeface="Arial"/>
                <a:cs typeface="Arial"/>
              </a:rPr>
              <a:t>beskrivning</a:t>
            </a:r>
            <a:r>
              <a:rPr sz="1000" spc="-45" dirty="0">
                <a:solidFill>
                  <a:srgbClr val="231F20"/>
                </a:solidFill>
                <a:latin typeface="Arial"/>
                <a:cs typeface="Arial"/>
              </a:rPr>
              <a:t> </a:t>
            </a:r>
            <a:r>
              <a:rPr sz="1000" dirty="0">
                <a:solidFill>
                  <a:srgbClr val="231F20"/>
                </a:solidFill>
                <a:latin typeface="Arial"/>
                <a:cs typeface="Arial"/>
              </a:rPr>
              <a:t>av</a:t>
            </a:r>
            <a:r>
              <a:rPr sz="1000" spc="-45" dirty="0">
                <a:solidFill>
                  <a:srgbClr val="231F20"/>
                </a:solidFill>
                <a:latin typeface="Arial"/>
                <a:cs typeface="Arial"/>
              </a:rPr>
              <a:t> </a:t>
            </a:r>
            <a:r>
              <a:rPr sz="1000" dirty="0">
                <a:solidFill>
                  <a:srgbClr val="231F20"/>
                </a:solidFill>
                <a:latin typeface="Arial"/>
                <a:cs typeface="Arial"/>
              </a:rPr>
              <a:t>hur</a:t>
            </a:r>
            <a:r>
              <a:rPr sz="1000" spc="-45" dirty="0">
                <a:solidFill>
                  <a:srgbClr val="231F20"/>
                </a:solidFill>
                <a:latin typeface="Arial"/>
                <a:cs typeface="Arial"/>
              </a:rPr>
              <a:t> </a:t>
            </a:r>
            <a:r>
              <a:rPr sz="1000" dirty="0">
                <a:solidFill>
                  <a:srgbClr val="231F20"/>
                </a:solidFill>
                <a:latin typeface="Arial"/>
                <a:cs typeface="Arial"/>
              </a:rPr>
              <a:t>du</a:t>
            </a:r>
            <a:r>
              <a:rPr sz="1000" spc="-45" dirty="0">
                <a:solidFill>
                  <a:srgbClr val="231F20"/>
                </a:solidFill>
                <a:latin typeface="Arial"/>
                <a:cs typeface="Arial"/>
              </a:rPr>
              <a:t> </a:t>
            </a:r>
            <a:r>
              <a:rPr sz="1000" dirty="0">
                <a:solidFill>
                  <a:srgbClr val="231F20"/>
                </a:solidFill>
                <a:latin typeface="Arial"/>
                <a:cs typeface="Arial"/>
              </a:rPr>
              <a:t>blir</a:t>
            </a:r>
            <a:r>
              <a:rPr sz="1000" spc="-45" dirty="0">
                <a:solidFill>
                  <a:srgbClr val="231F20"/>
                </a:solidFill>
                <a:latin typeface="Arial"/>
                <a:cs typeface="Arial"/>
              </a:rPr>
              <a:t> </a:t>
            </a:r>
            <a:r>
              <a:rPr sz="1000" dirty="0">
                <a:solidFill>
                  <a:srgbClr val="231F20"/>
                </a:solidFill>
                <a:latin typeface="Arial"/>
                <a:cs typeface="Arial"/>
              </a:rPr>
              <a:t>medlem</a:t>
            </a:r>
            <a:r>
              <a:rPr sz="1000" spc="-45" dirty="0">
                <a:solidFill>
                  <a:srgbClr val="231F20"/>
                </a:solidFill>
                <a:latin typeface="Arial"/>
                <a:cs typeface="Arial"/>
              </a:rPr>
              <a:t> </a:t>
            </a:r>
            <a:r>
              <a:rPr sz="1000" dirty="0">
                <a:solidFill>
                  <a:srgbClr val="231F20"/>
                </a:solidFill>
                <a:latin typeface="Arial"/>
                <a:cs typeface="Arial"/>
              </a:rPr>
              <a:t>på</a:t>
            </a:r>
            <a:r>
              <a:rPr sz="1000" spc="-45" dirty="0">
                <a:solidFill>
                  <a:srgbClr val="231F20"/>
                </a:solidFill>
                <a:latin typeface="Arial"/>
                <a:cs typeface="Arial"/>
              </a:rPr>
              <a:t> </a:t>
            </a:r>
            <a:r>
              <a:rPr sz="1000" dirty="0">
                <a:solidFill>
                  <a:srgbClr val="231F20"/>
                </a:solidFill>
                <a:latin typeface="Arial"/>
                <a:cs typeface="Arial"/>
              </a:rPr>
              <a:t>Sportswik</a:t>
            </a:r>
            <a:r>
              <a:rPr sz="1000" spc="-45" dirty="0">
                <a:solidFill>
                  <a:srgbClr val="231F20"/>
                </a:solidFill>
                <a:latin typeface="Arial"/>
                <a:cs typeface="Arial"/>
              </a:rPr>
              <a:t> </a:t>
            </a:r>
            <a:r>
              <a:rPr sz="1000" dirty="0">
                <a:solidFill>
                  <a:srgbClr val="231F20"/>
                </a:solidFill>
                <a:latin typeface="Arial"/>
                <a:cs typeface="Arial"/>
              </a:rPr>
              <a:t>och</a:t>
            </a:r>
            <a:r>
              <a:rPr sz="1000" spc="-45" dirty="0">
                <a:solidFill>
                  <a:srgbClr val="231F20"/>
                </a:solidFill>
                <a:latin typeface="Arial"/>
                <a:cs typeface="Arial"/>
              </a:rPr>
              <a:t> </a:t>
            </a:r>
            <a:r>
              <a:rPr sz="1000" dirty="0">
                <a:solidFill>
                  <a:srgbClr val="231F20"/>
                </a:solidFill>
                <a:latin typeface="Arial"/>
                <a:cs typeface="Arial"/>
              </a:rPr>
              <a:t>börjar</a:t>
            </a:r>
            <a:r>
              <a:rPr sz="1000" spc="-45" dirty="0">
                <a:solidFill>
                  <a:srgbClr val="231F20"/>
                </a:solidFill>
                <a:latin typeface="Arial"/>
                <a:cs typeface="Arial"/>
              </a:rPr>
              <a:t> </a:t>
            </a:r>
            <a:r>
              <a:rPr sz="1000" dirty="0">
                <a:solidFill>
                  <a:srgbClr val="231F20"/>
                </a:solidFill>
                <a:latin typeface="Arial"/>
                <a:cs typeface="Arial"/>
              </a:rPr>
              <a:t>följa</a:t>
            </a:r>
            <a:r>
              <a:rPr sz="1000" spc="-45" dirty="0">
                <a:solidFill>
                  <a:srgbClr val="231F20"/>
                </a:solidFill>
                <a:latin typeface="Arial"/>
                <a:cs typeface="Arial"/>
              </a:rPr>
              <a:t> </a:t>
            </a:r>
            <a:r>
              <a:rPr sz="1000" dirty="0">
                <a:solidFill>
                  <a:srgbClr val="231F20"/>
                </a:solidFill>
                <a:latin typeface="Arial"/>
                <a:cs typeface="Arial"/>
              </a:rPr>
              <a:t>det</a:t>
            </a:r>
            <a:r>
              <a:rPr sz="1000" spc="-45" dirty="0">
                <a:solidFill>
                  <a:srgbClr val="231F20"/>
                </a:solidFill>
                <a:latin typeface="Arial"/>
                <a:cs typeface="Arial"/>
              </a:rPr>
              <a:t> </a:t>
            </a:r>
            <a:r>
              <a:rPr sz="1000" dirty="0">
                <a:solidFill>
                  <a:srgbClr val="231F20"/>
                </a:solidFill>
                <a:latin typeface="Arial"/>
                <a:cs typeface="Arial"/>
              </a:rPr>
              <a:t>testlag</a:t>
            </a:r>
            <a:r>
              <a:rPr sz="1000" spc="-45" dirty="0">
                <a:solidFill>
                  <a:srgbClr val="231F20"/>
                </a:solidFill>
                <a:latin typeface="Arial"/>
                <a:cs typeface="Arial"/>
              </a:rPr>
              <a:t> </a:t>
            </a:r>
            <a:r>
              <a:rPr sz="1000" dirty="0">
                <a:solidFill>
                  <a:srgbClr val="231F20"/>
                </a:solidFill>
                <a:latin typeface="Arial"/>
                <a:cs typeface="Arial"/>
              </a:rPr>
              <a:t>vi</a:t>
            </a:r>
            <a:r>
              <a:rPr sz="1000" spc="-45" dirty="0">
                <a:solidFill>
                  <a:srgbClr val="231F20"/>
                </a:solidFill>
                <a:latin typeface="Arial"/>
                <a:cs typeface="Arial"/>
              </a:rPr>
              <a:t> </a:t>
            </a:r>
            <a:r>
              <a:rPr sz="1000" dirty="0">
                <a:solidFill>
                  <a:srgbClr val="231F20"/>
                </a:solidFill>
                <a:latin typeface="Arial"/>
                <a:cs typeface="Arial"/>
              </a:rPr>
              <a:t>skapat</a:t>
            </a:r>
            <a:r>
              <a:rPr sz="1000" spc="-45" dirty="0">
                <a:solidFill>
                  <a:srgbClr val="231F20"/>
                </a:solidFill>
                <a:latin typeface="Arial"/>
                <a:cs typeface="Arial"/>
              </a:rPr>
              <a:t> </a:t>
            </a:r>
            <a:r>
              <a:rPr sz="1000" dirty="0">
                <a:solidFill>
                  <a:srgbClr val="231F20"/>
                </a:solidFill>
                <a:latin typeface="Arial"/>
                <a:cs typeface="Arial"/>
              </a:rPr>
              <a:t>för</a:t>
            </a:r>
            <a:r>
              <a:rPr sz="1000" spc="-45" dirty="0">
                <a:solidFill>
                  <a:srgbClr val="231F20"/>
                </a:solidFill>
                <a:latin typeface="Arial"/>
                <a:cs typeface="Arial"/>
              </a:rPr>
              <a:t> </a:t>
            </a:r>
            <a:r>
              <a:rPr sz="1000" dirty="0">
                <a:solidFill>
                  <a:srgbClr val="231F20"/>
                </a:solidFill>
                <a:latin typeface="Arial"/>
                <a:cs typeface="Arial"/>
              </a:rPr>
              <a:t>att</a:t>
            </a:r>
            <a:r>
              <a:rPr sz="1000" spc="-45" dirty="0">
                <a:solidFill>
                  <a:srgbClr val="231F20"/>
                </a:solidFill>
                <a:latin typeface="Arial"/>
                <a:cs typeface="Arial"/>
              </a:rPr>
              <a:t> </a:t>
            </a:r>
            <a:r>
              <a:rPr sz="1000" dirty="0">
                <a:solidFill>
                  <a:srgbClr val="231F20"/>
                </a:solidFill>
                <a:latin typeface="Arial"/>
                <a:cs typeface="Arial"/>
              </a:rPr>
              <a:t>alla</a:t>
            </a:r>
            <a:r>
              <a:rPr sz="1000" spc="-45" dirty="0">
                <a:solidFill>
                  <a:srgbClr val="231F20"/>
                </a:solidFill>
                <a:latin typeface="Arial"/>
                <a:cs typeface="Arial"/>
              </a:rPr>
              <a:t> </a:t>
            </a:r>
            <a:r>
              <a:rPr sz="1000" dirty="0">
                <a:solidFill>
                  <a:srgbClr val="231F20"/>
                </a:solidFill>
                <a:latin typeface="Arial"/>
                <a:cs typeface="Arial"/>
              </a:rPr>
              <a:t>som</a:t>
            </a:r>
            <a:r>
              <a:rPr sz="1000" spc="-45" dirty="0">
                <a:solidFill>
                  <a:srgbClr val="231F20"/>
                </a:solidFill>
                <a:latin typeface="Arial"/>
                <a:cs typeface="Arial"/>
              </a:rPr>
              <a:t> </a:t>
            </a:r>
            <a:r>
              <a:rPr sz="1000" dirty="0">
                <a:solidFill>
                  <a:srgbClr val="231F20"/>
                </a:solidFill>
                <a:latin typeface="Arial"/>
                <a:cs typeface="Arial"/>
              </a:rPr>
              <a:t>ska  jobba </a:t>
            </a:r>
            <a:r>
              <a:rPr lang="sv-SE" sz="1000" dirty="0" smtClean="0">
                <a:solidFill>
                  <a:srgbClr val="231F20"/>
                </a:solidFill>
                <a:latin typeface="Arial"/>
                <a:cs typeface="Arial"/>
              </a:rPr>
              <a:t>som rapportörer </a:t>
            </a:r>
            <a:r>
              <a:rPr sz="1000" dirty="0" smtClean="0">
                <a:solidFill>
                  <a:srgbClr val="231F20"/>
                </a:solidFill>
                <a:latin typeface="Arial"/>
                <a:cs typeface="Arial"/>
              </a:rPr>
              <a:t>enkelt </a:t>
            </a:r>
            <a:r>
              <a:rPr sz="1000" dirty="0">
                <a:solidFill>
                  <a:srgbClr val="231F20"/>
                </a:solidFill>
                <a:latin typeface="Arial"/>
                <a:cs typeface="Arial"/>
              </a:rPr>
              <a:t>ska kunna testa att rapportera utan att vara rädd för att något ska kunna bli</a:t>
            </a:r>
            <a:r>
              <a:rPr sz="1000" spc="-100" dirty="0">
                <a:solidFill>
                  <a:srgbClr val="231F20"/>
                </a:solidFill>
                <a:latin typeface="Arial"/>
                <a:cs typeface="Arial"/>
              </a:rPr>
              <a:t> </a:t>
            </a:r>
            <a:r>
              <a:rPr sz="1000" dirty="0">
                <a:solidFill>
                  <a:srgbClr val="231F20"/>
                </a:solidFill>
                <a:latin typeface="Arial"/>
                <a:cs typeface="Arial"/>
              </a:rPr>
              <a:t>tokigt.</a:t>
            </a:r>
            <a:endParaRPr sz="1000" dirty="0">
              <a:latin typeface="Arial"/>
              <a:cs typeface="Arial"/>
            </a:endParaRPr>
          </a:p>
          <a:p>
            <a:pPr>
              <a:lnSpc>
                <a:spcPct val="100000"/>
              </a:lnSpc>
              <a:spcBef>
                <a:spcPts val="35"/>
              </a:spcBef>
            </a:pPr>
            <a:endParaRPr sz="1100" dirty="0">
              <a:latin typeface="Times New Roman"/>
              <a:cs typeface="Times New Roman"/>
            </a:endParaRPr>
          </a:p>
          <a:p>
            <a:pPr marL="12700" marR="88265" algn="just">
              <a:lnSpc>
                <a:spcPct val="108300"/>
              </a:lnSpc>
            </a:pPr>
            <a:r>
              <a:rPr sz="1000" dirty="0">
                <a:solidFill>
                  <a:srgbClr val="231F20"/>
                </a:solidFill>
                <a:latin typeface="Arial"/>
                <a:cs typeface="Arial"/>
              </a:rPr>
              <a:t>På nästa sida finns en beskrivning av hur du kan lägga upp en egen testmatch, fota, filma och rapportera mål och  </a:t>
            </a:r>
            <a:r>
              <a:rPr sz="1000" spc="-5" dirty="0">
                <a:solidFill>
                  <a:srgbClr val="231F20"/>
                </a:solidFill>
                <a:latin typeface="Arial"/>
                <a:cs typeface="Arial"/>
              </a:rPr>
              <a:t>matchhändelser. </a:t>
            </a:r>
            <a:r>
              <a:rPr sz="1000" dirty="0">
                <a:solidFill>
                  <a:srgbClr val="231F20"/>
                </a:solidFill>
                <a:latin typeface="Arial"/>
                <a:cs typeface="Arial"/>
              </a:rPr>
              <a:t>Sista sidan innehåller </a:t>
            </a:r>
            <a:r>
              <a:rPr lang="sv-SE" sz="1000" dirty="0" smtClean="0">
                <a:solidFill>
                  <a:srgbClr val="231F20"/>
                </a:solidFill>
                <a:latin typeface="Arial"/>
                <a:cs typeface="Arial"/>
              </a:rPr>
              <a:t>en detaljerad rapporteringshjälp som </a:t>
            </a:r>
            <a:r>
              <a:rPr sz="1000" dirty="0" smtClean="0">
                <a:solidFill>
                  <a:srgbClr val="231F20"/>
                </a:solidFill>
                <a:latin typeface="Arial"/>
                <a:cs typeface="Arial"/>
              </a:rPr>
              <a:t>beskriver </a:t>
            </a:r>
            <a:r>
              <a:rPr sz="1000" dirty="0">
                <a:solidFill>
                  <a:srgbClr val="231F20"/>
                </a:solidFill>
                <a:latin typeface="Arial"/>
                <a:cs typeface="Arial"/>
              </a:rPr>
              <a:t>hur du under  cupen enkelt hittar den match du ska rapportera ifrån via appens </a:t>
            </a:r>
            <a:r>
              <a:rPr sz="1000" spc="-10" dirty="0">
                <a:solidFill>
                  <a:srgbClr val="231F20"/>
                </a:solidFill>
                <a:latin typeface="Arial"/>
                <a:cs typeface="Arial"/>
              </a:rPr>
              <a:t>huvudmeny, </a:t>
            </a:r>
            <a:r>
              <a:rPr sz="1000" dirty="0">
                <a:solidFill>
                  <a:srgbClr val="231F20"/>
                </a:solidFill>
                <a:latin typeface="Arial"/>
                <a:cs typeface="Arial"/>
              </a:rPr>
              <a:t>cuper just nu och</a:t>
            </a:r>
            <a:r>
              <a:rPr sz="1000" spc="-50" dirty="0">
                <a:solidFill>
                  <a:srgbClr val="231F20"/>
                </a:solidFill>
                <a:latin typeface="Arial"/>
                <a:cs typeface="Arial"/>
              </a:rPr>
              <a:t> </a:t>
            </a:r>
            <a:r>
              <a:rPr sz="1000" spc="-10" dirty="0">
                <a:solidFill>
                  <a:srgbClr val="231F20"/>
                </a:solidFill>
                <a:latin typeface="Arial"/>
                <a:cs typeface="Arial"/>
              </a:rPr>
              <a:t>arenor.</a:t>
            </a:r>
            <a:endParaRPr sz="1000" dirty="0">
              <a:latin typeface="Arial"/>
              <a:cs typeface="Arial"/>
            </a:endParaRPr>
          </a:p>
          <a:p>
            <a:pPr>
              <a:lnSpc>
                <a:spcPct val="100000"/>
              </a:lnSpc>
              <a:spcBef>
                <a:spcPts val="20"/>
              </a:spcBef>
            </a:pPr>
            <a:endParaRPr sz="1200" dirty="0">
              <a:latin typeface="Times New Roman"/>
              <a:cs typeface="Times New Roman"/>
            </a:endParaRPr>
          </a:p>
          <a:p>
            <a:pPr marL="12700" algn="just">
              <a:lnSpc>
                <a:spcPct val="100000"/>
              </a:lnSpc>
            </a:pPr>
            <a:r>
              <a:rPr sz="1000" spc="-10" dirty="0">
                <a:solidFill>
                  <a:srgbClr val="231F20"/>
                </a:solidFill>
                <a:latin typeface="Arial"/>
                <a:cs typeface="Arial"/>
              </a:rPr>
              <a:t>Lycka </a:t>
            </a:r>
            <a:r>
              <a:rPr sz="1000" dirty="0">
                <a:solidFill>
                  <a:srgbClr val="231F20"/>
                </a:solidFill>
                <a:latin typeface="Arial"/>
                <a:cs typeface="Arial"/>
              </a:rPr>
              <a:t>till, och låt oss </a:t>
            </a:r>
            <a:r>
              <a:rPr lang="sv-SE" sz="1000" dirty="0" smtClean="0">
                <a:solidFill>
                  <a:srgbClr val="231F20"/>
                </a:solidFill>
                <a:latin typeface="Arial"/>
                <a:cs typeface="Arial"/>
              </a:rPr>
              <a:t>skapa en fantastisk bevakning av</a:t>
            </a:r>
            <a:r>
              <a:rPr sz="1000" dirty="0" smtClean="0">
                <a:solidFill>
                  <a:srgbClr val="231F20"/>
                </a:solidFill>
                <a:latin typeface="Arial"/>
                <a:cs typeface="Arial"/>
              </a:rPr>
              <a:t> turnering</a:t>
            </a:r>
            <a:r>
              <a:rPr lang="sv-SE" sz="1000" dirty="0" smtClean="0">
                <a:solidFill>
                  <a:srgbClr val="231F20"/>
                </a:solidFill>
                <a:latin typeface="Arial"/>
                <a:cs typeface="Arial"/>
              </a:rPr>
              <a:t>en</a:t>
            </a:r>
            <a:r>
              <a:rPr sz="1000" dirty="0" smtClean="0">
                <a:solidFill>
                  <a:srgbClr val="231F20"/>
                </a:solidFill>
                <a:latin typeface="Arial"/>
                <a:cs typeface="Arial"/>
              </a:rPr>
              <a:t>, </a:t>
            </a:r>
            <a:r>
              <a:rPr lang="sv-SE" sz="1000" dirty="0" smtClean="0">
                <a:solidFill>
                  <a:srgbClr val="231F20"/>
                </a:solidFill>
                <a:latin typeface="Arial"/>
                <a:cs typeface="Arial"/>
              </a:rPr>
              <a:t>för spelare, ledare och alla </a:t>
            </a:r>
            <a:r>
              <a:rPr sz="1000" dirty="0" smtClean="0">
                <a:solidFill>
                  <a:srgbClr val="231F20"/>
                </a:solidFill>
                <a:latin typeface="Arial"/>
                <a:cs typeface="Arial"/>
              </a:rPr>
              <a:t>som </a:t>
            </a:r>
            <a:r>
              <a:rPr sz="1000" dirty="0">
                <a:solidFill>
                  <a:srgbClr val="231F20"/>
                </a:solidFill>
                <a:latin typeface="Arial"/>
                <a:cs typeface="Arial"/>
              </a:rPr>
              <a:t>inte kan vara på</a:t>
            </a:r>
            <a:r>
              <a:rPr sz="1000" spc="-80" dirty="0">
                <a:solidFill>
                  <a:srgbClr val="231F20"/>
                </a:solidFill>
                <a:latin typeface="Arial"/>
                <a:cs typeface="Arial"/>
              </a:rPr>
              <a:t> </a:t>
            </a:r>
            <a:r>
              <a:rPr sz="1000" dirty="0">
                <a:solidFill>
                  <a:srgbClr val="231F20"/>
                </a:solidFill>
                <a:latin typeface="Arial"/>
                <a:cs typeface="Arial"/>
              </a:rPr>
              <a:t>plats!</a:t>
            </a:r>
            <a:endParaRPr sz="1000" dirty="0">
              <a:latin typeface="Arial"/>
              <a:cs typeface="Arial"/>
            </a:endParaRPr>
          </a:p>
        </p:txBody>
      </p:sp>
      <p:sp>
        <p:nvSpPr>
          <p:cNvPr id="3" name="object 3"/>
          <p:cNvSpPr/>
          <p:nvPr/>
        </p:nvSpPr>
        <p:spPr>
          <a:xfrm>
            <a:off x="465720" y="9853035"/>
            <a:ext cx="6667500" cy="0"/>
          </a:xfrm>
          <a:custGeom>
            <a:avLst/>
            <a:gdLst/>
            <a:ahLst/>
            <a:cxnLst/>
            <a:rect l="l" t="t" r="r" b="b"/>
            <a:pathLst>
              <a:path w="6667500">
                <a:moveTo>
                  <a:pt x="0" y="0"/>
                </a:moveTo>
                <a:lnTo>
                  <a:pt x="6667500" y="0"/>
                </a:lnTo>
              </a:path>
            </a:pathLst>
          </a:custGeom>
          <a:ln w="6350">
            <a:solidFill>
              <a:srgbClr val="231F20"/>
            </a:solidFill>
          </a:ln>
        </p:spPr>
        <p:txBody>
          <a:bodyPr wrap="square" lIns="0" tIns="0" rIns="0" bIns="0" rtlCol="0"/>
          <a:lstStyle/>
          <a:p>
            <a:endParaRPr/>
          </a:p>
        </p:txBody>
      </p:sp>
      <p:sp>
        <p:nvSpPr>
          <p:cNvPr id="4" name="object 4"/>
          <p:cNvSpPr/>
          <p:nvPr/>
        </p:nvSpPr>
        <p:spPr>
          <a:xfrm>
            <a:off x="465720" y="10335635"/>
            <a:ext cx="6667500" cy="0"/>
          </a:xfrm>
          <a:custGeom>
            <a:avLst/>
            <a:gdLst/>
            <a:ahLst/>
            <a:cxnLst/>
            <a:rect l="l" t="t" r="r" b="b"/>
            <a:pathLst>
              <a:path w="6667500">
                <a:moveTo>
                  <a:pt x="0" y="0"/>
                </a:moveTo>
                <a:lnTo>
                  <a:pt x="6667500" y="0"/>
                </a:lnTo>
              </a:path>
            </a:pathLst>
          </a:custGeom>
          <a:ln w="6350">
            <a:solidFill>
              <a:srgbClr val="231F20"/>
            </a:solidFill>
          </a:ln>
        </p:spPr>
        <p:txBody>
          <a:bodyPr wrap="square" lIns="0" tIns="0" rIns="0" bIns="0" rtlCol="0"/>
          <a:lstStyle/>
          <a:p>
            <a:endParaRPr/>
          </a:p>
        </p:txBody>
      </p:sp>
      <p:sp>
        <p:nvSpPr>
          <p:cNvPr id="5" name="object 5"/>
          <p:cNvSpPr/>
          <p:nvPr/>
        </p:nvSpPr>
        <p:spPr>
          <a:xfrm>
            <a:off x="465720" y="797941"/>
            <a:ext cx="6667500" cy="0"/>
          </a:xfrm>
          <a:custGeom>
            <a:avLst/>
            <a:gdLst/>
            <a:ahLst/>
            <a:cxnLst/>
            <a:rect l="l" t="t" r="r" b="b"/>
            <a:pathLst>
              <a:path w="6667500">
                <a:moveTo>
                  <a:pt x="0" y="0"/>
                </a:moveTo>
                <a:lnTo>
                  <a:pt x="6667500" y="0"/>
                </a:lnTo>
              </a:path>
            </a:pathLst>
          </a:custGeom>
          <a:ln w="6350">
            <a:solidFill>
              <a:srgbClr val="231F20"/>
            </a:solidFill>
          </a:ln>
        </p:spPr>
        <p:txBody>
          <a:bodyPr wrap="square" lIns="0" tIns="0" rIns="0" bIns="0" rtlCol="0"/>
          <a:lstStyle/>
          <a:p>
            <a:endParaRPr/>
          </a:p>
        </p:txBody>
      </p:sp>
      <p:sp>
        <p:nvSpPr>
          <p:cNvPr id="6" name="object 6"/>
          <p:cNvSpPr/>
          <p:nvPr/>
        </p:nvSpPr>
        <p:spPr>
          <a:xfrm>
            <a:off x="3799471" y="6852323"/>
            <a:ext cx="0" cy="2867660"/>
          </a:xfrm>
          <a:custGeom>
            <a:avLst/>
            <a:gdLst/>
            <a:ahLst/>
            <a:cxnLst/>
            <a:rect l="l" t="t" r="r" b="b"/>
            <a:pathLst>
              <a:path h="2867659">
                <a:moveTo>
                  <a:pt x="0" y="0"/>
                </a:moveTo>
                <a:lnTo>
                  <a:pt x="0" y="2867469"/>
                </a:lnTo>
              </a:path>
            </a:pathLst>
          </a:custGeom>
          <a:ln w="6578">
            <a:solidFill>
              <a:srgbClr val="231F20"/>
            </a:solidFill>
          </a:ln>
        </p:spPr>
        <p:txBody>
          <a:bodyPr wrap="square" lIns="0" tIns="0" rIns="0" bIns="0" rtlCol="0"/>
          <a:lstStyle/>
          <a:p>
            <a:endParaRPr/>
          </a:p>
        </p:txBody>
      </p:sp>
      <p:sp>
        <p:nvSpPr>
          <p:cNvPr id="7" name="object 7"/>
          <p:cNvSpPr txBox="1"/>
          <p:nvPr/>
        </p:nvSpPr>
        <p:spPr>
          <a:xfrm>
            <a:off x="1181168" y="7014642"/>
            <a:ext cx="1835082" cy="564257"/>
          </a:xfrm>
          <a:prstGeom prst="rect">
            <a:avLst/>
          </a:prstGeom>
        </p:spPr>
        <p:txBody>
          <a:bodyPr vert="horz" wrap="square" lIns="0" tIns="0" rIns="0" bIns="0" rtlCol="0">
            <a:spAutoFit/>
          </a:bodyPr>
          <a:lstStyle/>
          <a:p>
            <a:pPr marL="12700" marR="5080">
              <a:lnSpc>
                <a:spcPts val="2200"/>
              </a:lnSpc>
            </a:pPr>
            <a:r>
              <a:rPr sz="2200" b="1" spc="40" dirty="0">
                <a:solidFill>
                  <a:srgbClr val="231F20"/>
                </a:solidFill>
                <a:latin typeface="Calibri"/>
                <a:cs typeface="Calibri"/>
              </a:rPr>
              <a:t>BLI </a:t>
            </a:r>
            <a:r>
              <a:rPr sz="2200" b="1" spc="-80" dirty="0">
                <a:solidFill>
                  <a:srgbClr val="231F20"/>
                </a:solidFill>
                <a:latin typeface="Calibri"/>
                <a:cs typeface="Calibri"/>
              </a:rPr>
              <a:t>MEDLEM  </a:t>
            </a:r>
            <a:r>
              <a:rPr sz="2200" b="1" spc="5" dirty="0" smtClean="0">
                <a:solidFill>
                  <a:srgbClr val="231F20"/>
                </a:solidFill>
                <a:latin typeface="Calibri"/>
                <a:cs typeface="Calibri"/>
              </a:rPr>
              <a:t>PÅ</a:t>
            </a:r>
            <a:r>
              <a:rPr lang="sv-SE" sz="2200" b="1" spc="-125" dirty="0">
                <a:solidFill>
                  <a:srgbClr val="231F20"/>
                </a:solidFill>
                <a:latin typeface="Calibri"/>
                <a:cs typeface="Calibri"/>
              </a:rPr>
              <a:t> </a:t>
            </a:r>
            <a:r>
              <a:rPr sz="2200" b="1" spc="-5" dirty="0" smtClean="0">
                <a:solidFill>
                  <a:srgbClr val="231F20"/>
                </a:solidFill>
                <a:latin typeface="Calibri"/>
                <a:cs typeface="Calibri"/>
              </a:rPr>
              <a:t>SPORTSWIK</a:t>
            </a:r>
            <a:endParaRPr sz="2200" b="1" dirty="0">
              <a:latin typeface="Calibri"/>
              <a:cs typeface="Calibri"/>
            </a:endParaRPr>
          </a:p>
        </p:txBody>
      </p:sp>
      <p:sp>
        <p:nvSpPr>
          <p:cNvPr id="8" name="object 8"/>
          <p:cNvSpPr txBox="1"/>
          <p:nvPr/>
        </p:nvSpPr>
        <p:spPr>
          <a:xfrm>
            <a:off x="469962" y="7796796"/>
            <a:ext cx="3141345" cy="341630"/>
          </a:xfrm>
          <a:prstGeom prst="rect">
            <a:avLst/>
          </a:prstGeom>
        </p:spPr>
        <p:txBody>
          <a:bodyPr vert="horz" wrap="square" lIns="0" tIns="0" rIns="0" bIns="0" rtlCol="0">
            <a:spAutoFit/>
          </a:bodyPr>
          <a:lstStyle/>
          <a:p>
            <a:pPr marL="12700" marR="5080">
              <a:lnSpc>
                <a:spcPct val="108300"/>
              </a:lnSpc>
            </a:pPr>
            <a:r>
              <a:rPr sz="1000" dirty="0">
                <a:solidFill>
                  <a:srgbClr val="231F20"/>
                </a:solidFill>
                <a:latin typeface="Arial"/>
                <a:cs typeface="Arial"/>
              </a:rPr>
              <a:t>1. </a:t>
            </a:r>
            <a:r>
              <a:rPr sz="1000" b="1" dirty="0">
                <a:solidFill>
                  <a:srgbClr val="231F20"/>
                </a:solidFill>
                <a:latin typeface="Arial"/>
                <a:cs typeface="Arial"/>
              </a:rPr>
              <a:t>Ladda ner Sportswik-appen </a:t>
            </a:r>
            <a:r>
              <a:rPr sz="1000" dirty="0">
                <a:solidFill>
                  <a:srgbClr val="231F20"/>
                </a:solidFill>
                <a:latin typeface="Arial"/>
                <a:cs typeface="Arial"/>
              </a:rPr>
              <a:t>och klicka på knappen  Bli</a:t>
            </a:r>
            <a:r>
              <a:rPr sz="1000" spc="-100" dirty="0">
                <a:solidFill>
                  <a:srgbClr val="231F20"/>
                </a:solidFill>
                <a:latin typeface="Arial"/>
                <a:cs typeface="Arial"/>
              </a:rPr>
              <a:t> </a:t>
            </a:r>
            <a:r>
              <a:rPr sz="1000" dirty="0">
                <a:solidFill>
                  <a:srgbClr val="231F20"/>
                </a:solidFill>
                <a:latin typeface="Arial"/>
                <a:cs typeface="Arial"/>
              </a:rPr>
              <a:t>medlem.</a:t>
            </a:r>
            <a:endParaRPr sz="1000" dirty="0">
              <a:latin typeface="Arial"/>
              <a:cs typeface="Arial"/>
            </a:endParaRPr>
          </a:p>
        </p:txBody>
      </p:sp>
      <p:sp>
        <p:nvSpPr>
          <p:cNvPr id="9" name="object 9"/>
          <p:cNvSpPr txBox="1"/>
          <p:nvPr/>
        </p:nvSpPr>
        <p:spPr>
          <a:xfrm>
            <a:off x="469962" y="8292096"/>
            <a:ext cx="3141345" cy="1002030"/>
          </a:xfrm>
          <a:prstGeom prst="rect">
            <a:avLst/>
          </a:prstGeom>
        </p:spPr>
        <p:txBody>
          <a:bodyPr vert="horz" wrap="square" lIns="0" tIns="0" rIns="0" bIns="0" rtlCol="0">
            <a:spAutoFit/>
          </a:bodyPr>
          <a:lstStyle/>
          <a:p>
            <a:pPr marL="12700" marR="5080" algn="just">
              <a:lnSpc>
                <a:spcPct val="108300"/>
              </a:lnSpc>
            </a:pPr>
            <a:r>
              <a:rPr sz="1000" dirty="0">
                <a:solidFill>
                  <a:srgbClr val="231F20"/>
                </a:solidFill>
                <a:latin typeface="Arial"/>
                <a:cs typeface="Arial"/>
              </a:rPr>
              <a:t>2.</a:t>
            </a:r>
            <a:r>
              <a:rPr sz="1000" spc="-35" dirty="0">
                <a:solidFill>
                  <a:srgbClr val="231F20"/>
                </a:solidFill>
                <a:latin typeface="Arial"/>
                <a:cs typeface="Arial"/>
              </a:rPr>
              <a:t> </a:t>
            </a:r>
            <a:r>
              <a:rPr sz="1000" b="1" dirty="0">
                <a:solidFill>
                  <a:srgbClr val="231F20"/>
                </a:solidFill>
                <a:latin typeface="Arial"/>
                <a:cs typeface="Arial"/>
              </a:rPr>
              <a:t>Skapa</a:t>
            </a:r>
            <a:r>
              <a:rPr sz="1000" b="1" spc="-30" dirty="0">
                <a:solidFill>
                  <a:srgbClr val="231F20"/>
                </a:solidFill>
                <a:latin typeface="Arial"/>
                <a:cs typeface="Arial"/>
              </a:rPr>
              <a:t> </a:t>
            </a:r>
            <a:r>
              <a:rPr sz="1000" b="1" dirty="0">
                <a:solidFill>
                  <a:srgbClr val="231F20"/>
                </a:solidFill>
                <a:latin typeface="Arial"/>
                <a:cs typeface="Arial"/>
              </a:rPr>
              <a:t>konto</a:t>
            </a:r>
            <a:r>
              <a:rPr sz="1000" b="1" spc="-35" dirty="0">
                <a:solidFill>
                  <a:srgbClr val="231F20"/>
                </a:solidFill>
                <a:latin typeface="Arial"/>
                <a:cs typeface="Arial"/>
              </a:rPr>
              <a:t> </a:t>
            </a:r>
            <a:r>
              <a:rPr sz="1000" b="1" dirty="0">
                <a:solidFill>
                  <a:srgbClr val="231F20"/>
                </a:solidFill>
                <a:latin typeface="Arial"/>
                <a:cs typeface="Arial"/>
              </a:rPr>
              <a:t>med</a:t>
            </a:r>
            <a:r>
              <a:rPr sz="1000" b="1" spc="-35" dirty="0">
                <a:solidFill>
                  <a:srgbClr val="231F20"/>
                </a:solidFill>
                <a:latin typeface="Arial"/>
                <a:cs typeface="Arial"/>
              </a:rPr>
              <a:t> </a:t>
            </a:r>
            <a:r>
              <a:rPr sz="1000" b="1" dirty="0">
                <a:solidFill>
                  <a:srgbClr val="231F20"/>
                </a:solidFill>
                <a:latin typeface="Arial"/>
                <a:cs typeface="Arial"/>
              </a:rPr>
              <a:t>Facebook</a:t>
            </a:r>
            <a:r>
              <a:rPr sz="1000" b="1" spc="-35" dirty="0">
                <a:solidFill>
                  <a:srgbClr val="231F20"/>
                </a:solidFill>
                <a:latin typeface="Arial"/>
                <a:cs typeface="Arial"/>
              </a:rPr>
              <a:t> </a:t>
            </a:r>
            <a:r>
              <a:rPr sz="1000" b="1" dirty="0">
                <a:solidFill>
                  <a:srgbClr val="231F20"/>
                </a:solidFill>
                <a:latin typeface="Arial"/>
                <a:cs typeface="Arial"/>
              </a:rPr>
              <a:t>eller</a:t>
            </a:r>
            <a:r>
              <a:rPr sz="1000" b="1" spc="-35" dirty="0">
                <a:solidFill>
                  <a:srgbClr val="231F20"/>
                </a:solidFill>
                <a:latin typeface="Arial"/>
                <a:cs typeface="Arial"/>
              </a:rPr>
              <a:t> </a:t>
            </a:r>
            <a:r>
              <a:rPr sz="1000" b="1" dirty="0">
                <a:solidFill>
                  <a:srgbClr val="231F20"/>
                </a:solidFill>
                <a:latin typeface="Arial"/>
                <a:cs typeface="Arial"/>
              </a:rPr>
              <a:t>din</a:t>
            </a:r>
            <a:r>
              <a:rPr sz="1000" b="1" spc="-35" dirty="0">
                <a:solidFill>
                  <a:srgbClr val="231F20"/>
                </a:solidFill>
                <a:latin typeface="Arial"/>
                <a:cs typeface="Arial"/>
              </a:rPr>
              <a:t> </a:t>
            </a:r>
            <a:r>
              <a:rPr sz="1000" b="1" dirty="0">
                <a:solidFill>
                  <a:srgbClr val="231F20"/>
                </a:solidFill>
                <a:latin typeface="Arial"/>
                <a:cs typeface="Arial"/>
              </a:rPr>
              <a:t>epost.</a:t>
            </a:r>
            <a:r>
              <a:rPr sz="1000" b="1" spc="-30" dirty="0">
                <a:solidFill>
                  <a:srgbClr val="231F20"/>
                </a:solidFill>
                <a:latin typeface="Arial"/>
                <a:cs typeface="Arial"/>
              </a:rPr>
              <a:t> </a:t>
            </a:r>
            <a:r>
              <a:rPr sz="1000" dirty="0">
                <a:solidFill>
                  <a:srgbClr val="231F20"/>
                </a:solidFill>
                <a:latin typeface="Arial"/>
                <a:cs typeface="Arial"/>
              </a:rPr>
              <a:t>Det</a:t>
            </a:r>
            <a:r>
              <a:rPr sz="1000" spc="-35" dirty="0">
                <a:solidFill>
                  <a:srgbClr val="231F20"/>
                </a:solidFill>
                <a:latin typeface="Arial"/>
                <a:cs typeface="Arial"/>
              </a:rPr>
              <a:t> </a:t>
            </a:r>
            <a:r>
              <a:rPr sz="1000" dirty="0">
                <a:solidFill>
                  <a:srgbClr val="231F20"/>
                </a:solidFill>
                <a:latin typeface="Arial"/>
                <a:cs typeface="Arial"/>
              </a:rPr>
              <a:t>är  smidigt att logga in med Facebook eftersom profilbild  och personuppgifter då laddas in automatiskt och du  inte behöver komma ihåg något nytt lösenord. Det  kommer aldrig att postas något på din Facebook om</a:t>
            </a:r>
            <a:r>
              <a:rPr sz="1000" spc="-55" dirty="0">
                <a:solidFill>
                  <a:srgbClr val="231F20"/>
                </a:solidFill>
                <a:latin typeface="Arial"/>
                <a:cs typeface="Arial"/>
              </a:rPr>
              <a:t> </a:t>
            </a:r>
            <a:r>
              <a:rPr sz="1000" dirty="0">
                <a:solidFill>
                  <a:srgbClr val="231F20"/>
                </a:solidFill>
                <a:latin typeface="Arial"/>
                <a:cs typeface="Arial"/>
              </a:rPr>
              <a:t>du  inte själv valt</a:t>
            </a:r>
            <a:r>
              <a:rPr sz="1000" spc="-100" dirty="0">
                <a:solidFill>
                  <a:srgbClr val="231F20"/>
                </a:solidFill>
                <a:latin typeface="Arial"/>
                <a:cs typeface="Arial"/>
              </a:rPr>
              <a:t> </a:t>
            </a:r>
            <a:r>
              <a:rPr sz="1000" dirty="0">
                <a:solidFill>
                  <a:srgbClr val="231F20"/>
                </a:solidFill>
                <a:latin typeface="Arial"/>
                <a:cs typeface="Arial"/>
              </a:rPr>
              <a:t>det.</a:t>
            </a:r>
            <a:endParaRPr sz="1000" dirty="0">
              <a:latin typeface="Arial"/>
              <a:cs typeface="Arial"/>
            </a:endParaRPr>
          </a:p>
        </p:txBody>
      </p:sp>
      <p:sp>
        <p:nvSpPr>
          <p:cNvPr id="10" name="object 10"/>
          <p:cNvSpPr/>
          <p:nvPr/>
        </p:nvSpPr>
        <p:spPr>
          <a:xfrm>
            <a:off x="465720" y="6949605"/>
            <a:ext cx="622300" cy="622300"/>
          </a:xfrm>
          <a:custGeom>
            <a:avLst/>
            <a:gdLst/>
            <a:ahLst/>
            <a:cxnLst/>
            <a:rect l="l" t="t" r="r" b="b"/>
            <a:pathLst>
              <a:path w="622300" h="622300">
                <a:moveTo>
                  <a:pt x="311150" y="0"/>
                </a:moveTo>
                <a:lnTo>
                  <a:pt x="265173" y="3373"/>
                </a:lnTo>
                <a:lnTo>
                  <a:pt x="221290" y="13173"/>
                </a:lnTo>
                <a:lnTo>
                  <a:pt x="179982" y="28919"/>
                </a:lnTo>
                <a:lnTo>
                  <a:pt x="141731" y="50128"/>
                </a:lnTo>
                <a:lnTo>
                  <a:pt x="107017" y="76319"/>
                </a:lnTo>
                <a:lnTo>
                  <a:pt x="76324" y="107012"/>
                </a:lnTo>
                <a:lnTo>
                  <a:pt x="50131" y="141725"/>
                </a:lnTo>
                <a:lnTo>
                  <a:pt x="28921" y="179976"/>
                </a:lnTo>
                <a:lnTo>
                  <a:pt x="13174" y="221285"/>
                </a:lnTo>
                <a:lnTo>
                  <a:pt x="3373" y="265170"/>
                </a:lnTo>
                <a:lnTo>
                  <a:pt x="0" y="311150"/>
                </a:lnTo>
                <a:lnTo>
                  <a:pt x="3373" y="357123"/>
                </a:lnTo>
                <a:lnTo>
                  <a:pt x="13174" y="401005"/>
                </a:lnTo>
                <a:lnTo>
                  <a:pt x="28921" y="442312"/>
                </a:lnTo>
                <a:lnTo>
                  <a:pt x="50131" y="480563"/>
                </a:lnTo>
                <a:lnTo>
                  <a:pt x="76324" y="515277"/>
                </a:lnTo>
                <a:lnTo>
                  <a:pt x="107017" y="545971"/>
                </a:lnTo>
                <a:lnTo>
                  <a:pt x="141731" y="572165"/>
                </a:lnTo>
                <a:lnTo>
                  <a:pt x="179982" y="593376"/>
                </a:lnTo>
                <a:lnTo>
                  <a:pt x="221290" y="609124"/>
                </a:lnTo>
                <a:lnTo>
                  <a:pt x="265173" y="618925"/>
                </a:lnTo>
                <a:lnTo>
                  <a:pt x="311150" y="622300"/>
                </a:lnTo>
                <a:lnTo>
                  <a:pt x="357129" y="618925"/>
                </a:lnTo>
                <a:lnTo>
                  <a:pt x="401014" y="609124"/>
                </a:lnTo>
                <a:lnTo>
                  <a:pt x="442323" y="593376"/>
                </a:lnTo>
                <a:lnTo>
                  <a:pt x="480574" y="572165"/>
                </a:lnTo>
                <a:lnTo>
                  <a:pt x="515287" y="545971"/>
                </a:lnTo>
                <a:lnTo>
                  <a:pt x="545980" y="515277"/>
                </a:lnTo>
                <a:lnTo>
                  <a:pt x="572171" y="480563"/>
                </a:lnTo>
                <a:lnTo>
                  <a:pt x="593380" y="442312"/>
                </a:lnTo>
                <a:lnTo>
                  <a:pt x="609126" y="401005"/>
                </a:lnTo>
                <a:lnTo>
                  <a:pt x="618926" y="357123"/>
                </a:lnTo>
                <a:lnTo>
                  <a:pt x="622300" y="311150"/>
                </a:lnTo>
                <a:lnTo>
                  <a:pt x="618926" y="265170"/>
                </a:lnTo>
                <a:lnTo>
                  <a:pt x="609126" y="221285"/>
                </a:lnTo>
                <a:lnTo>
                  <a:pt x="593380" y="179976"/>
                </a:lnTo>
                <a:lnTo>
                  <a:pt x="572171" y="141725"/>
                </a:lnTo>
                <a:lnTo>
                  <a:pt x="545980" y="107012"/>
                </a:lnTo>
                <a:lnTo>
                  <a:pt x="515287" y="76319"/>
                </a:lnTo>
                <a:lnTo>
                  <a:pt x="480574" y="50128"/>
                </a:lnTo>
                <a:lnTo>
                  <a:pt x="442323" y="28919"/>
                </a:lnTo>
                <a:lnTo>
                  <a:pt x="401014" y="13173"/>
                </a:lnTo>
                <a:lnTo>
                  <a:pt x="357129" y="3373"/>
                </a:lnTo>
                <a:lnTo>
                  <a:pt x="311150" y="0"/>
                </a:lnTo>
                <a:close/>
              </a:path>
            </a:pathLst>
          </a:custGeom>
          <a:solidFill>
            <a:srgbClr val="50B848"/>
          </a:solidFill>
        </p:spPr>
        <p:txBody>
          <a:bodyPr wrap="square" lIns="0" tIns="0" rIns="0" bIns="0" rtlCol="0"/>
          <a:lstStyle/>
          <a:p>
            <a:endParaRPr/>
          </a:p>
        </p:txBody>
      </p:sp>
      <p:sp>
        <p:nvSpPr>
          <p:cNvPr id="11" name="object 11"/>
          <p:cNvSpPr txBox="1"/>
          <p:nvPr/>
        </p:nvSpPr>
        <p:spPr>
          <a:xfrm>
            <a:off x="660986" y="6980085"/>
            <a:ext cx="231769" cy="561340"/>
          </a:xfrm>
          <a:prstGeom prst="rect">
            <a:avLst/>
          </a:prstGeom>
        </p:spPr>
        <p:txBody>
          <a:bodyPr vert="horz" wrap="square" lIns="0" tIns="0" rIns="0" bIns="0" rtlCol="0">
            <a:spAutoFit/>
          </a:bodyPr>
          <a:lstStyle/>
          <a:p>
            <a:pPr marL="12700">
              <a:lnSpc>
                <a:spcPct val="100000"/>
              </a:lnSpc>
            </a:pPr>
            <a:r>
              <a:rPr sz="3600" spc="-440" dirty="0">
                <a:solidFill>
                  <a:srgbClr val="FFFFFF"/>
                </a:solidFill>
                <a:latin typeface="Calibri"/>
                <a:cs typeface="Calibri"/>
              </a:rPr>
              <a:t>1</a:t>
            </a:r>
            <a:endParaRPr sz="3600" dirty="0">
              <a:latin typeface="Calibri"/>
              <a:cs typeface="Calibri"/>
            </a:endParaRPr>
          </a:p>
        </p:txBody>
      </p:sp>
      <p:sp>
        <p:nvSpPr>
          <p:cNvPr id="12" name="object 12"/>
          <p:cNvSpPr txBox="1"/>
          <p:nvPr/>
        </p:nvSpPr>
        <p:spPr>
          <a:xfrm>
            <a:off x="4681422" y="6976567"/>
            <a:ext cx="2601265" cy="564257"/>
          </a:xfrm>
          <a:prstGeom prst="rect">
            <a:avLst/>
          </a:prstGeom>
        </p:spPr>
        <p:txBody>
          <a:bodyPr vert="horz" wrap="square" lIns="0" tIns="0" rIns="0" bIns="0" rtlCol="0">
            <a:spAutoFit/>
          </a:bodyPr>
          <a:lstStyle/>
          <a:p>
            <a:pPr marL="12700" marR="5080">
              <a:lnSpc>
                <a:spcPts val="2200"/>
              </a:lnSpc>
            </a:pPr>
            <a:r>
              <a:rPr sz="2200" b="1" spc="10" dirty="0">
                <a:solidFill>
                  <a:srgbClr val="231F20"/>
                </a:solidFill>
                <a:latin typeface="Calibri"/>
                <a:cs typeface="Calibri"/>
              </a:rPr>
              <a:t>FÖLJ </a:t>
            </a:r>
            <a:r>
              <a:rPr sz="2200" b="1" spc="-5" dirty="0">
                <a:solidFill>
                  <a:srgbClr val="231F20"/>
                </a:solidFill>
                <a:latin typeface="Calibri"/>
                <a:cs typeface="Calibri"/>
              </a:rPr>
              <a:t>SPORTSWIK  </a:t>
            </a:r>
            <a:r>
              <a:rPr sz="2200" b="1" spc="-10" dirty="0">
                <a:solidFill>
                  <a:srgbClr val="231F20"/>
                </a:solidFill>
                <a:latin typeface="Calibri"/>
                <a:cs typeface="Calibri"/>
              </a:rPr>
              <a:t>SEK.TEST</a:t>
            </a:r>
            <a:r>
              <a:rPr sz="2200" b="1" spc="-120" dirty="0">
                <a:solidFill>
                  <a:srgbClr val="231F20"/>
                </a:solidFill>
                <a:latin typeface="Calibri"/>
                <a:cs typeface="Calibri"/>
              </a:rPr>
              <a:t> </a:t>
            </a:r>
            <a:r>
              <a:rPr lang="sv-SE" sz="2200" b="1" spc="-5" dirty="0" smtClean="0">
                <a:solidFill>
                  <a:srgbClr val="231F20"/>
                </a:solidFill>
                <a:latin typeface="Calibri"/>
                <a:cs typeface="Calibri"/>
              </a:rPr>
              <a:t>INNEBANDY</a:t>
            </a:r>
            <a:endParaRPr sz="2200" b="1" dirty="0">
              <a:latin typeface="Calibri"/>
              <a:cs typeface="Calibri"/>
            </a:endParaRPr>
          </a:p>
        </p:txBody>
      </p:sp>
      <p:sp>
        <p:nvSpPr>
          <p:cNvPr id="13" name="object 13"/>
          <p:cNvSpPr txBox="1"/>
          <p:nvPr/>
        </p:nvSpPr>
        <p:spPr>
          <a:xfrm>
            <a:off x="3970210" y="7758722"/>
            <a:ext cx="3141980" cy="671830"/>
          </a:xfrm>
          <a:prstGeom prst="rect">
            <a:avLst/>
          </a:prstGeom>
        </p:spPr>
        <p:txBody>
          <a:bodyPr vert="horz" wrap="square" lIns="0" tIns="0" rIns="0" bIns="0" rtlCol="0">
            <a:spAutoFit/>
          </a:bodyPr>
          <a:lstStyle/>
          <a:p>
            <a:pPr marL="12700" marR="5080" algn="just">
              <a:lnSpc>
                <a:spcPct val="108300"/>
              </a:lnSpc>
            </a:pPr>
            <a:r>
              <a:rPr sz="1000" dirty="0">
                <a:solidFill>
                  <a:srgbClr val="231F20"/>
                </a:solidFill>
                <a:latin typeface="Arial"/>
                <a:cs typeface="Arial"/>
              </a:rPr>
              <a:t>1. </a:t>
            </a:r>
            <a:r>
              <a:rPr sz="1000" b="1" spc="-15" dirty="0">
                <a:solidFill>
                  <a:srgbClr val="231F20"/>
                </a:solidFill>
                <a:latin typeface="Arial"/>
                <a:cs typeface="Arial"/>
              </a:rPr>
              <a:t>Tryck </a:t>
            </a:r>
            <a:r>
              <a:rPr sz="1000" b="1" dirty="0">
                <a:solidFill>
                  <a:srgbClr val="231F20"/>
                </a:solidFill>
                <a:latin typeface="Arial"/>
                <a:cs typeface="Arial"/>
              </a:rPr>
              <a:t>på knappen Lägg till lag </a:t>
            </a:r>
            <a:r>
              <a:rPr sz="1000" dirty="0">
                <a:solidFill>
                  <a:srgbClr val="231F20"/>
                </a:solidFill>
                <a:latin typeface="Arial"/>
                <a:cs typeface="Arial"/>
              </a:rPr>
              <a:t>i välkomstbilden.</a:t>
            </a:r>
            <a:r>
              <a:rPr sz="1000" spc="-155" dirty="0">
                <a:solidFill>
                  <a:srgbClr val="231F20"/>
                </a:solidFill>
                <a:latin typeface="Arial"/>
                <a:cs typeface="Arial"/>
              </a:rPr>
              <a:t> </a:t>
            </a:r>
            <a:r>
              <a:rPr sz="1000" dirty="0">
                <a:solidFill>
                  <a:srgbClr val="231F20"/>
                </a:solidFill>
                <a:latin typeface="Arial"/>
                <a:cs typeface="Arial"/>
              </a:rPr>
              <a:t>Du  kan också lägga till lag via Mina lag i huvudmenyn som  du når genom att trycka på menyikonen uppe till  </a:t>
            </a:r>
            <a:r>
              <a:rPr sz="1000" spc="-10" dirty="0">
                <a:solidFill>
                  <a:srgbClr val="231F20"/>
                </a:solidFill>
                <a:latin typeface="Arial"/>
                <a:cs typeface="Arial"/>
              </a:rPr>
              <a:t>vänster.</a:t>
            </a:r>
            <a:endParaRPr sz="1000" dirty="0">
              <a:latin typeface="Arial"/>
              <a:cs typeface="Arial"/>
            </a:endParaRPr>
          </a:p>
        </p:txBody>
      </p:sp>
      <p:sp>
        <p:nvSpPr>
          <p:cNvPr id="14" name="object 14"/>
          <p:cNvSpPr txBox="1"/>
          <p:nvPr/>
        </p:nvSpPr>
        <p:spPr>
          <a:xfrm>
            <a:off x="3970210" y="8584222"/>
            <a:ext cx="3141345" cy="341630"/>
          </a:xfrm>
          <a:prstGeom prst="rect">
            <a:avLst/>
          </a:prstGeom>
        </p:spPr>
        <p:txBody>
          <a:bodyPr vert="horz" wrap="square" lIns="0" tIns="0" rIns="0" bIns="0" rtlCol="0">
            <a:spAutoFit/>
          </a:bodyPr>
          <a:lstStyle/>
          <a:p>
            <a:pPr marL="12700" marR="5080">
              <a:lnSpc>
                <a:spcPct val="108300"/>
              </a:lnSpc>
            </a:pPr>
            <a:r>
              <a:rPr sz="1000" dirty="0">
                <a:solidFill>
                  <a:srgbClr val="231F20"/>
                </a:solidFill>
                <a:latin typeface="Arial"/>
                <a:cs typeface="Arial"/>
              </a:rPr>
              <a:t>2. </a:t>
            </a:r>
            <a:r>
              <a:rPr sz="1000" b="1" dirty="0">
                <a:solidFill>
                  <a:srgbClr val="231F20"/>
                </a:solidFill>
                <a:latin typeface="Arial"/>
                <a:cs typeface="Arial"/>
              </a:rPr>
              <a:t>Sök efter Sportswik. </a:t>
            </a:r>
            <a:r>
              <a:rPr sz="1000" dirty="0">
                <a:solidFill>
                  <a:srgbClr val="231F20"/>
                </a:solidFill>
                <a:latin typeface="Arial"/>
                <a:cs typeface="Arial"/>
              </a:rPr>
              <a:t>Välj klubben i listan och</a:t>
            </a:r>
            <a:r>
              <a:rPr sz="1000" spc="-55" dirty="0">
                <a:solidFill>
                  <a:srgbClr val="231F20"/>
                </a:solidFill>
                <a:latin typeface="Arial"/>
                <a:cs typeface="Arial"/>
              </a:rPr>
              <a:t> </a:t>
            </a:r>
            <a:r>
              <a:rPr sz="1000" dirty="0">
                <a:solidFill>
                  <a:srgbClr val="231F20"/>
                </a:solidFill>
                <a:latin typeface="Arial"/>
                <a:cs typeface="Arial"/>
              </a:rPr>
              <a:t>sedan  laget </a:t>
            </a:r>
            <a:r>
              <a:rPr sz="1000" spc="-15" dirty="0">
                <a:solidFill>
                  <a:srgbClr val="231F20"/>
                </a:solidFill>
                <a:latin typeface="Arial"/>
                <a:cs typeface="Arial"/>
              </a:rPr>
              <a:t>Sek.Test</a:t>
            </a:r>
            <a:r>
              <a:rPr sz="1000" spc="-95" dirty="0">
                <a:solidFill>
                  <a:srgbClr val="231F20"/>
                </a:solidFill>
                <a:latin typeface="Arial"/>
                <a:cs typeface="Arial"/>
              </a:rPr>
              <a:t> </a:t>
            </a:r>
            <a:r>
              <a:rPr lang="sv-SE" sz="1000" dirty="0" smtClean="0">
                <a:solidFill>
                  <a:srgbClr val="231F20"/>
                </a:solidFill>
                <a:latin typeface="Arial"/>
                <a:cs typeface="Arial"/>
              </a:rPr>
              <a:t>Innebandy</a:t>
            </a:r>
            <a:r>
              <a:rPr sz="1000" dirty="0" smtClean="0">
                <a:solidFill>
                  <a:srgbClr val="231F20"/>
                </a:solidFill>
                <a:latin typeface="Arial"/>
                <a:cs typeface="Arial"/>
              </a:rPr>
              <a:t>.</a:t>
            </a:r>
            <a:endParaRPr sz="1000" dirty="0">
              <a:latin typeface="Arial"/>
              <a:cs typeface="Arial"/>
            </a:endParaRPr>
          </a:p>
        </p:txBody>
      </p:sp>
      <p:sp>
        <p:nvSpPr>
          <p:cNvPr id="15" name="object 15"/>
          <p:cNvSpPr txBox="1"/>
          <p:nvPr/>
        </p:nvSpPr>
        <p:spPr>
          <a:xfrm>
            <a:off x="3970210" y="9079522"/>
            <a:ext cx="3141345" cy="341630"/>
          </a:xfrm>
          <a:prstGeom prst="rect">
            <a:avLst/>
          </a:prstGeom>
        </p:spPr>
        <p:txBody>
          <a:bodyPr vert="horz" wrap="square" lIns="0" tIns="0" rIns="0" bIns="0" rtlCol="0">
            <a:spAutoFit/>
          </a:bodyPr>
          <a:lstStyle/>
          <a:p>
            <a:pPr marL="12700" marR="5080">
              <a:lnSpc>
                <a:spcPct val="108300"/>
              </a:lnSpc>
            </a:pPr>
            <a:r>
              <a:rPr sz="1000" dirty="0">
                <a:solidFill>
                  <a:srgbClr val="231F20"/>
                </a:solidFill>
                <a:latin typeface="Arial"/>
                <a:cs typeface="Arial"/>
              </a:rPr>
              <a:t>3. </a:t>
            </a:r>
            <a:r>
              <a:rPr sz="1000" b="1" spc="-15" dirty="0">
                <a:solidFill>
                  <a:srgbClr val="231F20"/>
                </a:solidFill>
                <a:latin typeface="Arial"/>
                <a:cs typeface="Arial"/>
              </a:rPr>
              <a:t>Tryck </a:t>
            </a:r>
            <a:r>
              <a:rPr sz="1000" b="1" dirty="0">
                <a:solidFill>
                  <a:srgbClr val="231F20"/>
                </a:solidFill>
                <a:latin typeface="Arial"/>
                <a:cs typeface="Arial"/>
              </a:rPr>
              <a:t>på den gröna Följ-knappen, </a:t>
            </a:r>
            <a:r>
              <a:rPr sz="1000" dirty="0">
                <a:solidFill>
                  <a:srgbClr val="231F20"/>
                </a:solidFill>
                <a:latin typeface="Arial"/>
                <a:cs typeface="Arial"/>
              </a:rPr>
              <a:t>ange relation  ledare, och roll</a:t>
            </a:r>
            <a:r>
              <a:rPr sz="1000" spc="-100" dirty="0">
                <a:solidFill>
                  <a:srgbClr val="231F20"/>
                </a:solidFill>
                <a:latin typeface="Arial"/>
                <a:cs typeface="Arial"/>
              </a:rPr>
              <a:t> </a:t>
            </a:r>
            <a:r>
              <a:rPr sz="1000" dirty="0" smtClean="0">
                <a:solidFill>
                  <a:srgbClr val="231F20"/>
                </a:solidFill>
                <a:latin typeface="Arial"/>
                <a:cs typeface="Arial"/>
              </a:rPr>
              <a:t>Sportswik-ansvarig.</a:t>
            </a:r>
            <a:endParaRPr sz="1000" dirty="0">
              <a:latin typeface="Arial"/>
              <a:cs typeface="Arial"/>
            </a:endParaRPr>
          </a:p>
        </p:txBody>
      </p:sp>
      <p:sp>
        <p:nvSpPr>
          <p:cNvPr id="16" name="object 16"/>
          <p:cNvSpPr/>
          <p:nvPr/>
        </p:nvSpPr>
        <p:spPr>
          <a:xfrm>
            <a:off x="3965968" y="6911530"/>
            <a:ext cx="622300" cy="622300"/>
          </a:xfrm>
          <a:custGeom>
            <a:avLst/>
            <a:gdLst/>
            <a:ahLst/>
            <a:cxnLst/>
            <a:rect l="l" t="t" r="r" b="b"/>
            <a:pathLst>
              <a:path w="622300" h="622300">
                <a:moveTo>
                  <a:pt x="311150" y="0"/>
                </a:moveTo>
                <a:lnTo>
                  <a:pt x="265173" y="3373"/>
                </a:lnTo>
                <a:lnTo>
                  <a:pt x="221290" y="13173"/>
                </a:lnTo>
                <a:lnTo>
                  <a:pt x="179982" y="28919"/>
                </a:lnTo>
                <a:lnTo>
                  <a:pt x="141731" y="50128"/>
                </a:lnTo>
                <a:lnTo>
                  <a:pt x="107017" y="76319"/>
                </a:lnTo>
                <a:lnTo>
                  <a:pt x="76324" y="107012"/>
                </a:lnTo>
                <a:lnTo>
                  <a:pt x="50131" y="141725"/>
                </a:lnTo>
                <a:lnTo>
                  <a:pt x="28921" y="179976"/>
                </a:lnTo>
                <a:lnTo>
                  <a:pt x="13174" y="221285"/>
                </a:lnTo>
                <a:lnTo>
                  <a:pt x="3373" y="265170"/>
                </a:lnTo>
                <a:lnTo>
                  <a:pt x="0" y="311149"/>
                </a:lnTo>
                <a:lnTo>
                  <a:pt x="3373" y="357123"/>
                </a:lnTo>
                <a:lnTo>
                  <a:pt x="13174" y="401005"/>
                </a:lnTo>
                <a:lnTo>
                  <a:pt x="28921" y="442312"/>
                </a:lnTo>
                <a:lnTo>
                  <a:pt x="50131" y="480563"/>
                </a:lnTo>
                <a:lnTo>
                  <a:pt x="76324" y="515277"/>
                </a:lnTo>
                <a:lnTo>
                  <a:pt x="107017" y="545971"/>
                </a:lnTo>
                <a:lnTo>
                  <a:pt x="141731" y="572165"/>
                </a:lnTo>
                <a:lnTo>
                  <a:pt x="179982" y="593376"/>
                </a:lnTo>
                <a:lnTo>
                  <a:pt x="221290" y="609124"/>
                </a:lnTo>
                <a:lnTo>
                  <a:pt x="265173" y="618925"/>
                </a:lnTo>
                <a:lnTo>
                  <a:pt x="311150" y="622299"/>
                </a:lnTo>
                <a:lnTo>
                  <a:pt x="357129" y="618925"/>
                </a:lnTo>
                <a:lnTo>
                  <a:pt x="401014" y="609124"/>
                </a:lnTo>
                <a:lnTo>
                  <a:pt x="442323" y="593376"/>
                </a:lnTo>
                <a:lnTo>
                  <a:pt x="480574" y="572165"/>
                </a:lnTo>
                <a:lnTo>
                  <a:pt x="515287" y="545971"/>
                </a:lnTo>
                <a:lnTo>
                  <a:pt x="545980" y="515277"/>
                </a:lnTo>
                <a:lnTo>
                  <a:pt x="572171" y="480563"/>
                </a:lnTo>
                <a:lnTo>
                  <a:pt x="593380" y="442312"/>
                </a:lnTo>
                <a:lnTo>
                  <a:pt x="609126" y="401005"/>
                </a:lnTo>
                <a:lnTo>
                  <a:pt x="618926" y="357123"/>
                </a:lnTo>
                <a:lnTo>
                  <a:pt x="622300" y="311149"/>
                </a:lnTo>
                <a:lnTo>
                  <a:pt x="618926" y="265170"/>
                </a:lnTo>
                <a:lnTo>
                  <a:pt x="609126" y="221285"/>
                </a:lnTo>
                <a:lnTo>
                  <a:pt x="593380" y="179976"/>
                </a:lnTo>
                <a:lnTo>
                  <a:pt x="572171" y="141725"/>
                </a:lnTo>
                <a:lnTo>
                  <a:pt x="545980" y="107012"/>
                </a:lnTo>
                <a:lnTo>
                  <a:pt x="515287" y="76319"/>
                </a:lnTo>
                <a:lnTo>
                  <a:pt x="480574" y="50128"/>
                </a:lnTo>
                <a:lnTo>
                  <a:pt x="442323" y="28919"/>
                </a:lnTo>
                <a:lnTo>
                  <a:pt x="401014" y="13173"/>
                </a:lnTo>
                <a:lnTo>
                  <a:pt x="357129" y="3373"/>
                </a:lnTo>
                <a:lnTo>
                  <a:pt x="311150" y="0"/>
                </a:lnTo>
                <a:close/>
              </a:path>
            </a:pathLst>
          </a:custGeom>
          <a:solidFill>
            <a:srgbClr val="50B848"/>
          </a:solidFill>
        </p:spPr>
        <p:txBody>
          <a:bodyPr wrap="square" lIns="0" tIns="0" rIns="0" bIns="0" rtlCol="0"/>
          <a:lstStyle/>
          <a:p>
            <a:endParaRPr/>
          </a:p>
        </p:txBody>
      </p:sp>
      <p:sp>
        <p:nvSpPr>
          <p:cNvPr id="17" name="object 17"/>
          <p:cNvSpPr txBox="1"/>
          <p:nvPr/>
        </p:nvSpPr>
        <p:spPr>
          <a:xfrm>
            <a:off x="4136466" y="6942010"/>
            <a:ext cx="281305" cy="561340"/>
          </a:xfrm>
          <a:prstGeom prst="rect">
            <a:avLst/>
          </a:prstGeom>
        </p:spPr>
        <p:txBody>
          <a:bodyPr vert="horz" wrap="square" lIns="0" tIns="0" rIns="0" bIns="0" rtlCol="0">
            <a:spAutoFit/>
          </a:bodyPr>
          <a:lstStyle/>
          <a:p>
            <a:pPr marL="12700">
              <a:lnSpc>
                <a:spcPct val="100000"/>
              </a:lnSpc>
            </a:pPr>
            <a:r>
              <a:rPr sz="3600" spc="185" dirty="0">
                <a:solidFill>
                  <a:srgbClr val="FFFFFF"/>
                </a:solidFill>
                <a:latin typeface="Calibri"/>
                <a:cs typeface="Calibri"/>
              </a:rPr>
              <a:t>2</a:t>
            </a:r>
            <a:endParaRPr sz="3600" dirty="0">
              <a:latin typeface="Calibri"/>
              <a:cs typeface="Calibri"/>
            </a:endParaRPr>
          </a:p>
        </p:txBody>
      </p:sp>
      <p:sp>
        <p:nvSpPr>
          <p:cNvPr id="18" name="object 18"/>
          <p:cNvSpPr/>
          <p:nvPr/>
        </p:nvSpPr>
        <p:spPr>
          <a:xfrm>
            <a:off x="446186" y="6688721"/>
            <a:ext cx="6667500" cy="0"/>
          </a:xfrm>
          <a:custGeom>
            <a:avLst/>
            <a:gdLst/>
            <a:ahLst/>
            <a:cxnLst/>
            <a:rect l="l" t="t" r="r" b="b"/>
            <a:pathLst>
              <a:path w="6667500">
                <a:moveTo>
                  <a:pt x="0" y="0"/>
                </a:moveTo>
                <a:lnTo>
                  <a:pt x="6667500" y="0"/>
                </a:lnTo>
              </a:path>
            </a:pathLst>
          </a:custGeom>
          <a:ln w="6350">
            <a:solidFill>
              <a:srgbClr val="231F20"/>
            </a:solidFill>
          </a:ln>
        </p:spPr>
        <p:txBody>
          <a:bodyPr wrap="square" lIns="0" tIns="0" rIns="0" bIns="0" rtlCol="0"/>
          <a:lstStyle/>
          <a:p>
            <a:endParaRPr/>
          </a:p>
        </p:txBody>
      </p:sp>
      <p:sp>
        <p:nvSpPr>
          <p:cNvPr id="19" name="object 19"/>
          <p:cNvSpPr txBox="1"/>
          <p:nvPr/>
        </p:nvSpPr>
        <p:spPr>
          <a:xfrm>
            <a:off x="453044" y="10018995"/>
            <a:ext cx="1220470" cy="141064"/>
          </a:xfrm>
          <a:prstGeom prst="rect">
            <a:avLst/>
          </a:prstGeom>
        </p:spPr>
        <p:txBody>
          <a:bodyPr vert="horz" wrap="square" lIns="0" tIns="0" rIns="0" bIns="0" rtlCol="0">
            <a:spAutoFit/>
          </a:bodyPr>
          <a:lstStyle/>
          <a:p>
            <a:pPr marL="12700">
              <a:lnSpc>
                <a:spcPts val="1110"/>
              </a:lnSpc>
            </a:pPr>
            <a:r>
              <a:rPr sz="1000" dirty="0">
                <a:solidFill>
                  <a:srgbClr val="231F20"/>
                </a:solidFill>
                <a:latin typeface="Arial"/>
                <a:cs typeface="Arial"/>
              </a:rPr>
              <a:t>© Sportswik AB</a:t>
            </a:r>
            <a:r>
              <a:rPr sz="1000" spc="-155" dirty="0">
                <a:solidFill>
                  <a:srgbClr val="231F20"/>
                </a:solidFill>
                <a:latin typeface="Arial"/>
                <a:cs typeface="Arial"/>
              </a:rPr>
              <a:t> </a:t>
            </a:r>
            <a:r>
              <a:rPr sz="1000" dirty="0" smtClean="0">
                <a:solidFill>
                  <a:srgbClr val="231F20"/>
                </a:solidFill>
                <a:latin typeface="Arial"/>
                <a:cs typeface="Arial"/>
              </a:rPr>
              <a:t>201</a:t>
            </a:r>
            <a:r>
              <a:rPr lang="sv-SE" sz="1000" dirty="0" smtClean="0">
                <a:solidFill>
                  <a:srgbClr val="231F20"/>
                </a:solidFill>
                <a:latin typeface="Arial"/>
                <a:cs typeface="Arial"/>
              </a:rPr>
              <a:t>6</a:t>
            </a:r>
            <a:endParaRPr sz="1000" dirty="0">
              <a:latin typeface="Arial"/>
              <a:cs typeface="Arial"/>
            </a:endParaRPr>
          </a:p>
        </p:txBody>
      </p:sp>
      <p:sp>
        <p:nvSpPr>
          <p:cNvPr id="20" name="object 20"/>
          <p:cNvSpPr txBox="1"/>
          <p:nvPr/>
        </p:nvSpPr>
        <p:spPr>
          <a:xfrm>
            <a:off x="2406650" y="10017277"/>
            <a:ext cx="4739678" cy="141064"/>
          </a:xfrm>
          <a:prstGeom prst="rect">
            <a:avLst/>
          </a:prstGeom>
        </p:spPr>
        <p:txBody>
          <a:bodyPr vert="horz" wrap="square" lIns="0" tIns="0" rIns="0" bIns="0" rtlCol="0">
            <a:spAutoFit/>
          </a:bodyPr>
          <a:lstStyle/>
          <a:p>
            <a:pPr marL="12700">
              <a:lnSpc>
                <a:spcPts val="1110"/>
              </a:lnSpc>
            </a:pPr>
            <a:r>
              <a:rPr sz="1000" b="1" dirty="0">
                <a:solidFill>
                  <a:srgbClr val="231F20"/>
                </a:solidFill>
                <a:latin typeface="Arial"/>
                <a:cs typeface="Arial"/>
              </a:rPr>
              <a:t>Kontakt: </a:t>
            </a:r>
            <a:r>
              <a:rPr lang="sv-SE" sz="1000" dirty="0" err="1" smtClean="0">
                <a:solidFill>
                  <a:srgbClr val="231F20"/>
                </a:solidFill>
                <a:latin typeface="Arial"/>
                <a:cs typeface="Arial"/>
              </a:rPr>
              <a:t>support@sportswik.com</a:t>
            </a:r>
            <a:endParaRPr sz="1000" dirty="0">
              <a:latin typeface="Arial"/>
              <a:cs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164226" y="1042924"/>
            <a:ext cx="1671250" cy="564257"/>
          </a:xfrm>
          <a:prstGeom prst="rect">
            <a:avLst/>
          </a:prstGeom>
        </p:spPr>
        <p:txBody>
          <a:bodyPr vert="horz" wrap="square" lIns="0" tIns="0" rIns="0" bIns="0" rtlCol="0">
            <a:spAutoFit/>
          </a:bodyPr>
          <a:lstStyle/>
          <a:p>
            <a:pPr marL="12700" marR="5080">
              <a:lnSpc>
                <a:spcPts val="2200"/>
              </a:lnSpc>
            </a:pPr>
            <a:r>
              <a:rPr sz="2200" b="1" spc="-35" dirty="0">
                <a:solidFill>
                  <a:srgbClr val="231F20"/>
                </a:solidFill>
                <a:latin typeface="Calibri"/>
                <a:cs typeface="Calibri"/>
              </a:rPr>
              <a:t>LÄGG </a:t>
            </a:r>
            <a:r>
              <a:rPr sz="2200" b="1" spc="20" dirty="0">
                <a:solidFill>
                  <a:srgbClr val="231F20"/>
                </a:solidFill>
                <a:latin typeface="Calibri"/>
                <a:cs typeface="Calibri"/>
              </a:rPr>
              <a:t>UPP</a:t>
            </a:r>
            <a:r>
              <a:rPr sz="2200" b="1" spc="-165" dirty="0">
                <a:solidFill>
                  <a:srgbClr val="231F20"/>
                </a:solidFill>
                <a:latin typeface="Calibri"/>
                <a:cs typeface="Calibri"/>
              </a:rPr>
              <a:t> </a:t>
            </a:r>
            <a:r>
              <a:rPr sz="2200" b="1" spc="-80" dirty="0">
                <a:solidFill>
                  <a:srgbClr val="231F20"/>
                </a:solidFill>
                <a:latin typeface="Calibri"/>
                <a:cs typeface="Calibri"/>
              </a:rPr>
              <a:t>EN  TESTMATCH</a:t>
            </a:r>
            <a:endParaRPr sz="2200" b="1" dirty="0">
              <a:latin typeface="Calibri"/>
              <a:cs typeface="Calibri"/>
            </a:endParaRPr>
          </a:p>
        </p:txBody>
      </p:sp>
      <p:sp>
        <p:nvSpPr>
          <p:cNvPr id="3" name="object 3"/>
          <p:cNvSpPr txBox="1"/>
          <p:nvPr/>
        </p:nvSpPr>
        <p:spPr>
          <a:xfrm>
            <a:off x="453020" y="1818551"/>
            <a:ext cx="3141345" cy="341630"/>
          </a:xfrm>
          <a:prstGeom prst="rect">
            <a:avLst/>
          </a:prstGeom>
        </p:spPr>
        <p:txBody>
          <a:bodyPr vert="horz" wrap="square" lIns="0" tIns="0" rIns="0" bIns="0" rtlCol="0">
            <a:spAutoFit/>
          </a:bodyPr>
          <a:lstStyle/>
          <a:p>
            <a:pPr marL="12700" marR="5080">
              <a:lnSpc>
                <a:spcPct val="108300"/>
              </a:lnSpc>
            </a:pPr>
            <a:r>
              <a:rPr sz="1000" dirty="0">
                <a:solidFill>
                  <a:srgbClr val="231F20"/>
                </a:solidFill>
                <a:latin typeface="Arial"/>
                <a:cs typeface="Arial"/>
              </a:rPr>
              <a:t>1. </a:t>
            </a:r>
            <a:r>
              <a:rPr sz="1000" b="1" dirty="0">
                <a:solidFill>
                  <a:srgbClr val="231F20"/>
                </a:solidFill>
                <a:latin typeface="Arial"/>
                <a:cs typeface="Arial"/>
              </a:rPr>
              <a:t>Gå in på laget Sportswik </a:t>
            </a:r>
            <a:r>
              <a:rPr sz="1000" b="1" spc="-10" dirty="0">
                <a:solidFill>
                  <a:srgbClr val="231F20"/>
                </a:solidFill>
                <a:latin typeface="Arial"/>
                <a:cs typeface="Arial"/>
              </a:rPr>
              <a:t>Sek.Test </a:t>
            </a:r>
            <a:r>
              <a:rPr lang="sv-SE" sz="1000" b="1" dirty="0" smtClean="0">
                <a:solidFill>
                  <a:srgbClr val="231F20"/>
                </a:solidFill>
                <a:latin typeface="Arial"/>
                <a:cs typeface="Arial"/>
              </a:rPr>
              <a:t>Innebandy </a:t>
            </a:r>
            <a:r>
              <a:rPr sz="1000" dirty="0" smtClean="0">
                <a:solidFill>
                  <a:srgbClr val="231F20"/>
                </a:solidFill>
                <a:latin typeface="Arial"/>
                <a:cs typeface="Arial"/>
              </a:rPr>
              <a:t>via </a:t>
            </a:r>
            <a:r>
              <a:rPr sz="1000" dirty="0">
                <a:solidFill>
                  <a:srgbClr val="231F20"/>
                </a:solidFill>
                <a:latin typeface="Arial"/>
                <a:cs typeface="Arial"/>
              </a:rPr>
              <a:t>Mina lag i  huvudmenyn uppe till</a:t>
            </a:r>
            <a:r>
              <a:rPr sz="1000" spc="-100" dirty="0">
                <a:solidFill>
                  <a:srgbClr val="231F20"/>
                </a:solidFill>
                <a:latin typeface="Arial"/>
                <a:cs typeface="Arial"/>
              </a:rPr>
              <a:t> </a:t>
            </a:r>
            <a:r>
              <a:rPr sz="1000" dirty="0">
                <a:solidFill>
                  <a:srgbClr val="231F20"/>
                </a:solidFill>
                <a:latin typeface="Arial"/>
                <a:cs typeface="Arial"/>
              </a:rPr>
              <a:t>vänster</a:t>
            </a:r>
            <a:endParaRPr sz="1000" dirty="0">
              <a:latin typeface="Arial"/>
              <a:cs typeface="Arial"/>
            </a:endParaRPr>
          </a:p>
        </p:txBody>
      </p:sp>
      <p:sp>
        <p:nvSpPr>
          <p:cNvPr id="4" name="object 4"/>
          <p:cNvSpPr txBox="1"/>
          <p:nvPr/>
        </p:nvSpPr>
        <p:spPr>
          <a:xfrm>
            <a:off x="453020" y="2313851"/>
            <a:ext cx="3141345" cy="341630"/>
          </a:xfrm>
          <a:prstGeom prst="rect">
            <a:avLst/>
          </a:prstGeom>
        </p:spPr>
        <p:txBody>
          <a:bodyPr vert="horz" wrap="square" lIns="0" tIns="0" rIns="0" bIns="0" rtlCol="0">
            <a:spAutoFit/>
          </a:bodyPr>
          <a:lstStyle/>
          <a:p>
            <a:pPr marL="12700" marR="5080" indent="-635">
              <a:lnSpc>
                <a:spcPct val="108300"/>
              </a:lnSpc>
            </a:pPr>
            <a:r>
              <a:rPr sz="1000" dirty="0">
                <a:solidFill>
                  <a:srgbClr val="231F20"/>
                </a:solidFill>
                <a:latin typeface="Arial"/>
                <a:cs typeface="Arial"/>
              </a:rPr>
              <a:t>3.</a:t>
            </a:r>
            <a:r>
              <a:rPr sz="1000" spc="-35" dirty="0">
                <a:solidFill>
                  <a:srgbClr val="231F20"/>
                </a:solidFill>
                <a:latin typeface="Arial"/>
                <a:cs typeface="Arial"/>
              </a:rPr>
              <a:t> </a:t>
            </a:r>
            <a:r>
              <a:rPr sz="1000" b="1" dirty="0">
                <a:solidFill>
                  <a:srgbClr val="231F20"/>
                </a:solidFill>
                <a:latin typeface="Arial"/>
                <a:cs typeface="Arial"/>
              </a:rPr>
              <a:t>Välj</a:t>
            </a:r>
            <a:r>
              <a:rPr sz="1000" b="1" spc="-35" dirty="0">
                <a:solidFill>
                  <a:srgbClr val="231F20"/>
                </a:solidFill>
                <a:latin typeface="Arial"/>
                <a:cs typeface="Arial"/>
              </a:rPr>
              <a:t> </a:t>
            </a:r>
            <a:r>
              <a:rPr sz="1000" b="1" dirty="0">
                <a:solidFill>
                  <a:srgbClr val="231F20"/>
                </a:solidFill>
                <a:latin typeface="Arial"/>
                <a:cs typeface="Arial"/>
              </a:rPr>
              <a:t>fliken</a:t>
            </a:r>
            <a:r>
              <a:rPr sz="1000" b="1" spc="-35" dirty="0">
                <a:solidFill>
                  <a:srgbClr val="231F20"/>
                </a:solidFill>
                <a:latin typeface="Arial"/>
                <a:cs typeface="Arial"/>
              </a:rPr>
              <a:t> </a:t>
            </a:r>
            <a:r>
              <a:rPr sz="1000" b="1" dirty="0">
                <a:solidFill>
                  <a:srgbClr val="231F20"/>
                </a:solidFill>
                <a:latin typeface="Arial"/>
                <a:cs typeface="Arial"/>
              </a:rPr>
              <a:t>matcher</a:t>
            </a:r>
            <a:r>
              <a:rPr sz="1000" b="1" spc="-30" dirty="0">
                <a:solidFill>
                  <a:srgbClr val="231F20"/>
                </a:solidFill>
                <a:latin typeface="Arial"/>
                <a:cs typeface="Arial"/>
              </a:rPr>
              <a:t> </a:t>
            </a:r>
            <a:r>
              <a:rPr sz="1000" dirty="0">
                <a:solidFill>
                  <a:srgbClr val="231F20"/>
                </a:solidFill>
                <a:latin typeface="Arial"/>
                <a:cs typeface="Arial"/>
              </a:rPr>
              <a:t>och</a:t>
            </a:r>
            <a:r>
              <a:rPr sz="1000" spc="-35" dirty="0">
                <a:solidFill>
                  <a:srgbClr val="231F20"/>
                </a:solidFill>
                <a:latin typeface="Arial"/>
                <a:cs typeface="Arial"/>
              </a:rPr>
              <a:t> </a:t>
            </a:r>
            <a:r>
              <a:rPr sz="1000" dirty="0">
                <a:solidFill>
                  <a:srgbClr val="231F20"/>
                </a:solidFill>
                <a:latin typeface="Arial"/>
                <a:cs typeface="Arial"/>
              </a:rPr>
              <a:t>tryck</a:t>
            </a:r>
            <a:r>
              <a:rPr sz="1000" spc="-35" dirty="0">
                <a:solidFill>
                  <a:srgbClr val="231F20"/>
                </a:solidFill>
                <a:latin typeface="Arial"/>
                <a:cs typeface="Arial"/>
              </a:rPr>
              <a:t> </a:t>
            </a:r>
            <a:r>
              <a:rPr sz="1000" dirty="0">
                <a:solidFill>
                  <a:srgbClr val="231F20"/>
                </a:solidFill>
                <a:latin typeface="Arial"/>
                <a:cs typeface="Arial"/>
              </a:rPr>
              <a:t>på</a:t>
            </a:r>
            <a:r>
              <a:rPr sz="1000" spc="-35" dirty="0">
                <a:solidFill>
                  <a:srgbClr val="231F20"/>
                </a:solidFill>
                <a:latin typeface="Arial"/>
                <a:cs typeface="Arial"/>
              </a:rPr>
              <a:t> </a:t>
            </a:r>
            <a:r>
              <a:rPr sz="1000" dirty="0">
                <a:solidFill>
                  <a:srgbClr val="231F20"/>
                </a:solidFill>
                <a:latin typeface="Arial"/>
                <a:cs typeface="Arial"/>
              </a:rPr>
              <a:t>plustecknet</a:t>
            </a:r>
            <a:r>
              <a:rPr sz="1000" spc="-35" dirty="0">
                <a:solidFill>
                  <a:srgbClr val="231F20"/>
                </a:solidFill>
                <a:latin typeface="Arial"/>
                <a:cs typeface="Arial"/>
              </a:rPr>
              <a:t> </a:t>
            </a:r>
            <a:r>
              <a:rPr sz="1000" dirty="0">
                <a:solidFill>
                  <a:srgbClr val="231F20"/>
                </a:solidFill>
                <a:latin typeface="Arial"/>
                <a:cs typeface="Arial"/>
              </a:rPr>
              <a:t>uppe</a:t>
            </a:r>
            <a:r>
              <a:rPr sz="1000" spc="-35" dirty="0">
                <a:solidFill>
                  <a:srgbClr val="231F20"/>
                </a:solidFill>
                <a:latin typeface="Arial"/>
                <a:cs typeface="Arial"/>
              </a:rPr>
              <a:t> </a:t>
            </a:r>
            <a:r>
              <a:rPr sz="1000" dirty="0">
                <a:solidFill>
                  <a:srgbClr val="231F20"/>
                </a:solidFill>
                <a:latin typeface="Arial"/>
                <a:cs typeface="Arial"/>
              </a:rPr>
              <a:t>till  </a:t>
            </a:r>
            <a:r>
              <a:rPr sz="1000" spc="-10" dirty="0">
                <a:solidFill>
                  <a:srgbClr val="231F20"/>
                </a:solidFill>
                <a:latin typeface="Arial"/>
                <a:cs typeface="Arial"/>
              </a:rPr>
              <a:t>höger.</a:t>
            </a:r>
            <a:endParaRPr sz="1000">
              <a:latin typeface="Arial"/>
              <a:cs typeface="Arial"/>
            </a:endParaRPr>
          </a:p>
        </p:txBody>
      </p:sp>
      <p:sp>
        <p:nvSpPr>
          <p:cNvPr id="5" name="object 5"/>
          <p:cNvSpPr txBox="1"/>
          <p:nvPr/>
        </p:nvSpPr>
        <p:spPr>
          <a:xfrm>
            <a:off x="453147" y="2809151"/>
            <a:ext cx="3141345" cy="341630"/>
          </a:xfrm>
          <a:prstGeom prst="rect">
            <a:avLst/>
          </a:prstGeom>
        </p:spPr>
        <p:txBody>
          <a:bodyPr vert="horz" wrap="square" lIns="0" tIns="0" rIns="0" bIns="0" rtlCol="0">
            <a:spAutoFit/>
          </a:bodyPr>
          <a:lstStyle/>
          <a:p>
            <a:pPr marL="12700" marR="5080">
              <a:lnSpc>
                <a:spcPct val="108300"/>
              </a:lnSpc>
            </a:pPr>
            <a:r>
              <a:rPr sz="1000" spc="-10" dirty="0">
                <a:solidFill>
                  <a:srgbClr val="231F20"/>
                </a:solidFill>
                <a:latin typeface="Arial"/>
                <a:cs typeface="Arial"/>
              </a:rPr>
              <a:t>4.</a:t>
            </a:r>
            <a:r>
              <a:rPr sz="1000" b="1" spc="-10" dirty="0">
                <a:solidFill>
                  <a:srgbClr val="231F20"/>
                </a:solidFill>
                <a:latin typeface="Arial"/>
                <a:cs typeface="Arial"/>
              </a:rPr>
              <a:t>Tryck </a:t>
            </a:r>
            <a:r>
              <a:rPr sz="1000" b="1" dirty="0">
                <a:solidFill>
                  <a:srgbClr val="231F20"/>
                </a:solidFill>
                <a:latin typeface="Arial"/>
                <a:cs typeface="Arial"/>
              </a:rPr>
              <a:t>på Serie/cup </a:t>
            </a:r>
            <a:r>
              <a:rPr sz="1000" dirty="0">
                <a:solidFill>
                  <a:srgbClr val="231F20"/>
                </a:solidFill>
                <a:latin typeface="Arial"/>
                <a:cs typeface="Arial"/>
              </a:rPr>
              <a:t>och välj </a:t>
            </a:r>
            <a:r>
              <a:rPr sz="1000" spc="-15" dirty="0">
                <a:solidFill>
                  <a:srgbClr val="231F20"/>
                </a:solidFill>
                <a:latin typeface="Arial"/>
                <a:cs typeface="Arial"/>
              </a:rPr>
              <a:t>Testmatcher </a:t>
            </a:r>
            <a:r>
              <a:rPr sz="1000" dirty="0">
                <a:solidFill>
                  <a:srgbClr val="231F20"/>
                </a:solidFill>
                <a:latin typeface="Arial"/>
                <a:cs typeface="Arial"/>
              </a:rPr>
              <a:t>Sportswik i  listan.</a:t>
            </a:r>
            <a:endParaRPr sz="1000">
              <a:latin typeface="Arial"/>
              <a:cs typeface="Arial"/>
            </a:endParaRPr>
          </a:p>
        </p:txBody>
      </p:sp>
      <p:sp>
        <p:nvSpPr>
          <p:cNvPr id="6" name="object 6"/>
          <p:cNvSpPr txBox="1"/>
          <p:nvPr/>
        </p:nvSpPr>
        <p:spPr>
          <a:xfrm>
            <a:off x="453147" y="3304451"/>
            <a:ext cx="3141345" cy="506730"/>
          </a:xfrm>
          <a:prstGeom prst="rect">
            <a:avLst/>
          </a:prstGeom>
        </p:spPr>
        <p:txBody>
          <a:bodyPr vert="horz" wrap="square" lIns="0" tIns="0" rIns="0" bIns="0" rtlCol="0">
            <a:spAutoFit/>
          </a:bodyPr>
          <a:lstStyle/>
          <a:p>
            <a:pPr marL="12700" marR="5080" algn="just">
              <a:lnSpc>
                <a:spcPct val="108300"/>
              </a:lnSpc>
            </a:pPr>
            <a:r>
              <a:rPr sz="1000" dirty="0">
                <a:solidFill>
                  <a:srgbClr val="231F20"/>
                </a:solidFill>
                <a:latin typeface="Arial"/>
                <a:cs typeface="Arial"/>
              </a:rPr>
              <a:t>5. </a:t>
            </a:r>
            <a:r>
              <a:rPr sz="1000" b="1" dirty="0">
                <a:solidFill>
                  <a:srgbClr val="231F20"/>
                </a:solidFill>
                <a:latin typeface="Arial"/>
                <a:cs typeface="Arial"/>
              </a:rPr>
              <a:t>Ange Sportswik </a:t>
            </a:r>
            <a:r>
              <a:rPr sz="1000" b="1" spc="-10" dirty="0">
                <a:solidFill>
                  <a:srgbClr val="231F20"/>
                </a:solidFill>
                <a:latin typeface="Arial"/>
                <a:cs typeface="Arial"/>
              </a:rPr>
              <a:t>Sek.Test </a:t>
            </a:r>
            <a:r>
              <a:rPr lang="sv-SE" sz="1000" b="1" dirty="0" smtClean="0">
                <a:solidFill>
                  <a:srgbClr val="231F20"/>
                </a:solidFill>
                <a:latin typeface="Arial"/>
                <a:cs typeface="Arial"/>
              </a:rPr>
              <a:t>Innebandy </a:t>
            </a:r>
            <a:r>
              <a:rPr sz="1000" b="1" dirty="0" smtClean="0">
                <a:solidFill>
                  <a:srgbClr val="231F20"/>
                </a:solidFill>
                <a:latin typeface="Arial"/>
                <a:cs typeface="Arial"/>
              </a:rPr>
              <a:t>som </a:t>
            </a:r>
            <a:r>
              <a:rPr sz="1000" b="1" dirty="0">
                <a:solidFill>
                  <a:srgbClr val="231F20"/>
                </a:solidFill>
                <a:latin typeface="Arial"/>
                <a:cs typeface="Arial"/>
              </a:rPr>
              <a:t>motståndare  (bortalag). </a:t>
            </a:r>
            <a:r>
              <a:rPr sz="1000" spc="-10" dirty="0">
                <a:solidFill>
                  <a:srgbClr val="231F20"/>
                </a:solidFill>
                <a:latin typeface="Arial"/>
                <a:cs typeface="Arial"/>
              </a:rPr>
              <a:t>Tryck </a:t>
            </a:r>
            <a:r>
              <a:rPr sz="1000" dirty="0">
                <a:solidFill>
                  <a:srgbClr val="231F20"/>
                </a:solidFill>
                <a:latin typeface="Arial"/>
                <a:cs typeface="Arial"/>
              </a:rPr>
              <a:t>på raden Bortalag. Sök efter  Sportswik, och välj laget </a:t>
            </a:r>
            <a:r>
              <a:rPr sz="1000" spc="-15" dirty="0">
                <a:solidFill>
                  <a:srgbClr val="231F20"/>
                </a:solidFill>
                <a:latin typeface="Arial"/>
                <a:cs typeface="Arial"/>
              </a:rPr>
              <a:t>Sek.Test</a:t>
            </a:r>
            <a:r>
              <a:rPr sz="1000" spc="-90" dirty="0">
                <a:solidFill>
                  <a:srgbClr val="231F20"/>
                </a:solidFill>
                <a:latin typeface="Arial"/>
                <a:cs typeface="Arial"/>
              </a:rPr>
              <a:t> </a:t>
            </a:r>
            <a:r>
              <a:rPr lang="sv-SE" sz="1000" dirty="0" smtClean="0">
                <a:solidFill>
                  <a:srgbClr val="231F20"/>
                </a:solidFill>
                <a:latin typeface="Arial"/>
                <a:cs typeface="Arial"/>
              </a:rPr>
              <a:t>Innebandy</a:t>
            </a:r>
            <a:r>
              <a:rPr sz="1000" dirty="0" smtClean="0">
                <a:solidFill>
                  <a:srgbClr val="231F20"/>
                </a:solidFill>
                <a:latin typeface="Arial"/>
                <a:cs typeface="Arial"/>
              </a:rPr>
              <a:t>).</a:t>
            </a:r>
            <a:endParaRPr sz="1000" dirty="0">
              <a:latin typeface="Arial"/>
              <a:cs typeface="Arial"/>
            </a:endParaRPr>
          </a:p>
        </p:txBody>
      </p:sp>
      <p:sp>
        <p:nvSpPr>
          <p:cNvPr id="7" name="object 7"/>
          <p:cNvSpPr txBox="1"/>
          <p:nvPr/>
        </p:nvSpPr>
        <p:spPr>
          <a:xfrm>
            <a:off x="453147" y="3977500"/>
            <a:ext cx="2806065" cy="163830"/>
          </a:xfrm>
          <a:prstGeom prst="rect">
            <a:avLst/>
          </a:prstGeom>
        </p:spPr>
        <p:txBody>
          <a:bodyPr vert="horz" wrap="square" lIns="0" tIns="0" rIns="0" bIns="0" rtlCol="0">
            <a:spAutoFit/>
          </a:bodyPr>
          <a:lstStyle/>
          <a:p>
            <a:pPr marL="12700">
              <a:lnSpc>
                <a:spcPct val="100000"/>
              </a:lnSpc>
            </a:pPr>
            <a:r>
              <a:rPr sz="1000" dirty="0">
                <a:solidFill>
                  <a:srgbClr val="231F20"/>
                </a:solidFill>
                <a:latin typeface="Arial"/>
                <a:cs typeface="Arial"/>
              </a:rPr>
              <a:t>6. </a:t>
            </a:r>
            <a:r>
              <a:rPr sz="1000" b="1" dirty="0">
                <a:solidFill>
                  <a:srgbClr val="231F20"/>
                </a:solidFill>
                <a:latin typeface="Arial"/>
                <a:cs typeface="Arial"/>
              </a:rPr>
              <a:t>Ange datum och tid </a:t>
            </a:r>
            <a:r>
              <a:rPr sz="1000" dirty="0">
                <a:solidFill>
                  <a:srgbClr val="231F20"/>
                </a:solidFill>
                <a:latin typeface="Arial"/>
                <a:cs typeface="Arial"/>
              </a:rPr>
              <a:t>till vad klockan är just</a:t>
            </a:r>
            <a:r>
              <a:rPr sz="1000" spc="-100" dirty="0">
                <a:solidFill>
                  <a:srgbClr val="231F20"/>
                </a:solidFill>
                <a:latin typeface="Arial"/>
                <a:cs typeface="Arial"/>
              </a:rPr>
              <a:t> </a:t>
            </a:r>
            <a:r>
              <a:rPr sz="1000" dirty="0">
                <a:solidFill>
                  <a:srgbClr val="231F20"/>
                </a:solidFill>
                <a:latin typeface="Arial"/>
                <a:cs typeface="Arial"/>
              </a:rPr>
              <a:t>nu.</a:t>
            </a:r>
            <a:endParaRPr sz="1000">
              <a:latin typeface="Arial"/>
              <a:cs typeface="Arial"/>
            </a:endParaRPr>
          </a:p>
        </p:txBody>
      </p:sp>
      <p:sp>
        <p:nvSpPr>
          <p:cNvPr id="8" name="object 8"/>
          <p:cNvSpPr txBox="1"/>
          <p:nvPr/>
        </p:nvSpPr>
        <p:spPr>
          <a:xfrm>
            <a:off x="453147" y="4295051"/>
            <a:ext cx="3141345" cy="341630"/>
          </a:xfrm>
          <a:prstGeom prst="rect">
            <a:avLst/>
          </a:prstGeom>
        </p:spPr>
        <p:txBody>
          <a:bodyPr vert="horz" wrap="square" lIns="0" tIns="0" rIns="0" bIns="0" rtlCol="0">
            <a:spAutoFit/>
          </a:bodyPr>
          <a:lstStyle/>
          <a:p>
            <a:pPr marL="12700" marR="5080">
              <a:lnSpc>
                <a:spcPct val="108300"/>
              </a:lnSpc>
            </a:pPr>
            <a:r>
              <a:rPr sz="1000" dirty="0">
                <a:solidFill>
                  <a:srgbClr val="231F20"/>
                </a:solidFill>
                <a:latin typeface="Arial"/>
                <a:cs typeface="Arial"/>
              </a:rPr>
              <a:t>7. </a:t>
            </a:r>
            <a:r>
              <a:rPr sz="1000" b="1" dirty="0">
                <a:solidFill>
                  <a:srgbClr val="231F20"/>
                </a:solidFill>
                <a:latin typeface="Arial"/>
                <a:cs typeface="Arial"/>
              </a:rPr>
              <a:t>Spara matchen </a:t>
            </a:r>
            <a:r>
              <a:rPr sz="1000" dirty="0">
                <a:solidFill>
                  <a:srgbClr val="231F20"/>
                </a:solidFill>
                <a:latin typeface="Arial"/>
                <a:cs typeface="Arial"/>
              </a:rPr>
              <a:t>genom att trycka på Spara uppe till  </a:t>
            </a:r>
            <a:r>
              <a:rPr sz="1000" spc="-10" dirty="0">
                <a:solidFill>
                  <a:srgbClr val="231F20"/>
                </a:solidFill>
                <a:latin typeface="Arial"/>
                <a:cs typeface="Arial"/>
              </a:rPr>
              <a:t>höger.</a:t>
            </a:r>
            <a:endParaRPr sz="1000" dirty="0">
              <a:latin typeface="Arial"/>
              <a:cs typeface="Arial"/>
            </a:endParaRPr>
          </a:p>
        </p:txBody>
      </p:sp>
      <p:sp>
        <p:nvSpPr>
          <p:cNvPr id="9" name="object 9"/>
          <p:cNvSpPr txBox="1"/>
          <p:nvPr/>
        </p:nvSpPr>
        <p:spPr>
          <a:xfrm>
            <a:off x="453147" y="4790351"/>
            <a:ext cx="3141345" cy="341630"/>
          </a:xfrm>
          <a:prstGeom prst="rect">
            <a:avLst/>
          </a:prstGeom>
        </p:spPr>
        <p:txBody>
          <a:bodyPr vert="horz" wrap="square" lIns="0" tIns="0" rIns="0" bIns="0" rtlCol="0">
            <a:spAutoFit/>
          </a:bodyPr>
          <a:lstStyle/>
          <a:p>
            <a:pPr marL="12700" marR="5080">
              <a:lnSpc>
                <a:spcPct val="108300"/>
              </a:lnSpc>
            </a:pPr>
            <a:r>
              <a:rPr sz="1000" dirty="0">
                <a:solidFill>
                  <a:srgbClr val="231F20"/>
                </a:solidFill>
                <a:latin typeface="Arial"/>
                <a:cs typeface="Arial"/>
              </a:rPr>
              <a:t>8.</a:t>
            </a:r>
            <a:r>
              <a:rPr sz="1000" spc="-60" dirty="0">
                <a:solidFill>
                  <a:srgbClr val="231F20"/>
                </a:solidFill>
                <a:latin typeface="Arial"/>
                <a:cs typeface="Arial"/>
              </a:rPr>
              <a:t> </a:t>
            </a:r>
            <a:r>
              <a:rPr sz="1000" b="1" dirty="0">
                <a:solidFill>
                  <a:srgbClr val="231F20"/>
                </a:solidFill>
                <a:latin typeface="Arial"/>
                <a:cs typeface="Arial"/>
              </a:rPr>
              <a:t>Gå</a:t>
            </a:r>
            <a:r>
              <a:rPr sz="1000" b="1" spc="-60" dirty="0">
                <a:solidFill>
                  <a:srgbClr val="231F20"/>
                </a:solidFill>
                <a:latin typeface="Arial"/>
                <a:cs typeface="Arial"/>
              </a:rPr>
              <a:t> </a:t>
            </a:r>
            <a:r>
              <a:rPr sz="1000" b="1" dirty="0">
                <a:solidFill>
                  <a:srgbClr val="231F20"/>
                </a:solidFill>
                <a:latin typeface="Arial"/>
                <a:cs typeface="Arial"/>
              </a:rPr>
              <a:t>tillbaka</a:t>
            </a:r>
            <a:r>
              <a:rPr sz="1000" b="1" spc="-60" dirty="0">
                <a:solidFill>
                  <a:srgbClr val="231F20"/>
                </a:solidFill>
                <a:latin typeface="Arial"/>
                <a:cs typeface="Arial"/>
              </a:rPr>
              <a:t> </a:t>
            </a:r>
            <a:r>
              <a:rPr sz="1000" b="1" dirty="0">
                <a:solidFill>
                  <a:srgbClr val="231F20"/>
                </a:solidFill>
                <a:latin typeface="Arial"/>
                <a:cs typeface="Arial"/>
              </a:rPr>
              <a:t>till</a:t>
            </a:r>
            <a:r>
              <a:rPr sz="1000" b="1" spc="-60" dirty="0">
                <a:solidFill>
                  <a:srgbClr val="231F20"/>
                </a:solidFill>
                <a:latin typeface="Arial"/>
                <a:cs typeface="Arial"/>
              </a:rPr>
              <a:t> </a:t>
            </a:r>
            <a:r>
              <a:rPr sz="1000" b="1" dirty="0">
                <a:solidFill>
                  <a:srgbClr val="231F20"/>
                </a:solidFill>
                <a:latin typeface="Arial"/>
                <a:cs typeface="Arial"/>
              </a:rPr>
              <a:t>appens</a:t>
            </a:r>
            <a:r>
              <a:rPr sz="1000" b="1" spc="-60" dirty="0">
                <a:solidFill>
                  <a:srgbClr val="231F20"/>
                </a:solidFill>
                <a:latin typeface="Arial"/>
                <a:cs typeface="Arial"/>
              </a:rPr>
              <a:t> </a:t>
            </a:r>
            <a:r>
              <a:rPr sz="1000" b="1" dirty="0">
                <a:solidFill>
                  <a:srgbClr val="231F20"/>
                </a:solidFill>
                <a:latin typeface="Arial"/>
                <a:cs typeface="Arial"/>
              </a:rPr>
              <a:t>startsida</a:t>
            </a:r>
            <a:r>
              <a:rPr sz="1000" b="1" spc="-55" dirty="0">
                <a:solidFill>
                  <a:srgbClr val="231F20"/>
                </a:solidFill>
                <a:latin typeface="Arial"/>
                <a:cs typeface="Arial"/>
              </a:rPr>
              <a:t> </a:t>
            </a:r>
            <a:r>
              <a:rPr sz="1000" dirty="0">
                <a:solidFill>
                  <a:srgbClr val="231F20"/>
                </a:solidFill>
                <a:latin typeface="Arial"/>
                <a:cs typeface="Arial"/>
              </a:rPr>
              <a:t>genom</a:t>
            </a:r>
            <a:r>
              <a:rPr sz="1000" spc="-55" dirty="0">
                <a:solidFill>
                  <a:srgbClr val="231F20"/>
                </a:solidFill>
                <a:latin typeface="Arial"/>
                <a:cs typeface="Arial"/>
              </a:rPr>
              <a:t> </a:t>
            </a:r>
            <a:r>
              <a:rPr sz="1000" dirty="0">
                <a:solidFill>
                  <a:srgbClr val="231F20"/>
                </a:solidFill>
                <a:latin typeface="Arial"/>
                <a:cs typeface="Arial"/>
              </a:rPr>
              <a:t>att</a:t>
            </a:r>
            <a:r>
              <a:rPr sz="1000" spc="-60" dirty="0">
                <a:solidFill>
                  <a:srgbClr val="231F20"/>
                </a:solidFill>
                <a:latin typeface="Arial"/>
                <a:cs typeface="Arial"/>
              </a:rPr>
              <a:t> </a:t>
            </a:r>
            <a:r>
              <a:rPr sz="1000" dirty="0">
                <a:solidFill>
                  <a:srgbClr val="231F20"/>
                </a:solidFill>
                <a:latin typeface="Arial"/>
                <a:cs typeface="Arial"/>
              </a:rPr>
              <a:t>trycka</a:t>
            </a:r>
            <a:r>
              <a:rPr sz="1000" spc="-60" dirty="0">
                <a:solidFill>
                  <a:srgbClr val="231F20"/>
                </a:solidFill>
                <a:latin typeface="Arial"/>
                <a:cs typeface="Arial"/>
              </a:rPr>
              <a:t> </a:t>
            </a:r>
            <a:r>
              <a:rPr sz="1000" dirty="0">
                <a:solidFill>
                  <a:srgbClr val="231F20"/>
                </a:solidFill>
                <a:latin typeface="Arial"/>
                <a:cs typeface="Arial"/>
              </a:rPr>
              <a:t>på  bakåt längst upp till vänster två</a:t>
            </a:r>
            <a:r>
              <a:rPr sz="1000" spc="-85" dirty="0">
                <a:solidFill>
                  <a:srgbClr val="231F20"/>
                </a:solidFill>
                <a:latin typeface="Arial"/>
                <a:cs typeface="Arial"/>
              </a:rPr>
              <a:t> </a:t>
            </a:r>
            <a:r>
              <a:rPr sz="1000" spc="-10" dirty="0">
                <a:solidFill>
                  <a:srgbClr val="231F20"/>
                </a:solidFill>
                <a:latin typeface="Arial"/>
                <a:cs typeface="Arial"/>
              </a:rPr>
              <a:t>gånger.</a:t>
            </a:r>
            <a:endParaRPr sz="1000">
              <a:latin typeface="Arial"/>
              <a:cs typeface="Arial"/>
            </a:endParaRPr>
          </a:p>
        </p:txBody>
      </p:sp>
      <p:sp>
        <p:nvSpPr>
          <p:cNvPr id="10" name="object 10"/>
          <p:cNvSpPr/>
          <p:nvPr/>
        </p:nvSpPr>
        <p:spPr>
          <a:xfrm>
            <a:off x="448778" y="977874"/>
            <a:ext cx="622300" cy="622300"/>
          </a:xfrm>
          <a:custGeom>
            <a:avLst/>
            <a:gdLst/>
            <a:ahLst/>
            <a:cxnLst/>
            <a:rect l="l" t="t" r="r" b="b"/>
            <a:pathLst>
              <a:path w="622300" h="622300">
                <a:moveTo>
                  <a:pt x="311150" y="0"/>
                </a:moveTo>
                <a:lnTo>
                  <a:pt x="265173" y="3373"/>
                </a:lnTo>
                <a:lnTo>
                  <a:pt x="221290" y="13173"/>
                </a:lnTo>
                <a:lnTo>
                  <a:pt x="179982" y="28919"/>
                </a:lnTo>
                <a:lnTo>
                  <a:pt x="141731" y="50128"/>
                </a:lnTo>
                <a:lnTo>
                  <a:pt x="107017" y="76319"/>
                </a:lnTo>
                <a:lnTo>
                  <a:pt x="76324" y="107012"/>
                </a:lnTo>
                <a:lnTo>
                  <a:pt x="50131" y="141725"/>
                </a:lnTo>
                <a:lnTo>
                  <a:pt x="28921" y="179976"/>
                </a:lnTo>
                <a:lnTo>
                  <a:pt x="13174" y="221285"/>
                </a:lnTo>
                <a:lnTo>
                  <a:pt x="3373" y="265170"/>
                </a:lnTo>
                <a:lnTo>
                  <a:pt x="0" y="311150"/>
                </a:lnTo>
                <a:lnTo>
                  <a:pt x="3373" y="357129"/>
                </a:lnTo>
                <a:lnTo>
                  <a:pt x="13174" y="401014"/>
                </a:lnTo>
                <a:lnTo>
                  <a:pt x="28921" y="442323"/>
                </a:lnTo>
                <a:lnTo>
                  <a:pt x="50131" y="480574"/>
                </a:lnTo>
                <a:lnTo>
                  <a:pt x="76324" y="515287"/>
                </a:lnTo>
                <a:lnTo>
                  <a:pt x="107017" y="545980"/>
                </a:lnTo>
                <a:lnTo>
                  <a:pt x="141731" y="572171"/>
                </a:lnTo>
                <a:lnTo>
                  <a:pt x="179982" y="593380"/>
                </a:lnTo>
                <a:lnTo>
                  <a:pt x="221290" y="609126"/>
                </a:lnTo>
                <a:lnTo>
                  <a:pt x="265173" y="618926"/>
                </a:lnTo>
                <a:lnTo>
                  <a:pt x="311150" y="622300"/>
                </a:lnTo>
                <a:lnTo>
                  <a:pt x="357129" y="618926"/>
                </a:lnTo>
                <a:lnTo>
                  <a:pt x="401014" y="609126"/>
                </a:lnTo>
                <a:lnTo>
                  <a:pt x="442323" y="593380"/>
                </a:lnTo>
                <a:lnTo>
                  <a:pt x="480574" y="572171"/>
                </a:lnTo>
                <a:lnTo>
                  <a:pt x="515287" y="545980"/>
                </a:lnTo>
                <a:lnTo>
                  <a:pt x="545980" y="515287"/>
                </a:lnTo>
                <a:lnTo>
                  <a:pt x="572171" y="480574"/>
                </a:lnTo>
                <a:lnTo>
                  <a:pt x="593380" y="442323"/>
                </a:lnTo>
                <a:lnTo>
                  <a:pt x="609126" y="401014"/>
                </a:lnTo>
                <a:lnTo>
                  <a:pt x="618926" y="357129"/>
                </a:lnTo>
                <a:lnTo>
                  <a:pt x="622300" y="311150"/>
                </a:lnTo>
                <a:lnTo>
                  <a:pt x="618926" y="265170"/>
                </a:lnTo>
                <a:lnTo>
                  <a:pt x="609126" y="221285"/>
                </a:lnTo>
                <a:lnTo>
                  <a:pt x="593380" y="179976"/>
                </a:lnTo>
                <a:lnTo>
                  <a:pt x="572171" y="141725"/>
                </a:lnTo>
                <a:lnTo>
                  <a:pt x="545980" y="107012"/>
                </a:lnTo>
                <a:lnTo>
                  <a:pt x="515287" y="76319"/>
                </a:lnTo>
                <a:lnTo>
                  <a:pt x="480574" y="50128"/>
                </a:lnTo>
                <a:lnTo>
                  <a:pt x="442323" y="28919"/>
                </a:lnTo>
                <a:lnTo>
                  <a:pt x="401014" y="13173"/>
                </a:lnTo>
                <a:lnTo>
                  <a:pt x="357129" y="3373"/>
                </a:lnTo>
                <a:lnTo>
                  <a:pt x="311150" y="0"/>
                </a:lnTo>
                <a:close/>
              </a:path>
            </a:pathLst>
          </a:custGeom>
          <a:solidFill>
            <a:srgbClr val="50B848"/>
          </a:solidFill>
        </p:spPr>
        <p:txBody>
          <a:bodyPr wrap="square" lIns="0" tIns="0" rIns="0" bIns="0" rtlCol="0"/>
          <a:lstStyle/>
          <a:p>
            <a:endParaRPr/>
          </a:p>
        </p:txBody>
      </p:sp>
      <p:sp>
        <p:nvSpPr>
          <p:cNvPr id="11" name="object 11"/>
          <p:cNvSpPr txBox="1"/>
          <p:nvPr/>
        </p:nvSpPr>
        <p:spPr>
          <a:xfrm>
            <a:off x="624673" y="1008354"/>
            <a:ext cx="270510" cy="561340"/>
          </a:xfrm>
          <a:prstGeom prst="rect">
            <a:avLst/>
          </a:prstGeom>
        </p:spPr>
        <p:txBody>
          <a:bodyPr vert="horz" wrap="square" lIns="0" tIns="0" rIns="0" bIns="0" rtlCol="0">
            <a:spAutoFit/>
          </a:bodyPr>
          <a:lstStyle/>
          <a:p>
            <a:pPr marL="12700">
              <a:lnSpc>
                <a:spcPct val="100000"/>
              </a:lnSpc>
            </a:pPr>
            <a:r>
              <a:rPr sz="3600" spc="100" dirty="0">
                <a:solidFill>
                  <a:srgbClr val="FFFFFF"/>
                </a:solidFill>
                <a:latin typeface="Calibri"/>
                <a:cs typeface="Calibri"/>
              </a:rPr>
              <a:t>3</a:t>
            </a:r>
            <a:endParaRPr sz="3600" dirty="0">
              <a:latin typeface="Calibri"/>
              <a:cs typeface="Calibri"/>
            </a:endParaRPr>
          </a:p>
        </p:txBody>
      </p:sp>
      <p:sp>
        <p:nvSpPr>
          <p:cNvPr id="12" name="object 12"/>
          <p:cNvSpPr txBox="1"/>
          <p:nvPr/>
        </p:nvSpPr>
        <p:spPr>
          <a:xfrm>
            <a:off x="4720221" y="1042924"/>
            <a:ext cx="1770088" cy="571500"/>
          </a:xfrm>
          <a:prstGeom prst="rect">
            <a:avLst/>
          </a:prstGeom>
        </p:spPr>
        <p:txBody>
          <a:bodyPr vert="horz" wrap="square" lIns="0" tIns="0" rIns="0" bIns="0" rtlCol="0">
            <a:spAutoFit/>
          </a:bodyPr>
          <a:lstStyle/>
          <a:p>
            <a:pPr marL="12700" marR="5080">
              <a:lnSpc>
                <a:spcPts val="2200"/>
              </a:lnSpc>
            </a:pPr>
            <a:r>
              <a:rPr sz="2200" b="1" dirty="0">
                <a:solidFill>
                  <a:srgbClr val="231F20"/>
                </a:solidFill>
                <a:latin typeface="Calibri"/>
                <a:cs typeface="Calibri"/>
              </a:rPr>
              <a:t>PROVA </a:t>
            </a:r>
            <a:r>
              <a:rPr sz="2200" b="1" spc="-60" dirty="0">
                <a:solidFill>
                  <a:srgbClr val="231F20"/>
                </a:solidFill>
                <a:latin typeface="Calibri"/>
                <a:cs typeface="Calibri"/>
              </a:rPr>
              <a:t>ATT  </a:t>
            </a:r>
            <a:r>
              <a:rPr sz="2200" b="1" spc="70" dirty="0">
                <a:solidFill>
                  <a:srgbClr val="231F20"/>
                </a:solidFill>
                <a:latin typeface="Calibri"/>
                <a:cs typeface="Calibri"/>
              </a:rPr>
              <a:t>R</a:t>
            </a:r>
            <a:r>
              <a:rPr sz="2200" b="1" spc="30" dirty="0">
                <a:solidFill>
                  <a:srgbClr val="231F20"/>
                </a:solidFill>
                <a:latin typeface="Calibri"/>
                <a:cs typeface="Calibri"/>
              </a:rPr>
              <a:t>APPO</a:t>
            </a:r>
            <a:r>
              <a:rPr sz="2200" b="1" spc="-40" dirty="0">
                <a:solidFill>
                  <a:srgbClr val="231F20"/>
                </a:solidFill>
                <a:latin typeface="Calibri"/>
                <a:cs typeface="Calibri"/>
              </a:rPr>
              <a:t>R</a:t>
            </a:r>
            <a:r>
              <a:rPr sz="2200" b="1" spc="-25" dirty="0">
                <a:solidFill>
                  <a:srgbClr val="231F20"/>
                </a:solidFill>
                <a:latin typeface="Calibri"/>
                <a:cs typeface="Calibri"/>
              </a:rPr>
              <a:t>TE</a:t>
            </a:r>
            <a:r>
              <a:rPr sz="2200" b="1" spc="-50" dirty="0">
                <a:solidFill>
                  <a:srgbClr val="231F20"/>
                </a:solidFill>
                <a:latin typeface="Calibri"/>
                <a:cs typeface="Calibri"/>
              </a:rPr>
              <a:t>R</a:t>
            </a:r>
            <a:r>
              <a:rPr sz="2200" b="1" spc="25" dirty="0">
                <a:solidFill>
                  <a:srgbClr val="231F20"/>
                </a:solidFill>
                <a:latin typeface="Calibri"/>
                <a:cs typeface="Calibri"/>
              </a:rPr>
              <a:t>A</a:t>
            </a:r>
            <a:endParaRPr sz="2200" b="1" dirty="0">
              <a:latin typeface="Calibri"/>
              <a:cs typeface="Calibri"/>
            </a:endParaRPr>
          </a:p>
        </p:txBody>
      </p:sp>
      <p:sp>
        <p:nvSpPr>
          <p:cNvPr id="13" name="object 13"/>
          <p:cNvSpPr txBox="1"/>
          <p:nvPr/>
        </p:nvSpPr>
        <p:spPr>
          <a:xfrm>
            <a:off x="4009021" y="1818551"/>
            <a:ext cx="3141345" cy="506730"/>
          </a:xfrm>
          <a:prstGeom prst="rect">
            <a:avLst/>
          </a:prstGeom>
        </p:spPr>
        <p:txBody>
          <a:bodyPr vert="horz" wrap="square" lIns="0" tIns="0" rIns="0" bIns="0" rtlCol="0">
            <a:spAutoFit/>
          </a:bodyPr>
          <a:lstStyle/>
          <a:p>
            <a:pPr marL="12700" marR="5080">
              <a:lnSpc>
                <a:spcPct val="108300"/>
              </a:lnSpc>
            </a:pPr>
            <a:r>
              <a:rPr sz="1000" dirty="0">
                <a:solidFill>
                  <a:srgbClr val="231F20"/>
                </a:solidFill>
                <a:latin typeface="Arial"/>
                <a:cs typeface="Arial"/>
              </a:rPr>
              <a:t>1. </a:t>
            </a:r>
            <a:r>
              <a:rPr sz="1000" b="1" dirty="0">
                <a:solidFill>
                  <a:srgbClr val="231F20"/>
                </a:solidFill>
                <a:latin typeface="Arial"/>
                <a:cs typeface="Arial"/>
              </a:rPr>
              <a:t>Gå in i på matchen via kalendern </a:t>
            </a:r>
            <a:r>
              <a:rPr sz="1000" dirty="0">
                <a:solidFill>
                  <a:srgbClr val="231F20"/>
                </a:solidFill>
                <a:latin typeface="Arial"/>
                <a:cs typeface="Arial"/>
              </a:rPr>
              <a:t>som finns längst  upp till höger på startsidan. </a:t>
            </a:r>
            <a:r>
              <a:rPr sz="1000" spc="-10" dirty="0">
                <a:solidFill>
                  <a:srgbClr val="231F20"/>
                </a:solidFill>
                <a:latin typeface="Arial"/>
                <a:cs typeface="Arial"/>
              </a:rPr>
              <a:t>Tryck </a:t>
            </a:r>
            <a:r>
              <a:rPr sz="1000" dirty="0">
                <a:solidFill>
                  <a:srgbClr val="231F20"/>
                </a:solidFill>
                <a:latin typeface="Arial"/>
                <a:cs typeface="Arial"/>
              </a:rPr>
              <a:t>på matchen i </a:t>
            </a:r>
            <a:r>
              <a:rPr sz="1000" spc="-5" dirty="0">
                <a:solidFill>
                  <a:srgbClr val="231F20"/>
                </a:solidFill>
                <a:latin typeface="Arial"/>
                <a:cs typeface="Arial"/>
              </a:rPr>
              <a:t>Idag-  </a:t>
            </a:r>
            <a:r>
              <a:rPr sz="1000" dirty="0">
                <a:solidFill>
                  <a:srgbClr val="231F20"/>
                </a:solidFill>
                <a:latin typeface="Arial"/>
                <a:cs typeface="Arial"/>
              </a:rPr>
              <a:t>listan.</a:t>
            </a:r>
            <a:endParaRPr sz="1000" dirty="0">
              <a:latin typeface="Arial"/>
              <a:cs typeface="Arial"/>
            </a:endParaRPr>
          </a:p>
        </p:txBody>
      </p:sp>
      <p:sp>
        <p:nvSpPr>
          <p:cNvPr id="14" name="object 14"/>
          <p:cNvSpPr txBox="1"/>
          <p:nvPr/>
        </p:nvSpPr>
        <p:spPr>
          <a:xfrm>
            <a:off x="4009021" y="2478951"/>
            <a:ext cx="3141345" cy="341630"/>
          </a:xfrm>
          <a:prstGeom prst="rect">
            <a:avLst/>
          </a:prstGeom>
        </p:spPr>
        <p:txBody>
          <a:bodyPr vert="horz" wrap="square" lIns="0" tIns="0" rIns="0" bIns="0" rtlCol="0">
            <a:spAutoFit/>
          </a:bodyPr>
          <a:lstStyle/>
          <a:p>
            <a:pPr marL="12700" marR="5080">
              <a:lnSpc>
                <a:spcPct val="108300"/>
              </a:lnSpc>
            </a:pPr>
            <a:r>
              <a:rPr sz="1000" dirty="0">
                <a:solidFill>
                  <a:srgbClr val="231F20"/>
                </a:solidFill>
                <a:latin typeface="Arial"/>
                <a:cs typeface="Arial"/>
              </a:rPr>
              <a:t>2. </a:t>
            </a:r>
            <a:r>
              <a:rPr sz="1000" b="1" dirty="0">
                <a:solidFill>
                  <a:srgbClr val="231F20"/>
                </a:solidFill>
                <a:latin typeface="Arial"/>
                <a:cs typeface="Arial"/>
              </a:rPr>
              <a:t>Fota, filma och kommentera </a:t>
            </a:r>
            <a:r>
              <a:rPr sz="1000" dirty="0">
                <a:solidFill>
                  <a:srgbClr val="231F20"/>
                </a:solidFill>
                <a:latin typeface="Arial"/>
                <a:cs typeface="Arial"/>
              </a:rPr>
              <a:t>med hjälp av </a:t>
            </a:r>
            <a:r>
              <a:rPr sz="1000" spc="-5" dirty="0">
                <a:solidFill>
                  <a:srgbClr val="231F20"/>
                </a:solidFill>
                <a:latin typeface="Arial"/>
                <a:cs typeface="Arial"/>
              </a:rPr>
              <a:t>knap-  </a:t>
            </a:r>
            <a:r>
              <a:rPr sz="1000" dirty="0">
                <a:solidFill>
                  <a:srgbClr val="231F20"/>
                </a:solidFill>
                <a:latin typeface="Arial"/>
                <a:cs typeface="Arial"/>
              </a:rPr>
              <a:t>parna i rapporteringsraden längst</a:t>
            </a:r>
            <a:r>
              <a:rPr sz="1000" spc="-95" dirty="0">
                <a:solidFill>
                  <a:srgbClr val="231F20"/>
                </a:solidFill>
                <a:latin typeface="Arial"/>
                <a:cs typeface="Arial"/>
              </a:rPr>
              <a:t> </a:t>
            </a:r>
            <a:r>
              <a:rPr sz="1000" spc="-15" dirty="0">
                <a:solidFill>
                  <a:srgbClr val="231F20"/>
                </a:solidFill>
                <a:latin typeface="Arial"/>
                <a:cs typeface="Arial"/>
              </a:rPr>
              <a:t>ner.</a:t>
            </a:r>
            <a:endParaRPr sz="1000">
              <a:latin typeface="Arial"/>
              <a:cs typeface="Arial"/>
            </a:endParaRPr>
          </a:p>
        </p:txBody>
      </p:sp>
      <p:sp>
        <p:nvSpPr>
          <p:cNvPr id="15" name="object 15"/>
          <p:cNvSpPr txBox="1"/>
          <p:nvPr/>
        </p:nvSpPr>
        <p:spPr>
          <a:xfrm>
            <a:off x="4009021" y="2974251"/>
            <a:ext cx="3141345" cy="506730"/>
          </a:xfrm>
          <a:prstGeom prst="rect">
            <a:avLst/>
          </a:prstGeom>
        </p:spPr>
        <p:txBody>
          <a:bodyPr vert="horz" wrap="square" lIns="0" tIns="0" rIns="0" bIns="0" rtlCol="0">
            <a:spAutoFit/>
          </a:bodyPr>
          <a:lstStyle/>
          <a:p>
            <a:pPr marL="12700" marR="5080" algn="just">
              <a:lnSpc>
                <a:spcPct val="108300"/>
              </a:lnSpc>
            </a:pPr>
            <a:r>
              <a:rPr sz="1000" dirty="0">
                <a:solidFill>
                  <a:srgbClr val="231F20"/>
                </a:solidFill>
                <a:latin typeface="Arial"/>
                <a:cs typeface="Arial"/>
              </a:rPr>
              <a:t>3. </a:t>
            </a:r>
            <a:r>
              <a:rPr sz="1000" b="1" dirty="0">
                <a:solidFill>
                  <a:srgbClr val="231F20"/>
                </a:solidFill>
                <a:latin typeface="Arial"/>
                <a:cs typeface="Arial"/>
              </a:rPr>
              <a:t>Rapportera mål och matchhändelser </a:t>
            </a:r>
            <a:r>
              <a:rPr sz="1000" dirty="0">
                <a:solidFill>
                  <a:srgbClr val="231F20"/>
                </a:solidFill>
                <a:latin typeface="Arial"/>
                <a:cs typeface="Arial"/>
              </a:rPr>
              <a:t>genom att  trycka</a:t>
            </a:r>
            <a:r>
              <a:rPr sz="1000" spc="-70" dirty="0">
                <a:solidFill>
                  <a:srgbClr val="231F20"/>
                </a:solidFill>
                <a:latin typeface="Arial"/>
                <a:cs typeface="Arial"/>
              </a:rPr>
              <a:t> </a:t>
            </a:r>
            <a:r>
              <a:rPr sz="1000" dirty="0">
                <a:solidFill>
                  <a:srgbClr val="231F20"/>
                </a:solidFill>
                <a:latin typeface="Arial"/>
                <a:cs typeface="Arial"/>
              </a:rPr>
              <a:t>på</a:t>
            </a:r>
            <a:r>
              <a:rPr sz="1000" spc="-70" dirty="0">
                <a:solidFill>
                  <a:srgbClr val="231F20"/>
                </a:solidFill>
                <a:latin typeface="Arial"/>
                <a:cs typeface="Arial"/>
              </a:rPr>
              <a:t> </a:t>
            </a:r>
            <a:r>
              <a:rPr sz="1000" dirty="0">
                <a:solidFill>
                  <a:srgbClr val="231F20"/>
                </a:solidFill>
                <a:latin typeface="Arial"/>
                <a:cs typeface="Arial"/>
              </a:rPr>
              <a:t>...</a:t>
            </a:r>
            <a:r>
              <a:rPr sz="1000" spc="-70" dirty="0">
                <a:solidFill>
                  <a:srgbClr val="231F20"/>
                </a:solidFill>
                <a:latin typeface="Arial"/>
                <a:cs typeface="Arial"/>
              </a:rPr>
              <a:t> </a:t>
            </a:r>
            <a:r>
              <a:rPr sz="1000" dirty="0">
                <a:solidFill>
                  <a:srgbClr val="231F20"/>
                </a:solidFill>
                <a:latin typeface="Arial"/>
                <a:cs typeface="Arial"/>
              </a:rPr>
              <a:t>i</a:t>
            </a:r>
            <a:r>
              <a:rPr sz="1000" spc="-70" dirty="0">
                <a:solidFill>
                  <a:srgbClr val="231F20"/>
                </a:solidFill>
                <a:latin typeface="Arial"/>
                <a:cs typeface="Arial"/>
              </a:rPr>
              <a:t> </a:t>
            </a:r>
            <a:r>
              <a:rPr sz="1000" dirty="0">
                <a:solidFill>
                  <a:srgbClr val="231F20"/>
                </a:solidFill>
                <a:latin typeface="Arial"/>
                <a:cs typeface="Arial"/>
              </a:rPr>
              <a:t>rapporteringsraden</a:t>
            </a:r>
            <a:r>
              <a:rPr sz="1000" spc="-70" dirty="0">
                <a:solidFill>
                  <a:srgbClr val="231F20"/>
                </a:solidFill>
                <a:latin typeface="Arial"/>
                <a:cs typeface="Arial"/>
              </a:rPr>
              <a:t> </a:t>
            </a:r>
            <a:r>
              <a:rPr sz="1000" dirty="0">
                <a:solidFill>
                  <a:srgbClr val="231F20"/>
                </a:solidFill>
                <a:latin typeface="Arial"/>
                <a:cs typeface="Arial"/>
              </a:rPr>
              <a:t>längst</a:t>
            </a:r>
            <a:r>
              <a:rPr sz="1000" spc="-70" dirty="0">
                <a:solidFill>
                  <a:srgbClr val="231F20"/>
                </a:solidFill>
                <a:latin typeface="Arial"/>
                <a:cs typeface="Arial"/>
              </a:rPr>
              <a:t> </a:t>
            </a:r>
            <a:r>
              <a:rPr sz="1000" dirty="0">
                <a:solidFill>
                  <a:srgbClr val="231F20"/>
                </a:solidFill>
                <a:latin typeface="Arial"/>
                <a:cs typeface="Arial"/>
              </a:rPr>
              <a:t>ner</a:t>
            </a:r>
            <a:r>
              <a:rPr sz="1000" spc="-70" dirty="0">
                <a:solidFill>
                  <a:srgbClr val="231F20"/>
                </a:solidFill>
                <a:latin typeface="Arial"/>
                <a:cs typeface="Arial"/>
              </a:rPr>
              <a:t> </a:t>
            </a:r>
            <a:r>
              <a:rPr sz="1000" dirty="0">
                <a:solidFill>
                  <a:srgbClr val="231F20"/>
                </a:solidFill>
                <a:latin typeface="Arial"/>
                <a:cs typeface="Arial"/>
              </a:rPr>
              <a:t>till</a:t>
            </a:r>
            <a:r>
              <a:rPr sz="1000" spc="-70" dirty="0">
                <a:solidFill>
                  <a:srgbClr val="231F20"/>
                </a:solidFill>
                <a:latin typeface="Arial"/>
                <a:cs typeface="Arial"/>
              </a:rPr>
              <a:t> </a:t>
            </a:r>
            <a:r>
              <a:rPr sz="1000" dirty="0">
                <a:solidFill>
                  <a:srgbClr val="231F20"/>
                </a:solidFill>
                <a:latin typeface="Arial"/>
                <a:cs typeface="Arial"/>
              </a:rPr>
              <a:t>höger</a:t>
            </a:r>
            <a:r>
              <a:rPr sz="1000" spc="-70" dirty="0">
                <a:solidFill>
                  <a:srgbClr val="231F20"/>
                </a:solidFill>
                <a:latin typeface="Arial"/>
                <a:cs typeface="Arial"/>
              </a:rPr>
              <a:t> </a:t>
            </a:r>
            <a:r>
              <a:rPr sz="1000" dirty="0">
                <a:solidFill>
                  <a:srgbClr val="231F20"/>
                </a:solidFill>
                <a:latin typeface="Arial"/>
                <a:cs typeface="Arial"/>
              </a:rPr>
              <a:t>och  välja mål &amp; händelserapportering i</a:t>
            </a:r>
            <a:r>
              <a:rPr sz="1000" spc="-100" dirty="0">
                <a:solidFill>
                  <a:srgbClr val="231F20"/>
                </a:solidFill>
                <a:latin typeface="Arial"/>
                <a:cs typeface="Arial"/>
              </a:rPr>
              <a:t> </a:t>
            </a:r>
            <a:r>
              <a:rPr sz="1000" dirty="0">
                <a:solidFill>
                  <a:srgbClr val="231F20"/>
                </a:solidFill>
                <a:latin typeface="Arial"/>
                <a:cs typeface="Arial"/>
              </a:rPr>
              <a:t>menyn.</a:t>
            </a:r>
            <a:endParaRPr sz="1000">
              <a:latin typeface="Arial"/>
              <a:cs typeface="Arial"/>
            </a:endParaRPr>
          </a:p>
        </p:txBody>
      </p:sp>
      <p:sp>
        <p:nvSpPr>
          <p:cNvPr id="16" name="object 16"/>
          <p:cNvSpPr txBox="1"/>
          <p:nvPr/>
        </p:nvSpPr>
        <p:spPr>
          <a:xfrm>
            <a:off x="4009021" y="3634651"/>
            <a:ext cx="3141980" cy="671830"/>
          </a:xfrm>
          <a:prstGeom prst="rect">
            <a:avLst/>
          </a:prstGeom>
        </p:spPr>
        <p:txBody>
          <a:bodyPr vert="horz" wrap="square" lIns="0" tIns="0" rIns="0" bIns="0" rtlCol="0">
            <a:spAutoFit/>
          </a:bodyPr>
          <a:lstStyle/>
          <a:p>
            <a:pPr marL="12700" marR="5080" indent="-635" algn="just">
              <a:lnSpc>
                <a:spcPct val="108300"/>
              </a:lnSpc>
            </a:pPr>
            <a:r>
              <a:rPr sz="1000" dirty="0">
                <a:solidFill>
                  <a:srgbClr val="231F20"/>
                </a:solidFill>
                <a:latin typeface="Arial"/>
                <a:cs typeface="Arial"/>
              </a:rPr>
              <a:t>4. </a:t>
            </a:r>
            <a:r>
              <a:rPr sz="1000" b="1" dirty="0">
                <a:solidFill>
                  <a:srgbClr val="231F20"/>
                </a:solidFill>
                <a:latin typeface="Arial"/>
                <a:cs typeface="Arial"/>
              </a:rPr>
              <a:t>Starta 1:a </a:t>
            </a:r>
            <a:r>
              <a:rPr lang="sv-SE" sz="1000" b="1" dirty="0" smtClean="0">
                <a:solidFill>
                  <a:srgbClr val="231F20"/>
                </a:solidFill>
                <a:latin typeface="Arial"/>
                <a:cs typeface="Arial"/>
              </a:rPr>
              <a:t>perioden</a:t>
            </a:r>
            <a:r>
              <a:rPr sz="1000" b="1" dirty="0" smtClean="0">
                <a:solidFill>
                  <a:srgbClr val="231F20"/>
                </a:solidFill>
                <a:latin typeface="Arial"/>
                <a:cs typeface="Arial"/>
              </a:rPr>
              <a:t>, </a:t>
            </a:r>
            <a:r>
              <a:rPr sz="1000" dirty="0">
                <a:solidFill>
                  <a:srgbClr val="231F20"/>
                </a:solidFill>
                <a:latin typeface="Arial"/>
                <a:cs typeface="Arial"/>
              </a:rPr>
              <a:t>genom att trycka på knappen  uppe till höger med röd text. Matchen är startad och  ställningen visas med grön bakgrund för att visa att  matchen är</a:t>
            </a:r>
            <a:r>
              <a:rPr sz="1000" spc="-100" dirty="0">
                <a:solidFill>
                  <a:srgbClr val="231F20"/>
                </a:solidFill>
                <a:latin typeface="Arial"/>
                <a:cs typeface="Arial"/>
              </a:rPr>
              <a:t> </a:t>
            </a:r>
            <a:r>
              <a:rPr sz="1000" dirty="0">
                <a:solidFill>
                  <a:srgbClr val="231F20"/>
                </a:solidFill>
                <a:latin typeface="Arial"/>
                <a:cs typeface="Arial"/>
              </a:rPr>
              <a:t>live.</a:t>
            </a:r>
            <a:endParaRPr sz="1000" dirty="0">
              <a:latin typeface="Arial"/>
              <a:cs typeface="Arial"/>
            </a:endParaRPr>
          </a:p>
        </p:txBody>
      </p:sp>
      <p:sp>
        <p:nvSpPr>
          <p:cNvPr id="17" name="object 17"/>
          <p:cNvSpPr txBox="1"/>
          <p:nvPr/>
        </p:nvSpPr>
        <p:spPr>
          <a:xfrm>
            <a:off x="4009148" y="4460151"/>
            <a:ext cx="3141345" cy="836930"/>
          </a:xfrm>
          <a:prstGeom prst="rect">
            <a:avLst/>
          </a:prstGeom>
        </p:spPr>
        <p:txBody>
          <a:bodyPr vert="horz" wrap="square" lIns="0" tIns="0" rIns="0" bIns="0" rtlCol="0">
            <a:spAutoFit/>
          </a:bodyPr>
          <a:lstStyle/>
          <a:p>
            <a:pPr marL="12700" marR="5080" algn="just">
              <a:lnSpc>
                <a:spcPct val="108300"/>
              </a:lnSpc>
            </a:pPr>
            <a:r>
              <a:rPr sz="1000" dirty="0">
                <a:solidFill>
                  <a:srgbClr val="231F20"/>
                </a:solidFill>
                <a:latin typeface="Arial"/>
                <a:cs typeface="Arial"/>
              </a:rPr>
              <a:t>5. </a:t>
            </a:r>
            <a:r>
              <a:rPr sz="1000" b="1" spc="-15" dirty="0">
                <a:solidFill>
                  <a:srgbClr val="231F20"/>
                </a:solidFill>
                <a:latin typeface="Arial"/>
                <a:cs typeface="Arial"/>
              </a:rPr>
              <a:t>Tryck </a:t>
            </a:r>
            <a:r>
              <a:rPr sz="1000" b="1" dirty="0">
                <a:solidFill>
                  <a:srgbClr val="231F20"/>
                </a:solidFill>
                <a:latin typeface="Arial"/>
                <a:cs typeface="Arial"/>
              </a:rPr>
              <a:t>på eller dra in fliken med klockan ute till  </a:t>
            </a:r>
            <a:r>
              <a:rPr sz="1000" b="1" spc="-10" dirty="0">
                <a:solidFill>
                  <a:srgbClr val="231F20"/>
                </a:solidFill>
                <a:latin typeface="Arial"/>
                <a:cs typeface="Arial"/>
              </a:rPr>
              <a:t>höger. </a:t>
            </a:r>
            <a:r>
              <a:rPr sz="1000" spc="-10" dirty="0">
                <a:solidFill>
                  <a:srgbClr val="231F20"/>
                </a:solidFill>
                <a:latin typeface="Arial"/>
                <a:cs typeface="Arial"/>
              </a:rPr>
              <a:t>Tryck </a:t>
            </a:r>
            <a:r>
              <a:rPr sz="1000" dirty="0">
                <a:solidFill>
                  <a:srgbClr val="231F20"/>
                </a:solidFill>
                <a:latin typeface="Arial"/>
                <a:cs typeface="Arial"/>
              </a:rPr>
              <a:t>sedan på mål, välj vilket lag som gjorde  mål och vem som var målskytt. I sista bilden kan du  sätta rätt tid för målet, ange vem som assisterade och  beskriva hur målet gick</a:t>
            </a:r>
            <a:r>
              <a:rPr sz="1000" spc="-100" dirty="0">
                <a:solidFill>
                  <a:srgbClr val="231F20"/>
                </a:solidFill>
                <a:latin typeface="Arial"/>
                <a:cs typeface="Arial"/>
              </a:rPr>
              <a:t> </a:t>
            </a:r>
            <a:r>
              <a:rPr sz="1000" dirty="0">
                <a:solidFill>
                  <a:srgbClr val="231F20"/>
                </a:solidFill>
                <a:latin typeface="Arial"/>
                <a:cs typeface="Arial"/>
              </a:rPr>
              <a:t>till.</a:t>
            </a:r>
            <a:endParaRPr sz="1000" dirty="0">
              <a:latin typeface="Arial"/>
              <a:cs typeface="Arial"/>
            </a:endParaRPr>
          </a:p>
        </p:txBody>
      </p:sp>
      <p:sp>
        <p:nvSpPr>
          <p:cNvPr id="18" name="object 18"/>
          <p:cNvSpPr txBox="1"/>
          <p:nvPr/>
        </p:nvSpPr>
        <p:spPr>
          <a:xfrm>
            <a:off x="4009148" y="5463400"/>
            <a:ext cx="3141345" cy="824230"/>
          </a:xfrm>
          <a:prstGeom prst="rect">
            <a:avLst/>
          </a:prstGeom>
        </p:spPr>
        <p:txBody>
          <a:bodyPr vert="horz" wrap="square" lIns="0" tIns="0" rIns="0" bIns="0" rtlCol="0">
            <a:spAutoFit/>
          </a:bodyPr>
          <a:lstStyle/>
          <a:p>
            <a:pPr marL="12700" algn="just">
              <a:lnSpc>
                <a:spcPct val="100000"/>
              </a:lnSpc>
              <a:buFont typeface="Arial"/>
              <a:buAutoNum type="arabicPeriod" startAt="6"/>
              <a:tabLst>
                <a:tab pos="154305" algn="l"/>
              </a:tabLst>
            </a:pPr>
            <a:r>
              <a:rPr lang="sv-SE" sz="1000" b="1" spc="-15" dirty="0" smtClean="0">
                <a:solidFill>
                  <a:srgbClr val="231F20"/>
                </a:solidFill>
                <a:latin typeface="Arial"/>
                <a:cs typeface="Arial"/>
              </a:rPr>
              <a:t> </a:t>
            </a:r>
            <a:r>
              <a:rPr sz="1000" b="1" spc="-15" dirty="0" smtClean="0">
                <a:solidFill>
                  <a:srgbClr val="231F20"/>
                </a:solidFill>
                <a:latin typeface="Arial"/>
                <a:cs typeface="Arial"/>
              </a:rPr>
              <a:t>Tryck </a:t>
            </a:r>
            <a:r>
              <a:rPr sz="1000" b="1" dirty="0">
                <a:solidFill>
                  <a:srgbClr val="231F20"/>
                </a:solidFill>
                <a:latin typeface="Arial"/>
                <a:cs typeface="Arial"/>
              </a:rPr>
              <a:t>på spara </a:t>
            </a:r>
            <a:r>
              <a:rPr sz="1000" dirty="0">
                <a:solidFill>
                  <a:srgbClr val="231F20"/>
                </a:solidFill>
                <a:latin typeface="Arial"/>
                <a:cs typeface="Arial"/>
              </a:rPr>
              <a:t>längst upp till</a:t>
            </a:r>
            <a:r>
              <a:rPr sz="1000" spc="-65" dirty="0">
                <a:solidFill>
                  <a:srgbClr val="231F20"/>
                </a:solidFill>
                <a:latin typeface="Arial"/>
                <a:cs typeface="Arial"/>
              </a:rPr>
              <a:t> </a:t>
            </a:r>
            <a:r>
              <a:rPr sz="1000" spc="-10" dirty="0">
                <a:solidFill>
                  <a:srgbClr val="231F20"/>
                </a:solidFill>
                <a:latin typeface="Arial"/>
                <a:cs typeface="Arial"/>
              </a:rPr>
              <a:t>höger.</a:t>
            </a:r>
            <a:endParaRPr sz="1000" dirty="0">
              <a:latin typeface="Arial"/>
              <a:cs typeface="Arial"/>
            </a:endParaRPr>
          </a:p>
          <a:p>
            <a:pPr>
              <a:lnSpc>
                <a:spcPct val="100000"/>
              </a:lnSpc>
              <a:spcBef>
                <a:spcPts val="35"/>
              </a:spcBef>
              <a:buClr>
                <a:srgbClr val="231F20"/>
              </a:buClr>
              <a:buFont typeface="Arial"/>
              <a:buAutoNum type="arabicPeriod" startAt="6"/>
            </a:pPr>
            <a:endParaRPr sz="1100" dirty="0">
              <a:latin typeface="Times New Roman"/>
              <a:cs typeface="Times New Roman"/>
            </a:endParaRPr>
          </a:p>
          <a:p>
            <a:pPr marL="12700" marR="5080" algn="just">
              <a:lnSpc>
                <a:spcPct val="108300"/>
              </a:lnSpc>
              <a:buFont typeface="Arial"/>
              <a:buAutoNum type="arabicPeriod" startAt="6"/>
              <a:tabLst>
                <a:tab pos="153035" algn="l"/>
              </a:tabLst>
            </a:pPr>
            <a:r>
              <a:rPr lang="sv-SE" sz="1000" b="1" dirty="0" smtClean="0">
                <a:solidFill>
                  <a:srgbClr val="231F20"/>
                </a:solidFill>
                <a:latin typeface="Arial"/>
                <a:cs typeface="Arial"/>
              </a:rPr>
              <a:t> </a:t>
            </a:r>
            <a:r>
              <a:rPr sz="1000" b="1" dirty="0" smtClean="0">
                <a:solidFill>
                  <a:srgbClr val="231F20"/>
                </a:solidFill>
                <a:latin typeface="Arial"/>
                <a:cs typeface="Arial"/>
              </a:rPr>
              <a:t>Prova </a:t>
            </a:r>
            <a:r>
              <a:rPr sz="1000" b="1" dirty="0">
                <a:solidFill>
                  <a:srgbClr val="231F20"/>
                </a:solidFill>
                <a:latin typeface="Arial"/>
                <a:cs typeface="Arial"/>
              </a:rPr>
              <a:t>att ta bort en post </a:t>
            </a:r>
            <a:r>
              <a:rPr sz="1000" dirty="0">
                <a:solidFill>
                  <a:srgbClr val="231F20"/>
                </a:solidFill>
                <a:latin typeface="Arial"/>
                <a:cs typeface="Arial"/>
              </a:rPr>
              <a:t>i rapporteringen genom</a:t>
            </a:r>
            <a:r>
              <a:rPr sz="1000" spc="-190" dirty="0">
                <a:solidFill>
                  <a:srgbClr val="231F20"/>
                </a:solidFill>
                <a:latin typeface="Arial"/>
                <a:cs typeface="Arial"/>
              </a:rPr>
              <a:t> </a:t>
            </a:r>
            <a:r>
              <a:rPr sz="1000" dirty="0">
                <a:solidFill>
                  <a:srgbClr val="231F20"/>
                </a:solidFill>
                <a:latin typeface="Arial"/>
                <a:cs typeface="Arial"/>
              </a:rPr>
              <a:t>att  trycka på den i tidslinjen, trycka på ... och sedan på  radera i menyn som dyker</a:t>
            </a:r>
            <a:r>
              <a:rPr sz="1000" spc="-100" dirty="0">
                <a:solidFill>
                  <a:srgbClr val="231F20"/>
                </a:solidFill>
                <a:latin typeface="Arial"/>
                <a:cs typeface="Arial"/>
              </a:rPr>
              <a:t> </a:t>
            </a:r>
            <a:r>
              <a:rPr sz="1000" dirty="0">
                <a:solidFill>
                  <a:srgbClr val="231F20"/>
                </a:solidFill>
                <a:latin typeface="Arial"/>
                <a:cs typeface="Arial"/>
              </a:rPr>
              <a:t>upp.</a:t>
            </a:r>
            <a:endParaRPr sz="1000" dirty="0">
              <a:latin typeface="Arial"/>
              <a:cs typeface="Arial"/>
            </a:endParaRPr>
          </a:p>
        </p:txBody>
      </p:sp>
      <p:sp>
        <p:nvSpPr>
          <p:cNvPr id="19" name="object 19"/>
          <p:cNvSpPr/>
          <p:nvPr/>
        </p:nvSpPr>
        <p:spPr>
          <a:xfrm>
            <a:off x="4004779" y="977874"/>
            <a:ext cx="622300" cy="622300"/>
          </a:xfrm>
          <a:custGeom>
            <a:avLst/>
            <a:gdLst/>
            <a:ahLst/>
            <a:cxnLst/>
            <a:rect l="l" t="t" r="r" b="b"/>
            <a:pathLst>
              <a:path w="622300" h="622300">
                <a:moveTo>
                  <a:pt x="311150" y="0"/>
                </a:moveTo>
                <a:lnTo>
                  <a:pt x="265173" y="3373"/>
                </a:lnTo>
                <a:lnTo>
                  <a:pt x="221290" y="13173"/>
                </a:lnTo>
                <a:lnTo>
                  <a:pt x="179982" y="28919"/>
                </a:lnTo>
                <a:lnTo>
                  <a:pt x="141731" y="50128"/>
                </a:lnTo>
                <a:lnTo>
                  <a:pt x="107017" y="76319"/>
                </a:lnTo>
                <a:lnTo>
                  <a:pt x="76324" y="107012"/>
                </a:lnTo>
                <a:lnTo>
                  <a:pt x="50131" y="141725"/>
                </a:lnTo>
                <a:lnTo>
                  <a:pt x="28921" y="179976"/>
                </a:lnTo>
                <a:lnTo>
                  <a:pt x="13174" y="221285"/>
                </a:lnTo>
                <a:lnTo>
                  <a:pt x="3373" y="265170"/>
                </a:lnTo>
                <a:lnTo>
                  <a:pt x="0" y="311150"/>
                </a:lnTo>
                <a:lnTo>
                  <a:pt x="3373" y="357129"/>
                </a:lnTo>
                <a:lnTo>
                  <a:pt x="13174" y="401014"/>
                </a:lnTo>
                <a:lnTo>
                  <a:pt x="28921" y="442323"/>
                </a:lnTo>
                <a:lnTo>
                  <a:pt x="50131" y="480574"/>
                </a:lnTo>
                <a:lnTo>
                  <a:pt x="76324" y="515287"/>
                </a:lnTo>
                <a:lnTo>
                  <a:pt x="107017" y="545980"/>
                </a:lnTo>
                <a:lnTo>
                  <a:pt x="141731" y="572171"/>
                </a:lnTo>
                <a:lnTo>
                  <a:pt x="179982" y="593380"/>
                </a:lnTo>
                <a:lnTo>
                  <a:pt x="221290" y="609126"/>
                </a:lnTo>
                <a:lnTo>
                  <a:pt x="265173" y="618926"/>
                </a:lnTo>
                <a:lnTo>
                  <a:pt x="311150" y="622300"/>
                </a:lnTo>
                <a:lnTo>
                  <a:pt x="357129" y="618926"/>
                </a:lnTo>
                <a:lnTo>
                  <a:pt x="401014" y="609126"/>
                </a:lnTo>
                <a:lnTo>
                  <a:pt x="442323" y="593380"/>
                </a:lnTo>
                <a:lnTo>
                  <a:pt x="480574" y="572171"/>
                </a:lnTo>
                <a:lnTo>
                  <a:pt x="515287" y="545980"/>
                </a:lnTo>
                <a:lnTo>
                  <a:pt x="545980" y="515287"/>
                </a:lnTo>
                <a:lnTo>
                  <a:pt x="572171" y="480574"/>
                </a:lnTo>
                <a:lnTo>
                  <a:pt x="593380" y="442323"/>
                </a:lnTo>
                <a:lnTo>
                  <a:pt x="609126" y="401014"/>
                </a:lnTo>
                <a:lnTo>
                  <a:pt x="618926" y="357129"/>
                </a:lnTo>
                <a:lnTo>
                  <a:pt x="622300" y="311150"/>
                </a:lnTo>
                <a:lnTo>
                  <a:pt x="618926" y="265170"/>
                </a:lnTo>
                <a:lnTo>
                  <a:pt x="609126" y="221285"/>
                </a:lnTo>
                <a:lnTo>
                  <a:pt x="593380" y="179976"/>
                </a:lnTo>
                <a:lnTo>
                  <a:pt x="572171" y="141725"/>
                </a:lnTo>
                <a:lnTo>
                  <a:pt x="545980" y="107012"/>
                </a:lnTo>
                <a:lnTo>
                  <a:pt x="515287" y="76319"/>
                </a:lnTo>
                <a:lnTo>
                  <a:pt x="480574" y="50128"/>
                </a:lnTo>
                <a:lnTo>
                  <a:pt x="442323" y="28919"/>
                </a:lnTo>
                <a:lnTo>
                  <a:pt x="401014" y="13173"/>
                </a:lnTo>
                <a:lnTo>
                  <a:pt x="357129" y="3373"/>
                </a:lnTo>
                <a:lnTo>
                  <a:pt x="311150" y="0"/>
                </a:lnTo>
                <a:close/>
              </a:path>
            </a:pathLst>
          </a:custGeom>
          <a:solidFill>
            <a:srgbClr val="50B848"/>
          </a:solidFill>
        </p:spPr>
        <p:txBody>
          <a:bodyPr wrap="square" lIns="0" tIns="0" rIns="0" bIns="0" rtlCol="0"/>
          <a:lstStyle/>
          <a:p>
            <a:endParaRPr/>
          </a:p>
        </p:txBody>
      </p:sp>
      <p:sp>
        <p:nvSpPr>
          <p:cNvPr id="20" name="object 20"/>
          <p:cNvSpPr txBox="1"/>
          <p:nvPr/>
        </p:nvSpPr>
        <p:spPr>
          <a:xfrm>
            <a:off x="4169879" y="1008354"/>
            <a:ext cx="292100" cy="561340"/>
          </a:xfrm>
          <a:prstGeom prst="rect">
            <a:avLst/>
          </a:prstGeom>
        </p:spPr>
        <p:txBody>
          <a:bodyPr vert="horz" wrap="square" lIns="0" tIns="0" rIns="0" bIns="0" rtlCol="0">
            <a:spAutoFit/>
          </a:bodyPr>
          <a:lstStyle/>
          <a:p>
            <a:pPr marL="12700">
              <a:lnSpc>
                <a:spcPct val="100000"/>
              </a:lnSpc>
            </a:pPr>
            <a:r>
              <a:rPr sz="3600" spc="270" dirty="0">
                <a:solidFill>
                  <a:srgbClr val="FFFFFF"/>
                </a:solidFill>
                <a:latin typeface="Calibri"/>
                <a:cs typeface="Calibri"/>
              </a:rPr>
              <a:t>4</a:t>
            </a:r>
            <a:endParaRPr sz="3600" dirty="0">
              <a:latin typeface="Calibri"/>
              <a:cs typeface="Calibri"/>
            </a:endParaRPr>
          </a:p>
        </p:txBody>
      </p:sp>
      <p:sp>
        <p:nvSpPr>
          <p:cNvPr id="21" name="object 21"/>
          <p:cNvSpPr txBox="1"/>
          <p:nvPr/>
        </p:nvSpPr>
        <p:spPr>
          <a:xfrm>
            <a:off x="1047165" y="340057"/>
            <a:ext cx="5462170" cy="276999"/>
          </a:xfrm>
          <a:prstGeom prst="rect">
            <a:avLst/>
          </a:prstGeom>
        </p:spPr>
        <p:txBody>
          <a:bodyPr vert="horz" wrap="square" lIns="0" tIns="0" rIns="0" bIns="0" rtlCol="0">
            <a:spAutoFit/>
          </a:bodyPr>
          <a:lstStyle/>
          <a:p>
            <a:pPr marL="12700" algn="ctr">
              <a:lnSpc>
                <a:spcPct val="100000"/>
              </a:lnSpc>
            </a:pPr>
            <a:r>
              <a:rPr dirty="0" smtClean="0">
                <a:solidFill>
                  <a:srgbClr val="231F20"/>
                </a:solidFill>
                <a:latin typeface="+mj-lt"/>
                <a:cs typeface="Arial"/>
              </a:rPr>
              <a:t>LÄGG</a:t>
            </a:r>
            <a:r>
              <a:rPr lang="sv-SE" dirty="0" smtClean="0">
                <a:solidFill>
                  <a:srgbClr val="231F20"/>
                </a:solidFill>
                <a:latin typeface="+mj-lt"/>
                <a:cs typeface="Arial"/>
              </a:rPr>
              <a:t> </a:t>
            </a:r>
            <a:r>
              <a:rPr dirty="0" smtClean="0">
                <a:solidFill>
                  <a:srgbClr val="231F20"/>
                </a:solidFill>
                <a:latin typeface="+mj-lt"/>
                <a:cs typeface="Arial"/>
              </a:rPr>
              <a:t>UPP</a:t>
            </a:r>
            <a:r>
              <a:rPr lang="sv-SE" dirty="0" smtClean="0">
                <a:solidFill>
                  <a:srgbClr val="231F20"/>
                </a:solidFill>
                <a:latin typeface="+mj-lt"/>
                <a:cs typeface="Arial"/>
              </a:rPr>
              <a:t> </a:t>
            </a:r>
            <a:r>
              <a:rPr dirty="0" smtClean="0">
                <a:solidFill>
                  <a:srgbClr val="231F20"/>
                </a:solidFill>
                <a:latin typeface="+mj-lt"/>
                <a:cs typeface="Arial"/>
              </a:rPr>
              <a:t>EN</a:t>
            </a:r>
            <a:r>
              <a:rPr lang="sv-SE" dirty="0" smtClean="0">
                <a:solidFill>
                  <a:srgbClr val="231F20"/>
                </a:solidFill>
                <a:latin typeface="+mj-lt"/>
                <a:cs typeface="Arial"/>
              </a:rPr>
              <a:t> </a:t>
            </a:r>
            <a:r>
              <a:rPr dirty="0" smtClean="0">
                <a:solidFill>
                  <a:srgbClr val="231F20"/>
                </a:solidFill>
                <a:latin typeface="+mj-lt"/>
                <a:cs typeface="Arial"/>
              </a:rPr>
              <a:t>TESTMATCH OCH </a:t>
            </a:r>
            <a:r>
              <a:rPr dirty="0">
                <a:solidFill>
                  <a:srgbClr val="231F20"/>
                </a:solidFill>
                <a:latin typeface="+mj-lt"/>
                <a:cs typeface="Arial"/>
              </a:rPr>
              <a:t>PROVA  </a:t>
            </a:r>
            <a:r>
              <a:rPr dirty="0" smtClean="0">
                <a:solidFill>
                  <a:srgbClr val="231F20"/>
                </a:solidFill>
                <a:latin typeface="+mj-lt"/>
                <a:cs typeface="Arial"/>
              </a:rPr>
              <a:t>ATT</a:t>
            </a:r>
            <a:r>
              <a:rPr lang="sv-SE" dirty="0" smtClean="0">
                <a:solidFill>
                  <a:srgbClr val="231F20"/>
                </a:solidFill>
                <a:latin typeface="+mj-lt"/>
                <a:cs typeface="Arial"/>
              </a:rPr>
              <a:t> </a:t>
            </a:r>
            <a:r>
              <a:rPr dirty="0" smtClean="0">
                <a:solidFill>
                  <a:srgbClr val="231F20"/>
                </a:solidFill>
                <a:latin typeface="+mj-lt"/>
                <a:cs typeface="Arial"/>
              </a:rPr>
              <a:t>RAPPORTERA</a:t>
            </a:r>
            <a:endParaRPr dirty="0">
              <a:latin typeface="+mj-lt"/>
              <a:cs typeface="Arial"/>
            </a:endParaRPr>
          </a:p>
        </p:txBody>
      </p:sp>
      <p:sp>
        <p:nvSpPr>
          <p:cNvPr id="22" name="object 22"/>
          <p:cNvSpPr/>
          <p:nvPr/>
        </p:nvSpPr>
        <p:spPr>
          <a:xfrm>
            <a:off x="465720" y="9853035"/>
            <a:ext cx="6667500" cy="0"/>
          </a:xfrm>
          <a:custGeom>
            <a:avLst/>
            <a:gdLst/>
            <a:ahLst/>
            <a:cxnLst/>
            <a:rect l="l" t="t" r="r" b="b"/>
            <a:pathLst>
              <a:path w="6667500">
                <a:moveTo>
                  <a:pt x="0" y="0"/>
                </a:moveTo>
                <a:lnTo>
                  <a:pt x="6667500" y="0"/>
                </a:lnTo>
              </a:path>
            </a:pathLst>
          </a:custGeom>
          <a:ln w="6350">
            <a:solidFill>
              <a:srgbClr val="231F20"/>
            </a:solidFill>
          </a:ln>
        </p:spPr>
        <p:txBody>
          <a:bodyPr wrap="square" lIns="0" tIns="0" rIns="0" bIns="0" rtlCol="0"/>
          <a:lstStyle/>
          <a:p>
            <a:endParaRPr/>
          </a:p>
        </p:txBody>
      </p:sp>
      <p:sp>
        <p:nvSpPr>
          <p:cNvPr id="23" name="object 23"/>
          <p:cNvSpPr/>
          <p:nvPr/>
        </p:nvSpPr>
        <p:spPr>
          <a:xfrm>
            <a:off x="465720" y="10335635"/>
            <a:ext cx="6667500" cy="0"/>
          </a:xfrm>
          <a:custGeom>
            <a:avLst/>
            <a:gdLst/>
            <a:ahLst/>
            <a:cxnLst/>
            <a:rect l="l" t="t" r="r" b="b"/>
            <a:pathLst>
              <a:path w="6667500">
                <a:moveTo>
                  <a:pt x="0" y="0"/>
                </a:moveTo>
                <a:lnTo>
                  <a:pt x="6667500" y="0"/>
                </a:lnTo>
              </a:path>
            </a:pathLst>
          </a:custGeom>
          <a:ln w="6350">
            <a:solidFill>
              <a:srgbClr val="231F20"/>
            </a:solidFill>
          </a:ln>
        </p:spPr>
        <p:txBody>
          <a:bodyPr wrap="square" lIns="0" tIns="0" rIns="0" bIns="0" rtlCol="0"/>
          <a:lstStyle/>
          <a:p>
            <a:endParaRPr/>
          </a:p>
        </p:txBody>
      </p:sp>
      <p:sp>
        <p:nvSpPr>
          <p:cNvPr id="24" name="object 24"/>
          <p:cNvSpPr/>
          <p:nvPr/>
        </p:nvSpPr>
        <p:spPr>
          <a:xfrm>
            <a:off x="465720" y="797941"/>
            <a:ext cx="6667500" cy="0"/>
          </a:xfrm>
          <a:custGeom>
            <a:avLst/>
            <a:gdLst/>
            <a:ahLst/>
            <a:cxnLst/>
            <a:rect l="l" t="t" r="r" b="b"/>
            <a:pathLst>
              <a:path w="6667500">
                <a:moveTo>
                  <a:pt x="0" y="0"/>
                </a:moveTo>
                <a:lnTo>
                  <a:pt x="6667500" y="0"/>
                </a:lnTo>
              </a:path>
            </a:pathLst>
          </a:custGeom>
          <a:ln w="6350">
            <a:solidFill>
              <a:srgbClr val="231F20"/>
            </a:solidFill>
          </a:ln>
        </p:spPr>
        <p:txBody>
          <a:bodyPr wrap="square" lIns="0" tIns="0" rIns="0" bIns="0" rtlCol="0"/>
          <a:lstStyle/>
          <a:p>
            <a:endParaRPr/>
          </a:p>
        </p:txBody>
      </p:sp>
      <p:sp>
        <p:nvSpPr>
          <p:cNvPr id="25" name="object 25"/>
          <p:cNvSpPr/>
          <p:nvPr/>
        </p:nvSpPr>
        <p:spPr>
          <a:xfrm>
            <a:off x="3799471" y="939800"/>
            <a:ext cx="0" cy="8648700"/>
          </a:xfrm>
          <a:custGeom>
            <a:avLst/>
            <a:gdLst/>
            <a:ahLst/>
            <a:cxnLst/>
            <a:rect l="l" t="t" r="r" b="b"/>
            <a:pathLst>
              <a:path h="8648700">
                <a:moveTo>
                  <a:pt x="0" y="0"/>
                </a:moveTo>
                <a:lnTo>
                  <a:pt x="0" y="8648700"/>
                </a:lnTo>
              </a:path>
            </a:pathLst>
          </a:custGeom>
          <a:ln w="6578">
            <a:solidFill>
              <a:srgbClr val="231F20"/>
            </a:solidFill>
          </a:ln>
        </p:spPr>
        <p:txBody>
          <a:bodyPr wrap="square" lIns="0" tIns="0" rIns="0" bIns="0" rtlCol="0"/>
          <a:lstStyle/>
          <a:p>
            <a:endParaRPr/>
          </a:p>
        </p:txBody>
      </p:sp>
      <p:sp>
        <p:nvSpPr>
          <p:cNvPr id="26" name="object 26"/>
          <p:cNvSpPr/>
          <p:nvPr/>
        </p:nvSpPr>
        <p:spPr>
          <a:xfrm>
            <a:off x="4021709" y="6345783"/>
            <a:ext cx="3167380" cy="0"/>
          </a:xfrm>
          <a:custGeom>
            <a:avLst/>
            <a:gdLst/>
            <a:ahLst/>
            <a:cxnLst/>
            <a:rect l="l" t="t" r="r" b="b"/>
            <a:pathLst>
              <a:path w="3167379">
                <a:moveTo>
                  <a:pt x="3167253" y="0"/>
                </a:moveTo>
                <a:lnTo>
                  <a:pt x="0" y="0"/>
                </a:lnTo>
              </a:path>
            </a:pathLst>
          </a:custGeom>
          <a:ln w="6350">
            <a:solidFill>
              <a:srgbClr val="231F20"/>
            </a:solidFill>
          </a:ln>
        </p:spPr>
        <p:txBody>
          <a:bodyPr wrap="square" lIns="0" tIns="0" rIns="0" bIns="0" rtlCol="0"/>
          <a:lstStyle/>
          <a:p>
            <a:endParaRPr/>
          </a:p>
        </p:txBody>
      </p:sp>
      <p:sp>
        <p:nvSpPr>
          <p:cNvPr id="27" name="object 27"/>
          <p:cNvSpPr/>
          <p:nvPr/>
        </p:nvSpPr>
        <p:spPr>
          <a:xfrm>
            <a:off x="482663" y="6345783"/>
            <a:ext cx="3167380" cy="0"/>
          </a:xfrm>
          <a:custGeom>
            <a:avLst/>
            <a:gdLst/>
            <a:ahLst/>
            <a:cxnLst/>
            <a:rect l="l" t="t" r="r" b="b"/>
            <a:pathLst>
              <a:path w="3167379">
                <a:moveTo>
                  <a:pt x="3167253" y="0"/>
                </a:moveTo>
                <a:lnTo>
                  <a:pt x="0" y="0"/>
                </a:lnTo>
              </a:path>
            </a:pathLst>
          </a:custGeom>
          <a:ln w="6350">
            <a:solidFill>
              <a:srgbClr val="231F20"/>
            </a:solidFill>
          </a:ln>
        </p:spPr>
        <p:txBody>
          <a:bodyPr wrap="square" lIns="0" tIns="0" rIns="0" bIns="0" rtlCol="0"/>
          <a:lstStyle/>
          <a:p>
            <a:endParaRPr/>
          </a:p>
        </p:txBody>
      </p:sp>
      <p:sp>
        <p:nvSpPr>
          <p:cNvPr id="28" name="object 28"/>
          <p:cNvSpPr/>
          <p:nvPr/>
        </p:nvSpPr>
        <p:spPr>
          <a:xfrm>
            <a:off x="1211680" y="6430556"/>
            <a:ext cx="1623796" cy="3292995"/>
          </a:xfrm>
          <a:prstGeom prst="rect">
            <a:avLst/>
          </a:prstGeom>
          <a:blipFill>
            <a:blip r:embed="rId2" cstate="print"/>
            <a:stretch>
              <a:fillRect/>
            </a:stretch>
          </a:blipFill>
        </p:spPr>
        <p:txBody>
          <a:bodyPr wrap="square" lIns="0" tIns="0" rIns="0" bIns="0" rtlCol="0"/>
          <a:lstStyle/>
          <a:p>
            <a:endParaRPr/>
          </a:p>
        </p:txBody>
      </p:sp>
      <p:sp>
        <p:nvSpPr>
          <p:cNvPr id="29" name="object 29"/>
          <p:cNvSpPr/>
          <p:nvPr/>
        </p:nvSpPr>
        <p:spPr>
          <a:xfrm>
            <a:off x="1379270" y="6924281"/>
            <a:ext cx="1295768" cy="2299995"/>
          </a:xfrm>
          <a:prstGeom prst="rect">
            <a:avLst/>
          </a:prstGeom>
          <a:blipFill>
            <a:blip r:embed="rId3" cstate="print"/>
            <a:stretch>
              <a:fillRect/>
            </a:stretch>
          </a:blipFill>
        </p:spPr>
        <p:txBody>
          <a:bodyPr wrap="square" lIns="0" tIns="0" rIns="0" bIns="0" rtlCol="0"/>
          <a:lstStyle/>
          <a:p>
            <a:endParaRPr/>
          </a:p>
        </p:txBody>
      </p:sp>
      <p:sp>
        <p:nvSpPr>
          <p:cNvPr id="30" name="object 30"/>
          <p:cNvSpPr/>
          <p:nvPr/>
        </p:nvSpPr>
        <p:spPr>
          <a:xfrm>
            <a:off x="1390434" y="6944131"/>
            <a:ext cx="1273428" cy="2260333"/>
          </a:xfrm>
          <a:prstGeom prst="rect">
            <a:avLst/>
          </a:prstGeom>
          <a:blipFill>
            <a:blip r:embed="rId4" cstate="print"/>
            <a:stretch>
              <a:fillRect/>
            </a:stretch>
          </a:blipFill>
        </p:spPr>
        <p:txBody>
          <a:bodyPr wrap="square" lIns="0" tIns="0" rIns="0" bIns="0" rtlCol="0"/>
          <a:lstStyle/>
          <a:p>
            <a:endParaRPr/>
          </a:p>
        </p:txBody>
      </p:sp>
      <p:sp>
        <p:nvSpPr>
          <p:cNvPr id="31" name="object 31"/>
          <p:cNvSpPr/>
          <p:nvPr/>
        </p:nvSpPr>
        <p:spPr>
          <a:xfrm>
            <a:off x="4866513" y="6457804"/>
            <a:ext cx="1623796" cy="3292995"/>
          </a:xfrm>
          <a:prstGeom prst="rect">
            <a:avLst/>
          </a:prstGeom>
          <a:blipFill>
            <a:blip r:embed="rId2" cstate="print"/>
            <a:stretch>
              <a:fillRect/>
            </a:stretch>
          </a:blipFill>
        </p:spPr>
        <p:txBody>
          <a:bodyPr wrap="square" lIns="0" tIns="0" rIns="0" bIns="0" rtlCol="0"/>
          <a:lstStyle/>
          <a:p>
            <a:endParaRPr/>
          </a:p>
        </p:txBody>
      </p:sp>
      <p:sp>
        <p:nvSpPr>
          <p:cNvPr id="32" name="object 32"/>
          <p:cNvSpPr/>
          <p:nvPr/>
        </p:nvSpPr>
        <p:spPr>
          <a:xfrm>
            <a:off x="5034114" y="6951535"/>
            <a:ext cx="1295768" cy="2300096"/>
          </a:xfrm>
          <a:prstGeom prst="rect">
            <a:avLst/>
          </a:prstGeom>
          <a:blipFill>
            <a:blip r:embed="rId5" cstate="print"/>
            <a:stretch>
              <a:fillRect/>
            </a:stretch>
          </a:blipFill>
        </p:spPr>
        <p:txBody>
          <a:bodyPr wrap="square" lIns="0" tIns="0" rIns="0" bIns="0" rtlCol="0"/>
          <a:lstStyle/>
          <a:p>
            <a:endParaRPr/>
          </a:p>
        </p:txBody>
      </p:sp>
      <p:sp>
        <p:nvSpPr>
          <p:cNvPr id="33" name="object 33"/>
          <p:cNvSpPr txBox="1"/>
          <p:nvPr/>
        </p:nvSpPr>
        <p:spPr>
          <a:xfrm>
            <a:off x="453044" y="10018995"/>
            <a:ext cx="1220470" cy="141064"/>
          </a:xfrm>
          <a:prstGeom prst="rect">
            <a:avLst/>
          </a:prstGeom>
        </p:spPr>
        <p:txBody>
          <a:bodyPr vert="horz" wrap="square" lIns="0" tIns="0" rIns="0" bIns="0" rtlCol="0">
            <a:spAutoFit/>
          </a:bodyPr>
          <a:lstStyle/>
          <a:p>
            <a:pPr marL="12700">
              <a:lnSpc>
                <a:spcPts val="1110"/>
              </a:lnSpc>
            </a:pPr>
            <a:r>
              <a:rPr sz="1000" dirty="0">
                <a:solidFill>
                  <a:srgbClr val="231F20"/>
                </a:solidFill>
                <a:latin typeface="Arial"/>
                <a:cs typeface="Arial"/>
              </a:rPr>
              <a:t>© Sportswik AB</a:t>
            </a:r>
            <a:r>
              <a:rPr sz="1000" spc="-155" dirty="0">
                <a:solidFill>
                  <a:srgbClr val="231F20"/>
                </a:solidFill>
                <a:latin typeface="Arial"/>
                <a:cs typeface="Arial"/>
              </a:rPr>
              <a:t> </a:t>
            </a:r>
            <a:r>
              <a:rPr sz="1000" dirty="0" smtClean="0">
                <a:solidFill>
                  <a:srgbClr val="231F20"/>
                </a:solidFill>
                <a:latin typeface="Arial"/>
                <a:cs typeface="Arial"/>
              </a:rPr>
              <a:t>201</a:t>
            </a:r>
            <a:r>
              <a:rPr lang="sv-SE" sz="1000" dirty="0" smtClean="0">
                <a:solidFill>
                  <a:srgbClr val="231F20"/>
                </a:solidFill>
                <a:latin typeface="Arial"/>
                <a:cs typeface="Arial"/>
              </a:rPr>
              <a:t>6</a:t>
            </a:r>
            <a:endParaRPr sz="1000" dirty="0">
              <a:latin typeface="Arial"/>
              <a:cs typeface="Arial"/>
            </a:endParaRPr>
          </a:p>
        </p:txBody>
      </p:sp>
      <p:sp>
        <p:nvSpPr>
          <p:cNvPr id="34" name="object 34"/>
          <p:cNvSpPr txBox="1"/>
          <p:nvPr/>
        </p:nvSpPr>
        <p:spPr>
          <a:xfrm>
            <a:off x="2406650" y="10018995"/>
            <a:ext cx="4739678" cy="141064"/>
          </a:xfrm>
          <a:prstGeom prst="rect">
            <a:avLst/>
          </a:prstGeom>
        </p:spPr>
        <p:txBody>
          <a:bodyPr vert="horz" wrap="square" lIns="0" tIns="0" rIns="0" bIns="0" rtlCol="0">
            <a:spAutoFit/>
          </a:bodyPr>
          <a:lstStyle/>
          <a:p>
            <a:pPr marL="12700">
              <a:lnSpc>
                <a:spcPts val="1110"/>
              </a:lnSpc>
            </a:pPr>
            <a:r>
              <a:rPr sz="1000" b="1" dirty="0">
                <a:solidFill>
                  <a:srgbClr val="231F20"/>
                </a:solidFill>
                <a:latin typeface="Arial"/>
                <a:cs typeface="Arial"/>
              </a:rPr>
              <a:t>Kontakt: </a:t>
            </a:r>
            <a:r>
              <a:rPr lang="sv-SE" sz="1000" dirty="0" err="1" smtClean="0">
                <a:solidFill>
                  <a:srgbClr val="231F20"/>
                </a:solidFill>
                <a:latin typeface="Arial"/>
                <a:cs typeface="Arial"/>
              </a:rPr>
              <a:t>support@sportswik.com</a:t>
            </a:r>
            <a:endParaRPr sz="1000" dirty="0">
              <a:latin typeface="Arial"/>
              <a:cs typeface="Aria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91716" y="2225979"/>
            <a:ext cx="5480050" cy="722630"/>
          </a:xfrm>
          <a:prstGeom prst="rect">
            <a:avLst/>
          </a:prstGeom>
        </p:spPr>
        <p:txBody>
          <a:bodyPr vert="horz" wrap="square" lIns="0" tIns="0" rIns="0" bIns="0" rtlCol="0">
            <a:spAutoFit/>
          </a:bodyPr>
          <a:lstStyle/>
          <a:p>
            <a:pPr marL="12700">
              <a:lnSpc>
                <a:spcPct val="100000"/>
              </a:lnSpc>
            </a:pPr>
            <a:r>
              <a:rPr sz="1400" b="1" spc="30" dirty="0">
                <a:solidFill>
                  <a:srgbClr val="231F20"/>
                </a:solidFill>
                <a:latin typeface="Arial"/>
                <a:cs typeface="Arial"/>
              </a:rPr>
              <a:t>Starta </a:t>
            </a:r>
            <a:r>
              <a:rPr sz="1400" b="1" spc="35" dirty="0">
                <a:solidFill>
                  <a:srgbClr val="231F20"/>
                </a:solidFill>
                <a:latin typeface="Arial"/>
                <a:cs typeface="Arial"/>
              </a:rPr>
              <a:t>Sportswik-appen och logga </a:t>
            </a:r>
            <a:r>
              <a:rPr sz="1400" b="1" spc="25" dirty="0">
                <a:solidFill>
                  <a:srgbClr val="231F20"/>
                </a:solidFill>
                <a:latin typeface="Arial"/>
                <a:cs typeface="Arial"/>
              </a:rPr>
              <a:t>in </a:t>
            </a:r>
            <a:r>
              <a:rPr sz="1400" b="1" spc="40" dirty="0">
                <a:solidFill>
                  <a:srgbClr val="231F20"/>
                </a:solidFill>
                <a:latin typeface="Arial"/>
                <a:cs typeface="Arial"/>
              </a:rPr>
              <a:t>(</a:t>
            </a:r>
            <a:r>
              <a:rPr sz="1400" b="1" spc="40" dirty="0">
                <a:solidFill>
                  <a:srgbClr val="ED1C24"/>
                </a:solidFill>
                <a:latin typeface="Arial"/>
                <a:cs typeface="Arial"/>
              </a:rPr>
              <a:t>om </a:t>
            </a:r>
            <a:r>
              <a:rPr sz="1400" b="1" spc="25" dirty="0">
                <a:solidFill>
                  <a:srgbClr val="ED1C24"/>
                </a:solidFill>
                <a:latin typeface="Arial"/>
                <a:cs typeface="Arial"/>
              </a:rPr>
              <a:t>inte </a:t>
            </a:r>
            <a:r>
              <a:rPr sz="1400" b="1" spc="35" dirty="0">
                <a:solidFill>
                  <a:srgbClr val="ED1C24"/>
                </a:solidFill>
                <a:latin typeface="Arial"/>
                <a:cs typeface="Arial"/>
              </a:rPr>
              <a:t>redan</a:t>
            </a:r>
            <a:r>
              <a:rPr sz="1400" b="1" spc="-105" dirty="0">
                <a:solidFill>
                  <a:srgbClr val="ED1C24"/>
                </a:solidFill>
                <a:latin typeface="Arial"/>
                <a:cs typeface="Arial"/>
              </a:rPr>
              <a:t> </a:t>
            </a:r>
            <a:r>
              <a:rPr sz="1400" b="1" spc="30" dirty="0">
                <a:solidFill>
                  <a:srgbClr val="ED1C24"/>
                </a:solidFill>
                <a:latin typeface="Arial"/>
                <a:cs typeface="Arial"/>
              </a:rPr>
              <a:t>inloggad</a:t>
            </a:r>
            <a:r>
              <a:rPr sz="1400" b="1" spc="30" dirty="0">
                <a:solidFill>
                  <a:srgbClr val="231F20"/>
                </a:solidFill>
                <a:latin typeface="Arial"/>
                <a:cs typeface="Arial"/>
              </a:rPr>
              <a:t>)</a:t>
            </a:r>
            <a:endParaRPr sz="1400" dirty="0">
              <a:latin typeface="Arial"/>
              <a:cs typeface="Arial"/>
            </a:endParaRPr>
          </a:p>
          <a:p>
            <a:pPr marL="12700">
              <a:lnSpc>
                <a:spcPct val="100000"/>
              </a:lnSpc>
              <a:spcBef>
                <a:spcPts val="20"/>
              </a:spcBef>
            </a:pPr>
            <a:r>
              <a:rPr sz="1000" spc="15" dirty="0">
                <a:solidFill>
                  <a:srgbClr val="231F20"/>
                </a:solidFill>
                <a:latin typeface="Arial"/>
                <a:cs typeface="Arial"/>
              </a:rPr>
              <a:t>Tryck </a:t>
            </a:r>
            <a:r>
              <a:rPr sz="1000" spc="25" dirty="0">
                <a:solidFill>
                  <a:srgbClr val="231F20"/>
                </a:solidFill>
                <a:latin typeface="Arial"/>
                <a:cs typeface="Arial"/>
              </a:rPr>
              <a:t>på </a:t>
            </a:r>
            <a:r>
              <a:rPr sz="1000" spc="20" dirty="0">
                <a:solidFill>
                  <a:srgbClr val="231F20"/>
                </a:solidFill>
                <a:latin typeface="Arial"/>
                <a:cs typeface="Arial"/>
              </a:rPr>
              <a:t>Sportswik-ikonen </a:t>
            </a:r>
            <a:r>
              <a:rPr sz="1000" spc="25" dirty="0">
                <a:solidFill>
                  <a:srgbClr val="231F20"/>
                </a:solidFill>
                <a:latin typeface="Arial"/>
                <a:cs typeface="Arial"/>
              </a:rPr>
              <a:t>på </a:t>
            </a:r>
            <a:r>
              <a:rPr sz="1000" spc="20" dirty="0">
                <a:solidFill>
                  <a:srgbClr val="231F20"/>
                </a:solidFill>
                <a:latin typeface="Arial"/>
                <a:cs typeface="Arial"/>
              </a:rPr>
              <a:t>telefonens startskärm </a:t>
            </a:r>
            <a:r>
              <a:rPr sz="1000" spc="25" dirty="0">
                <a:solidFill>
                  <a:srgbClr val="231F20"/>
                </a:solidFill>
                <a:latin typeface="Arial"/>
                <a:cs typeface="Arial"/>
              </a:rPr>
              <a:t>och sedan på Logga</a:t>
            </a:r>
            <a:r>
              <a:rPr sz="1000" spc="-65" dirty="0">
                <a:solidFill>
                  <a:srgbClr val="231F20"/>
                </a:solidFill>
                <a:latin typeface="Arial"/>
                <a:cs typeface="Arial"/>
              </a:rPr>
              <a:t> </a:t>
            </a:r>
            <a:r>
              <a:rPr sz="1000" spc="20" dirty="0">
                <a:solidFill>
                  <a:srgbClr val="231F20"/>
                </a:solidFill>
                <a:latin typeface="Arial"/>
                <a:cs typeface="Arial"/>
              </a:rPr>
              <a:t>in-knappen.</a:t>
            </a:r>
            <a:endParaRPr sz="1000" dirty="0">
              <a:latin typeface="Arial"/>
              <a:cs typeface="Arial"/>
            </a:endParaRPr>
          </a:p>
          <a:p>
            <a:pPr marL="12700">
              <a:lnSpc>
                <a:spcPct val="100000"/>
              </a:lnSpc>
              <a:spcBef>
                <a:spcPts val="100"/>
              </a:spcBef>
            </a:pPr>
            <a:r>
              <a:rPr sz="1000" spc="10" dirty="0">
                <a:solidFill>
                  <a:srgbClr val="231F20"/>
                </a:solidFill>
                <a:latin typeface="Arial"/>
                <a:cs typeface="Arial"/>
              </a:rPr>
              <a:t>I </a:t>
            </a:r>
            <a:r>
              <a:rPr sz="1000" spc="15" dirty="0">
                <a:solidFill>
                  <a:srgbClr val="231F20"/>
                </a:solidFill>
                <a:latin typeface="Arial"/>
                <a:cs typeface="Arial"/>
              </a:rPr>
              <a:t>fältet för </a:t>
            </a:r>
            <a:r>
              <a:rPr sz="1000" spc="20" dirty="0">
                <a:solidFill>
                  <a:srgbClr val="231F20"/>
                </a:solidFill>
                <a:latin typeface="Arial"/>
                <a:cs typeface="Arial"/>
              </a:rPr>
              <a:t>e-post, </a:t>
            </a:r>
            <a:r>
              <a:rPr sz="1000" spc="15" dirty="0">
                <a:solidFill>
                  <a:srgbClr val="231F20"/>
                </a:solidFill>
                <a:latin typeface="Arial"/>
                <a:cs typeface="Arial"/>
              </a:rPr>
              <a:t>skriv </a:t>
            </a:r>
            <a:r>
              <a:rPr lang="sv-SE" sz="1000" spc="20" dirty="0" smtClean="0">
                <a:solidFill>
                  <a:srgbClr val="231F20"/>
                </a:solidFill>
                <a:latin typeface="Arial"/>
                <a:cs typeface="Arial"/>
              </a:rPr>
              <a:t>cupens </a:t>
            </a:r>
            <a:r>
              <a:rPr sz="1000" spc="25" dirty="0" smtClean="0">
                <a:solidFill>
                  <a:srgbClr val="231F20"/>
                </a:solidFill>
                <a:latin typeface="Arial"/>
                <a:cs typeface="Arial"/>
              </a:rPr>
              <a:t>användarnamn </a:t>
            </a:r>
            <a:r>
              <a:rPr sz="1000" spc="25" dirty="0">
                <a:solidFill>
                  <a:srgbClr val="231F20"/>
                </a:solidFill>
                <a:latin typeface="Arial"/>
                <a:cs typeface="Arial"/>
              </a:rPr>
              <a:t>och </a:t>
            </a:r>
            <a:r>
              <a:rPr sz="1000" spc="20" dirty="0">
                <a:solidFill>
                  <a:srgbClr val="231F20"/>
                </a:solidFill>
                <a:latin typeface="Arial"/>
                <a:cs typeface="Arial"/>
              </a:rPr>
              <a:t>lösenord </a:t>
            </a:r>
            <a:r>
              <a:rPr sz="1000" spc="30" dirty="0">
                <a:solidFill>
                  <a:srgbClr val="231F20"/>
                </a:solidFill>
                <a:latin typeface="Arial"/>
                <a:cs typeface="Arial"/>
              </a:rPr>
              <a:t>som </a:t>
            </a:r>
            <a:r>
              <a:rPr sz="1000" spc="15" dirty="0">
                <a:solidFill>
                  <a:srgbClr val="231F20"/>
                </a:solidFill>
                <a:latin typeface="Arial"/>
                <a:cs typeface="Arial"/>
              </a:rPr>
              <a:t>står </a:t>
            </a:r>
            <a:r>
              <a:rPr sz="1000" spc="25" dirty="0">
                <a:solidFill>
                  <a:srgbClr val="231F20"/>
                </a:solidFill>
                <a:latin typeface="Arial"/>
                <a:cs typeface="Arial"/>
              </a:rPr>
              <a:t>på </a:t>
            </a:r>
            <a:r>
              <a:rPr sz="1000" spc="20" dirty="0">
                <a:solidFill>
                  <a:srgbClr val="231F20"/>
                </a:solidFill>
                <a:latin typeface="Arial"/>
                <a:cs typeface="Arial"/>
              </a:rPr>
              <a:t>detta</a:t>
            </a:r>
            <a:r>
              <a:rPr sz="1000" spc="-70" dirty="0">
                <a:solidFill>
                  <a:srgbClr val="231F20"/>
                </a:solidFill>
                <a:latin typeface="Arial"/>
                <a:cs typeface="Arial"/>
              </a:rPr>
              <a:t> </a:t>
            </a:r>
            <a:r>
              <a:rPr sz="1000" spc="20" dirty="0">
                <a:solidFill>
                  <a:srgbClr val="231F20"/>
                </a:solidFill>
                <a:latin typeface="Arial"/>
                <a:cs typeface="Arial"/>
              </a:rPr>
              <a:t>blad.</a:t>
            </a:r>
            <a:endParaRPr sz="1000" dirty="0">
              <a:latin typeface="Arial"/>
              <a:cs typeface="Arial"/>
            </a:endParaRPr>
          </a:p>
          <a:p>
            <a:pPr marL="12700">
              <a:lnSpc>
                <a:spcPct val="100000"/>
              </a:lnSpc>
              <a:spcBef>
                <a:spcPts val="200"/>
              </a:spcBef>
            </a:pPr>
            <a:r>
              <a:rPr sz="1000" spc="15" dirty="0">
                <a:solidFill>
                  <a:srgbClr val="231F20"/>
                </a:solidFill>
                <a:latin typeface="Arial"/>
                <a:cs typeface="Arial"/>
              </a:rPr>
              <a:t>Tryck </a:t>
            </a:r>
            <a:r>
              <a:rPr sz="1000" spc="25" dirty="0">
                <a:solidFill>
                  <a:srgbClr val="231F20"/>
                </a:solidFill>
                <a:latin typeface="Arial"/>
                <a:cs typeface="Arial"/>
              </a:rPr>
              <a:t>sedan på den </a:t>
            </a:r>
            <a:r>
              <a:rPr sz="1000" spc="20" dirty="0">
                <a:solidFill>
                  <a:srgbClr val="231F20"/>
                </a:solidFill>
                <a:latin typeface="Arial"/>
                <a:cs typeface="Arial"/>
              </a:rPr>
              <a:t>gröna </a:t>
            </a:r>
            <a:r>
              <a:rPr sz="1000" spc="25" dirty="0">
                <a:solidFill>
                  <a:srgbClr val="231F20"/>
                </a:solidFill>
                <a:latin typeface="Arial"/>
                <a:cs typeface="Arial"/>
              </a:rPr>
              <a:t>Logga </a:t>
            </a:r>
            <a:r>
              <a:rPr sz="1000" spc="15" dirty="0">
                <a:solidFill>
                  <a:srgbClr val="231F20"/>
                </a:solidFill>
                <a:latin typeface="Arial"/>
                <a:cs typeface="Arial"/>
              </a:rPr>
              <a:t>in</a:t>
            </a:r>
            <a:r>
              <a:rPr sz="1000" spc="-110" dirty="0">
                <a:solidFill>
                  <a:srgbClr val="231F20"/>
                </a:solidFill>
                <a:latin typeface="Arial"/>
                <a:cs typeface="Arial"/>
              </a:rPr>
              <a:t> </a:t>
            </a:r>
            <a:r>
              <a:rPr sz="1000" spc="25" dirty="0">
                <a:solidFill>
                  <a:srgbClr val="231F20"/>
                </a:solidFill>
                <a:latin typeface="Arial"/>
                <a:cs typeface="Arial"/>
              </a:rPr>
              <a:t>knappen</a:t>
            </a:r>
            <a:endParaRPr sz="1000" dirty="0">
              <a:latin typeface="Arial"/>
              <a:cs typeface="Arial"/>
            </a:endParaRPr>
          </a:p>
        </p:txBody>
      </p:sp>
      <p:sp>
        <p:nvSpPr>
          <p:cNvPr id="3" name="object 3"/>
          <p:cNvSpPr/>
          <p:nvPr/>
        </p:nvSpPr>
        <p:spPr>
          <a:xfrm>
            <a:off x="480556" y="2250910"/>
            <a:ext cx="355600" cy="355600"/>
          </a:xfrm>
          <a:custGeom>
            <a:avLst/>
            <a:gdLst/>
            <a:ahLst/>
            <a:cxnLst/>
            <a:rect l="l" t="t" r="r" b="b"/>
            <a:pathLst>
              <a:path w="355600" h="355600">
                <a:moveTo>
                  <a:pt x="177622" y="0"/>
                </a:moveTo>
                <a:lnTo>
                  <a:pt x="130404" y="6344"/>
                </a:lnTo>
                <a:lnTo>
                  <a:pt x="87974" y="24248"/>
                </a:lnTo>
                <a:lnTo>
                  <a:pt x="52025" y="52019"/>
                </a:lnTo>
                <a:lnTo>
                  <a:pt x="24251" y="87964"/>
                </a:lnTo>
                <a:lnTo>
                  <a:pt x="6345" y="130392"/>
                </a:lnTo>
                <a:lnTo>
                  <a:pt x="0" y="177609"/>
                </a:lnTo>
                <a:lnTo>
                  <a:pt x="6345" y="224827"/>
                </a:lnTo>
                <a:lnTo>
                  <a:pt x="24251" y="267257"/>
                </a:lnTo>
                <a:lnTo>
                  <a:pt x="52025" y="303206"/>
                </a:lnTo>
                <a:lnTo>
                  <a:pt x="87974" y="330980"/>
                </a:lnTo>
                <a:lnTo>
                  <a:pt x="130404" y="348886"/>
                </a:lnTo>
                <a:lnTo>
                  <a:pt x="177622" y="355231"/>
                </a:lnTo>
                <a:lnTo>
                  <a:pt x="224834" y="348886"/>
                </a:lnTo>
                <a:lnTo>
                  <a:pt x="267261" y="330980"/>
                </a:lnTo>
                <a:lnTo>
                  <a:pt x="303207" y="303206"/>
                </a:lnTo>
                <a:lnTo>
                  <a:pt x="330980" y="267257"/>
                </a:lnTo>
                <a:lnTo>
                  <a:pt x="348886" y="224827"/>
                </a:lnTo>
                <a:lnTo>
                  <a:pt x="355231" y="177609"/>
                </a:lnTo>
                <a:lnTo>
                  <a:pt x="348886" y="130392"/>
                </a:lnTo>
                <a:lnTo>
                  <a:pt x="330980" y="87964"/>
                </a:lnTo>
                <a:lnTo>
                  <a:pt x="303207" y="52019"/>
                </a:lnTo>
                <a:lnTo>
                  <a:pt x="267261" y="24248"/>
                </a:lnTo>
                <a:lnTo>
                  <a:pt x="224834" y="6344"/>
                </a:lnTo>
                <a:lnTo>
                  <a:pt x="177622" y="0"/>
                </a:lnTo>
                <a:close/>
              </a:path>
            </a:pathLst>
          </a:custGeom>
          <a:solidFill>
            <a:srgbClr val="50B848"/>
          </a:solidFill>
        </p:spPr>
        <p:txBody>
          <a:bodyPr wrap="square" lIns="0" tIns="0" rIns="0" bIns="0" rtlCol="0"/>
          <a:lstStyle/>
          <a:p>
            <a:endParaRPr/>
          </a:p>
        </p:txBody>
      </p:sp>
      <p:sp>
        <p:nvSpPr>
          <p:cNvPr id="4" name="object 4"/>
          <p:cNvSpPr txBox="1"/>
          <p:nvPr/>
        </p:nvSpPr>
        <p:spPr>
          <a:xfrm>
            <a:off x="595174" y="2265833"/>
            <a:ext cx="126364" cy="325755"/>
          </a:xfrm>
          <a:prstGeom prst="rect">
            <a:avLst/>
          </a:prstGeom>
        </p:spPr>
        <p:txBody>
          <a:bodyPr vert="horz" wrap="square" lIns="0" tIns="0" rIns="0" bIns="0" rtlCol="0">
            <a:spAutoFit/>
          </a:bodyPr>
          <a:lstStyle/>
          <a:p>
            <a:pPr marL="12700">
              <a:lnSpc>
                <a:spcPct val="100000"/>
              </a:lnSpc>
            </a:pPr>
            <a:r>
              <a:rPr sz="2050" spc="-250" dirty="0">
                <a:solidFill>
                  <a:srgbClr val="FFFFFF"/>
                </a:solidFill>
                <a:latin typeface="Calibri"/>
                <a:cs typeface="Calibri"/>
              </a:rPr>
              <a:t>1</a:t>
            </a:r>
            <a:endParaRPr sz="2050" dirty="0">
              <a:latin typeface="Calibri"/>
              <a:cs typeface="Calibri"/>
            </a:endParaRPr>
          </a:p>
        </p:txBody>
      </p:sp>
      <p:sp>
        <p:nvSpPr>
          <p:cNvPr id="5" name="object 5"/>
          <p:cNvSpPr txBox="1"/>
          <p:nvPr/>
        </p:nvSpPr>
        <p:spPr>
          <a:xfrm>
            <a:off x="991716" y="4270870"/>
            <a:ext cx="3068955" cy="224790"/>
          </a:xfrm>
          <a:prstGeom prst="rect">
            <a:avLst/>
          </a:prstGeom>
        </p:spPr>
        <p:txBody>
          <a:bodyPr vert="horz" wrap="square" lIns="0" tIns="0" rIns="0" bIns="0" rtlCol="0">
            <a:spAutoFit/>
          </a:bodyPr>
          <a:lstStyle/>
          <a:p>
            <a:pPr marL="12700">
              <a:lnSpc>
                <a:spcPct val="100000"/>
              </a:lnSpc>
            </a:pPr>
            <a:r>
              <a:rPr sz="1400" b="1" spc="30" dirty="0">
                <a:solidFill>
                  <a:srgbClr val="231F20"/>
                </a:solidFill>
                <a:latin typeface="Arial"/>
                <a:cs typeface="Arial"/>
              </a:rPr>
              <a:t>Starta </a:t>
            </a:r>
            <a:r>
              <a:rPr sz="1400" b="1" spc="35" dirty="0">
                <a:solidFill>
                  <a:srgbClr val="231F20"/>
                </a:solidFill>
                <a:latin typeface="Arial"/>
                <a:cs typeface="Arial"/>
              </a:rPr>
              <a:t>Mål </a:t>
            </a:r>
            <a:r>
              <a:rPr sz="1400" b="1" spc="45" dirty="0">
                <a:solidFill>
                  <a:srgbClr val="231F20"/>
                </a:solidFill>
                <a:latin typeface="Arial"/>
                <a:cs typeface="Arial"/>
              </a:rPr>
              <a:t>&amp;</a:t>
            </a:r>
            <a:r>
              <a:rPr sz="1400" b="1" spc="-20" dirty="0">
                <a:solidFill>
                  <a:srgbClr val="231F20"/>
                </a:solidFill>
                <a:latin typeface="Arial"/>
                <a:cs typeface="Arial"/>
              </a:rPr>
              <a:t> </a:t>
            </a:r>
            <a:r>
              <a:rPr sz="1400" b="1" spc="30" dirty="0">
                <a:solidFill>
                  <a:srgbClr val="231F20"/>
                </a:solidFill>
                <a:latin typeface="Arial"/>
                <a:cs typeface="Arial"/>
              </a:rPr>
              <a:t>händelserapportering</a:t>
            </a:r>
            <a:endParaRPr sz="1400">
              <a:latin typeface="Arial"/>
              <a:cs typeface="Arial"/>
            </a:endParaRPr>
          </a:p>
        </p:txBody>
      </p:sp>
      <p:sp>
        <p:nvSpPr>
          <p:cNvPr id="6" name="object 6"/>
          <p:cNvSpPr txBox="1"/>
          <p:nvPr/>
        </p:nvSpPr>
        <p:spPr>
          <a:xfrm>
            <a:off x="991716" y="4486770"/>
            <a:ext cx="676275" cy="163830"/>
          </a:xfrm>
          <a:prstGeom prst="rect">
            <a:avLst/>
          </a:prstGeom>
        </p:spPr>
        <p:txBody>
          <a:bodyPr vert="horz" wrap="square" lIns="0" tIns="0" rIns="0" bIns="0" rtlCol="0">
            <a:spAutoFit/>
          </a:bodyPr>
          <a:lstStyle/>
          <a:p>
            <a:pPr marL="12700">
              <a:lnSpc>
                <a:spcPct val="100000"/>
              </a:lnSpc>
            </a:pPr>
            <a:r>
              <a:rPr sz="1000" spc="15" dirty="0">
                <a:solidFill>
                  <a:srgbClr val="231F20"/>
                </a:solidFill>
                <a:latin typeface="Arial"/>
                <a:cs typeface="Arial"/>
              </a:rPr>
              <a:t>1. Tryck</a:t>
            </a:r>
            <a:r>
              <a:rPr sz="1000" spc="-105" dirty="0">
                <a:solidFill>
                  <a:srgbClr val="231F20"/>
                </a:solidFill>
                <a:latin typeface="Arial"/>
                <a:cs typeface="Arial"/>
              </a:rPr>
              <a:t> </a:t>
            </a:r>
            <a:r>
              <a:rPr sz="1000" spc="25" dirty="0">
                <a:solidFill>
                  <a:srgbClr val="231F20"/>
                </a:solidFill>
                <a:latin typeface="Arial"/>
                <a:cs typeface="Arial"/>
              </a:rPr>
              <a:t>på</a:t>
            </a:r>
            <a:endParaRPr sz="1000">
              <a:latin typeface="Arial"/>
              <a:cs typeface="Arial"/>
            </a:endParaRPr>
          </a:p>
        </p:txBody>
      </p:sp>
      <p:sp>
        <p:nvSpPr>
          <p:cNvPr id="7" name="object 7"/>
          <p:cNvSpPr txBox="1"/>
          <p:nvPr/>
        </p:nvSpPr>
        <p:spPr>
          <a:xfrm>
            <a:off x="1675625" y="4480661"/>
            <a:ext cx="192405" cy="207010"/>
          </a:xfrm>
          <a:prstGeom prst="rect">
            <a:avLst/>
          </a:prstGeom>
        </p:spPr>
        <p:txBody>
          <a:bodyPr vert="horz" wrap="square" lIns="0" tIns="5715" rIns="0" bIns="0" rtlCol="0">
            <a:spAutoFit/>
          </a:bodyPr>
          <a:lstStyle/>
          <a:p>
            <a:pPr marL="15875">
              <a:lnSpc>
                <a:spcPct val="100000"/>
              </a:lnSpc>
              <a:spcBef>
                <a:spcPts val="45"/>
              </a:spcBef>
            </a:pPr>
            <a:r>
              <a:rPr sz="1000" spc="10" dirty="0">
                <a:solidFill>
                  <a:srgbClr val="231F20"/>
                </a:solidFill>
                <a:latin typeface="Arial"/>
                <a:cs typeface="Arial"/>
              </a:rPr>
              <a:t>...</a:t>
            </a:r>
            <a:endParaRPr sz="1000">
              <a:latin typeface="Arial"/>
              <a:cs typeface="Arial"/>
            </a:endParaRPr>
          </a:p>
        </p:txBody>
      </p:sp>
      <p:sp>
        <p:nvSpPr>
          <p:cNvPr id="8" name="object 8"/>
          <p:cNvSpPr txBox="1"/>
          <p:nvPr/>
        </p:nvSpPr>
        <p:spPr>
          <a:xfrm>
            <a:off x="1864199" y="4486770"/>
            <a:ext cx="5229860" cy="163830"/>
          </a:xfrm>
          <a:prstGeom prst="rect">
            <a:avLst/>
          </a:prstGeom>
        </p:spPr>
        <p:txBody>
          <a:bodyPr vert="horz" wrap="square" lIns="0" tIns="0" rIns="0" bIns="0" rtlCol="0">
            <a:spAutoFit/>
          </a:bodyPr>
          <a:lstStyle/>
          <a:p>
            <a:pPr marL="12700">
              <a:lnSpc>
                <a:spcPct val="100000"/>
              </a:lnSpc>
            </a:pPr>
            <a:r>
              <a:rPr sz="1000" spc="20" dirty="0">
                <a:solidFill>
                  <a:srgbClr val="231F20"/>
                </a:solidFill>
                <a:latin typeface="Arial"/>
                <a:cs typeface="Arial"/>
              </a:rPr>
              <a:t>längst ner </a:t>
            </a:r>
            <a:r>
              <a:rPr sz="1000" spc="10" dirty="0">
                <a:solidFill>
                  <a:srgbClr val="231F20"/>
                </a:solidFill>
                <a:latin typeface="Arial"/>
                <a:cs typeface="Arial"/>
              </a:rPr>
              <a:t>till </a:t>
            </a:r>
            <a:r>
              <a:rPr sz="1000" spc="20" dirty="0">
                <a:solidFill>
                  <a:srgbClr val="231F20"/>
                </a:solidFill>
                <a:latin typeface="Arial"/>
                <a:cs typeface="Arial"/>
              </a:rPr>
              <a:t>höger </a:t>
            </a:r>
            <a:r>
              <a:rPr sz="1000" spc="25" dirty="0">
                <a:solidFill>
                  <a:srgbClr val="231F20"/>
                </a:solidFill>
                <a:latin typeface="Arial"/>
                <a:cs typeface="Arial"/>
              </a:rPr>
              <a:t>på </a:t>
            </a:r>
            <a:r>
              <a:rPr sz="1000" spc="20" dirty="0">
                <a:solidFill>
                  <a:srgbClr val="231F20"/>
                </a:solidFill>
                <a:latin typeface="Arial"/>
                <a:cs typeface="Arial"/>
              </a:rPr>
              <a:t>rapporteringsraden </a:t>
            </a:r>
            <a:r>
              <a:rPr sz="1000" spc="10" dirty="0">
                <a:solidFill>
                  <a:srgbClr val="231F20"/>
                </a:solidFill>
                <a:latin typeface="Arial"/>
                <a:cs typeface="Arial"/>
              </a:rPr>
              <a:t>i </a:t>
            </a:r>
            <a:r>
              <a:rPr sz="1000" spc="25" dirty="0">
                <a:solidFill>
                  <a:srgbClr val="231F20"/>
                </a:solidFill>
                <a:latin typeface="Arial"/>
                <a:cs typeface="Arial"/>
              </a:rPr>
              <a:t>appen </a:t>
            </a:r>
            <a:r>
              <a:rPr sz="1000" spc="15" dirty="0">
                <a:solidFill>
                  <a:srgbClr val="231F20"/>
                </a:solidFill>
                <a:latin typeface="Arial"/>
                <a:cs typeface="Arial"/>
              </a:rPr>
              <a:t>för att </a:t>
            </a:r>
            <a:r>
              <a:rPr sz="1000" spc="20" dirty="0">
                <a:solidFill>
                  <a:srgbClr val="231F20"/>
                </a:solidFill>
                <a:latin typeface="Arial"/>
                <a:cs typeface="Arial"/>
              </a:rPr>
              <a:t>visa </a:t>
            </a:r>
            <a:r>
              <a:rPr sz="1000" spc="15" dirty="0">
                <a:solidFill>
                  <a:srgbClr val="231F20"/>
                </a:solidFill>
                <a:latin typeface="Arial"/>
                <a:cs typeface="Arial"/>
              </a:rPr>
              <a:t>fler</a:t>
            </a:r>
            <a:r>
              <a:rPr sz="1000" spc="-10" dirty="0">
                <a:solidFill>
                  <a:srgbClr val="231F20"/>
                </a:solidFill>
                <a:latin typeface="Arial"/>
                <a:cs typeface="Arial"/>
              </a:rPr>
              <a:t> </a:t>
            </a:r>
            <a:r>
              <a:rPr sz="1000" spc="15" dirty="0">
                <a:solidFill>
                  <a:srgbClr val="231F20"/>
                </a:solidFill>
                <a:latin typeface="Arial"/>
                <a:cs typeface="Arial"/>
              </a:rPr>
              <a:t>rapporteringsalternativ.</a:t>
            </a:r>
            <a:endParaRPr sz="1000">
              <a:latin typeface="Arial"/>
              <a:cs typeface="Arial"/>
            </a:endParaRPr>
          </a:p>
        </p:txBody>
      </p:sp>
      <p:sp>
        <p:nvSpPr>
          <p:cNvPr id="9" name="object 9"/>
          <p:cNvSpPr txBox="1"/>
          <p:nvPr/>
        </p:nvSpPr>
        <p:spPr>
          <a:xfrm>
            <a:off x="991716" y="4651870"/>
            <a:ext cx="4832985" cy="328930"/>
          </a:xfrm>
          <a:prstGeom prst="rect">
            <a:avLst/>
          </a:prstGeom>
        </p:spPr>
        <p:txBody>
          <a:bodyPr vert="horz" wrap="square" lIns="0" tIns="0" rIns="0" bIns="0" rtlCol="0">
            <a:spAutoFit/>
          </a:bodyPr>
          <a:lstStyle/>
          <a:p>
            <a:pPr marL="160020" indent="-147320">
              <a:lnSpc>
                <a:spcPct val="100000"/>
              </a:lnSpc>
              <a:buAutoNum type="arabicPeriod" startAt="2"/>
              <a:tabLst>
                <a:tab pos="160655" algn="l"/>
              </a:tabLst>
            </a:pPr>
            <a:r>
              <a:rPr sz="1000" spc="15" dirty="0">
                <a:solidFill>
                  <a:srgbClr val="231F20"/>
                </a:solidFill>
                <a:latin typeface="Arial"/>
                <a:cs typeface="Arial"/>
              </a:rPr>
              <a:t>Välj </a:t>
            </a:r>
            <a:r>
              <a:rPr sz="1000" spc="25" dirty="0">
                <a:solidFill>
                  <a:srgbClr val="231F20"/>
                </a:solidFill>
                <a:latin typeface="Arial"/>
                <a:cs typeface="Arial"/>
              </a:rPr>
              <a:t>Mål </a:t>
            </a:r>
            <a:r>
              <a:rPr sz="1000" spc="30" dirty="0">
                <a:solidFill>
                  <a:srgbClr val="231F20"/>
                </a:solidFill>
                <a:latin typeface="Arial"/>
                <a:cs typeface="Arial"/>
              </a:rPr>
              <a:t>&amp; </a:t>
            </a:r>
            <a:r>
              <a:rPr sz="1000" spc="20" dirty="0">
                <a:solidFill>
                  <a:srgbClr val="231F20"/>
                </a:solidFill>
                <a:latin typeface="Arial"/>
                <a:cs typeface="Arial"/>
              </a:rPr>
              <a:t>händelserapportering </a:t>
            </a:r>
            <a:r>
              <a:rPr sz="1000" spc="10" dirty="0">
                <a:solidFill>
                  <a:srgbClr val="231F20"/>
                </a:solidFill>
                <a:latin typeface="Arial"/>
                <a:cs typeface="Arial"/>
              </a:rPr>
              <a:t>i </a:t>
            </a:r>
            <a:r>
              <a:rPr sz="1000" spc="25" dirty="0">
                <a:solidFill>
                  <a:srgbClr val="231F20"/>
                </a:solidFill>
                <a:latin typeface="Arial"/>
                <a:cs typeface="Arial"/>
              </a:rPr>
              <a:t>menyn </a:t>
            </a:r>
            <a:r>
              <a:rPr sz="1000" spc="30" dirty="0">
                <a:solidFill>
                  <a:srgbClr val="231F20"/>
                </a:solidFill>
                <a:latin typeface="Arial"/>
                <a:cs typeface="Arial"/>
              </a:rPr>
              <a:t>som </a:t>
            </a:r>
            <a:r>
              <a:rPr sz="1000" spc="20" dirty="0">
                <a:solidFill>
                  <a:srgbClr val="231F20"/>
                </a:solidFill>
                <a:latin typeface="Arial"/>
                <a:cs typeface="Arial"/>
              </a:rPr>
              <a:t>dyker</a:t>
            </a:r>
            <a:r>
              <a:rPr sz="1000" spc="-65" dirty="0">
                <a:solidFill>
                  <a:srgbClr val="231F20"/>
                </a:solidFill>
                <a:latin typeface="Arial"/>
                <a:cs typeface="Arial"/>
              </a:rPr>
              <a:t> </a:t>
            </a:r>
            <a:r>
              <a:rPr sz="1000" spc="25" dirty="0">
                <a:solidFill>
                  <a:srgbClr val="231F20"/>
                </a:solidFill>
                <a:latin typeface="Arial"/>
                <a:cs typeface="Arial"/>
              </a:rPr>
              <a:t>upp</a:t>
            </a:r>
            <a:endParaRPr sz="1000">
              <a:latin typeface="Arial"/>
              <a:cs typeface="Arial"/>
            </a:endParaRPr>
          </a:p>
          <a:p>
            <a:pPr marL="160020" indent="-147320">
              <a:lnSpc>
                <a:spcPct val="100000"/>
              </a:lnSpc>
              <a:spcBef>
                <a:spcPts val="100"/>
              </a:spcBef>
              <a:buAutoNum type="arabicPeriod" startAt="2"/>
              <a:tabLst>
                <a:tab pos="160655" algn="l"/>
              </a:tabLst>
            </a:pPr>
            <a:r>
              <a:rPr sz="1000" spc="20" dirty="0">
                <a:solidFill>
                  <a:srgbClr val="231F20"/>
                </a:solidFill>
                <a:latin typeface="Arial"/>
                <a:cs typeface="Arial"/>
              </a:rPr>
              <a:t>Kontrollera </a:t>
            </a:r>
            <a:r>
              <a:rPr sz="1000" spc="15" dirty="0">
                <a:solidFill>
                  <a:srgbClr val="231F20"/>
                </a:solidFill>
                <a:latin typeface="Arial"/>
                <a:cs typeface="Arial"/>
              </a:rPr>
              <a:t>att </a:t>
            </a:r>
            <a:r>
              <a:rPr sz="1000" spc="25" dirty="0">
                <a:solidFill>
                  <a:srgbClr val="231F20"/>
                </a:solidFill>
                <a:latin typeface="Arial"/>
                <a:cs typeface="Arial"/>
              </a:rPr>
              <a:t>matchlängden </a:t>
            </a:r>
            <a:r>
              <a:rPr sz="1000" spc="15" dirty="0">
                <a:solidFill>
                  <a:srgbClr val="231F20"/>
                </a:solidFill>
                <a:latin typeface="Arial"/>
                <a:cs typeface="Arial"/>
              </a:rPr>
              <a:t>stämmer, </a:t>
            </a:r>
            <a:r>
              <a:rPr sz="1000" spc="25" dirty="0">
                <a:solidFill>
                  <a:srgbClr val="231F20"/>
                </a:solidFill>
                <a:latin typeface="Arial"/>
                <a:cs typeface="Arial"/>
              </a:rPr>
              <a:t>och </a:t>
            </a:r>
            <a:r>
              <a:rPr sz="1000" spc="20" dirty="0">
                <a:solidFill>
                  <a:srgbClr val="231F20"/>
                </a:solidFill>
                <a:latin typeface="Arial"/>
                <a:cs typeface="Arial"/>
              </a:rPr>
              <a:t>tryck </a:t>
            </a:r>
            <a:r>
              <a:rPr sz="1000" spc="25" dirty="0">
                <a:solidFill>
                  <a:srgbClr val="231F20"/>
                </a:solidFill>
                <a:latin typeface="Arial"/>
                <a:cs typeface="Arial"/>
              </a:rPr>
              <a:t>på den </a:t>
            </a:r>
            <a:r>
              <a:rPr sz="1000" spc="20" dirty="0">
                <a:solidFill>
                  <a:srgbClr val="231F20"/>
                </a:solidFill>
                <a:latin typeface="Arial"/>
                <a:cs typeface="Arial"/>
              </a:rPr>
              <a:t>gröna</a:t>
            </a:r>
            <a:r>
              <a:rPr sz="1000" spc="-75" dirty="0">
                <a:solidFill>
                  <a:srgbClr val="231F20"/>
                </a:solidFill>
                <a:latin typeface="Arial"/>
                <a:cs typeface="Arial"/>
              </a:rPr>
              <a:t> </a:t>
            </a:r>
            <a:r>
              <a:rPr sz="1000" spc="20" dirty="0">
                <a:solidFill>
                  <a:srgbClr val="231F20"/>
                </a:solidFill>
                <a:latin typeface="Arial"/>
                <a:cs typeface="Arial"/>
              </a:rPr>
              <a:t>Starta-knappen.</a:t>
            </a:r>
            <a:endParaRPr sz="1000">
              <a:latin typeface="Arial"/>
              <a:cs typeface="Arial"/>
            </a:endParaRPr>
          </a:p>
        </p:txBody>
      </p:sp>
      <p:sp>
        <p:nvSpPr>
          <p:cNvPr id="10" name="object 10"/>
          <p:cNvSpPr txBox="1"/>
          <p:nvPr/>
        </p:nvSpPr>
        <p:spPr>
          <a:xfrm>
            <a:off x="991716" y="3084995"/>
            <a:ext cx="5506085" cy="1052830"/>
          </a:xfrm>
          <a:prstGeom prst="rect">
            <a:avLst/>
          </a:prstGeom>
        </p:spPr>
        <p:txBody>
          <a:bodyPr vert="horz" wrap="square" lIns="0" tIns="0" rIns="0" bIns="0" rtlCol="0">
            <a:spAutoFit/>
          </a:bodyPr>
          <a:lstStyle/>
          <a:p>
            <a:pPr marL="12700">
              <a:lnSpc>
                <a:spcPct val="100000"/>
              </a:lnSpc>
            </a:pPr>
            <a:r>
              <a:rPr sz="1400" b="1" spc="40" dirty="0">
                <a:solidFill>
                  <a:srgbClr val="231F20"/>
                </a:solidFill>
                <a:latin typeface="Arial"/>
                <a:cs typeface="Arial"/>
              </a:rPr>
              <a:t>Gå </a:t>
            </a:r>
            <a:r>
              <a:rPr sz="1400" b="1" spc="25" dirty="0">
                <a:solidFill>
                  <a:srgbClr val="231F20"/>
                </a:solidFill>
                <a:latin typeface="Arial"/>
                <a:cs typeface="Arial"/>
              </a:rPr>
              <a:t>in </a:t>
            </a:r>
            <a:r>
              <a:rPr sz="1400" b="1" spc="35" dirty="0">
                <a:solidFill>
                  <a:srgbClr val="231F20"/>
                </a:solidFill>
                <a:latin typeface="Arial"/>
                <a:cs typeface="Arial"/>
              </a:rPr>
              <a:t>på matchen </a:t>
            </a:r>
            <a:r>
              <a:rPr sz="1400" b="1" spc="40" dirty="0">
                <a:solidFill>
                  <a:srgbClr val="231F20"/>
                </a:solidFill>
                <a:latin typeface="Arial"/>
                <a:cs typeface="Arial"/>
              </a:rPr>
              <a:t>du </a:t>
            </a:r>
            <a:r>
              <a:rPr sz="1400" b="1" spc="35" dirty="0">
                <a:solidFill>
                  <a:srgbClr val="231F20"/>
                </a:solidFill>
                <a:latin typeface="Arial"/>
                <a:cs typeface="Arial"/>
              </a:rPr>
              <a:t>ska </a:t>
            </a:r>
            <a:r>
              <a:rPr sz="1400" b="1" spc="30" dirty="0">
                <a:solidFill>
                  <a:srgbClr val="231F20"/>
                </a:solidFill>
                <a:latin typeface="Arial"/>
                <a:cs typeface="Arial"/>
              </a:rPr>
              <a:t>rapportera</a:t>
            </a:r>
            <a:r>
              <a:rPr sz="1400" b="1" spc="-105" dirty="0">
                <a:solidFill>
                  <a:srgbClr val="231F20"/>
                </a:solidFill>
                <a:latin typeface="Arial"/>
                <a:cs typeface="Arial"/>
              </a:rPr>
              <a:t> </a:t>
            </a:r>
            <a:r>
              <a:rPr sz="1400" b="1" spc="30" dirty="0">
                <a:solidFill>
                  <a:srgbClr val="231F20"/>
                </a:solidFill>
                <a:latin typeface="Arial"/>
                <a:cs typeface="Arial"/>
              </a:rPr>
              <a:t>från</a:t>
            </a:r>
            <a:endParaRPr sz="1400" dirty="0">
              <a:latin typeface="Arial"/>
              <a:cs typeface="Arial"/>
            </a:endParaRPr>
          </a:p>
          <a:p>
            <a:pPr marL="12700">
              <a:lnSpc>
                <a:spcPct val="100000"/>
              </a:lnSpc>
              <a:spcBef>
                <a:spcPts val="20"/>
              </a:spcBef>
              <a:buAutoNum type="arabicPeriod"/>
              <a:tabLst>
                <a:tab pos="160655" algn="l"/>
              </a:tabLst>
            </a:pPr>
            <a:r>
              <a:rPr sz="1000" spc="30" dirty="0">
                <a:solidFill>
                  <a:srgbClr val="231F20"/>
                </a:solidFill>
                <a:latin typeface="Arial"/>
                <a:cs typeface="Arial"/>
              </a:rPr>
              <a:t>Gå </a:t>
            </a:r>
            <a:r>
              <a:rPr sz="1000" spc="15" dirty="0">
                <a:solidFill>
                  <a:srgbClr val="231F20"/>
                </a:solidFill>
                <a:latin typeface="Arial"/>
                <a:cs typeface="Arial"/>
              </a:rPr>
              <a:t>in </a:t>
            </a:r>
            <a:r>
              <a:rPr sz="1000" spc="10" dirty="0">
                <a:solidFill>
                  <a:srgbClr val="231F20"/>
                </a:solidFill>
                <a:latin typeface="Arial"/>
                <a:cs typeface="Arial"/>
              </a:rPr>
              <a:t>i </a:t>
            </a:r>
            <a:r>
              <a:rPr sz="1000" spc="25" dirty="0">
                <a:solidFill>
                  <a:srgbClr val="231F20"/>
                </a:solidFill>
                <a:latin typeface="Arial"/>
                <a:cs typeface="Arial"/>
              </a:rPr>
              <a:t>huvudmenyn </a:t>
            </a:r>
            <a:r>
              <a:rPr sz="1000" spc="20" dirty="0">
                <a:solidFill>
                  <a:srgbClr val="231F20"/>
                </a:solidFill>
                <a:latin typeface="Arial"/>
                <a:cs typeface="Arial"/>
              </a:rPr>
              <a:t>längst </a:t>
            </a:r>
            <a:r>
              <a:rPr sz="1000" spc="25" dirty="0">
                <a:solidFill>
                  <a:srgbClr val="231F20"/>
                </a:solidFill>
                <a:latin typeface="Arial"/>
                <a:cs typeface="Arial"/>
              </a:rPr>
              <a:t>upp </a:t>
            </a:r>
            <a:r>
              <a:rPr sz="1000" spc="10" dirty="0">
                <a:solidFill>
                  <a:srgbClr val="231F20"/>
                </a:solidFill>
                <a:latin typeface="Arial"/>
                <a:cs typeface="Arial"/>
              </a:rPr>
              <a:t>i </a:t>
            </a:r>
            <a:r>
              <a:rPr sz="1000" spc="20" dirty="0">
                <a:solidFill>
                  <a:srgbClr val="231F20"/>
                </a:solidFill>
                <a:latin typeface="Arial"/>
                <a:cs typeface="Arial"/>
              </a:rPr>
              <a:t>vänstra hörnet (Android: tryck </a:t>
            </a:r>
            <a:r>
              <a:rPr sz="1000" spc="25" dirty="0">
                <a:solidFill>
                  <a:srgbClr val="231F20"/>
                </a:solidFill>
                <a:latin typeface="Arial"/>
                <a:cs typeface="Arial"/>
              </a:rPr>
              <a:t>på </a:t>
            </a:r>
            <a:r>
              <a:rPr sz="1000" spc="20" dirty="0">
                <a:solidFill>
                  <a:srgbClr val="231F20"/>
                </a:solidFill>
                <a:latin typeface="Arial"/>
                <a:cs typeface="Arial"/>
              </a:rPr>
              <a:t>texten</a:t>
            </a:r>
            <a:r>
              <a:rPr sz="1000" spc="-95" dirty="0">
                <a:solidFill>
                  <a:srgbClr val="231F20"/>
                </a:solidFill>
                <a:latin typeface="Arial"/>
                <a:cs typeface="Arial"/>
              </a:rPr>
              <a:t> </a:t>
            </a:r>
            <a:r>
              <a:rPr sz="1000" spc="20" dirty="0">
                <a:solidFill>
                  <a:srgbClr val="231F20"/>
                </a:solidFill>
                <a:latin typeface="Arial"/>
                <a:cs typeface="Arial"/>
              </a:rPr>
              <a:t>Sportswik).</a:t>
            </a:r>
            <a:endParaRPr sz="1000" dirty="0">
              <a:latin typeface="Arial"/>
              <a:cs typeface="Arial"/>
            </a:endParaRPr>
          </a:p>
          <a:p>
            <a:pPr marL="160020" indent="-147320">
              <a:lnSpc>
                <a:spcPct val="100000"/>
              </a:lnSpc>
              <a:spcBef>
                <a:spcPts val="100"/>
              </a:spcBef>
              <a:buAutoNum type="arabicPeriod"/>
              <a:tabLst>
                <a:tab pos="160655" algn="l"/>
              </a:tabLst>
            </a:pPr>
            <a:r>
              <a:rPr sz="1000" spc="15" dirty="0">
                <a:solidFill>
                  <a:srgbClr val="231F20"/>
                </a:solidFill>
                <a:latin typeface="Arial"/>
                <a:cs typeface="Arial"/>
              </a:rPr>
              <a:t>Välj </a:t>
            </a:r>
            <a:r>
              <a:rPr lang="sv-SE" sz="1000" spc="20" dirty="0" smtClean="0">
                <a:solidFill>
                  <a:srgbClr val="231F20"/>
                </a:solidFill>
                <a:latin typeface="Arial"/>
                <a:cs typeface="Arial"/>
              </a:rPr>
              <a:t>cupen </a:t>
            </a:r>
            <a:r>
              <a:rPr sz="1000" spc="20" dirty="0" smtClean="0">
                <a:solidFill>
                  <a:srgbClr val="231F20"/>
                </a:solidFill>
                <a:latin typeface="Arial"/>
                <a:cs typeface="Arial"/>
              </a:rPr>
              <a:t>längst </a:t>
            </a:r>
            <a:r>
              <a:rPr sz="1000" spc="20" dirty="0">
                <a:solidFill>
                  <a:srgbClr val="231F20"/>
                </a:solidFill>
                <a:latin typeface="Arial"/>
                <a:cs typeface="Arial"/>
              </a:rPr>
              <a:t>ner </a:t>
            </a:r>
            <a:r>
              <a:rPr sz="1000" spc="10" dirty="0">
                <a:solidFill>
                  <a:srgbClr val="231F20"/>
                </a:solidFill>
                <a:latin typeface="Arial"/>
                <a:cs typeface="Arial"/>
              </a:rPr>
              <a:t>i </a:t>
            </a:r>
            <a:r>
              <a:rPr sz="1000" spc="25" dirty="0">
                <a:solidFill>
                  <a:srgbClr val="231F20"/>
                </a:solidFill>
                <a:latin typeface="Arial"/>
                <a:cs typeface="Arial"/>
              </a:rPr>
              <a:t>menyn </a:t>
            </a:r>
            <a:r>
              <a:rPr sz="1000" spc="20" dirty="0">
                <a:solidFill>
                  <a:srgbClr val="231F20"/>
                </a:solidFill>
                <a:latin typeface="Arial"/>
                <a:cs typeface="Arial"/>
              </a:rPr>
              <a:t>(ser </a:t>
            </a:r>
            <a:r>
              <a:rPr sz="1000" spc="25" dirty="0">
                <a:solidFill>
                  <a:srgbClr val="231F20"/>
                </a:solidFill>
                <a:latin typeface="Arial"/>
                <a:cs typeface="Arial"/>
              </a:rPr>
              <a:t>du </a:t>
            </a:r>
            <a:r>
              <a:rPr sz="1000" spc="15" dirty="0">
                <a:solidFill>
                  <a:srgbClr val="231F20"/>
                </a:solidFill>
                <a:latin typeface="Arial"/>
                <a:cs typeface="Arial"/>
              </a:rPr>
              <a:t>inte </a:t>
            </a:r>
            <a:r>
              <a:rPr sz="1000" spc="25" dirty="0">
                <a:solidFill>
                  <a:srgbClr val="231F20"/>
                </a:solidFill>
                <a:latin typeface="Arial"/>
                <a:cs typeface="Arial"/>
              </a:rPr>
              <a:t>namnet så </a:t>
            </a:r>
            <a:r>
              <a:rPr sz="1000" spc="20" dirty="0">
                <a:solidFill>
                  <a:srgbClr val="231F20"/>
                </a:solidFill>
                <a:latin typeface="Arial"/>
                <a:cs typeface="Arial"/>
              </a:rPr>
              <a:t>bläddra neråt </a:t>
            </a:r>
            <a:r>
              <a:rPr sz="1000" spc="10" dirty="0">
                <a:solidFill>
                  <a:srgbClr val="231F20"/>
                </a:solidFill>
                <a:latin typeface="Arial"/>
                <a:cs typeface="Arial"/>
              </a:rPr>
              <a:t>i</a:t>
            </a:r>
            <a:r>
              <a:rPr sz="1000" spc="-50" dirty="0">
                <a:solidFill>
                  <a:srgbClr val="231F20"/>
                </a:solidFill>
                <a:latin typeface="Arial"/>
                <a:cs typeface="Arial"/>
              </a:rPr>
              <a:t> </a:t>
            </a:r>
            <a:r>
              <a:rPr sz="1000" spc="20" dirty="0">
                <a:solidFill>
                  <a:srgbClr val="231F20"/>
                </a:solidFill>
                <a:latin typeface="Arial"/>
                <a:cs typeface="Arial"/>
              </a:rPr>
              <a:t>menylistan).</a:t>
            </a:r>
            <a:endParaRPr sz="1000" dirty="0">
              <a:latin typeface="Arial"/>
              <a:cs typeface="Arial"/>
            </a:endParaRPr>
          </a:p>
          <a:p>
            <a:pPr marL="12700" marR="5080">
              <a:lnSpc>
                <a:spcPct val="108300"/>
              </a:lnSpc>
              <a:buAutoNum type="arabicPeriod"/>
              <a:tabLst>
                <a:tab pos="158750" algn="l"/>
              </a:tabLst>
            </a:pPr>
            <a:r>
              <a:rPr sz="1000" spc="15" dirty="0">
                <a:solidFill>
                  <a:srgbClr val="231F20"/>
                </a:solidFill>
                <a:latin typeface="Arial"/>
                <a:cs typeface="Arial"/>
              </a:rPr>
              <a:t>Tryck</a:t>
            </a:r>
            <a:r>
              <a:rPr sz="1000" spc="10" dirty="0">
                <a:solidFill>
                  <a:srgbClr val="231F20"/>
                </a:solidFill>
                <a:latin typeface="Arial"/>
                <a:cs typeface="Arial"/>
              </a:rPr>
              <a:t> </a:t>
            </a:r>
            <a:r>
              <a:rPr sz="1000" spc="25" dirty="0">
                <a:solidFill>
                  <a:srgbClr val="231F20"/>
                </a:solidFill>
                <a:latin typeface="Arial"/>
                <a:cs typeface="Arial"/>
              </a:rPr>
              <a:t>på</a:t>
            </a:r>
            <a:r>
              <a:rPr sz="1000" spc="-45" dirty="0">
                <a:solidFill>
                  <a:srgbClr val="231F20"/>
                </a:solidFill>
                <a:latin typeface="Arial"/>
                <a:cs typeface="Arial"/>
              </a:rPr>
              <a:t> </a:t>
            </a:r>
            <a:r>
              <a:rPr sz="1000" spc="20" dirty="0">
                <a:solidFill>
                  <a:srgbClr val="231F20"/>
                </a:solidFill>
                <a:latin typeface="Arial"/>
                <a:cs typeface="Arial"/>
              </a:rPr>
              <a:t>Arenor</a:t>
            </a:r>
            <a:r>
              <a:rPr sz="1000" spc="10" dirty="0">
                <a:solidFill>
                  <a:srgbClr val="231F20"/>
                </a:solidFill>
                <a:latin typeface="Arial"/>
                <a:cs typeface="Arial"/>
              </a:rPr>
              <a:t> </a:t>
            </a:r>
            <a:r>
              <a:rPr sz="1000" spc="25" dirty="0">
                <a:solidFill>
                  <a:srgbClr val="231F20"/>
                </a:solidFill>
                <a:latin typeface="Arial"/>
                <a:cs typeface="Arial"/>
              </a:rPr>
              <a:t>och</a:t>
            </a:r>
            <a:r>
              <a:rPr sz="1000" spc="10" dirty="0">
                <a:solidFill>
                  <a:srgbClr val="231F20"/>
                </a:solidFill>
                <a:latin typeface="Arial"/>
                <a:cs typeface="Arial"/>
              </a:rPr>
              <a:t> </a:t>
            </a:r>
            <a:r>
              <a:rPr sz="1000" spc="25" dirty="0">
                <a:solidFill>
                  <a:srgbClr val="231F20"/>
                </a:solidFill>
                <a:latin typeface="Arial"/>
                <a:cs typeface="Arial"/>
              </a:rPr>
              <a:t>sedan</a:t>
            </a:r>
            <a:r>
              <a:rPr sz="1000" spc="10" dirty="0">
                <a:solidFill>
                  <a:srgbClr val="231F20"/>
                </a:solidFill>
                <a:latin typeface="Arial"/>
                <a:cs typeface="Arial"/>
              </a:rPr>
              <a:t> </a:t>
            </a:r>
            <a:r>
              <a:rPr sz="1000" spc="25" dirty="0">
                <a:solidFill>
                  <a:srgbClr val="231F20"/>
                </a:solidFill>
                <a:latin typeface="Arial"/>
                <a:cs typeface="Arial"/>
              </a:rPr>
              <a:t>på</a:t>
            </a:r>
            <a:r>
              <a:rPr sz="1000" spc="10" dirty="0">
                <a:solidFill>
                  <a:srgbClr val="231F20"/>
                </a:solidFill>
                <a:latin typeface="Arial"/>
                <a:cs typeface="Arial"/>
              </a:rPr>
              <a:t> </a:t>
            </a:r>
            <a:r>
              <a:rPr sz="1000" spc="25" dirty="0">
                <a:solidFill>
                  <a:srgbClr val="231F20"/>
                </a:solidFill>
                <a:latin typeface="Arial"/>
                <a:cs typeface="Arial"/>
              </a:rPr>
              <a:t>den</a:t>
            </a:r>
            <a:r>
              <a:rPr sz="1000" spc="10" dirty="0">
                <a:solidFill>
                  <a:srgbClr val="231F20"/>
                </a:solidFill>
                <a:latin typeface="Arial"/>
                <a:cs typeface="Arial"/>
              </a:rPr>
              <a:t> </a:t>
            </a:r>
            <a:r>
              <a:rPr sz="1000" spc="20" dirty="0">
                <a:solidFill>
                  <a:srgbClr val="231F20"/>
                </a:solidFill>
                <a:latin typeface="Arial"/>
                <a:cs typeface="Arial"/>
              </a:rPr>
              <a:t>arena</a:t>
            </a:r>
            <a:r>
              <a:rPr sz="1000" spc="10" dirty="0">
                <a:solidFill>
                  <a:srgbClr val="231F20"/>
                </a:solidFill>
                <a:latin typeface="Arial"/>
                <a:cs typeface="Arial"/>
              </a:rPr>
              <a:t> </a:t>
            </a:r>
            <a:r>
              <a:rPr sz="1000" spc="25" dirty="0">
                <a:solidFill>
                  <a:srgbClr val="231F20"/>
                </a:solidFill>
                <a:latin typeface="Arial"/>
                <a:cs typeface="Arial"/>
              </a:rPr>
              <a:t>du</a:t>
            </a:r>
            <a:r>
              <a:rPr sz="1000" spc="10" dirty="0">
                <a:solidFill>
                  <a:srgbClr val="231F20"/>
                </a:solidFill>
                <a:latin typeface="Arial"/>
                <a:cs typeface="Arial"/>
              </a:rPr>
              <a:t> </a:t>
            </a:r>
            <a:r>
              <a:rPr sz="1000" spc="20" dirty="0">
                <a:solidFill>
                  <a:srgbClr val="231F20"/>
                </a:solidFill>
                <a:latin typeface="Arial"/>
                <a:cs typeface="Arial"/>
              </a:rPr>
              <a:t>befinner</a:t>
            </a:r>
            <a:r>
              <a:rPr sz="1000" spc="10" dirty="0">
                <a:solidFill>
                  <a:srgbClr val="231F20"/>
                </a:solidFill>
                <a:latin typeface="Arial"/>
                <a:cs typeface="Arial"/>
              </a:rPr>
              <a:t> </a:t>
            </a:r>
            <a:r>
              <a:rPr sz="1000" spc="20" dirty="0">
                <a:solidFill>
                  <a:srgbClr val="231F20"/>
                </a:solidFill>
                <a:latin typeface="Arial"/>
                <a:cs typeface="Arial"/>
              </a:rPr>
              <a:t>dig</a:t>
            </a:r>
            <a:r>
              <a:rPr sz="1000" spc="10" dirty="0">
                <a:solidFill>
                  <a:srgbClr val="231F20"/>
                </a:solidFill>
                <a:latin typeface="Arial"/>
                <a:cs typeface="Arial"/>
              </a:rPr>
              <a:t> </a:t>
            </a:r>
            <a:r>
              <a:rPr sz="1000" spc="20" dirty="0">
                <a:solidFill>
                  <a:srgbClr val="231F20"/>
                </a:solidFill>
                <a:latin typeface="Arial"/>
                <a:cs typeface="Arial"/>
              </a:rPr>
              <a:t>på.</a:t>
            </a:r>
            <a:r>
              <a:rPr sz="1000" spc="10" dirty="0">
                <a:solidFill>
                  <a:srgbClr val="231F20"/>
                </a:solidFill>
                <a:latin typeface="Arial"/>
                <a:cs typeface="Arial"/>
              </a:rPr>
              <a:t> </a:t>
            </a:r>
            <a:r>
              <a:rPr sz="1000" spc="25" dirty="0">
                <a:solidFill>
                  <a:srgbClr val="231F20"/>
                </a:solidFill>
                <a:latin typeface="Arial"/>
                <a:cs typeface="Arial"/>
              </a:rPr>
              <a:t>När</a:t>
            </a:r>
            <a:r>
              <a:rPr sz="1000" spc="10" dirty="0">
                <a:solidFill>
                  <a:srgbClr val="231F20"/>
                </a:solidFill>
                <a:latin typeface="Arial"/>
                <a:cs typeface="Arial"/>
              </a:rPr>
              <a:t> </a:t>
            </a:r>
            <a:r>
              <a:rPr sz="1000" spc="25" dirty="0">
                <a:solidFill>
                  <a:srgbClr val="231F20"/>
                </a:solidFill>
                <a:latin typeface="Arial"/>
                <a:cs typeface="Arial"/>
              </a:rPr>
              <a:t>du</a:t>
            </a:r>
            <a:r>
              <a:rPr sz="1000" spc="10" dirty="0">
                <a:solidFill>
                  <a:srgbClr val="231F20"/>
                </a:solidFill>
                <a:latin typeface="Arial"/>
                <a:cs typeface="Arial"/>
              </a:rPr>
              <a:t> </a:t>
            </a:r>
            <a:r>
              <a:rPr sz="1000" spc="25" dirty="0">
                <a:solidFill>
                  <a:srgbClr val="231F20"/>
                </a:solidFill>
                <a:latin typeface="Arial"/>
                <a:cs typeface="Arial"/>
              </a:rPr>
              <a:t>sedan</a:t>
            </a:r>
            <a:r>
              <a:rPr sz="1000" spc="10" dirty="0">
                <a:solidFill>
                  <a:srgbClr val="231F20"/>
                </a:solidFill>
                <a:latin typeface="Arial"/>
                <a:cs typeface="Arial"/>
              </a:rPr>
              <a:t> </a:t>
            </a:r>
            <a:r>
              <a:rPr sz="1000" spc="15" dirty="0">
                <a:solidFill>
                  <a:srgbClr val="231F20"/>
                </a:solidFill>
                <a:latin typeface="Arial"/>
                <a:cs typeface="Arial"/>
              </a:rPr>
              <a:t>väljer</a:t>
            </a:r>
            <a:r>
              <a:rPr sz="1000" spc="10" dirty="0">
                <a:solidFill>
                  <a:srgbClr val="231F20"/>
                </a:solidFill>
                <a:latin typeface="Arial"/>
                <a:cs typeface="Arial"/>
              </a:rPr>
              <a:t> </a:t>
            </a:r>
            <a:r>
              <a:rPr sz="1000" spc="25" dirty="0">
                <a:solidFill>
                  <a:srgbClr val="231F20"/>
                </a:solidFill>
                <a:latin typeface="Arial"/>
                <a:cs typeface="Arial"/>
              </a:rPr>
              <a:t>dag</a:t>
            </a:r>
            <a:r>
              <a:rPr sz="1000" spc="10" dirty="0">
                <a:solidFill>
                  <a:srgbClr val="231F20"/>
                </a:solidFill>
                <a:latin typeface="Arial"/>
                <a:cs typeface="Arial"/>
              </a:rPr>
              <a:t> </a:t>
            </a:r>
            <a:r>
              <a:rPr sz="1000" spc="20" dirty="0">
                <a:solidFill>
                  <a:srgbClr val="231F20"/>
                </a:solidFill>
                <a:latin typeface="Arial"/>
                <a:cs typeface="Arial"/>
              </a:rPr>
              <a:t>visas  </a:t>
            </a:r>
            <a:r>
              <a:rPr sz="1000" spc="25" dirty="0">
                <a:solidFill>
                  <a:srgbClr val="231F20"/>
                </a:solidFill>
                <a:latin typeface="Arial"/>
                <a:cs typeface="Arial"/>
              </a:rPr>
              <a:t>matcherna </a:t>
            </a:r>
            <a:r>
              <a:rPr sz="1000" spc="15" dirty="0">
                <a:solidFill>
                  <a:srgbClr val="231F20"/>
                </a:solidFill>
                <a:latin typeface="Arial"/>
                <a:cs typeface="Arial"/>
              </a:rPr>
              <a:t>för </a:t>
            </a:r>
            <a:r>
              <a:rPr sz="1000" spc="25" dirty="0">
                <a:solidFill>
                  <a:srgbClr val="231F20"/>
                </a:solidFill>
                <a:latin typeface="Arial"/>
                <a:cs typeface="Arial"/>
              </a:rPr>
              <a:t>den </a:t>
            </a:r>
            <a:r>
              <a:rPr sz="1000" spc="20" dirty="0">
                <a:solidFill>
                  <a:srgbClr val="231F20"/>
                </a:solidFill>
                <a:latin typeface="Arial"/>
                <a:cs typeface="Arial"/>
              </a:rPr>
              <a:t>valda </a:t>
            </a:r>
            <a:r>
              <a:rPr sz="1000" spc="25" dirty="0">
                <a:solidFill>
                  <a:srgbClr val="231F20"/>
                </a:solidFill>
                <a:latin typeface="Arial"/>
                <a:cs typeface="Arial"/>
              </a:rPr>
              <a:t>dagen </a:t>
            </a:r>
            <a:r>
              <a:rPr sz="1000" spc="10" dirty="0">
                <a:solidFill>
                  <a:srgbClr val="231F20"/>
                </a:solidFill>
                <a:latin typeface="Arial"/>
                <a:cs typeface="Arial"/>
              </a:rPr>
              <a:t>i </a:t>
            </a:r>
            <a:r>
              <a:rPr sz="1000" spc="15" dirty="0">
                <a:solidFill>
                  <a:srgbClr val="231F20"/>
                </a:solidFill>
                <a:latin typeface="Arial"/>
                <a:cs typeface="Arial"/>
              </a:rPr>
              <a:t>listan </a:t>
            </a:r>
            <a:r>
              <a:rPr sz="1000" spc="30" dirty="0">
                <a:solidFill>
                  <a:srgbClr val="231F20"/>
                </a:solidFill>
                <a:latin typeface="Arial"/>
                <a:cs typeface="Arial"/>
              </a:rPr>
              <a:t>med </a:t>
            </a:r>
            <a:r>
              <a:rPr sz="1000" spc="25" dirty="0">
                <a:solidFill>
                  <a:srgbClr val="231F20"/>
                </a:solidFill>
                <a:latin typeface="Arial"/>
                <a:cs typeface="Arial"/>
              </a:rPr>
              <a:t>den </a:t>
            </a:r>
            <a:r>
              <a:rPr sz="1000" spc="15" dirty="0">
                <a:solidFill>
                  <a:srgbClr val="231F20"/>
                </a:solidFill>
                <a:latin typeface="Arial"/>
                <a:cs typeface="Arial"/>
              </a:rPr>
              <a:t>tidigaste </a:t>
            </a:r>
            <a:r>
              <a:rPr sz="1000" spc="25" dirty="0">
                <a:solidFill>
                  <a:srgbClr val="231F20"/>
                </a:solidFill>
                <a:latin typeface="Arial"/>
                <a:cs typeface="Arial"/>
              </a:rPr>
              <a:t>matchen </a:t>
            </a:r>
            <a:r>
              <a:rPr sz="1000" spc="20" dirty="0">
                <a:solidFill>
                  <a:srgbClr val="231F20"/>
                </a:solidFill>
                <a:latin typeface="Arial"/>
                <a:cs typeface="Arial"/>
              </a:rPr>
              <a:t>högst</a:t>
            </a:r>
            <a:r>
              <a:rPr sz="1000" spc="-70" dirty="0">
                <a:solidFill>
                  <a:srgbClr val="231F20"/>
                </a:solidFill>
                <a:latin typeface="Arial"/>
                <a:cs typeface="Arial"/>
              </a:rPr>
              <a:t> </a:t>
            </a:r>
            <a:r>
              <a:rPr sz="1000" spc="20" dirty="0">
                <a:solidFill>
                  <a:srgbClr val="231F20"/>
                </a:solidFill>
                <a:latin typeface="Arial"/>
                <a:cs typeface="Arial"/>
              </a:rPr>
              <a:t>upp.</a:t>
            </a:r>
            <a:endParaRPr sz="1000" dirty="0">
              <a:latin typeface="Arial"/>
              <a:cs typeface="Arial"/>
            </a:endParaRPr>
          </a:p>
          <a:p>
            <a:pPr marL="158115" indent="-145415">
              <a:lnSpc>
                <a:spcPct val="100000"/>
              </a:lnSpc>
              <a:spcBef>
                <a:spcPts val="200"/>
              </a:spcBef>
              <a:buAutoNum type="arabicPeriod"/>
              <a:tabLst>
                <a:tab pos="158750" algn="l"/>
              </a:tabLst>
            </a:pPr>
            <a:r>
              <a:rPr sz="1000" spc="15" dirty="0">
                <a:solidFill>
                  <a:srgbClr val="231F20"/>
                </a:solidFill>
                <a:latin typeface="Arial"/>
                <a:cs typeface="Arial"/>
              </a:rPr>
              <a:t>Tryck </a:t>
            </a:r>
            <a:r>
              <a:rPr sz="1000" spc="25" dirty="0">
                <a:solidFill>
                  <a:srgbClr val="231F20"/>
                </a:solidFill>
                <a:latin typeface="Arial"/>
                <a:cs typeface="Arial"/>
              </a:rPr>
              <a:t>på den match </a:t>
            </a:r>
            <a:r>
              <a:rPr sz="1000" spc="30" dirty="0">
                <a:solidFill>
                  <a:srgbClr val="231F20"/>
                </a:solidFill>
                <a:latin typeface="Arial"/>
                <a:cs typeface="Arial"/>
              </a:rPr>
              <a:t>som </a:t>
            </a:r>
            <a:r>
              <a:rPr sz="1000" spc="25" dirty="0">
                <a:solidFill>
                  <a:srgbClr val="231F20"/>
                </a:solidFill>
                <a:latin typeface="Arial"/>
                <a:cs typeface="Arial"/>
              </a:rPr>
              <a:t>du </a:t>
            </a:r>
            <a:r>
              <a:rPr sz="1000" spc="20" dirty="0">
                <a:solidFill>
                  <a:srgbClr val="231F20"/>
                </a:solidFill>
                <a:latin typeface="Arial"/>
                <a:cs typeface="Arial"/>
              </a:rPr>
              <a:t>ska rapportera</a:t>
            </a:r>
            <a:r>
              <a:rPr sz="1000" spc="-125" dirty="0">
                <a:solidFill>
                  <a:srgbClr val="231F20"/>
                </a:solidFill>
                <a:latin typeface="Arial"/>
                <a:cs typeface="Arial"/>
              </a:rPr>
              <a:t> </a:t>
            </a:r>
            <a:r>
              <a:rPr sz="1000" spc="15" dirty="0">
                <a:solidFill>
                  <a:srgbClr val="231F20"/>
                </a:solidFill>
                <a:latin typeface="Arial"/>
                <a:cs typeface="Arial"/>
              </a:rPr>
              <a:t>från.</a:t>
            </a:r>
            <a:endParaRPr sz="1000" dirty="0">
              <a:latin typeface="Arial"/>
              <a:cs typeface="Arial"/>
            </a:endParaRPr>
          </a:p>
        </p:txBody>
      </p:sp>
      <p:sp>
        <p:nvSpPr>
          <p:cNvPr id="11" name="object 11"/>
          <p:cNvSpPr txBox="1"/>
          <p:nvPr/>
        </p:nvSpPr>
        <p:spPr>
          <a:xfrm>
            <a:off x="4964925" y="5315966"/>
            <a:ext cx="192405" cy="207010"/>
          </a:xfrm>
          <a:prstGeom prst="rect">
            <a:avLst/>
          </a:prstGeom>
        </p:spPr>
        <p:txBody>
          <a:bodyPr vert="horz" wrap="square" lIns="0" tIns="5715" rIns="0" bIns="0" rtlCol="0">
            <a:spAutoFit/>
          </a:bodyPr>
          <a:lstStyle/>
          <a:p>
            <a:pPr marL="24765">
              <a:lnSpc>
                <a:spcPct val="100000"/>
              </a:lnSpc>
              <a:spcBef>
                <a:spcPts val="45"/>
              </a:spcBef>
            </a:pPr>
            <a:r>
              <a:rPr sz="1000" spc="10" dirty="0">
                <a:solidFill>
                  <a:srgbClr val="231F20"/>
                </a:solidFill>
                <a:latin typeface="Arial"/>
                <a:cs typeface="Arial"/>
              </a:rPr>
              <a:t>...</a:t>
            </a:r>
            <a:endParaRPr sz="1000">
              <a:latin typeface="Arial"/>
              <a:cs typeface="Arial"/>
            </a:endParaRPr>
          </a:p>
        </p:txBody>
      </p:sp>
      <p:sp>
        <p:nvSpPr>
          <p:cNvPr id="12" name="object 12"/>
          <p:cNvSpPr txBox="1"/>
          <p:nvPr/>
        </p:nvSpPr>
        <p:spPr>
          <a:xfrm>
            <a:off x="991716" y="5106162"/>
            <a:ext cx="6170930" cy="715581"/>
          </a:xfrm>
          <a:prstGeom prst="rect">
            <a:avLst/>
          </a:prstGeom>
        </p:spPr>
        <p:txBody>
          <a:bodyPr vert="horz" wrap="square" lIns="0" tIns="0" rIns="0" bIns="0" rtlCol="0">
            <a:spAutoFit/>
          </a:bodyPr>
          <a:lstStyle/>
          <a:p>
            <a:pPr marL="12700">
              <a:lnSpc>
                <a:spcPct val="100000"/>
              </a:lnSpc>
            </a:pPr>
            <a:r>
              <a:rPr sz="1400" b="1" spc="30" dirty="0">
                <a:solidFill>
                  <a:srgbClr val="231F20"/>
                </a:solidFill>
                <a:latin typeface="Arial"/>
                <a:cs typeface="Arial"/>
              </a:rPr>
              <a:t>Starta 1:a </a:t>
            </a:r>
            <a:r>
              <a:rPr lang="sv-SE" sz="1400" b="1" spc="35" dirty="0" smtClean="0">
                <a:solidFill>
                  <a:srgbClr val="231F20"/>
                </a:solidFill>
                <a:latin typeface="Arial"/>
                <a:cs typeface="Arial"/>
              </a:rPr>
              <a:t>halvlek</a:t>
            </a:r>
            <a:r>
              <a:rPr sz="1400" b="1" spc="35" dirty="0" smtClean="0">
                <a:solidFill>
                  <a:srgbClr val="231F20"/>
                </a:solidFill>
                <a:latin typeface="Arial"/>
                <a:cs typeface="Arial"/>
              </a:rPr>
              <a:t>(</a:t>
            </a:r>
            <a:r>
              <a:rPr sz="1400" b="1" spc="35" dirty="0" smtClean="0">
                <a:solidFill>
                  <a:srgbClr val="ED1C24"/>
                </a:solidFill>
                <a:latin typeface="Arial"/>
                <a:cs typeface="Arial"/>
              </a:rPr>
              <a:t>OBS</a:t>
            </a:r>
            <a:r>
              <a:rPr sz="1400" b="1" spc="35" dirty="0">
                <a:solidFill>
                  <a:srgbClr val="ED1C24"/>
                </a:solidFill>
                <a:latin typeface="Arial"/>
                <a:cs typeface="Arial"/>
              </a:rPr>
              <a:t>! </a:t>
            </a:r>
            <a:r>
              <a:rPr sz="1400" b="1" spc="30" dirty="0">
                <a:solidFill>
                  <a:srgbClr val="ED1C24"/>
                </a:solidFill>
                <a:latin typeface="Arial"/>
                <a:cs typeface="Arial"/>
              </a:rPr>
              <a:t>Lätt </a:t>
            </a:r>
            <a:r>
              <a:rPr sz="1400" b="1" spc="25" dirty="0">
                <a:solidFill>
                  <a:srgbClr val="ED1C24"/>
                </a:solidFill>
                <a:latin typeface="Arial"/>
                <a:cs typeface="Arial"/>
              </a:rPr>
              <a:t>att </a:t>
            </a:r>
            <a:r>
              <a:rPr sz="1400" b="1" spc="35" dirty="0">
                <a:solidFill>
                  <a:srgbClr val="ED1C24"/>
                </a:solidFill>
                <a:latin typeface="Arial"/>
                <a:cs typeface="Arial"/>
              </a:rPr>
              <a:t>glömma, </a:t>
            </a:r>
            <a:r>
              <a:rPr sz="1400" b="1" spc="25" dirty="0">
                <a:solidFill>
                  <a:srgbClr val="ED1C24"/>
                </a:solidFill>
                <a:latin typeface="Arial"/>
                <a:cs typeface="Arial"/>
              </a:rPr>
              <a:t>särskilt </a:t>
            </a:r>
            <a:r>
              <a:rPr sz="1400" b="1" spc="30" dirty="0" smtClean="0">
                <a:solidFill>
                  <a:srgbClr val="ED1C24"/>
                </a:solidFill>
                <a:latin typeface="Arial"/>
                <a:cs typeface="Arial"/>
              </a:rPr>
              <a:t>2:a</a:t>
            </a:r>
            <a:r>
              <a:rPr lang="sv-SE" sz="1400" b="1" spc="30" dirty="0" smtClean="0">
                <a:solidFill>
                  <a:srgbClr val="ED1C24"/>
                </a:solidFill>
                <a:latin typeface="Arial"/>
                <a:cs typeface="Arial"/>
              </a:rPr>
              <a:t> &amp; 3:e perioden</a:t>
            </a:r>
            <a:r>
              <a:rPr sz="1400" b="1" spc="30" dirty="0" smtClean="0">
                <a:solidFill>
                  <a:srgbClr val="231F20"/>
                </a:solidFill>
                <a:latin typeface="Arial"/>
                <a:cs typeface="Arial"/>
              </a:rPr>
              <a:t>)</a:t>
            </a:r>
            <a:endParaRPr sz="1400" dirty="0">
              <a:latin typeface="Arial"/>
              <a:cs typeface="Arial"/>
            </a:endParaRPr>
          </a:p>
          <a:p>
            <a:pPr marL="160020" indent="-147320">
              <a:lnSpc>
                <a:spcPct val="100000"/>
              </a:lnSpc>
              <a:spcBef>
                <a:spcPts val="20"/>
              </a:spcBef>
              <a:buAutoNum type="arabicPeriod"/>
              <a:tabLst>
                <a:tab pos="160655" algn="l"/>
                <a:tab pos="4182745" algn="l"/>
              </a:tabLst>
            </a:pPr>
            <a:r>
              <a:rPr sz="1000" spc="35" dirty="0">
                <a:solidFill>
                  <a:srgbClr val="231F20"/>
                </a:solidFill>
                <a:latin typeface="Arial"/>
                <a:cs typeface="Arial"/>
              </a:rPr>
              <a:t>Om </a:t>
            </a:r>
            <a:r>
              <a:rPr sz="1000" spc="20" dirty="0">
                <a:solidFill>
                  <a:srgbClr val="231F20"/>
                </a:solidFill>
                <a:latin typeface="Arial"/>
                <a:cs typeface="Arial"/>
              </a:rPr>
              <a:t>målrapporteringsbilden </a:t>
            </a:r>
            <a:r>
              <a:rPr sz="1000" spc="15" dirty="0">
                <a:solidFill>
                  <a:srgbClr val="231F20"/>
                </a:solidFill>
                <a:latin typeface="Arial"/>
                <a:cs typeface="Arial"/>
              </a:rPr>
              <a:t>inte </a:t>
            </a:r>
            <a:r>
              <a:rPr sz="1000" spc="20" dirty="0">
                <a:solidFill>
                  <a:srgbClr val="231F20"/>
                </a:solidFill>
                <a:latin typeface="Arial"/>
                <a:cs typeface="Arial"/>
              </a:rPr>
              <a:t>redan </a:t>
            </a:r>
            <a:r>
              <a:rPr sz="1000" spc="15" dirty="0">
                <a:solidFill>
                  <a:srgbClr val="231F20"/>
                </a:solidFill>
                <a:latin typeface="Arial"/>
                <a:cs typeface="Arial"/>
              </a:rPr>
              <a:t>ligger </a:t>
            </a:r>
            <a:r>
              <a:rPr sz="1000" spc="25" dirty="0">
                <a:solidFill>
                  <a:srgbClr val="231F20"/>
                </a:solidFill>
                <a:latin typeface="Arial"/>
                <a:cs typeface="Arial"/>
              </a:rPr>
              <a:t>framme, så</a:t>
            </a:r>
            <a:r>
              <a:rPr sz="1000" spc="40" dirty="0">
                <a:solidFill>
                  <a:srgbClr val="231F20"/>
                </a:solidFill>
                <a:latin typeface="Arial"/>
                <a:cs typeface="Arial"/>
              </a:rPr>
              <a:t> </a:t>
            </a:r>
            <a:r>
              <a:rPr sz="1000" spc="20" dirty="0">
                <a:solidFill>
                  <a:srgbClr val="231F20"/>
                </a:solidFill>
                <a:latin typeface="Arial"/>
                <a:cs typeface="Arial"/>
              </a:rPr>
              <a:t>tryck </a:t>
            </a:r>
            <a:r>
              <a:rPr sz="1000" spc="25" dirty="0">
                <a:solidFill>
                  <a:srgbClr val="231F20"/>
                </a:solidFill>
                <a:latin typeface="Arial"/>
                <a:cs typeface="Arial"/>
              </a:rPr>
              <a:t>på	</a:t>
            </a:r>
            <a:r>
              <a:rPr sz="1000" spc="20" dirty="0">
                <a:solidFill>
                  <a:srgbClr val="231F20"/>
                </a:solidFill>
                <a:latin typeface="Arial"/>
                <a:cs typeface="Arial"/>
              </a:rPr>
              <a:t>längst ner </a:t>
            </a:r>
            <a:r>
              <a:rPr sz="1000" spc="10" dirty="0">
                <a:solidFill>
                  <a:srgbClr val="231F20"/>
                </a:solidFill>
                <a:latin typeface="Arial"/>
                <a:cs typeface="Arial"/>
              </a:rPr>
              <a:t>till </a:t>
            </a:r>
            <a:r>
              <a:rPr sz="1000" spc="20" dirty="0">
                <a:solidFill>
                  <a:srgbClr val="231F20"/>
                </a:solidFill>
                <a:latin typeface="Arial"/>
                <a:cs typeface="Arial"/>
              </a:rPr>
              <a:t>höger</a:t>
            </a:r>
            <a:r>
              <a:rPr sz="1000" spc="-70" dirty="0">
                <a:solidFill>
                  <a:srgbClr val="231F20"/>
                </a:solidFill>
                <a:latin typeface="Arial"/>
                <a:cs typeface="Arial"/>
              </a:rPr>
              <a:t> </a:t>
            </a:r>
            <a:r>
              <a:rPr sz="1000" spc="25" dirty="0">
                <a:solidFill>
                  <a:srgbClr val="231F20"/>
                </a:solidFill>
                <a:latin typeface="Arial"/>
                <a:cs typeface="Arial"/>
              </a:rPr>
              <a:t>och</a:t>
            </a:r>
            <a:endParaRPr sz="1000" dirty="0">
              <a:latin typeface="Arial"/>
              <a:cs typeface="Arial"/>
            </a:endParaRPr>
          </a:p>
          <a:p>
            <a:pPr marL="12700">
              <a:lnSpc>
                <a:spcPct val="100000"/>
              </a:lnSpc>
              <a:spcBef>
                <a:spcPts val="100"/>
              </a:spcBef>
            </a:pPr>
            <a:r>
              <a:rPr sz="1000" spc="15" dirty="0">
                <a:solidFill>
                  <a:srgbClr val="231F20"/>
                </a:solidFill>
                <a:latin typeface="Arial"/>
                <a:cs typeface="Arial"/>
              </a:rPr>
              <a:t>välj </a:t>
            </a:r>
            <a:r>
              <a:rPr sz="1000" spc="25" dirty="0">
                <a:solidFill>
                  <a:srgbClr val="231F20"/>
                </a:solidFill>
                <a:latin typeface="Arial"/>
                <a:cs typeface="Arial"/>
              </a:rPr>
              <a:t>Mål </a:t>
            </a:r>
            <a:r>
              <a:rPr sz="1000" spc="30" dirty="0">
                <a:solidFill>
                  <a:srgbClr val="231F20"/>
                </a:solidFill>
                <a:latin typeface="Arial"/>
                <a:cs typeface="Arial"/>
              </a:rPr>
              <a:t>&amp; </a:t>
            </a:r>
            <a:r>
              <a:rPr sz="1000" spc="20" dirty="0">
                <a:solidFill>
                  <a:srgbClr val="231F20"/>
                </a:solidFill>
                <a:latin typeface="Arial"/>
                <a:cs typeface="Arial"/>
              </a:rPr>
              <a:t>händelserapportering </a:t>
            </a:r>
            <a:r>
              <a:rPr sz="1000" spc="15" dirty="0">
                <a:solidFill>
                  <a:srgbClr val="231F20"/>
                </a:solidFill>
                <a:latin typeface="Arial"/>
                <a:cs typeface="Arial"/>
              </a:rPr>
              <a:t>(eller </a:t>
            </a:r>
            <a:r>
              <a:rPr sz="1000" spc="20" dirty="0">
                <a:solidFill>
                  <a:srgbClr val="231F20"/>
                </a:solidFill>
                <a:latin typeface="Arial"/>
                <a:cs typeface="Arial"/>
              </a:rPr>
              <a:t>dra </a:t>
            </a:r>
            <a:r>
              <a:rPr sz="1000" spc="15" dirty="0">
                <a:solidFill>
                  <a:srgbClr val="231F20"/>
                </a:solidFill>
                <a:latin typeface="Arial"/>
                <a:cs typeface="Arial"/>
              </a:rPr>
              <a:t>in fliken </a:t>
            </a:r>
            <a:r>
              <a:rPr sz="1000" spc="30" dirty="0">
                <a:solidFill>
                  <a:srgbClr val="231F20"/>
                </a:solidFill>
                <a:latin typeface="Arial"/>
                <a:cs typeface="Arial"/>
              </a:rPr>
              <a:t>med </a:t>
            </a:r>
            <a:r>
              <a:rPr sz="1000" spc="20" dirty="0">
                <a:solidFill>
                  <a:srgbClr val="231F20"/>
                </a:solidFill>
                <a:latin typeface="Arial"/>
                <a:cs typeface="Arial"/>
              </a:rPr>
              <a:t>klocksymbolen från</a:t>
            </a:r>
            <a:r>
              <a:rPr sz="1000" spc="15" dirty="0">
                <a:solidFill>
                  <a:srgbClr val="231F20"/>
                </a:solidFill>
                <a:latin typeface="Arial"/>
                <a:cs typeface="Arial"/>
              </a:rPr>
              <a:t> </a:t>
            </a:r>
            <a:r>
              <a:rPr sz="1000" spc="20" dirty="0">
                <a:solidFill>
                  <a:srgbClr val="231F20"/>
                </a:solidFill>
                <a:latin typeface="Arial"/>
                <a:cs typeface="Arial"/>
              </a:rPr>
              <a:t>högerkanten)</a:t>
            </a:r>
            <a:endParaRPr sz="1000" dirty="0">
              <a:latin typeface="Arial"/>
              <a:cs typeface="Arial"/>
            </a:endParaRPr>
          </a:p>
          <a:p>
            <a:pPr marL="158115" indent="-145415">
              <a:lnSpc>
                <a:spcPct val="100000"/>
              </a:lnSpc>
              <a:spcBef>
                <a:spcPts val="200"/>
              </a:spcBef>
              <a:buAutoNum type="arabicPeriod" startAt="2"/>
              <a:tabLst>
                <a:tab pos="158750" algn="l"/>
              </a:tabLst>
            </a:pPr>
            <a:r>
              <a:rPr sz="1000" spc="15" dirty="0">
                <a:solidFill>
                  <a:srgbClr val="231F20"/>
                </a:solidFill>
                <a:latin typeface="Arial"/>
                <a:cs typeface="Arial"/>
              </a:rPr>
              <a:t>Tryck </a:t>
            </a:r>
            <a:r>
              <a:rPr sz="1000" spc="25" dirty="0">
                <a:solidFill>
                  <a:srgbClr val="231F20"/>
                </a:solidFill>
                <a:latin typeface="Arial"/>
                <a:cs typeface="Arial"/>
              </a:rPr>
              <a:t>på knappen </a:t>
            </a:r>
            <a:r>
              <a:rPr sz="1000" spc="20" dirty="0">
                <a:solidFill>
                  <a:srgbClr val="231F20"/>
                </a:solidFill>
                <a:latin typeface="Arial"/>
                <a:cs typeface="Arial"/>
              </a:rPr>
              <a:t>Start 1:a </a:t>
            </a:r>
            <a:r>
              <a:rPr sz="1000" spc="25" dirty="0">
                <a:solidFill>
                  <a:srgbClr val="231F20"/>
                </a:solidFill>
                <a:latin typeface="Arial"/>
                <a:cs typeface="Arial"/>
              </a:rPr>
              <a:t>uppe </a:t>
            </a:r>
            <a:r>
              <a:rPr sz="1000" spc="10" dirty="0">
                <a:solidFill>
                  <a:srgbClr val="231F20"/>
                </a:solidFill>
                <a:latin typeface="Arial"/>
                <a:cs typeface="Arial"/>
              </a:rPr>
              <a:t>till</a:t>
            </a:r>
            <a:r>
              <a:rPr sz="1000" spc="-120" dirty="0">
                <a:solidFill>
                  <a:srgbClr val="231F20"/>
                </a:solidFill>
                <a:latin typeface="Arial"/>
                <a:cs typeface="Arial"/>
              </a:rPr>
              <a:t> </a:t>
            </a:r>
            <a:r>
              <a:rPr sz="1000" spc="10" dirty="0">
                <a:solidFill>
                  <a:srgbClr val="231F20"/>
                </a:solidFill>
                <a:latin typeface="Arial"/>
                <a:cs typeface="Arial"/>
              </a:rPr>
              <a:t>höger.</a:t>
            </a:r>
            <a:endParaRPr sz="1000" dirty="0">
              <a:latin typeface="Arial"/>
              <a:cs typeface="Arial"/>
            </a:endParaRPr>
          </a:p>
        </p:txBody>
      </p:sp>
      <p:sp>
        <p:nvSpPr>
          <p:cNvPr id="13" name="object 13"/>
          <p:cNvSpPr txBox="1"/>
          <p:nvPr/>
        </p:nvSpPr>
        <p:spPr>
          <a:xfrm>
            <a:off x="991716" y="5939523"/>
            <a:ext cx="6153785" cy="1383030"/>
          </a:xfrm>
          <a:prstGeom prst="rect">
            <a:avLst/>
          </a:prstGeom>
        </p:spPr>
        <p:txBody>
          <a:bodyPr vert="horz" wrap="square" lIns="0" tIns="0" rIns="0" bIns="0" rtlCol="0">
            <a:spAutoFit/>
          </a:bodyPr>
          <a:lstStyle/>
          <a:p>
            <a:pPr marL="12700">
              <a:lnSpc>
                <a:spcPct val="100000"/>
              </a:lnSpc>
            </a:pPr>
            <a:r>
              <a:rPr sz="1400" b="1" spc="35" dirty="0">
                <a:solidFill>
                  <a:srgbClr val="231F20"/>
                </a:solidFill>
                <a:latin typeface="Arial"/>
                <a:cs typeface="Arial"/>
              </a:rPr>
              <a:t>Rapportera</a:t>
            </a:r>
            <a:r>
              <a:rPr sz="1400" b="1" spc="-70" dirty="0">
                <a:solidFill>
                  <a:srgbClr val="231F20"/>
                </a:solidFill>
                <a:latin typeface="Arial"/>
                <a:cs typeface="Arial"/>
              </a:rPr>
              <a:t> </a:t>
            </a:r>
            <a:r>
              <a:rPr sz="1400" b="1" spc="35" dirty="0">
                <a:solidFill>
                  <a:srgbClr val="231F20"/>
                </a:solidFill>
                <a:latin typeface="Arial"/>
                <a:cs typeface="Arial"/>
              </a:rPr>
              <a:t>mål</a:t>
            </a:r>
            <a:endParaRPr sz="1400" dirty="0">
              <a:latin typeface="Arial"/>
              <a:cs typeface="Arial"/>
            </a:endParaRPr>
          </a:p>
          <a:p>
            <a:pPr marL="12700">
              <a:lnSpc>
                <a:spcPct val="100000"/>
              </a:lnSpc>
              <a:spcBef>
                <a:spcPts val="20"/>
              </a:spcBef>
              <a:buAutoNum type="arabicPeriod"/>
              <a:tabLst>
                <a:tab pos="160655" algn="l"/>
              </a:tabLst>
            </a:pPr>
            <a:r>
              <a:rPr sz="1000" spc="30" dirty="0">
                <a:solidFill>
                  <a:srgbClr val="231F20"/>
                </a:solidFill>
                <a:latin typeface="Arial"/>
                <a:cs typeface="Arial"/>
              </a:rPr>
              <a:t>Gå </a:t>
            </a:r>
            <a:r>
              <a:rPr sz="1000" spc="15" dirty="0">
                <a:solidFill>
                  <a:srgbClr val="231F20"/>
                </a:solidFill>
                <a:latin typeface="Arial"/>
                <a:cs typeface="Arial"/>
              </a:rPr>
              <a:t>in </a:t>
            </a:r>
            <a:r>
              <a:rPr sz="1000" spc="25" dirty="0">
                <a:solidFill>
                  <a:srgbClr val="231F20"/>
                </a:solidFill>
                <a:latin typeface="Arial"/>
                <a:cs typeface="Arial"/>
              </a:rPr>
              <a:t>på Mål </a:t>
            </a:r>
            <a:r>
              <a:rPr sz="1000" spc="30" dirty="0">
                <a:solidFill>
                  <a:srgbClr val="231F20"/>
                </a:solidFill>
                <a:latin typeface="Arial"/>
                <a:cs typeface="Arial"/>
              </a:rPr>
              <a:t>&amp; </a:t>
            </a:r>
            <a:r>
              <a:rPr sz="1000" spc="20" dirty="0">
                <a:solidFill>
                  <a:srgbClr val="231F20"/>
                </a:solidFill>
                <a:latin typeface="Arial"/>
                <a:cs typeface="Arial"/>
              </a:rPr>
              <a:t>händelserapportering, </a:t>
            </a:r>
            <a:r>
              <a:rPr sz="1000" spc="25" dirty="0">
                <a:solidFill>
                  <a:srgbClr val="231F20"/>
                </a:solidFill>
                <a:latin typeface="Arial"/>
                <a:cs typeface="Arial"/>
              </a:rPr>
              <a:t>på </a:t>
            </a:r>
            <a:r>
              <a:rPr sz="1000" spc="30" dirty="0">
                <a:solidFill>
                  <a:srgbClr val="231F20"/>
                </a:solidFill>
                <a:latin typeface="Arial"/>
                <a:cs typeface="Arial"/>
              </a:rPr>
              <a:t>samma </a:t>
            </a:r>
            <a:r>
              <a:rPr sz="1000" spc="15" dirty="0">
                <a:solidFill>
                  <a:srgbClr val="231F20"/>
                </a:solidFill>
                <a:latin typeface="Arial"/>
                <a:cs typeface="Arial"/>
              </a:rPr>
              <a:t>sätt </a:t>
            </a:r>
            <a:r>
              <a:rPr sz="1000" spc="30" dirty="0">
                <a:solidFill>
                  <a:srgbClr val="231F20"/>
                </a:solidFill>
                <a:latin typeface="Arial"/>
                <a:cs typeface="Arial"/>
              </a:rPr>
              <a:t>som </a:t>
            </a:r>
            <a:r>
              <a:rPr sz="1000" spc="10" dirty="0">
                <a:solidFill>
                  <a:srgbClr val="231F20"/>
                </a:solidFill>
                <a:latin typeface="Arial"/>
                <a:cs typeface="Arial"/>
              </a:rPr>
              <a:t>i </a:t>
            </a:r>
            <a:r>
              <a:rPr sz="1000" spc="20" dirty="0">
                <a:solidFill>
                  <a:srgbClr val="231F20"/>
                </a:solidFill>
                <a:latin typeface="Arial"/>
                <a:cs typeface="Arial"/>
              </a:rPr>
              <a:t>steg 4.1</a:t>
            </a:r>
            <a:r>
              <a:rPr sz="1000" spc="-130" dirty="0">
                <a:solidFill>
                  <a:srgbClr val="231F20"/>
                </a:solidFill>
                <a:latin typeface="Arial"/>
                <a:cs typeface="Arial"/>
              </a:rPr>
              <a:t> </a:t>
            </a:r>
            <a:r>
              <a:rPr sz="1000" spc="20" dirty="0">
                <a:solidFill>
                  <a:srgbClr val="231F20"/>
                </a:solidFill>
                <a:latin typeface="Arial"/>
                <a:cs typeface="Arial"/>
              </a:rPr>
              <a:t>ovan.</a:t>
            </a:r>
            <a:endParaRPr sz="1000" dirty="0">
              <a:latin typeface="Arial"/>
              <a:cs typeface="Arial"/>
            </a:endParaRPr>
          </a:p>
          <a:p>
            <a:pPr marL="158115" indent="-145415">
              <a:lnSpc>
                <a:spcPct val="100000"/>
              </a:lnSpc>
              <a:spcBef>
                <a:spcPts val="100"/>
              </a:spcBef>
              <a:buAutoNum type="arabicPeriod"/>
              <a:tabLst>
                <a:tab pos="158750" algn="l"/>
              </a:tabLst>
            </a:pPr>
            <a:r>
              <a:rPr sz="1000" spc="15" dirty="0">
                <a:solidFill>
                  <a:srgbClr val="231F20"/>
                </a:solidFill>
                <a:latin typeface="Arial"/>
                <a:cs typeface="Arial"/>
              </a:rPr>
              <a:t>Tryck </a:t>
            </a:r>
            <a:r>
              <a:rPr sz="1000" spc="25" dirty="0">
                <a:solidFill>
                  <a:srgbClr val="231F20"/>
                </a:solidFill>
                <a:latin typeface="Arial"/>
                <a:cs typeface="Arial"/>
              </a:rPr>
              <a:t>på knappen Mål och sedan på knappen </a:t>
            </a:r>
            <a:r>
              <a:rPr sz="1000" spc="30" dirty="0">
                <a:solidFill>
                  <a:srgbClr val="231F20"/>
                </a:solidFill>
                <a:latin typeface="Arial"/>
                <a:cs typeface="Arial"/>
              </a:rPr>
              <a:t>med </a:t>
            </a:r>
            <a:r>
              <a:rPr sz="1000" spc="20" dirty="0">
                <a:solidFill>
                  <a:srgbClr val="231F20"/>
                </a:solidFill>
                <a:latin typeface="Arial"/>
                <a:cs typeface="Arial"/>
              </a:rPr>
              <a:t>laget </a:t>
            </a:r>
            <a:r>
              <a:rPr sz="1000" spc="30" dirty="0">
                <a:solidFill>
                  <a:srgbClr val="231F20"/>
                </a:solidFill>
                <a:latin typeface="Arial"/>
                <a:cs typeface="Arial"/>
              </a:rPr>
              <a:t>som</a:t>
            </a:r>
            <a:r>
              <a:rPr sz="1000" spc="-185" dirty="0">
                <a:solidFill>
                  <a:srgbClr val="231F20"/>
                </a:solidFill>
                <a:latin typeface="Arial"/>
                <a:cs typeface="Arial"/>
              </a:rPr>
              <a:t> </a:t>
            </a:r>
            <a:r>
              <a:rPr sz="1000" spc="20" dirty="0">
                <a:solidFill>
                  <a:srgbClr val="231F20"/>
                </a:solidFill>
                <a:latin typeface="Arial"/>
                <a:cs typeface="Arial"/>
              </a:rPr>
              <a:t>gjorde mål.</a:t>
            </a:r>
            <a:endParaRPr sz="1000" dirty="0">
              <a:latin typeface="Arial"/>
              <a:cs typeface="Arial"/>
            </a:endParaRPr>
          </a:p>
          <a:p>
            <a:pPr marL="160020" indent="-147320">
              <a:lnSpc>
                <a:spcPct val="100000"/>
              </a:lnSpc>
              <a:spcBef>
                <a:spcPts val="100"/>
              </a:spcBef>
              <a:buAutoNum type="arabicPeriod"/>
              <a:tabLst>
                <a:tab pos="160655" algn="l"/>
              </a:tabLst>
            </a:pPr>
            <a:r>
              <a:rPr sz="1000" spc="15" dirty="0">
                <a:solidFill>
                  <a:srgbClr val="231F20"/>
                </a:solidFill>
                <a:latin typeface="Arial"/>
                <a:cs typeface="Arial"/>
              </a:rPr>
              <a:t>Välj </a:t>
            </a:r>
            <a:r>
              <a:rPr sz="1000" spc="20" dirty="0">
                <a:solidFill>
                  <a:srgbClr val="231F20"/>
                </a:solidFill>
                <a:latin typeface="Arial"/>
                <a:cs typeface="Arial"/>
              </a:rPr>
              <a:t>målskytt </a:t>
            </a:r>
            <a:r>
              <a:rPr sz="1000" spc="10" dirty="0">
                <a:solidFill>
                  <a:srgbClr val="231F20"/>
                </a:solidFill>
                <a:latin typeface="Arial"/>
                <a:cs typeface="Arial"/>
              </a:rPr>
              <a:t>i </a:t>
            </a:r>
            <a:r>
              <a:rPr sz="1000" spc="15" dirty="0">
                <a:solidFill>
                  <a:srgbClr val="231F20"/>
                </a:solidFill>
                <a:latin typeface="Arial"/>
                <a:cs typeface="Arial"/>
              </a:rPr>
              <a:t>listan </a:t>
            </a:r>
            <a:r>
              <a:rPr sz="1000" spc="30" dirty="0">
                <a:solidFill>
                  <a:srgbClr val="231F20"/>
                </a:solidFill>
                <a:latin typeface="Arial"/>
                <a:cs typeface="Arial"/>
              </a:rPr>
              <a:t>som </a:t>
            </a:r>
            <a:r>
              <a:rPr sz="1000" spc="20" dirty="0">
                <a:solidFill>
                  <a:srgbClr val="231F20"/>
                </a:solidFill>
                <a:latin typeface="Arial"/>
                <a:cs typeface="Arial"/>
              </a:rPr>
              <a:t>dyker upp. </a:t>
            </a:r>
            <a:r>
              <a:rPr sz="1000" spc="15" dirty="0">
                <a:solidFill>
                  <a:srgbClr val="231F20"/>
                </a:solidFill>
                <a:latin typeface="Arial"/>
                <a:cs typeface="Arial"/>
              </a:rPr>
              <a:t>Hittar </a:t>
            </a:r>
            <a:r>
              <a:rPr sz="1000" spc="25" dirty="0">
                <a:solidFill>
                  <a:srgbClr val="231F20"/>
                </a:solidFill>
                <a:latin typeface="Arial"/>
                <a:cs typeface="Arial"/>
              </a:rPr>
              <a:t>du </a:t>
            </a:r>
            <a:r>
              <a:rPr sz="1000" spc="15" dirty="0">
                <a:solidFill>
                  <a:srgbClr val="231F20"/>
                </a:solidFill>
                <a:latin typeface="Arial"/>
                <a:cs typeface="Arial"/>
              </a:rPr>
              <a:t>inte rätt </a:t>
            </a:r>
            <a:r>
              <a:rPr sz="1000" spc="20" dirty="0">
                <a:solidFill>
                  <a:srgbClr val="231F20"/>
                </a:solidFill>
                <a:latin typeface="Arial"/>
                <a:cs typeface="Arial"/>
              </a:rPr>
              <a:t>spelare </a:t>
            </a:r>
            <a:r>
              <a:rPr sz="1000" spc="25" dirty="0">
                <a:solidFill>
                  <a:srgbClr val="231F20"/>
                </a:solidFill>
                <a:latin typeface="Arial"/>
                <a:cs typeface="Arial"/>
              </a:rPr>
              <a:t>så </a:t>
            </a:r>
            <a:r>
              <a:rPr sz="1000" spc="15" dirty="0">
                <a:solidFill>
                  <a:srgbClr val="231F20"/>
                </a:solidFill>
                <a:latin typeface="Arial"/>
                <a:cs typeface="Arial"/>
              </a:rPr>
              <a:t>välj </a:t>
            </a:r>
            <a:r>
              <a:rPr sz="1000" spc="25" dirty="0">
                <a:solidFill>
                  <a:srgbClr val="231F20"/>
                </a:solidFill>
                <a:latin typeface="Arial"/>
                <a:cs typeface="Arial"/>
              </a:rPr>
              <a:t>Okänt </a:t>
            </a:r>
            <a:r>
              <a:rPr sz="1000" spc="15" dirty="0">
                <a:solidFill>
                  <a:srgbClr val="231F20"/>
                </a:solidFill>
                <a:latin typeface="Arial"/>
                <a:cs typeface="Arial"/>
              </a:rPr>
              <a:t>(eller </a:t>
            </a:r>
            <a:r>
              <a:rPr sz="1000" spc="25" dirty="0">
                <a:solidFill>
                  <a:srgbClr val="231F20"/>
                </a:solidFill>
                <a:latin typeface="Arial"/>
                <a:cs typeface="Arial"/>
              </a:rPr>
              <a:t>såg</a:t>
            </a:r>
            <a:r>
              <a:rPr sz="1000" spc="-35" dirty="0">
                <a:solidFill>
                  <a:srgbClr val="231F20"/>
                </a:solidFill>
                <a:latin typeface="Arial"/>
                <a:cs typeface="Arial"/>
              </a:rPr>
              <a:t> </a:t>
            </a:r>
            <a:r>
              <a:rPr sz="1000" spc="15" dirty="0">
                <a:solidFill>
                  <a:srgbClr val="231F20"/>
                </a:solidFill>
                <a:latin typeface="Arial"/>
                <a:cs typeface="Arial"/>
              </a:rPr>
              <a:t>inte).</a:t>
            </a:r>
            <a:endParaRPr sz="1000" dirty="0">
              <a:latin typeface="Arial"/>
              <a:cs typeface="Arial"/>
            </a:endParaRPr>
          </a:p>
          <a:p>
            <a:pPr marL="12700" marR="194945">
              <a:lnSpc>
                <a:spcPct val="108300"/>
              </a:lnSpc>
              <a:buAutoNum type="arabicPeriod"/>
              <a:tabLst>
                <a:tab pos="160655" algn="l"/>
              </a:tabLst>
            </a:pPr>
            <a:r>
              <a:rPr lang="sv-SE" sz="1000" spc="20" dirty="0" smtClean="0">
                <a:solidFill>
                  <a:srgbClr val="231F20"/>
                </a:solidFill>
                <a:latin typeface="Arial"/>
                <a:cs typeface="Arial"/>
              </a:rPr>
              <a:t> </a:t>
            </a:r>
            <a:r>
              <a:rPr sz="1000" spc="20" dirty="0" smtClean="0">
                <a:solidFill>
                  <a:srgbClr val="231F20"/>
                </a:solidFill>
                <a:latin typeface="Arial"/>
                <a:cs typeface="Arial"/>
              </a:rPr>
              <a:t>Kontrollera </a:t>
            </a:r>
            <a:r>
              <a:rPr sz="1000" spc="20" dirty="0">
                <a:solidFill>
                  <a:srgbClr val="231F20"/>
                </a:solidFill>
                <a:latin typeface="Arial"/>
                <a:cs typeface="Arial"/>
              </a:rPr>
              <a:t>tiden </a:t>
            </a:r>
            <a:r>
              <a:rPr sz="1000" spc="15" dirty="0">
                <a:solidFill>
                  <a:srgbClr val="231F20"/>
                </a:solidFill>
                <a:latin typeface="Arial"/>
                <a:cs typeface="Arial"/>
              </a:rPr>
              <a:t>för </a:t>
            </a:r>
            <a:r>
              <a:rPr sz="1000" spc="20" dirty="0">
                <a:solidFill>
                  <a:srgbClr val="231F20"/>
                </a:solidFill>
                <a:latin typeface="Arial"/>
                <a:cs typeface="Arial"/>
              </a:rPr>
              <a:t>målet. </a:t>
            </a:r>
            <a:r>
              <a:rPr sz="1000" spc="35" dirty="0">
                <a:solidFill>
                  <a:srgbClr val="231F20"/>
                </a:solidFill>
                <a:latin typeface="Arial"/>
                <a:cs typeface="Arial"/>
              </a:rPr>
              <a:t>Om </a:t>
            </a:r>
            <a:r>
              <a:rPr sz="1000" spc="25" dirty="0">
                <a:solidFill>
                  <a:srgbClr val="231F20"/>
                </a:solidFill>
                <a:latin typeface="Arial"/>
                <a:cs typeface="Arial"/>
              </a:rPr>
              <a:t>den </a:t>
            </a:r>
            <a:r>
              <a:rPr sz="1000" spc="15" dirty="0">
                <a:solidFill>
                  <a:srgbClr val="231F20"/>
                </a:solidFill>
                <a:latin typeface="Arial"/>
                <a:cs typeface="Arial"/>
              </a:rPr>
              <a:t>inte </a:t>
            </a:r>
            <a:r>
              <a:rPr sz="1000" spc="25" dirty="0">
                <a:solidFill>
                  <a:srgbClr val="231F20"/>
                </a:solidFill>
                <a:latin typeface="Arial"/>
                <a:cs typeface="Arial"/>
              </a:rPr>
              <a:t>stämmer </a:t>
            </a:r>
            <a:r>
              <a:rPr sz="1000" spc="15" dirty="0">
                <a:solidFill>
                  <a:srgbClr val="231F20"/>
                </a:solidFill>
                <a:latin typeface="Arial"/>
                <a:cs typeface="Arial"/>
              </a:rPr>
              <a:t>alls, </a:t>
            </a:r>
            <a:r>
              <a:rPr sz="1000" spc="25" dirty="0">
                <a:solidFill>
                  <a:srgbClr val="231F20"/>
                </a:solidFill>
                <a:latin typeface="Arial"/>
                <a:cs typeface="Arial"/>
              </a:rPr>
              <a:t>så </a:t>
            </a:r>
            <a:r>
              <a:rPr sz="1000" spc="20" dirty="0">
                <a:solidFill>
                  <a:srgbClr val="231F20"/>
                </a:solidFill>
                <a:latin typeface="Arial"/>
                <a:cs typeface="Arial"/>
              </a:rPr>
              <a:t>tryck </a:t>
            </a:r>
            <a:r>
              <a:rPr sz="1000" spc="25" dirty="0">
                <a:solidFill>
                  <a:srgbClr val="231F20"/>
                </a:solidFill>
                <a:latin typeface="Arial"/>
                <a:cs typeface="Arial"/>
              </a:rPr>
              <a:t>på </a:t>
            </a:r>
            <a:r>
              <a:rPr sz="1000" spc="20" dirty="0">
                <a:solidFill>
                  <a:srgbClr val="231F20"/>
                </a:solidFill>
                <a:latin typeface="Arial"/>
                <a:cs typeface="Arial"/>
              </a:rPr>
              <a:t>raden där det </a:t>
            </a:r>
            <a:r>
              <a:rPr sz="1000" spc="15" dirty="0">
                <a:solidFill>
                  <a:srgbClr val="231F20"/>
                </a:solidFill>
                <a:latin typeface="Arial"/>
                <a:cs typeface="Arial"/>
              </a:rPr>
              <a:t>står </a:t>
            </a:r>
            <a:r>
              <a:rPr sz="1000" spc="20" dirty="0">
                <a:solidFill>
                  <a:srgbClr val="231F20"/>
                </a:solidFill>
                <a:latin typeface="Arial"/>
                <a:cs typeface="Arial"/>
              </a:rPr>
              <a:t>Minut, </a:t>
            </a:r>
            <a:r>
              <a:rPr sz="1000" spc="25" dirty="0">
                <a:solidFill>
                  <a:srgbClr val="231F20"/>
                </a:solidFill>
                <a:latin typeface="Arial"/>
                <a:cs typeface="Arial"/>
              </a:rPr>
              <a:t>mata</a:t>
            </a:r>
            <a:r>
              <a:rPr sz="1000" spc="-114" dirty="0">
                <a:solidFill>
                  <a:srgbClr val="231F20"/>
                </a:solidFill>
                <a:latin typeface="Arial"/>
                <a:cs typeface="Arial"/>
              </a:rPr>
              <a:t> </a:t>
            </a:r>
            <a:r>
              <a:rPr sz="1000" spc="15" dirty="0">
                <a:solidFill>
                  <a:srgbClr val="231F20"/>
                </a:solidFill>
                <a:latin typeface="Arial"/>
                <a:cs typeface="Arial"/>
              </a:rPr>
              <a:t>in  rätt tid </a:t>
            </a:r>
            <a:r>
              <a:rPr sz="1000" spc="30" dirty="0">
                <a:solidFill>
                  <a:srgbClr val="231F20"/>
                </a:solidFill>
                <a:latin typeface="Arial"/>
                <a:cs typeface="Arial"/>
              </a:rPr>
              <a:t>med </a:t>
            </a:r>
            <a:r>
              <a:rPr sz="1000" spc="25" dirty="0">
                <a:solidFill>
                  <a:srgbClr val="231F20"/>
                </a:solidFill>
                <a:latin typeface="Arial"/>
                <a:cs typeface="Arial"/>
              </a:rPr>
              <a:t>4 </a:t>
            </a:r>
            <a:r>
              <a:rPr sz="1000" spc="10" dirty="0">
                <a:solidFill>
                  <a:srgbClr val="231F20"/>
                </a:solidFill>
                <a:latin typeface="Arial"/>
                <a:cs typeface="Arial"/>
              </a:rPr>
              <a:t>siffror </a:t>
            </a:r>
            <a:r>
              <a:rPr sz="1000" spc="25" dirty="0">
                <a:solidFill>
                  <a:srgbClr val="231F20"/>
                </a:solidFill>
                <a:latin typeface="Arial"/>
                <a:cs typeface="Arial"/>
              </a:rPr>
              <a:t>och </a:t>
            </a:r>
            <a:r>
              <a:rPr sz="1000" spc="20" dirty="0">
                <a:solidFill>
                  <a:srgbClr val="231F20"/>
                </a:solidFill>
                <a:latin typeface="Arial"/>
                <a:cs typeface="Arial"/>
              </a:rPr>
              <a:t>tryck </a:t>
            </a:r>
            <a:r>
              <a:rPr sz="1000" spc="25" dirty="0">
                <a:solidFill>
                  <a:srgbClr val="231F20"/>
                </a:solidFill>
                <a:latin typeface="Arial"/>
                <a:cs typeface="Arial"/>
              </a:rPr>
              <a:t>på den </a:t>
            </a:r>
            <a:r>
              <a:rPr sz="1000" spc="20" dirty="0">
                <a:solidFill>
                  <a:srgbClr val="231F20"/>
                </a:solidFill>
                <a:latin typeface="Arial"/>
                <a:cs typeface="Arial"/>
              </a:rPr>
              <a:t>grå </a:t>
            </a:r>
            <a:r>
              <a:rPr sz="1000" spc="25" dirty="0">
                <a:solidFill>
                  <a:srgbClr val="231F20"/>
                </a:solidFill>
                <a:latin typeface="Arial"/>
                <a:cs typeface="Arial"/>
              </a:rPr>
              <a:t>Spara-knappen </a:t>
            </a:r>
            <a:r>
              <a:rPr sz="1000" spc="15" dirty="0">
                <a:solidFill>
                  <a:srgbClr val="231F20"/>
                </a:solidFill>
                <a:latin typeface="Arial"/>
                <a:cs typeface="Arial"/>
              </a:rPr>
              <a:t>(eller </a:t>
            </a:r>
            <a:r>
              <a:rPr sz="1000" spc="25" dirty="0">
                <a:solidFill>
                  <a:srgbClr val="231F20"/>
                </a:solidFill>
                <a:latin typeface="Arial"/>
                <a:cs typeface="Arial"/>
              </a:rPr>
              <a:t>på </a:t>
            </a:r>
            <a:r>
              <a:rPr sz="1000" spc="20" dirty="0">
                <a:solidFill>
                  <a:srgbClr val="231F20"/>
                </a:solidFill>
                <a:latin typeface="Arial"/>
                <a:cs typeface="Arial"/>
              </a:rPr>
              <a:t>Klar </a:t>
            </a:r>
            <a:r>
              <a:rPr sz="1000" spc="25" dirty="0">
                <a:solidFill>
                  <a:srgbClr val="231F20"/>
                </a:solidFill>
                <a:latin typeface="Arial"/>
                <a:cs typeface="Arial"/>
              </a:rPr>
              <a:t>på</a:t>
            </a:r>
            <a:r>
              <a:rPr sz="1000" spc="-135" dirty="0">
                <a:solidFill>
                  <a:srgbClr val="231F20"/>
                </a:solidFill>
                <a:latin typeface="Arial"/>
                <a:cs typeface="Arial"/>
              </a:rPr>
              <a:t> </a:t>
            </a:r>
            <a:r>
              <a:rPr sz="1000" spc="20" dirty="0">
                <a:solidFill>
                  <a:srgbClr val="231F20"/>
                </a:solidFill>
                <a:latin typeface="Arial"/>
                <a:cs typeface="Arial"/>
              </a:rPr>
              <a:t>tangentbordet).</a:t>
            </a:r>
            <a:endParaRPr sz="1000" dirty="0">
              <a:latin typeface="Arial"/>
              <a:cs typeface="Arial"/>
            </a:endParaRPr>
          </a:p>
          <a:p>
            <a:pPr marL="160020" indent="-147320">
              <a:lnSpc>
                <a:spcPct val="100000"/>
              </a:lnSpc>
              <a:spcBef>
                <a:spcPts val="100"/>
              </a:spcBef>
              <a:buAutoNum type="arabicPeriod"/>
              <a:tabLst>
                <a:tab pos="160655" algn="l"/>
              </a:tabLst>
            </a:pPr>
            <a:r>
              <a:rPr sz="1000" spc="20" dirty="0">
                <a:solidFill>
                  <a:srgbClr val="231F20"/>
                </a:solidFill>
                <a:latin typeface="Arial"/>
                <a:cs typeface="Arial"/>
              </a:rPr>
              <a:t>Sätt assist </a:t>
            </a:r>
            <a:r>
              <a:rPr sz="1000" spc="25" dirty="0">
                <a:solidFill>
                  <a:srgbClr val="231F20"/>
                </a:solidFill>
                <a:latin typeface="Arial"/>
                <a:cs typeface="Arial"/>
              </a:rPr>
              <a:t>(om </a:t>
            </a:r>
            <a:r>
              <a:rPr sz="1000" spc="20" dirty="0">
                <a:solidFill>
                  <a:srgbClr val="231F20"/>
                </a:solidFill>
                <a:latin typeface="Arial"/>
                <a:cs typeface="Arial"/>
              </a:rPr>
              <a:t>det är </a:t>
            </a:r>
            <a:r>
              <a:rPr sz="1000" spc="15" dirty="0">
                <a:solidFill>
                  <a:srgbClr val="231F20"/>
                </a:solidFill>
                <a:latin typeface="Arial"/>
                <a:cs typeface="Arial"/>
              </a:rPr>
              <a:t>aktuellt) </a:t>
            </a:r>
            <a:r>
              <a:rPr sz="1000" spc="25" dirty="0">
                <a:solidFill>
                  <a:srgbClr val="231F20"/>
                </a:solidFill>
                <a:latin typeface="Arial"/>
                <a:cs typeface="Arial"/>
              </a:rPr>
              <a:t>genom </a:t>
            </a:r>
            <a:r>
              <a:rPr sz="1000" spc="15" dirty="0">
                <a:solidFill>
                  <a:srgbClr val="231F20"/>
                </a:solidFill>
                <a:latin typeface="Arial"/>
                <a:cs typeface="Arial"/>
              </a:rPr>
              <a:t>att </a:t>
            </a:r>
            <a:r>
              <a:rPr sz="1000" spc="20" dirty="0">
                <a:solidFill>
                  <a:srgbClr val="231F20"/>
                </a:solidFill>
                <a:latin typeface="Arial"/>
                <a:cs typeface="Arial"/>
              </a:rPr>
              <a:t>trycka </a:t>
            </a:r>
            <a:r>
              <a:rPr sz="1000" spc="25" dirty="0">
                <a:solidFill>
                  <a:srgbClr val="231F20"/>
                </a:solidFill>
                <a:latin typeface="Arial"/>
                <a:cs typeface="Arial"/>
              </a:rPr>
              <a:t>på </a:t>
            </a:r>
            <a:r>
              <a:rPr sz="1000" spc="20" dirty="0">
                <a:solidFill>
                  <a:srgbClr val="231F20"/>
                </a:solidFill>
                <a:latin typeface="Arial"/>
                <a:cs typeface="Arial"/>
              </a:rPr>
              <a:t>raden där det </a:t>
            </a:r>
            <a:r>
              <a:rPr sz="1000" spc="15" dirty="0">
                <a:solidFill>
                  <a:srgbClr val="231F20"/>
                </a:solidFill>
                <a:latin typeface="Arial"/>
                <a:cs typeface="Arial"/>
              </a:rPr>
              <a:t>står </a:t>
            </a:r>
            <a:r>
              <a:rPr sz="1000" spc="20" dirty="0">
                <a:solidFill>
                  <a:srgbClr val="231F20"/>
                </a:solidFill>
                <a:latin typeface="Arial"/>
                <a:cs typeface="Arial"/>
              </a:rPr>
              <a:t>Assist </a:t>
            </a:r>
            <a:r>
              <a:rPr sz="1000" spc="-10" dirty="0">
                <a:solidFill>
                  <a:srgbClr val="231F20"/>
                </a:solidFill>
                <a:latin typeface="Arial"/>
                <a:cs typeface="Arial"/>
              </a:rPr>
              <a:t>av, </a:t>
            </a:r>
            <a:r>
              <a:rPr sz="1000" spc="25" dirty="0">
                <a:solidFill>
                  <a:srgbClr val="231F20"/>
                </a:solidFill>
                <a:latin typeface="Arial"/>
                <a:cs typeface="Arial"/>
              </a:rPr>
              <a:t>och </a:t>
            </a:r>
            <a:r>
              <a:rPr sz="1000" spc="15" dirty="0">
                <a:solidFill>
                  <a:srgbClr val="231F20"/>
                </a:solidFill>
                <a:latin typeface="Arial"/>
                <a:cs typeface="Arial"/>
              </a:rPr>
              <a:t>välj</a:t>
            </a:r>
            <a:r>
              <a:rPr sz="1000" spc="-100" dirty="0">
                <a:solidFill>
                  <a:srgbClr val="231F20"/>
                </a:solidFill>
                <a:latin typeface="Arial"/>
                <a:cs typeface="Arial"/>
              </a:rPr>
              <a:t> </a:t>
            </a:r>
            <a:r>
              <a:rPr sz="1000" spc="20" dirty="0">
                <a:solidFill>
                  <a:srgbClr val="231F20"/>
                </a:solidFill>
                <a:latin typeface="Arial"/>
                <a:cs typeface="Arial"/>
              </a:rPr>
              <a:t>assistspelare.</a:t>
            </a:r>
            <a:endParaRPr sz="1000" dirty="0">
              <a:latin typeface="Arial"/>
              <a:cs typeface="Arial"/>
            </a:endParaRPr>
          </a:p>
          <a:p>
            <a:pPr marL="160020" indent="-147320">
              <a:lnSpc>
                <a:spcPct val="100000"/>
              </a:lnSpc>
              <a:spcBef>
                <a:spcPts val="200"/>
              </a:spcBef>
              <a:buAutoNum type="arabicPeriod"/>
              <a:tabLst>
                <a:tab pos="160655" algn="l"/>
              </a:tabLst>
            </a:pPr>
            <a:r>
              <a:rPr sz="1000" spc="25" dirty="0">
                <a:solidFill>
                  <a:srgbClr val="231F20"/>
                </a:solidFill>
                <a:latin typeface="Arial"/>
                <a:cs typeface="Arial"/>
              </a:rPr>
              <a:t>Spara </a:t>
            </a:r>
            <a:r>
              <a:rPr sz="1000" spc="20" dirty="0">
                <a:solidFill>
                  <a:srgbClr val="231F20"/>
                </a:solidFill>
                <a:latin typeface="Arial"/>
                <a:cs typeface="Arial"/>
              </a:rPr>
              <a:t>målet </a:t>
            </a:r>
            <a:r>
              <a:rPr sz="1000" spc="25" dirty="0">
                <a:solidFill>
                  <a:srgbClr val="231F20"/>
                </a:solidFill>
                <a:latin typeface="Arial"/>
                <a:cs typeface="Arial"/>
              </a:rPr>
              <a:t>genom </a:t>
            </a:r>
            <a:r>
              <a:rPr sz="1000" spc="15" dirty="0">
                <a:solidFill>
                  <a:srgbClr val="231F20"/>
                </a:solidFill>
                <a:latin typeface="Arial"/>
                <a:cs typeface="Arial"/>
              </a:rPr>
              <a:t>att </a:t>
            </a:r>
            <a:r>
              <a:rPr sz="1000" spc="20" dirty="0">
                <a:solidFill>
                  <a:srgbClr val="231F20"/>
                </a:solidFill>
                <a:latin typeface="Arial"/>
                <a:cs typeface="Arial"/>
              </a:rPr>
              <a:t>trycka </a:t>
            </a:r>
            <a:r>
              <a:rPr sz="1000" spc="25" dirty="0">
                <a:solidFill>
                  <a:srgbClr val="231F20"/>
                </a:solidFill>
                <a:latin typeface="Arial"/>
                <a:cs typeface="Arial"/>
              </a:rPr>
              <a:t>på Spara </a:t>
            </a:r>
            <a:r>
              <a:rPr sz="1000" spc="20" dirty="0">
                <a:solidFill>
                  <a:srgbClr val="231F20"/>
                </a:solidFill>
                <a:latin typeface="Arial"/>
                <a:cs typeface="Arial"/>
              </a:rPr>
              <a:t>längst </a:t>
            </a:r>
            <a:r>
              <a:rPr sz="1000" spc="25" dirty="0">
                <a:solidFill>
                  <a:srgbClr val="231F20"/>
                </a:solidFill>
                <a:latin typeface="Arial"/>
                <a:cs typeface="Arial"/>
              </a:rPr>
              <a:t>upp </a:t>
            </a:r>
            <a:r>
              <a:rPr sz="1000" spc="10" dirty="0">
                <a:solidFill>
                  <a:srgbClr val="231F20"/>
                </a:solidFill>
                <a:latin typeface="Arial"/>
                <a:cs typeface="Arial"/>
              </a:rPr>
              <a:t>till</a:t>
            </a:r>
            <a:r>
              <a:rPr sz="1000" spc="-114" dirty="0">
                <a:solidFill>
                  <a:srgbClr val="231F20"/>
                </a:solidFill>
                <a:latin typeface="Arial"/>
                <a:cs typeface="Arial"/>
              </a:rPr>
              <a:t> </a:t>
            </a:r>
            <a:r>
              <a:rPr sz="1000" spc="10" dirty="0">
                <a:solidFill>
                  <a:srgbClr val="231F20"/>
                </a:solidFill>
                <a:latin typeface="Arial"/>
                <a:cs typeface="Arial"/>
              </a:rPr>
              <a:t>höger.</a:t>
            </a:r>
            <a:endParaRPr sz="1000" dirty="0">
              <a:latin typeface="Arial"/>
              <a:cs typeface="Arial"/>
            </a:endParaRPr>
          </a:p>
        </p:txBody>
      </p:sp>
      <p:sp>
        <p:nvSpPr>
          <p:cNvPr id="14" name="object 14"/>
          <p:cNvSpPr txBox="1"/>
          <p:nvPr/>
        </p:nvSpPr>
        <p:spPr>
          <a:xfrm>
            <a:off x="991716" y="7468108"/>
            <a:ext cx="6170930" cy="1202893"/>
          </a:xfrm>
          <a:prstGeom prst="rect">
            <a:avLst/>
          </a:prstGeom>
        </p:spPr>
        <p:txBody>
          <a:bodyPr vert="horz" wrap="square" lIns="0" tIns="0" rIns="0" bIns="0" rtlCol="0">
            <a:spAutoFit/>
          </a:bodyPr>
          <a:lstStyle/>
          <a:p>
            <a:pPr marL="12700">
              <a:lnSpc>
                <a:spcPct val="100000"/>
              </a:lnSpc>
            </a:pPr>
            <a:r>
              <a:rPr sz="1400" b="1" spc="35" dirty="0">
                <a:solidFill>
                  <a:srgbClr val="231F20"/>
                </a:solidFill>
                <a:latin typeface="Arial"/>
                <a:cs typeface="Arial"/>
              </a:rPr>
              <a:t>Rapportera</a:t>
            </a:r>
            <a:r>
              <a:rPr sz="1400" b="1" spc="-55" dirty="0">
                <a:solidFill>
                  <a:srgbClr val="231F20"/>
                </a:solidFill>
                <a:latin typeface="Arial"/>
                <a:cs typeface="Arial"/>
              </a:rPr>
              <a:t> </a:t>
            </a:r>
            <a:r>
              <a:rPr lang="sv-SE" sz="1400" b="1" spc="-55" dirty="0" smtClean="0">
                <a:solidFill>
                  <a:srgbClr val="231F20"/>
                </a:solidFill>
                <a:latin typeface="Arial"/>
                <a:cs typeface="Arial"/>
              </a:rPr>
              <a:t>utvisning</a:t>
            </a:r>
            <a:endParaRPr sz="1400" dirty="0">
              <a:latin typeface="Arial"/>
              <a:cs typeface="Arial"/>
            </a:endParaRPr>
          </a:p>
          <a:p>
            <a:pPr marL="160020" indent="-147320">
              <a:lnSpc>
                <a:spcPct val="100000"/>
              </a:lnSpc>
              <a:spcBef>
                <a:spcPts val="20"/>
              </a:spcBef>
              <a:buAutoNum type="arabicPeriod"/>
              <a:tabLst>
                <a:tab pos="160655" algn="l"/>
              </a:tabLst>
            </a:pPr>
            <a:r>
              <a:rPr sz="1000" spc="30" dirty="0">
                <a:solidFill>
                  <a:srgbClr val="231F20"/>
                </a:solidFill>
                <a:latin typeface="Arial"/>
                <a:cs typeface="Arial"/>
              </a:rPr>
              <a:t>Gå </a:t>
            </a:r>
            <a:r>
              <a:rPr sz="1000" spc="15" dirty="0">
                <a:solidFill>
                  <a:srgbClr val="231F20"/>
                </a:solidFill>
                <a:latin typeface="Arial"/>
                <a:cs typeface="Arial"/>
              </a:rPr>
              <a:t>in </a:t>
            </a:r>
            <a:r>
              <a:rPr sz="1000" spc="25" dirty="0">
                <a:solidFill>
                  <a:srgbClr val="231F20"/>
                </a:solidFill>
                <a:latin typeface="Arial"/>
                <a:cs typeface="Arial"/>
              </a:rPr>
              <a:t>på Mål </a:t>
            </a:r>
            <a:r>
              <a:rPr sz="1000" spc="30" dirty="0">
                <a:solidFill>
                  <a:srgbClr val="231F20"/>
                </a:solidFill>
                <a:latin typeface="Arial"/>
                <a:cs typeface="Arial"/>
              </a:rPr>
              <a:t>&amp; </a:t>
            </a:r>
            <a:r>
              <a:rPr sz="1000" spc="20" dirty="0">
                <a:solidFill>
                  <a:srgbClr val="231F20"/>
                </a:solidFill>
                <a:latin typeface="Arial"/>
                <a:cs typeface="Arial"/>
              </a:rPr>
              <a:t>händelserapportering, </a:t>
            </a:r>
            <a:r>
              <a:rPr sz="1000" spc="25" dirty="0">
                <a:solidFill>
                  <a:srgbClr val="231F20"/>
                </a:solidFill>
                <a:latin typeface="Arial"/>
                <a:cs typeface="Arial"/>
              </a:rPr>
              <a:t>på </a:t>
            </a:r>
            <a:r>
              <a:rPr sz="1000" spc="30" dirty="0">
                <a:solidFill>
                  <a:srgbClr val="231F20"/>
                </a:solidFill>
                <a:latin typeface="Arial"/>
                <a:cs typeface="Arial"/>
              </a:rPr>
              <a:t>samma </a:t>
            </a:r>
            <a:r>
              <a:rPr sz="1000" spc="15" dirty="0">
                <a:solidFill>
                  <a:srgbClr val="231F20"/>
                </a:solidFill>
                <a:latin typeface="Arial"/>
                <a:cs typeface="Arial"/>
              </a:rPr>
              <a:t>sätt </a:t>
            </a:r>
            <a:r>
              <a:rPr sz="1000" spc="30" dirty="0">
                <a:solidFill>
                  <a:srgbClr val="231F20"/>
                </a:solidFill>
                <a:latin typeface="Arial"/>
                <a:cs typeface="Arial"/>
              </a:rPr>
              <a:t>som </a:t>
            </a:r>
            <a:r>
              <a:rPr sz="1000" spc="10" dirty="0">
                <a:solidFill>
                  <a:srgbClr val="231F20"/>
                </a:solidFill>
                <a:latin typeface="Arial"/>
                <a:cs typeface="Arial"/>
              </a:rPr>
              <a:t>i </a:t>
            </a:r>
            <a:r>
              <a:rPr sz="1000" spc="20" dirty="0">
                <a:solidFill>
                  <a:srgbClr val="231F20"/>
                </a:solidFill>
                <a:latin typeface="Arial"/>
                <a:cs typeface="Arial"/>
              </a:rPr>
              <a:t>steg 4.1</a:t>
            </a:r>
            <a:r>
              <a:rPr sz="1000" spc="-130" dirty="0">
                <a:solidFill>
                  <a:srgbClr val="231F20"/>
                </a:solidFill>
                <a:latin typeface="Arial"/>
                <a:cs typeface="Arial"/>
              </a:rPr>
              <a:t> </a:t>
            </a:r>
            <a:r>
              <a:rPr sz="1000" spc="20" dirty="0">
                <a:solidFill>
                  <a:srgbClr val="231F20"/>
                </a:solidFill>
                <a:latin typeface="Arial"/>
                <a:cs typeface="Arial"/>
              </a:rPr>
              <a:t>ovan.</a:t>
            </a:r>
            <a:endParaRPr sz="1000" dirty="0">
              <a:latin typeface="Arial"/>
              <a:cs typeface="Arial"/>
            </a:endParaRPr>
          </a:p>
          <a:p>
            <a:pPr marL="158115" indent="-145415">
              <a:lnSpc>
                <a:spcPct val="100000"/>
              </a:lnSpc>
              <a:spcBef>
                <a:spcPts val="100"/>
              </a:spcBef>
              <a:buAutoNum type="arabicPeriod"/>
              <a:tabLst>
                <a:tab pos="158750" algn="l"/>
              </a:tabLst>
            </a:pPr>
            <a:r>
              <a:rPr sz="1000" spc="15" dirty="0">
                <a:solidFill>
                  <a:srgbClr val="231F20"/>
                </a:solidFill>
                <a:latin typeface="Arial"/>
                <a:cs typeface="Arial"/>
              </a:rPr>
              <a:t>Tryck </a:t>
            </a:r>
            <a:r>
              <a:rPr sz="1000" spc="25" dirty="0">
                <a:solidFill>
                  <a:srgbClr val="231F20"/>
                </a:solidFill>
                <a:latin typeface="Arial"/>
                <a:cs typeface="Arial"/>
              </a:rPr>
              <a:t>på knappen </a:t>
            </a:r>
            <a:r>
              <a:rPr lang="sv-SE" sz="1000" spc="20" dirty="0" smtClean="0">
                <a:solidFill>
                  <a:srgbClr val="231F20"/>
                </a:solidFill>
                <a:latin typeface="Arial"/>
                <a:cs typeface="Arial"/>
              </a:rPr>
              <a:t>Utvisning </a:t>
            </a:r>
            <a:r>
              <a:rPr sz="1000" spc="25" dirty="0" smtClean="0">
                <a:solidFill>
                  <a:srgbClr val="231F20"/>
                </a:solidFill>
                <a:latin typeface="Arial"/>
                <a:cs typeface="Arial"/>
              </a:rPr>
              <a:t>och </a:t>
            </a:r>
            <a:r>
              <a:rPr sz="1000" spc="25" dirty="0">
                <a:solidFill>
                  <a:srgbClr val="231F20"/>
                </a:solidFill>
                <a:latin typeface="Arial"/>
                <a:cs typeface="Arial"/>
              </a:rPr>
              <a:t>sedan på knappen </a:t>
            </a:r>
            <a:r>
              <a:rPr sz="1000" spc="30" dirty="0">
                <a:solidFill>
                  <a:srgbClr val="231F20"/>
                </a:solidFill>
                <a:latin typeface="Arial"/>
                <a:cs typeface="Arial"/>
              </a:rPr>
              <a:t>med </a:t>
            </a:r>
            <a:r>
              <a:rPr sz="1000" spc="20" dirty="0">
                <a:solidFill>
                  <a:srgbClr val="231F20"/>
                </a:solidFill>
                <a:latin typeface="Arial"/>
                <a:cs typeface="Arial"/>
              </a:rPr>
              <a:t>laget </a:t>
            </a:r>
            <a:r>
              <a:rPr sz="1000" spc="30" dirty="0">
                <a:solidFill>
                  <a:srgbClr val="231F20"/>
                </a:solidFill>
                <a:latin typeface="Arial"/>
                <a:cs typeface="Arial"/>
              </a:rPr>
              <a:t>som </a:t>
            </a:r>
            <a:r>
              <a:rPr sz="1000" spc="15" dirty="0">
                <a:solidFill>
                  <a:srgbClr val="231F20"/>
                </a:solidFill>
                <a:latin typeface="Arial"/>
                <a:cs typeface="Arial"/>
              </a:rPr>
              <a:t>fick </a:t>
            </a:r>
            <a:r>
              <a:rPr lang="sv-SE" sz="1000" spc="25" dirty="0" smtClean="0">
                <a:solidFill>
                  <a:srgbClr val="231F20"/>
                </a:solidFill>
                <a:latin typeface="Arial"/>
                <a:cs typeface="Arial"/>
              </a:rPr>
              <a:t>utvisningen</a:t>
            </a:r>
            <a:r>
              <a:rPr sz="1000" spc="20" dirty="0" smtClean="0">
                <a:solidFill>
                  <a:srgbClr val="231F20"/>
                </a:solidFill>
                <a:latin typeface="Arial"/>
                <a:cs typeface="Arial"/>
              </a:rPr>
              <a:t>.</a:t>
            </a:r>
            <a:endParaRPr lang="sv-SE" sz="1000" spc="20" dirty="0" smtClean="0">
              <a:solidFill>
                <a:srgbClr val="231F20"/>
              </a:solidFill>
              <a:latin typeface="Arial"/>
              <a:cs typeface="Arial"/>
            </a:endParaRPr>
          </a:p>
          <a:p>
            <a:pPr marL="160020" indent="-147320">
              <a:lnSpc>
                <a:spcPct val="100000"/>
              </a:lnSpc>
              <a:spcBef>
                <a:spcPts val="100"/>
              </a:spcBef>
              <a:buAutoNum type="arabicPeriod"/>
              <a:tabLst>
                <a:tab pos="160655" algn="l"/>
              </a:tabLst>
            </a:pPr>
            <a:r>
              <a:rPr sz="1000" spc="15" dirty="0" smtClean="0">
                <a:solidFill>
                  <a:srgbClr val="231F20"/>
                </a:solidFill>
                <a:latin typeface="Arial"/>
                <a:cs typeface="Arial"/>
              </a:rPr>
              <a:t>Välj </a:t>
            </a:r>
            <a:r>
              <a:rPr sz="1000" spc="20" dirty="0">
                <a:solidFill>
                  <a:srgbClr val="231F20"/>
                </a:solidFill>
                <a:latin typeface="Arial"/>
                <a:cs typeface="Arial"/>
              </a:rPr>
              <a:t>spelare </a:t>
            </a:r>
            <a:r>
              <a:rPr sz="1000" spc="10" dirty="0">
                <a:solidFill>
                  <a:srgbClr val="231F20"/>
                </a:solidFill>
                <a:latin typeface="Arial"/>
                <a:cs typeface="Arial"/>
              </a:rPr>
              <a:t>i </a:t>
            </a:r>
            <a:r>
              <a:rPr sz="1000" spc="15" dirty="0">
                <a:solidFill>
                  <a:srgbClr val="231F20"/>
                </a:solidFill>
                <a:latin typeface="Arial"/>
                <a:cs typeface="Arial"/>
              </a:rPr>
              <a:t>listan </a:t>
            </a:r>
            <a:r>
              <a:rPr sz="1000" spc="30" dirty="0">
                <a:solidFill>
                  <a:srgbClr val="231F20"/>
                </a:solidFill>
                <a:latin typeface="Arial"/>
                <a:cs typeface="Arial"/>
              </a:rPr>
              <a:t>som </a:t>
            </a:r>
            <a:r>
              <a:rPr sz="1000" spc="20" dirty="0">
                <a:solidFill>
                  <a:srgbClr val="231F20"/>
                </a:solidFill>
                <a:latin typeface="Arial"/>
                <a:cs typeface="Arial"/>
              </a:rPr>
              <a:t>dyker upp. </a:t>
            </a:r>
            <a:r>
              <a:rPr sz="1000" spc="15" dirty="0">
                <a:solidFill>
                  <a:srgbClr val="231F20"/>
                </a:solidFill>
                <a:latin typeface="Arial"/>
                <a:cs typeface="Arial"/>
              </a:rPr>
              <a:t>Hittar </a:t>
            </a:r>
            <a:r>
              <a:rPr sz="1000" spc="25" dirty="0">
                <a:solidFill>
                  <a:srgbClr val="231F20"/>
                </a:solidFill>
                <a:latin typeface="Arial"/>
                <a:cs typeface="Arial"/>
              </a:rPr>
              <a:t>du </a:t>
            </a:r>
            <a:r>
              <a:rPr sz="1000" spc="15" dirty="0">
                <a:solidFill>
                  <a:srgbClr val="231F20"/>
                </a:solidFill>
                <a:latin typeface="Arial"/>
                <a:cs typeface="Arial"/>
              </a:rPr>
              <a:t>inte rätt </a:t>
            </a:r>
            <a:r>
              <a:rPr sz="1000" spc="20" dirty="0">
                <a:solidFill>
                  <a:srgbClr val="231F20"/>
                </a:solidFill>
                <a:latin typeface="Arial"/>
                <a:cs typeface="Arial"/>
              </a:rPr>
              <a:t>spelare </a:t>
            </a:r>
            <a:r>
              <a:rPr sz="1000" spc="25" dirty="0">
                <a:solidFill>
                  <a:srgbClr val="231F20"/>
                </a:solidFill>
                <a:latin typeface="Arial"/>
                <a:cs typeface="Arial"/>
              </a:rPr>
              <a:t>så </a:t>
            </a:r>
            <a:r>
              <a:rPr sz="1000" spc="15" dirty="0">
                <a:solidFill>
                  <a:srgbClr val="231F20"/>
                </a:solidFill>
                <a:latin typeface="Arial"/>
                <a:cs typeface="Arial"/>
              </a:rPr>
              <a:t>välj</a:t>
            </a:r>
            <a:r>
              <a:rPr sz="1000" spc="-20" dirty="0">
                <a:solidFill>
                  <a:srgbClr val="231F20"/>
                </a:solidFill>
                <a:latin typeface="Arial"/>
                <a:cs typeface="Arial"/>
              </a:rPr>
              <a:t> </a:t>
            </a:r>
            <a:r>
              <a:rPr sz="1000" spc="20" dirty="0" smtClean="0">
                <a:solidFill>
                  <a:srgbClr val="231F20"/>
                </a:solidFill>
                <a:latin typeface="Arial"/>
                <a:cs typeface="Arial"/>
              </a:rPr>
              <a:t>Okän</a:t>
            </a:r>
            <a:r>
              <a:rPr lang="sv-SE" sz="1000" spc="20" dirty="0" smtClean="0">
                <a:solidFill>
                  <a:srgbClr val="231F20"/>
                </a:solidFill>
                <a:latin typeface="Arial"/>
                <a:cs typeface="Arial"/>
              </a:rPr>
              <a:t>d</a:t>
            </a:r>
            <a:r>
              <a:rPr sz="1000" spc="20" dirty="0" smtClean="0">
                <a:solidFill>
                  <a:srgbClr val="231F20"/>
                </a:solidFill>
                <a:latin typeface="Arial"/>
                <a:cs typeface="Arial"/>
              </a:rPr>
              <a:t>.</a:t>
            </a:r>
            <a:endParaRPr sz="1000" dirty="0">
              <a:latin typeface="Arial"/>
              <a:cs typeface="Arial"/>
            </a:endParaRPr>
          </a:p>
          <a:p>
            <a:pPr marL="160020" indent="-147320">
              <a:lnSpc>
                <a:spcPct val="100000"/>
              </a:lnSpc>
              <a:spcBef>
                <a:spcPts val="100"/>
              </a:spcBef>
              <a:buAutoNum type="arabicPeriod"/>
              <a:tabLst>
                <a:tab pos="160655" algn="l"/>
              </a:tabLst>
            </a:pPr>
            <a:r>
              <a:rPr sz="1000" spc="20" dirty="0" smtClean="0">
                <a:solidFill>
                  <a:srgbClr val="231F20"/>
                </a:solidFill>
                <a:latin typeface="Arial"/>
                <a:cs typeface="Arial"/>
              </a:rPr>
              <a:t>Kontrollera tiden </a:t>
            </a:r>
            <a:r>
              <a:rPr sz="1000" spc="15" dirty="0" smtClean="0">
                <a:solidFill>
                  <a:srgbClr val="231F20"/>
                </a:solidFill>
                <a:latin typeface="Arial"/>
                <a:cs typeface="Arial"/>
              </a:rPr>
              <a:t>för </a:t>
            </a:r>
            <a:r>
              <a:rPr lang="sv-SE" sz="1000" spc="20" dirty="0" smtClean="0">
                <a:solidFill>
                  <a:srgbClr val="231F20"/>
                </a:solidFill>
                <a:latin typeface="Arial"/>
                <a:cs typeface="Arial"/>
              </a:rPr>
              <a:t>utvisningen</a:t>
            </a:r>
            <a:r>
              <a:rPr sz="1000" spc="20" dirty="0" smtClean="0">
                <a:solidFill>
                  <a:srgbClr val="231F20"/>
                </a:solidFill>
                <a:latin typeface="Arial"/>
                <a:cs typeface="Arial"/>
              </a:rPr>
              <a:t>. </a:t>
            </a:r>
            <a:r>
              <a:rPr sz="1000" spc="35" dirty="0" smtClean="0">
                <a:solidFill>
                  <a:srgbClr val="231F20"/>
                </a:solidFill>
                <a:latin typeface="Arial"/>
                <a:cs typeface="Arial"/>
              </a:rPr>
              <a:t>Om </a:t>
            </a:r>
            <a:r>
              <a:rPr sz="1000" spc="25" dirty="0" smtClean="0">
                <a:solidFill>
                  <a:srgbClr val="231F20"/>
                </a:solidFill>
                <a:latin typeface="Arial"/>
                <a:cs typeface="Arial"/>
              </a:rPr>
              <a:t>den </a:t>
            </a:r>
            <a:r>
              <a:rPr sz="1000" spc="15" dirty="0" smtClean="0">
                <a:solidFill>
                  <a:srgbClr val="231F20"/>
                </a:solidFill>
                <a:latin typeface="Arial"/>
                <a:cs typeface="Arial"/>
              </a:rPr>
              <a:t>inte </a:t>
            </a:r>
            <a:r>
              <a:rPr sz="1000" spc="25" dirty="0" smtClean="0">
                <a:solidFill>
                  <a:srgbClr val="231F20"/>
                </a:solidFill>
                <a:latin typeface="Arial"/>
                <a:cs typeface="Arial"/>
              </a:rPr>
              <a:t>stämmer </a:t>
            </a:r>
            <a:r>
              <a:rPr sz="1000" spc="15" dirty="0" smtClean="0">
                <a:solidFill>
                  <a:srgbClr val="231F20"/>
                </a:solidFill>
                <a:latin typeface="Arial"/>
                <a:cs typeface="Arial"/>
              </a:rPr>
              <a:t>alls, </a:t>
            </a:r>
            <a:r>
              <a:rPr sz="1000" spc="20" dirty="0" smtClean="0">
                <a:solidFill>
                  <a:srgbClr val="231F20"/>
                </a:solidFill>
                <a:latin typeface="Arial"/>
                <a:cs typeface="Arial"/>
              </a:rPr>
              <a:t>ändra </a:t>
            </a:r>
            <a:r>
              <a:rPr sz="1000" spc="15" dirty="0" smtClean="0">
                <a:solidFill>
                  <a:srgbClr val="231F20"/>
                </a:solidFill>
                <a:latin typeface="Arial"/>
                <a:cs typeface="Arial"/>
              </a:rPr>
              <a:t>enligt </a:t>
            </a:r>
            <a:r>
              <a:rPr sz="1000" spc="20" dirty="0" smtClean="0">
                <a:solidFill>
                  <a:srgbClr val="231F20"/>
                </a:solidFill>
                <a:latin typeface="Arial"/>
                <a:cs typeface="Arial"/>
              </a:rPr>
              <a:t>5.4</a:t>
            </a:r>
            <a:r>
              <a:rPr sz="1000" spc="-55" dirty="0" smtClean="0">
                <a:solidFill>
                  <a:srgbClr val="231F20"/>
                </a:solidFill>
                <a:latin typeface="Arial"/>
                <a:cs typeface="Arial"/>
              </a:rPr>
              <a:t> </a:t>
            </a:r>
            <a:r>
              <a:rPr sz="1000" spc="20" dirty="0" smtClean="0">
                <a:solidFill>
                  <a:srgbClr val="231F20"/>
                </a:solidFill>
                <a:latin typeface="Arial"/>
                <a:cs typeface="Arial"/>
              </a:rPr>
              <a:t>ovan.</a:t>
            </a:r>
            <a:endParaRPr lang="sv-SE" sz="1000" spc="20" dirty="0" smtClean="0">
              <a:solidFill>
                <a:srgbClr val="231F20"/>
              </a:solidFill>
              <a:latin typeface="Arial"/>
              <a:cs typeface="Arial"/>
            </a:endParaRPr>
          </a:p>
          <a:p>
            <a:pPr marL="160020" indent="-147320">
              <a:spcBef>
                <a:spcPts val="100"/>
              </a:spcBef>
              <a:buFontTx/>
              <a:buAutoNum type="arabicPeriod"/>
              <a:tabLst>
                <a:tab pos="160655" algn="l"/>
              </a:tabLst>
            </a:pPr>
            <a:r>
              <a:rPr lang="sv-SE" sz="1000" spc="15" dirty="0">
                <a:solidFill>
                  <a:srgbClr val="231F20"/>
                </a:solidFill>
                <a:latin typeface="Arial"/>
                <a:cs typeface="Arial"/>
              </a:rPr>
              <a:t>Välj </a:t>
            </a:r>
            <a:r>
              <a:rPr lang="sv-SE" sz="1000" spc="20" dirty="0">
                <a:solidFill>
                  <a:srgbClr val="231F20"/>
                </a:solidFill>
                <a:latin typeface="Arial"/>
                <a:cs typeface="Arial"/>
              </a:rPr>
              <a:t>vilken typ av </a:t>
            </a:r>
            <a:r>
              <a:rPr lang="sv-SE" sz="1000" spc="20" dirty="0" smtClean="0">
                <a:solidFill>
                  <a:srgbClr val="231F20"/>
                </a:solidFill>
                <a:latin typeface="Arial"/>
                <a:cs typeface="Arial"/>
              </a:rPr>
              <a:t>utvisning </a:t>
            </a:r>
            <a:r>
              <a:rPr lang="sv-SE" sz="1000" spc="20" dirty="0">
                <a:solidFill>
                  <a:srgbClr val="231F20"/>
                </a:solidFill>
                <a:latin typeface="Arial"/>
                <a:cs typeface="Arial"/>
              </a:rPr>
              <a:t>som delats ut</a:t>
            </a:r>
            <a:r>
              <a:rPr lang="sv-SE" sz="1000" spc="15" dirty="0" smtClean="0">
                <a:solidFill>
                  <a:srgbClr val="231F20"/>
                </a:solidFill>
                <a:latin typeface="Arial"/>
                <a:cs typeface="Arial"/>
              </a:rPr>
              <a:t>.</a:t>
            </a:r>
            <a:endParaRPr sz="1000" dirty="0" smtClean="0">
              <a:latin typeface="Arial"/>
              <a:cs typeface="Arial"/>
            </a:endParaRPr>
          </a:p>
          <a:p>
            <a:pPr marL="160020" indent="-147320">
              <a:lnSpc>
                <a:spcPct val="100000"/>
              </a:lnSpc>
              <a:spcBef>
                <a:spcPts val="100"/>
              </a:spcBef>
              <a:buAutoNum type="arabicPeriod"/>
              <a:tabLst>
                <a:tab pos="160655" algn="l"/>
              </a:tabLst>
            </a:pPr>
            <a:r>
              <a:rPr sz="1000" spc="25" dirty="0" smtClean="0">
                <a:solidFill>
                  <a:srgbClr val="231F20"/>
                </a:solidFill>
                <a:latin typeface="Arial"/>
                <a:cs typeface="Arial"/>
              </a:rPr>
              <a:t>Spara genom </a:t>
            </a:r>
            <a:r>
              <a:rPr sz="1000" spc="15" dirty="0">
                <a:solidFill>
                  <a:srgbClr val="231F20"/>
                </a:solidFill>
                <a:latin typeface="Arial"/>
                <a:cs typeface="Arial"/>
              </a:rPr>
              <a:t>att </a:t>
            </a:r>
            <a:r>
              <a:rPr sz="1000" spc="20" dirty="0">
                <a:solidFill>
                  <a:srgbClr val="231F20"/>
                </a:solidFill>
                <a:latin typeface="Arial"/>
                <a:cs typeface="Arial"/>
              </a:rPr>
              <a:t>trycka </a:t>
            </a:r>
            <a:r>
              <a:rPr sz="1000" spc="25" dirty="0">
                <a:solidFill>
                  <a:srgbClr val="231F20"/>
                </a:solidFill>
                <a:latin typeface="Arial"/>
                <a:cs typeface="Arial"/>
              </a:rPr>
              <a:t>på Spara </a:t>
            </a:r>
            <a:r>
              <a:rPr sz="1000" spc="20" dirty="0">
                <a:solidFill>
                  <a:srgbClr val="231F20"/>
                </a:solidFill>
                <a:latin typeface="Arial"/>
                <a:cs typeface="Arial"/>
              </a:rPr>
              <a:t>längst </a:t>
            </a:r>
            <a:r>
              <a:rPr sz="1000" spc="25" dirty="0">
                <a:solidFill>
                  <a:srgbClr val="231F20"/>
                </a:solidFill>
                <a:latin typeface="Arial"/>
                <a:cs typeface="Arial"/>
              </a:rPr>
              <a:t>upp </a:t>
            </a:r>
            <a:r>
              <a:rPr sz="1000" spc="10" dirty="0">
                <a:solidFill>
                  <a:srgbClr val="231F20"/>
                </a:solidFill>
                <a:latin typeface="Arial"/>
                <a:cs typeface="Arial"/>
              </a:rPr>
              <a:t>till</a:t>
            </a:r>
            <a:r>
              <a:rPr sz="1000" spc="-110" dirty="0">
                <a:solidFill>
                  <a:srgbClr val="231F20"/>
                </a:solidFill>
                <a:latin typeface="Arial"/>
                <a:cs typeface="Arial"/>
              </a:rPr>
              <a:t> </a:t>
            </a:r>
            <a:r>
              <a:rPr sz="1000" spc="10" dirty="0">
                <a:solidFill>
                  <a:srgbClr val="231F20"/>
                </a:solidFill>
                <a:latin typeface="Arial"/>
                <a:cs typeface="Arial"/>
              </a:rPr>
              <a:t>höger.</a:t>
            </a:r>
            <a:endParaRPr sz="1000" dirty="0">
              <a:latin typeface="Arial"/>
              <a:cs typeface="Arial"/>
            </a:endParaRPr>
          </a:p>
        </p:txBody>
      </p:sp>
      <p:sp>
        <p:nvSpPr>
          <p:cNvPr id="15" name="object 15"/>
          <p:cNvSpPr txBox="1"/>
          <p:nvPr/>
        </p:nvSpPr>
        <p:spPr>
          <a:xfrm>
            <a:off x="991716" y="8784958"/>
            <a:ext cx="6186805" cy="709930"/>
          </a:xfrm>
          <a:prstGeom prst="rect">
            <a:avLst/>
          </a:prstGeom>
        </p:spPr>
        <p:txBody>
          <a:bodyPr vert="horz" wrap="square" lIns="0" tIns="0" rIns="0" bIns="0" rtlCol="0">
            <a:spAutoFit/>
          </a:bodyPr>
          <a:lstStyle/>
          <a:p>
            <a:pPr marL="12700">
              <a:lnSpc>
                <a:spcPct val="100000"/>
              </a:lnSpc>
            </a:pPr>
            <a:r>
              <a:rPr sz="1400" b="1" spc="35" dirty="0">
                <a:solidFill>
                  <a:srgbClr val="231F20"/>
                </a:solidFill>
                <a:latin typeface="Arial"/>
                <a:cs typeface="Arial"/>
              </a:rPr>
              <a:t>Stoppa </a:t>
            </a:r>
            <a:r>
              <a:rPr lang="sv-SE" sz="1400" b="1" spc="30" dirty="0" smtClean="0">
                <a:solidFill>
                  <a:srgbClr val="231F20"/>
                </a:solidFill>
                <a:latin typeface="Arial"/>
                <a:cs typeface="Arial"/>
              </a:rPr>
              <a:t>perioder </a:t>
            </a:r>
            <a:r>
              <a:rPr sz="1400" b="1" spc="35" dirty="0" smtClean="0">
                <a:solidFill>
                  <a:srgbClr val="231F20"/>
                </a:solidFill>
                <a:latin typeface="Arial"/>
                <a:cs typeface="Arial"/>
              </a:rPr>
              <a:t>och </a:t>
            </a:r>
            <a:r>
              <a:rPr sz="1400" b="1" spc="30" dirty="0">
                <a:solidFill>
                  <a:srgbClr val="231F20"/>
                </a:solidFill>
                <a:latin typeface="Arial"/>
                <a:cs typeface="Arial"/>
              </a:rPr>
              <a:t>avsluta </a:t>
            </a:r>
            <a:r>
              <a:rPr sz="1400" b="1" spc="35" dirty="0">
                <a:solidFill>
                  <a:srgbClr val="231F20"/>
                </a:solidFill>
                <a:latin typeface="Arial"/>
                <a:cs typeface="Arial"/>
              </a:rPr>
              <a:t>matchen </a:t>
            </a:r>
            <a:r>
              <a:rPr sz="1400" b="1" spc="40" dirty="0">
                <a:solidFill>
                  <a:srgbClr val="ED1C24"/>
                </a:solidFill>
                <a:latin typeface="Arial"/>
                <a:cs typeface="Arial"/>
              </a:rPr>
              <a:t>OBS! </a:t>
            </a:r>
            <a:r>
              <a:rPr sz="1400" b="1" spc="30" dirty="0">
                <a:solidFill>
                  <a:srgbClr val="ED1C24"/>
                </a:solidFill>
                <a:latin typeface="Arial"/>
                <a:cs typeface="Arial"/>
              </a:rPr>
              <a:t>Lätt </a:t>
            </a:r>
            <a:r>
              <a:rPr sz="1400" b="1" spc="25" dirty="0">
                <a:solidFill>
                  <a:srgbClr val="ED1C24"/>
                </a:solidFill>
                <a:latin typeface="Arial"/>
                <a:cs typeface="Arial"/>
              </a:rPr>
              <a:t>att</a:t>
            </a:r>
            <a:r>
              <a:rPr sz="1400" b="1" spc="-85" dirty="0">
                <a:solidFill>
                  <a:srgbClr val="ED1C24"/>
                </a:solidFill>
                <a:latin typeface="Arial"/>
                <a:cs typeface="Arial"/>
              </a:rPr>
              <a:t> </a:t>
            </a:r>
            <a:r>
              <a:rPr sz="1400" b="1" spc="40" dirty="0">
                <a:solidFill>
                  <a:srgbClr val="ED1C24"/>
                </a:solidFill>
                <a:latin typeface="Arial"/>
                <a:cs typeface="Arial"/>
              </a:rPr>
              <a:t>glömma</a:t>
            </a:r>
            <a:endParaRPr sz="1400" dirty="0">
              <a:latin typeface="Arial"/>
              <a:cs typeface="Arial"/>
            </a:endParaRPr>
          </a:p>
          <a:p>
            <a:pPr marL="12700">
              <a:lnSpc>
                <a:spcPct val="100000"/>
              </a:lnSpc>
              <a:spcBef>
                <a:spcPts val="20"/>
              </a:spcBef>
              <a:buAutoNum type="arabicPeriod"/>
              <a:tabLst>
                <a:tab pos="160655" algn="l"/>
              </a:tabLst>
            </a:pPr>
            <a:r>
              <a:rPr sz="1000" spc="30" dirty="0">
                <a:solidFill>
                  <a:srgbClr val="231F20"/>
                </a:solidFill>
                <a:latin typeface="Arial"/>
                <a:cs typeface="Arial"/>
              </a:rPr>
              <a:t>Gå </a:t>
            </a:r>
            <a:r>
              <a:rPr sz="1000" spc="15" dirty="0">
                <a:solidFill>
                  <a:srgbClr val="231F20"/>
                </a:solidFill>
                <a:latin typeface="Arial"/>
                <a:cs typeface="Arial"/>
              </a:rPr>
              <a:t>in </a:t>
            </a:r>
            <a:r>
              <a:rPr sz="1000" spc="25" dirty="0">
                <a:solidFill>
                  <a:srgbClr val="231F20"/>
                </a:solidFill>
                <a:latin typeface="Arial"/>
                <a:cs typeface="Arial"/>
              </a:rPr>
              <a:t>på Mål </a:t>
            </a:r>
            <a:r>
              <a:rPr sz="1000" spc="30" dirty="0">
                <a:solidFill>
                  <a:srgbClr val="231F20"/>
                </a:solidFill>
                <a:latin typeface="Arial"/>
                <a:cs typeface="Arial"/>
              </a:rPr>
              <a:t>&amp; </a:t>
            </a:r>
            <a:r>
              <a:rPr sz="1000" spc="20" dirty="0">
                <a:solidFill>
                  <a:srgbClr val="231F20"/>
                </a:solidFill>
                <a:latin typeface="Arial"/>
                <a:cs typeface="Arial"/>
              </a:rPr>
              <a:t>händelserapportering, </a:t>
            </a:r>
            <a:r>
              <a:rPr sz="1000" spc="25" dirty="0">
                <a:solidFill>
                  <a:srgbClr val="231F20"/>
                </a:solidFill>
                <a:latin typeface="Arial"/>
                <a:cs typeface="Arial"/>
              </a:rPr>
              <a:t>på </a:t>
            </a:r>
            <a:r>
              <a:rPr sz="1000" spc="30" dirty="0">
                <a:solidFill>
                  <a:srgbClr val="231F20"/>
                </a:solidFill>
                <a:latin typeface="Arial"/>
                <a:cs typeface="Arial"/>
              </a:rPr>
              <a:t>samma </a:t>
            </a:r>
            <a:r>
              <a:rPr sz="1000" spc="15" dirty="0">
                <a:solidFill>
                  <a:srgbClr val="231F20"/>
                </a:solidFill>
                <a:latin typeface="Arial"/>
                <a:cs typeface="Arial"/>
              </a:rPr>
              <a:t>sätt </a:t>
            </a:r>
            <a:r>
              <a:rPr sz="1000" spc="30" dirty="0">
                <a:solidFill>
                  <a:srgbClr val="231F20"/>
                </a:solidFill>
                <a:latin typeface="Arial"/>
                <a:cs typeface="Arial"/>
              </a:rPr>
              <a:t>som </a:t>
            </a:r>
            <a:r>
              <a:rPr sz="1000" spc="10" dirty="0">
                <a:solidFill>
                  <a:srgbClr val="231F20"/>
                </a:solidFill>
                <a:latin typeface="Arial"/>
                <a:cs typeface="Arial"/>
              </a:rPr>
              <a:t>i </a:t>
            </a:r>
            <a:r>
              <a:rPr sz="1000" spc="20" dirty="0">
                <a:solidFill>
                  <a:srgbClr val="231F20"/>
                </a:solidFill>
                <a:latin typeface="Arial"/>
                <a:cs typeface="Arial"/>
              </a:rPr>
              <a:t>steg 4.1</a:t>
            </a:r>
            <a:r>
              <a:rPr sz="1000" spc="-130" dirty="0">
                <a:solidFill>
                  <a:srgbClr val="231F20"/>
                </a:solidFill>
                <a:latin typeface="Arial"/>
                <a:cs typeface="Arial"/>
              </a:rPr>
              <a:t> </a:t>
            </a:r>
            <a:r>
              <a:rPr sz="1000" spc="20" dirty="0">
                <a:solidFill>
                  <a:srgbClr val="231F20"/>
                </a:solidFill>
                <a:latin typeface="Arial"/>
                <a:cs typeface="Arial"/>
              </a:rPr>
              <a:t>ovan.</a:t>
            </a:r>
            <a:endParaRPr sz="1000" dirty="0">
              <a:latin typeface="Arial"/>
              <a:cs typeface="Arial"/>
            </a:endParaRPr>
          </a:p>
          <a:p>
            <a:pPr marL="12700" marR="5080">
              <a:lnSpc>
                <a:spcPct val="108300"/>
              </a:lnSpc>
              <a:buAutoNum type="arabicPeriod"/>
              <a:tabLst>
                <a:tab pos="195580" algn="l"/>
              </a:tabLst>
            </a:pPr>
            <a:r>
              <a:rPr sz="1000" spc="15" dirty="0">
                <a:solidFill>
                  <a:srgbClr val="231F20"/>
                </a:solidFill>
                <a:latin typeface="Arial"/>
                <a:cs typeface="Arial"/>
              </a:rPr>
              <a:t>Tryck </a:t>
            </a:r>
            <a:r>
              <a:rPr sz="1000" spc="25" dirty="0">
                <a:solidFill>
                  <a:srgbClr val="231F20"/>
                </a:solidFill>
                <a:latin typeface="Arial"/>
                <a:cs typeface="Arial"/>
              </a:rPr>
              <a:t>på knappen </a:t>
            </a:r>
            <a:r>
              <a:rPr sz="1000" spc="20" dirty="0">
                <a:solidFill>
                  <a:srgbClr val="231F20"/>
                </a:solidFill>
                <a:latin typeface="Arial"/>
                <a:cs typeface="Arial"/>
              </a:rPr>
              <a:t>Slut 1:a </a:t>
            </a:r>
            <a:r>
              <a:rPr sz="1000" spc="25" dirty="0">
                <a:solidFill>
                  <a:srgbClr val="231F20"/>
                </a:solidFill>
                <a:latin typeface="Arial"/>
                <a:cs typeface="Arial"/>
              </a:rPr>
              <a:t>uppe </a:t>
            </a:r>
            <a:r>
              <a:rPr sz="1000" spc="10" dirty="0">
                <a:solidFill>
                  <a:srgbClr val="231F20"/>
                </a:solidFill>
                <a:latin typeface="Arial"/>
                <a:cs typeface="Arial"/>
              </a:rPr>
              <a:t>till </a:t>
            </a:r>
            <a:r>
              <a:rPr sz="1000" spc="20" dirty="0">
                <a:solidFill>
                  <a:srgbClr val="231F20"/>
                </a:solidFill>
                <a:latin typeface="Arial"/>
                <a:cs typeface="Arial"/>
              </a:rPr>
              <a:t>höger </a:t>
            </a:r>
            <a:r>
              <a:rPr sz="1000" spc="25" dirty="0">
                <a:solidFill>
                  <a:srgbClr val="231F20"/>
                </a:solidFill>
                <a:latin typeface="Arial"/>
                <a:cs typeface="Arial"/>
              </a:rPr>
              <a:t>och sedan på Spara </a:t>
            </a:r>
            <a:r>
              <a:rPr sz="1000" spc="20" dirty="0">
                <a:solidFill>
                  <a:srgbClr val="231F20"/>
                </a:solidFill>
                <a:latin typeface="Arial"/>
                <a:cs typeface="Arial"/>
              </a:rPr>
              <a:t>längst </a:t>
            </a:r>
            <a:r>
              <a:rPr sz="1000" spc="25" dirty="0">
                <a:solidFill>
                  <a:srgbClr val="231F20"/>
                </a:solidFill>
                <a:latin typeface="Arial"/>
                <a:cs typeface="Arial"/>
              </a:rPr>
              <a:t>upp </a:t>
            </a:r>
            <a:r>
              <a:rPr sz="1000" spc="10" dirty="0">
                <a:solidFill>
                  <a:srgbClr val="231F20"/>
                </a:solidFill>
                <a:latin typeface="Arial"/>
                <a:cs typeface="Arial"/>
              </a:rPr>
              <a:t>till höger. </a:t>
            </a:r>
            <a:r>
              <a:rPr sz="1000" spc="25" dirty="0">
                <a:solidFill>
                  <a:srgbClr val="231F20"/>
                </a:solidFill>
                <a:latin typeface="Arial"/>
                <a:cs typeface="Arial"/>
              </a:rPr>
              <a:t>När </a:t>
            </a:r>
            <a:r>
              <a:rPr sz="1000" spc="15" dirty="0">
                <a:solidFill>
                  <a:srgbClr val="231F20"/>
                </a:solidFill>
                <a:latin typeface="Arial"/>
                <a:cs typeface="Arial"/>
              </a:rPr>
              <a:t>sista</a:t>
            </a:r>
            <a:r>
              <a:rPr sz="1000" spc="-130" dirty="0">
                <a:solidFill>
                  <a:srgbClr val="231F20"/>
                </a:solidFill>
                <a:latin typeface="Arial"/>
                <a:cs typeface="Arial"/>
              </a:rPr>
              <a:t> </a:t>
            </a:r>
            <a:r>
              <a:rPr sz="1000" spc="20" dirty="0">
                <a:solidFill>
                  <a:srgbClr val="231F20"/>
                </a:solidFill>
                <a:latin typeface="Arial"/>
                <a:cs typeface="Arial"/>
              </a:rPr>
              <a:t>perioden  är spelad </a:t>
            </a:r>
            <a:r>
              <a:rPr sz="1000" spc="15" dirty="0">
                <a:solidFill>
                  <a:srgbClr val="231F20"/>
                </a:solidFill>
                <a:latin typeface="Arial"/>
                <a:cs typeface="Arial"/>
              </a:rPr>
              <a:t>får </a:t>
            </a:r>
            <a:r>
              <a:rPr sz="1000" spc="25" dirty="0">
                <a:solidFill>
                  <a:srgbClr val="231F20"/>
                </a:solidFill>
                <a:latin typeface="Arial"/>
                <a:cs typeface="Arial"/>
              </a:rPr>
              <a:t>du en </a:t>
            </a:r>
            <a:r>
              <a:rPr sz="1000" spc="20" dirty="0">
                <a:solidFill>
                  <a:srgbClr val="231F20"/>
                </a:solidFill>
                <a:latin typeface="Arial"/>
                <a:cs typeface="Arial"/>
              </a:rPr>
              <a:t>fråga </a:t>
            </a:r>
            <a:r>
              <a:rPr sz="1000" spc="30" dirty="0">
                <a:solidFill>
                  <a:srgbClr val="231F20"/>
                </a:solidFill>
                <a:latin typeface="Arial"/>
                <a:cs typeface="Arial"/>
              </a:rPr>
              <a:t>om </a:t>
            </a:r>
            <a:r>
              <a:rPr sz="1000" spc="25" dirty="0">
                <a:solidFill>
                  <a:srgbClr val="231F20"/>
                </a:solidFill>
                <a:latin typeface="Arial"/>
                <a:cs typeface="Arial"/>
              </a:rPr>
              <a:t>du </a:t>
            </a:r>
            <a:r>
              <a:rPr sz="1000" spc="10" dirty="0">
                <a:solidFill>
                  <a:srgbClr val="231F20"/>
                </a:solidFill>
                <a:latin typeface="Arial"/>
                <a:cs typeface="Arial"/>
              </a:rPr>
              <a:t>vill</a:t>
            </a:r>
            <a:r>
              <a:rPr sz="1000" spc="-114" dirty="0">
                <a:solidFill>
                  <a:srgbClr val="231F20"/>
                </a:solidFill>
                <a:latin typeface="Arial"/>
                <a:cs typeface="Arial"/>
              </a:rPr>
              <a:t> </a:t>
            </a:r>
            <a:r>
              <a:rPr sz="1000" spc="20" dirty="0">
                <a:solidFill>
                  <a:srgbClr val="231F20"/>
                </a:solidFill>
                <a:latin typeface="Arial"/>
                <a:cs typeface="Arial"/>
              </a:rPr>
              <a:t>avsluta.</a:t>
            </a:r>
            <a:endParaRPr sz="1000" dirty="0">
              <a:latin typeface="Arial"/>
              <a:cs typeface="Arial"/>
            </a:endParaRPr>
          </a:p>
        </p:txBody>
      </p:sp>
      <p:sp>
        <p:nvSpPr>
          <p:cNvPr id="16" name="object 16"/>
          <p:cNvSpPr/>
          <p:nvPr/>
        </p:nvSpPr>
        <p:spPr>
          <a:xfrm>
            <a:off x="470466" y="3098990"/>
            <a:ext cx="355600" cy="355600"/>
          </a:xfrm>
          <a:custGeom>
            <a:avLst/>
            <a:gdLst/>
            <a:ahLst/>
            <a:cxnLst/>
            <a:rect l="l" t="t" r="r" b="b"/>
            <a:pathLst>
              <a:path w="355600" h="355600">
                <a:moveTo>
                  <a:pt x="177622" y="0"/>
                </a:moveTo>
                <a:lnTo>
                  <a:pt x="130404" y="6344"/>
                </a:lnTo>
                <a:lnTo>
                  <a:pt x="87974" y="24248"/>
                </a:lnTo>
                <a:lnTo>
                  <a:pt x="52025" y="52019"/>
                </a:lnTo>
                <a:lnTo>
                  <a:pt x="24251" y="87964"/>
                </a:lnTo>
                <a:lnTo>
                  <a:pt x="6345" y="130392"/>
                </a:lnTo>
                <a:lnTo>
                  <a:pt x="0" y="177609"/>
                </a:lnTo>
                <a:lnTo>
                  <a:pt x="6345" y="224827"/>
                </a:lnTo>
                <a:lnTo>
                  <a:pt x="24251" y="267257"/>
                </a:lnTo>
                <a:lnTo>
                  <a:pt x="52025" y="303206"/>
                </a:lnTo>
                <a:lnTo>
                  <a:pt x="87974" y="330980"/>
                </a:lnTo>
                <a:lnTo>
                  <a:pt x="130404" y="348886"/>
                </a:lnTo>
                <a:lnTo>
                  <a:pt x="177622" y="355231"/>
                </a:lnTo>
                <a:lnTo>
                  <a:pt x="224834" y="348886"/>
                </a:lnTo>
                <a:lnTo>
                  <a:pt x="267261" y="330980"/>
                </a:lnTo>
                <a:lnTo>
                  <a:pt x="303207" y="303206"/>
                </a:lnTo>
                <a:lnTo>
                  <a:pt x="330980" y="267257"/>
                </a:lnTo>
                <a:lnTo>
                  <a:pt x="348886" y="224827"/>
                </a:lnTo>
                <a:lnTo>
                  <a:pt x="355231" y="177609"/>
                </a:lnTo>
                <a:lnTo>
                  <a:pt x="348886" y="130392"/>
                </a:lnTo>
                <a:lnTo>
                  <a:pt x="330980" y="87964"/>
                </a:lnTo>
                <a:lnTo>
                  <a:pt x="303207" y="52019"/>
                </a:lnTo>
                <a:lnTo>
                  <a:pt x="267261" y="24248"/>
                </a:lnTo>
                <a:lnTo>
                  <a:pt x="224834" y="6344"/>
                </a:lnTo>
                <a:lnTo>
                  <a:pt x="177622" y="0"/>
                </a:lnTo>
                <a:close/>
              </a:path>
            </a:pathLst>
          </a:custGeom>
          <a:solidFill>
            <a:srgbClr val="50B848"/>
          </a:solidFill>
        </p:spPr>
        <p:txBody>
          <a:bodyPr wrap="square" lIns="0" tIns="0" rIns="0" bIns="0" rtlCol="0"/>
          <a:lstStyle/>
          <a:p>
            <a:endParaRPr/>
          </a:p>
        </p:txBody>
      </p:sp>
      <p:sp>
        <p:nvSpPr>
          <p:cNvPr id="17" name="object 17"/>
          <p:cNvSpPr txBox="1"/>
          <p:nvPr/>
        </p:nvSpPr>
        <p:spPr>
          <a:xfrm>
            <a:off x="562541" y="3113913"/>
            <a:ext cx="171450" cy="325755"/>
          </a:xfrm>
          <a:prstGeom prst="rect">
            <a:avLst/>
          </a:prstGeom>
        </p:spPr>
        <p:txBody>
          <a:bodyPr vert="horz" wrap="square" lIns="0" tIns="0" rIns="0" bIns="0" rtlCol="0">
            <a:spAutoFit/>
          </a:bodyPr>
          <a:lstStyle/>
          <a:p>
            <a:pPr marL="12700">
              <a:lnSpc>
                <a:spcPct val="100000"/>
              </a:lnSpc>
            </a:pPr>
            <a:r>
              <a:rPr sz="2050" spc="105" dirty="0">
                <a:solidFill>
                  <a:srgbClr val="FFFFFF"/>
                </a:solidFill>
                <a:latin typeface="Calibri"/>
                <a:cs typeface="Calibri"/>
              </a:rPr>
              <a:t>2</a:t>
            </a:r>
            <a:endParaRPr sz="2050" dirty="0">
              <a:latin typeface="Calibri"/>
              <a:cs typeface="Calibri"/>
            </a:endParaRPr>
          </a:p>
        </p:txBody>
      </p:sp>
      <p:sp>
        <p:nvSpPr>
          <p:cNvPr id="18" name="object 18"/>
          <p:cNvSpPr/>
          <p:nvPr/>
        </p:nvSpPr>
        <p:spPr>
          <a:xfrm>
            <a:off x="470466" y="4295787"/>
            <a:ext cx="355600" cy="355600"/>
          </a:xfrm>
          <a:custGeom>
            <a:avLst/>
            <a:gdLst/>
            <a:ahLst/>
            <a:cxnLst/>
            <a:rect l="l" t="t" r="r" b="b"/>
            <a:pathLst>
              <a:path w="355600" h="355600">
                <a:moveTo>
                  <a:pt x="177622" y="0"/>
                </a:moveTo>
                <a:lnTo>
                  <a:pt x="130404" y="6344"/>
                </a:lnTo>
                <a:lnTo>
                  <a:pt x="87974" y="24248"/>
                </a:lnTo>
                <a:lnTo>
                  <a:pt x="52025" y="52019"/>
                </a:lnTo>
                <a:lnTo>
                  <a:pt x="24251" y="87964"/>
                </a:lnTo>
                <a:lnTo>
                  <a:pt x="6345" y="130392"/>
                </a:lnTo>
                <a:lnTo>
                  <a:pt x="0" y="177609"/>
                </a:lnTo>
                <a:lnTo>
                  <a:pt x="6345" y="224827"/>
                </a:lnTo>
                <a:lnTo>
                  <a:pt x="24251" y="267257"/>
                </a:lnTo>
                <a:lnTo>
                  <a:pt x="52025" y="303206"/>
                </a:lnTo>
                <a:lnTo>
                  <a:pt x="87974" y="330980"/>
                </a:lnTo>
                <a:lnTo>
                  <a:pt x="130404" y="348886"/>
                </a:lnTo>
                <a:lnTo>
                  <a:pt x="177622" y="355231"/>
                </a:lnTo>
                <a:lnTo>
                  <a:pt x="224834" y="348886"/>
                </a:lnTo>
                <a:lnTo>
                  <a:pt x="267261" y="330980"/>
                </a:lnTo>
                <a:lnTo>
                  <a:pt x="303207" y="303206"/>
                </a:lnTo>
                <a:lnTo>
                  <a:pt x="330980" y="267257"/>
                </a:lnTo>
                <a:lnTo>
                  <a:pt x="348886" y="224827"/>
                </a:lnTo>
                <a:lnTo>
                  <a:pt x="355231" y="177609"/>
                </a:lnTo>
                <a:lnTo>
                  <a:pt x="348886" y="130392"/>
                </a:lnTo>
                <a:lnTo>
                  <a:pt x="330980" y="87964"/>
                </a:lnTo>
                <a:lnTo>
                  <a:pt x="303207" y="52019"/>
                </a:lnTo>
                <a:lnTo>
                  <a:pt x="267261" y="24248"/>
                </a:lnTo>
                <a:lnTo>
                  <a:pt x="224834" y="6344"/>
                </a:lnTo>
                <a:lnTo>
                  <a:pt x="177622" y="0"/>
                </a:lnTo>
                <a:close/>
              </a:path>
            </a:pathLst>
          </a:custGeom>
          <a:solidFill>
            <a:srgbClr val="50B848"/>
          </a:solidFill>
        </p:spPr>
        <p:txBody>
          <a:bodyPr wrap="square" lIns="0" tIns="0" rIns="0" bIns="0" rtlCol="0"/>
          <a:lstStyle/>
          <a:p>
            <a:endParaRPr/>
          </a:p>
        </p:txBody>
      </p:sp>
      <p:sp>
        <p:nvSpPr>
          <p:cNvPr id="19" name="object 19"/>
          <p:cNvSpPr txBox="1"/>
          <p:nvPr/>
        </p:nvSpPr>
        <p:spPr>
          <a:xfrm>
            <a:off x="565716" y="4310710"/>
            <a:ext cx="165100" cy="325755"/>
          </a:xfrm>
          <a:prstGeom prst="rect">
            <a:avLst/>
          </a:prstGeom>
        </p:spPr>
        <p:txBody>
          <a:bodyPr vert="horz" wrap="square" lIns="0" tIns="0" rIns="0" bIns="0" rtlCol="0">
            <a:spAutoFit/>
          </a:bodyPr>
          <a:lstStyle/>
          <a:p>
            <a:pPr marL="12700">
              <a:lnSpc>
                <a:spcPct val="100000"/>
              </a:lnSpc>
            </a:pPr>
            <a:r>
              <a:rPr sz="2050" spc="60" dirty="0">
                <a:solidFill>
                  <a:srgbClr val="FFFFFF"/>
                </a:solidFill>
                <a:latin typeface="Calibri"/>
                <a:cs typeface="Calibri"/>
              </a:rPr>
              <a:t>3</a:t>
            </a:r>
            <a:endParaRPr sz="2050" dirty="0">
              <a:latin typeface="Calibri"/>
              <a:cs typeface="Calibri"/>
            </a:endParaRPr>
          </a:p>
        </p:txBody>
      </p:sp>
      <p:sp>
        <p:nvSpPr>
          <p:cNvPr id="20" name="object 20"/>
          <p:cNvSpPr/>
          <p:nvPr/>
        </p:nvSpPr>
        <p:spPr>
          <a:xfrm>
            <a:off x="470466" y="5131092"/>
            <a:ext cx="355600" cy="355600"/>
          </a:xfrm>
          <a:custGeom>
            <a:avLst/>
            <a:gdLst/>
            <a:ahLst/>
            <a:cxnLst/>
            <a:rect l="l" t="t" r="r" b="b"/>
            <a:pathLst>
              <a:path w="355600" h="355600">
                <a:moveTo>
                  <a:pt x="177622" y="0"/>
                </a:moveTo>
                <a:lnTo>
                  <a:pt x="130404" y="6344"/>
                </a:lnTo>
                <a:lnTo>
                  <a:pt x="87974" y="24248"/>
                </a:lnTo>
                <a:lnTo>
                  <a:pt x="52025" y="52019"/>
                </a:lnTo>
                <a:lnTo>
                  <a:pt x="24251" y="87964"/>
                </a:lnTo>
                <a:lnTo>
                  <a:pt x="6345" y="130392"/>
                </a:lnTo>
                <a:lnTo>
                  <a:pt x="0" y="177609"/>
                </a:lnTo>
                <a:lnTo>
                  <a:pt x="6345" y="224827"/>
                </a:lnTo>
                <a:lnTo>
                  <a:pt x="24251" y="267257"/>
                </a:lnTo>
                <a:lnTo>
                  <a:pt x="52025" y="303206"/>
                </a:lnTo>
                <a:lnTo>
                  <a:pt x="87974" y="330980"/>
                </a:lnTo>
                <a:lnTo>
                  <a:pt x="130404" y="348886"/>
                </a:lnTo>
                <a:lnTo>
                  <a:pt x="177622" y="355231"/>
                </a:lnTo>
                <a:lnTo>
                  <a:pt x="224834" y="348886"/>
                </a:lnTo>
                <a:lnTo>
                  <a:pt x="267261" y="330980"/>
                </a:lnTo>
                <a:lnTo>
                  <a:pt x="303207" y="303206"/>
                </a:lnTo>
                <a:lnTo>
                  <a:pt x="330980" y="267257"/>
                </a:lnTo>
                <a:lnTo>
                  <a:pt x="348886" y="224827"/>
                </a:lnTo>
                <a:lnTo>
                  <a:pt x="355231" y="177609"/>
                </a:lnTo>
                <a:lnTo>
                  <a:pt x="348886" y="130392"/>
                </a:lnTo>
                <a:lnTo>
                  <a:pt x="330980" y="87964"/>
                </a:lnTo>
                <a:lnTo>
                  <a:pt x="303207" y="52019"/>
                </a:lnTo>
                <a:lnTo>
                  <a:pt x="267261" y="24248"/>
                </a:lnTo>
                <a:lnTo>
                  <a:pt x="224834" y="6344"/>
                </a:lnTo>
                <a:lnTo>
                  <a:pt x="177622" y="0"/>
                </a:lnTo>
                <a:close/>
              </a:path>
            </a:pathLst>
          </a:custGeom>
          <a:solidFill>
            <a:srgbClr val="50B848"/>
          </a:solidFill>
        </p:spPr>
        <p:txBody>
          <a:bodyPr wrap="square" lIns="0" tIns="0" rIns="0" bIns="0" rtlCol="0"/>
          <a:lstStyle/>
          <a:p>
            <a:endParaRPr/>
          </a:p>
        </p:txBody>
      </p:sp>
      <p:sp>
        <p:nvSpPr>
          <p:cNvPr id="21" name="object 21"/>
          <p:cNvSpPr txBox="1"/>
          <p:nvPr/>
        </p:nvSpPr>
        <p:spPr>
          <a:xfrm>
            <a:off x="559366" y="5146015"/>
            <a:ext cx="177800" cy="325755"/>
          </a:xfrm>
          <a:prstGeom prst="rect">
            <a:avLst/>
          </a:prstGeom>
        </p:spPr>
        <p:txBody>
          <a:bodyPr vert="horz" wrap="square" lIns="0" tIns="0" rIns="0" bIns="0" rtlCol="0">
            <a:spAutoFit/>
          </a:bodyPr>
          <a:lstStyle/>
          <a:p>
            <a:pPr marL="12700">
              <a:lnSpc>
                <a:spcPct val="100000"/>
              </a:lnSpc>
            </a:pPr>
            <a:r>
              <a:rPr sz="2050" spc="155" dirty="0">
                <a:solidFill>
                  <a:srgbClr val="FFFFFF"/>
                </a:solidFill>
                <a:latin typeface="Calibri"/>
                <a:cs typeface="Calibri"/>
              </a:rPr>
              <a:t>4</a:t>
            </a:r>
            <a:endParaRPr sz="2050" dirty="0">
              <a:latin typeface="Calibri"/>
              <a:cs typeface="Calibri"/>
            </a:endParaRPr>
          </a:p>
        </p:txBody>
      </p:sp>
      <p:sp>
        <p:nvSpPr>
          <p:cNvPr id="22" name="object 22"/>
          <p:cNvSpPr/>
          <p:nvPr/>
        </p:nvSpPr>
        <p:spPr>
          <a:xfrm>
            <a:off x="470466" y="5913640"/>
            <a:ext cx="355600" cy="355600"/>
          </a:xfrm>
          <a:custGeom>
            <a:avLst/>
            <a:gdLst/>
            <a:ahLst/>
            <a:cxnLst/>
            <a:rect l="l" t="t" r="r" b="b"/>
            <a:pathLst>
              <a:path w="355600" h="355600">
                <a:moveTo>
                  <a:pt x="177622" y="0"/>
                </a:moveTo>
                <a:lnTo>
                  <a:pt x="130404" y="6344"/>
                </a:lnTo>
                <a:lnTo>
                  <a:pt x="87974" y="24248"/>
                </a:lnTo>
                <a:lnTo>
                  <a:pt x="52025" y="52019"/>
                </a:lnTo>
                <a:lnTo>
                  <a:pt x="24251" y="87964"/>
                </a:lnTo>
                <a:lnTo>
                  <a:pt x="6345" y="130392"/>
                </a:lnTo>
                <a:lnTo>
                  <a:pt x="0" y="177609"/>
                </a:lnTo>
                <a:lnTo>
                  <a:pt x="6345" y="224826"/>
                </a:lnTo>
                <a:lnTo>
                  <a:pt x="24251" y="267254"/>
                </a:lnTo>
                <a:lnTo>
                  <a:pt x="52025" y="303199"/>
                </a:lnTo>
                <a:lnTo>
                  <a:pt x="87974" y="330970"/>
                </a:lnTo>
                <a:lnTo>
                  <a:pt x="130404" y="348874"/>
                </a:lnTo>
                <a:lnTo>
                  <a:pt x="177622" y="355219"/>
                </a:lnTo>
                <a:lnTo>
                  <a:pt x="224834" y="348874"/>
                </a:lnTo>
                <a:lnTo>
                  <a:pt x="267261" y="330970"/>
                </a:lnTo>
                <a:lnTo>
                  <a:pt x="303207" y="303199"/>
                </a:lnTo>
                <a:lnTo>
                  <a:pt x="330980" y="267254"/>
                </a:lnTo>
                <a:lnTo>
                  <a:pt x="348886" y="224826"/>
                </a:lnTo>
                <a:lnTo>
                  <a:pt x="355231" y="177609"/>
                </a:lnTo>
                <a:lnTo>
                  <a:pt x="348886" y="130392"/>
                </a:lnTo>
                <a:lnTo>
                  <a:pt x="330980" y="87964"/>
                </a:lnTo>
                <a:lnTo>
                  <a:pt x="303207" y="52019"/>
                </a:lnTo>
                <a:lnTo>
                  <a:pt x="267261" y="24248"/>
                </a:lnTo>
                <a:lnTo>
                  <a:pt x="224834" y="6344"/>
                </a:lnTo>
                <a:lnTo>
                  <a:pt x="177622" y="0"/>
                </a:lnTo>
                <a:close/>
              </a:path>
            </a:pathLst>
          </a:custGeom>
          <a:solidFill>
            <a:srgbClr val="50B848"/>
          </a:solidFill>
        </p:spPr>
        <p:txBody>
          <a:bodyPr wrap="square" lIns="0" tIns="0" rIns="0" bIns="0" rtlCol="0"/>
          <a:lstStyle/>
          <a:p>
            <a:endParaRPr/>
          </a:p>
        </p:txBody>
      </p:sp>
      <p:sp>
        <p:nvSpPr>
          <p:cNvPr id="23" name="object 23"/>
          <p:cNvSpPr txBox="1"/>
          <p:nvPr/>
        </p:nvSpPr>
        <p:spPr>
          <a:xfrm>
            <a:off x="565716" y="5928563"/>
            <a:ext cx="165100" cy="325755"/>
          </a:xfrm>
          <a:prstGeom prst="rect">
            <a:avLst/>
          </a:prstGeom>
        </p:spPr>
        <p:txBody>
          <a:bodyPr vert="horz" wrap="square" lIns="0" tIns="0" rIns="0" bIns="0" rtlCol="0">
            <a:spAutoFit/>
          </a:bodyPr>
          <a:lstStyle/>
          <a:p>
            <a:pPr marL="12700">
              <a:lnSpc>
                <a:spcPct val="100000"/>
              </a:lnSpc>
            </a:pPr>
            <a:r>
              <a:rPr sz="2050" spc="60" dirty="0">
                <a:solidFill>
                  <a:srgbClr val="FFFFFF"/>
                </a:solidFill>
                <a:latin typeface="Calibri"/>
                <a:cs typeface="Calibri"/>
              </a:rPr>
              <a:t>5</a:t>
            </a:r>
            <a:endParaRPr sz="2050">
              <a:latin typeface="Calibri"/>
              <a:cs typeface="Calibri"/>
            </a:endParaRPr>
          </a:p>
        </p:txBody>
      </p:sp>
      <p:sp>
        <p:nvSpPr>
          <p:cNvPr id="24" name="object 24"/>
          <p:cNvSpPr/>
          <p:nvPr/>
        </p:nvSpPr>
        <p:spPr>
          <a:xfrm>
            <a:off x="470466" y="7493037"/>
            <a:ext cx="355600" cy="355600"/>
          </a:xfrm>
          <a:custGeom>
            <a:avLst/>
            <a:gdLst/>
            <a:ahLst/>
            <a:cxnLst/>
            <a:rect l="l" t="t" r="r" b="b"/>
            <a:pathLst>
              <a:path w="355600" h="355600">
                <a:moveTo>
                  <a:pt x="177622" y="0"/>
                </a:moveTo>
                <a:lnTo>
                  <a:pt x="130404" y="6344"/>
                </a:lnTo>
                <a:lnTo>
                  <a:pt x="87974" y="24248"/>
                </a:lnTo>
                <a:lnTo>
                  <a:pt x="52025" y="52019"/>
                </a:lnTo>
                <a:lnTo>
                  <a:pt x="24251" y="87964"/>
                </a:lnTo>
                <a:lnTo>
                  <a:pt x="6345" y="130392"/>
                </a:lnTo>
                <a:lnTo>
                  <a:pt x="0" y="177609"/>
                </a:lnTo>
                <a:lnTo>
                  <a:pt x="6345" y="224826"/>
                </a:lnTo>
                <a:lnTo>
                  <a:pt x="24251" y="267254"/>
                </a:lnTo>
                <a:lnTo>
                  <a:pt x="52025" y="303199"/>
                </a:lnTo>
                <a:lnTo>
                  <a:pt x="87974" y="330970"/>
                </a:lnTo>
                <a:lnTo>
                  <a:pt x="130404" y="348874"/>
                </a:lnTo>
                <a:lnTo>
                  <a:pt x="177622" y="355218"/>
                </a:lnTo>
                <a:lnTo>
                  <a:pt x="224834" y="348874"/>
                </a:lnTo>
                <a:lnTo>
                  <a:pt x="267261" y="330970"/>
                </a:lnTo>
                <a:lnTo>
                  <a:pt x="303207" y="303199"/>
                </a:lnTo>
                <a:lnTo>
                  <a:pt x="330980" y="267254"/>
                </a:lnTo>
                <a:lnTo>
                  <a:pt x="348886" y="224826"/>
                </a:lnTo>
                <a:lnTo>
                  <a:pt x="355231" y="177609"/>
                </a:lnTo>
                <a:lnTo>
                  <a:pt x="348886" y="130392"/>
                </a:lnTo>
                <a:lnTo>
                  <a:pt x="330980" y="87964"/>
                </a:lnTo>
                <a:lnTo>
                  <a:pt x="303207" y="52019"/>
                </a:lnTo>
                <a:lnTo>
                  <a:pt x="267261" y="24248"/>
                </a:lnTo>
                <a:lnTo>
                  <a:pt x="224834" y="6344"/>
                </a:lnTo>
                <a:lnTo>
                  <a:pt x="177622" y="0"/>
                </a:lnTo>
                <a:close/>
              </a:path>
            </a:pathLst>
          </a:custGeom>
          <a:solidFill>
            <a:srgbClr val="50B848"/>
          </a:solidFill>
        </p:spPr>
        <p:txBody>
          <a:bodyPr wrap="square" lIns="0" tIns="0" rIns="0" bIns="0" rtlCol="0"/>
          <a:lstStyle/>
          <a:p>
            <a:endParaRPr/>
          </a:p>
        </p:txBody>
      </p:sp>
      <p:sp>
        <p:nvSpPr>
          <p:cNvPr id="25" name="object 25"/>
          <p:cNvSpPr txBox="1"/>
          <p:nvPr/>
        </p:nvSpPr>
        <p:spPr>
          <a:xfrm>
            <a:off x="563494" y="7507960"/>
            <a:ext cx="169545" cy="325755"/>
          </a:xfrm>
          <a:prstGeom prst="rect">
            <a:avLst/>
          </a:prstGeom>
        </p:spPr>
        <p:txBody>
          <a:bodyPr vert="horz" wrap="square" lIns="0" tIns="0" rIns="0" bIns="0" rtlCol="0">
            <a:spAutoFit/>
          </a:bodyPr>
          <a:lstStyle/>
          <a:p>
            <a:pPr marL="12700">
              <a:lnSpc>
                <a:spcPct val="100000"/>
              </a:lnSpc>
            </a:pPr>
            <a:r>
              <a:rPr sz="2050" spc="90" dirty="0">
                <a:solidFill>
                  <a:srgbClr val="FFFFFF"/>
                </a:solidFill>
                <a:latin typeface="Calibri"/>
                <a:cs typeface="Calibri"/>
              </a:rPr>
              <a:t>6</a:t>
            </a:r>
            <a:endParaRPr sz="2050" dirty="0">
              <a:latin typeface="Calibri"/>
              <a:cs typeface="Calibri"/>
            </a:endParaRPr>
          </a:p>
        </p:txBody>
      </p:sp>
      <p:sp>
        <p:nvSpPr>
          <p:cNvPr id="26" name="object 26"/>
          <p:cNvSpPr/>
          <p:nvPr/>
        </p:nvSpPr>
        <p:spPr>
          <a:xfrm>
            <a:off x="470466" y="8809876"/>
            <a:ext cx="355600" cy="355600"/>
          </a:xfrm>
          <a:custGeom>
            <a:avLst/>
            <a:gdLst/>
            <a:ahLst/>
            <a:cxnLst/>
            <a:rect l="l" t="t" r="r" b="b"/>
            <a:pathLst>
              <a:path w="355600" h="355600">
                <a:moveTo>
                  <a:pt x="177622" y="0"/>
                </a:moveTo>
                <a:lnTo>
                  <a:pt x="130404" y="6344"/>
                </a:lnTo>
                <a:lnTo>
                  <a:pt x="87974" y="24248"/>
                </a:lnTo>
                <a:lnTo>
                  <a:pt x="52025" y="52019"/>
                </a:lnTo>
                <a:lnTo>
                  <a:pt x="24251" y="87964"/>
                </a:lnTo>
                <a:lnTo>
                  <a:pt x="6345" y="130392"/>
                </a:lnTo>
                <a:lnTo>
                  <a:pt x="0" y="177609"/>
                </a:lnTo>
                <a:lnTo>
                  <a:pt x="6345" y="224826"/>
                </a:lnTo>
                <a:lnTo>
                  <a:pt x="24251" y="267254"/>
                </a:lnTo>
                <a:lnTo>
                  <a:pt x="52025" y="303199"/>
                </a:lnTo>
                <a:lnTo>
                  <a:pt x="87974" y="330970"/>
                </a:lnTo>
                <a:lnTo>
                  <a:pt x="130404" y="348874"/>
                </a:lnTo>
                <a:lnTo>
                  <a:pt x="177622" y="355219"/>
                </a:lnTo>
                <a:lnTo>
                  <a:pt x="224834" y="348874"/>
                </a:lnTo>
                <a:lnTo>
                  <a:pt x="267261" y="330970"/>
                </a:lnTo>
                <a:lnTo>
                  <a:pt x="303207" y="303199"/>
                </a:lnTo>
                <a:lnTo>
                  <a:pt x="330980" y="267254"/>
                </a:lnTo>
                <a:lnTo>
                  <a:pt x="348886" y="224826"/>
                </a:lnTo>
                <a:lnTo>
                  <a:pt x="355231" y="177609"/>
                </a:lnTo>
                <a:lnTo>
                  <a:pt x="348886" y="130392"/>
                </a:lnTo>
                <a:lnTo>
                  <a:pt x="330980" y="87964"/>
                </a:lnTo>
                <a:lnTo>
                  <a:pt x="303207" y="52019"/>
                </a:lnTo>
                <a:lnTo>
                  <a:pt x="267261" y="24248"/>
                </a:lnTo>
                <a:lnTo>
                  <a:pt x="224834" y="6344"/>
                </a:lnTo>
                <a:lnTo>
                  <a:pt x="177622" y="0"/>
                </a:lnTo>
                <a:close/>
              </a:path>
            </a:pathLst>
          </a:custGeom>
          <a:solidFill>
            <a:srgbClr val="50B848"/>
          </a:solidFill>
        </p:spPr>
        <p:txBody>
          <a:bodyPr wrap="square" lIns="0" tIns="0" rIns="0" bIns="0" rtlCol="0"/>
          <a:lstStyle/>
          <a:p>
            <a:endParaRPr/>
          </a:p>
        </p:txBody>
      </p:sp>
      <p:sp>
        <p:nvSpPr>
          <p:cNvPr id="27" name="object 27"/>
          <p:cNvSpPr txBox="1"/>
          <p:nvPr/>
        </p:nvSpPr>
        <p:spPr>
          <a:xfrm>
            <a:off x="561271" y="8824799"/>
            <a:ext cx="173990" cy="325755"/>
          </a:xfrm>
          <a:prstGeom prst="rect">
            <a:avLst/>
          </a:prstGeom>
        </p:spPr>
        <p:txBody>
          <a:bodyPr vert="horz" wrap="square" lIns="0" tIns="0" rIns="0" bIns="0" rtlCol="0">
            <a:spAutoFit/>
          </a:bodyPr>
          <a:lstStyle/>
          <a:p>
            <a:pPr marL="12700">
              <a:lnSpc>
                <a:spcPct val="100000"/>
              </a:lnSpc>
            </a:pPr>
            <a:r>
              <a:rPr sz="2050" spc="130" dirty="0">
                <a:solidFill>
                  <a:srgbClr val="FFFFFF"/>
                </a:solidFill>
                <a:latin typeface="Calibri"/>
                <a:cs typeface="Calibri"/>
              </a:rPr>
              <a:t>7</a:t>
            </a:r>
            <a:endParaRPr sz="2050" dirty="0">
              <a:latin typeface="Calibri"/>
              <a:cs typeface="Calibri"/>
            </a:endParaRPr>
          </a:p>
        </p:txBody>
      </p:sp>
      <p:sp>
        <p:nvSpPr>
          <p:cNvPr id="28" name="object 28"/>
          <p:cNvSpPr/>
          <p:nvPr/>
        </p:nvSpPr>
        <p:spPr>
          <a:xfrm>
            <a:off x="1675625" y="4480661"/>
            <a:ext cx="192024" cy="206654"/>
          </a:xfrm>
          <a:prstGeom prst="rect">
            <a:avLst/>
          </a:prstGeom>
          <a:blipFill>
            <a:blip r:embed="rId2" cstate="print"/>
            <a:stretch>
              <a:fillRect/>
            </a:stretch>
          </a:blipFill>
        </p:spPr>
        <p:txBody>
          <a:bodyPr wrap="square" lIns="0" tIns="0" rIns="0" bIns="0" rtlCol="0"/>
          <a:lstStyle/>
          <a:p>
            <a:endParaRPr/>
          </a:p>
        </p:txBody>
      </p:sp>
      <p:sp>
        <p:nvSpPr>
          <p:cNvPr id="29" name="object 29"/>
          <p:cNvSpPr/>
          <p:nvPr/>
        </p:nvSpPr>
        <p:spPr>
          <a:xfrm>
            <a:off x="4964925" y="5315966"/>
            <a:ext cx="192024" cy="206654"/>
          </a:xfrm>
          <a:prstGeom prst="rect">
            <a:avLst/>
          </a:prstGeom>
          <a:blipFill>
            <a:blip r:embed="rId2" cstate="print"/>
            <a:stretch>
              <a:fillRect/>
            </a:stretch>
          </a:blipFill>
        </p:spPr>
        <p:txBody>
          <a:bodyPr wrap="square" lIns="0" tIns="0" rIns="0" bIns="0" rtlCol="0"/>
          <a:lstStyle/>
          <a:p>
            <a:endParaRPr/>
          </a:p>
        </p:txBody>
      </p:sp>
      <p:sp>
        <p:nvSpPr>
          <p:cNvPr id="30" name="object 30"/>
          <p:cNvSpPr/>
          <p:nvPr/>
        </p:nvSpPr>
        <p:spPr>
          <a:xfrm>
            <a:off x="6655307" y="5315966"/>
            <a:ext cx="329183" cy="477926"/>
          </a:xfrm>
          <a:prstGeom prst="rect">
            <a:avLst/>
          </a:prstGeom>
          <a:blipFill>
            <a:blip r:embed="rId3" cstate="print"/>
            <a:stretch>
              <a:fillRect/>
            </a:stretch>
          </a:blipFill>
        </p:spPr>
        <p:txBody>
          <a:bodyPr wrap="square" lIns="0" tIns="0" rIns="0" bIns="0" rtlCol="0"/>
          <a:lstStyle/>
          <a:p>
            <a:endParaRPr/>
          </a:p>
        </p:txBody>
      </p:sp>
      <p:sp>
        <p:nvSpPr>
          <p:cNvPr id="31" name="object 31"/>
          <p:cNvSpPr txBox="1"/>
          <p:nvPr/>
        </p:nvSpPr>
        <p:spPr>
          <a:xfrm>
            <a:off x="491411" y="330289"/>
            <a:ext cx="5074285" cy="536575"/>
          </a:xfrm>
          <a:prstGeom prst="rect">
            <a:avLst/>
          </a:prstGeom>
        </p:spPr>
        <p:txBody>
          <a:bodyPr vert="horz" wrap="square" lIns="0" tIns="0" rIns="0" bIns="0" rtlCol="0">
            <a:spAutoFit/>
          </a:bodyPr>
          <a:lstStyle/>
          <a:p>
            <a:pPr marL="33020">
              <a:lnSpc>
                <a:spcPct val="100000"/>
              </a:lnSpc>
              <a:tabLst>
                <a:tab pos="2588260" algn="l"/>
              </a:tabLst>
            </a:pPr>
            <a:r>
              <a:rPr sz="1000" dirty="0">
                <a:solidFill>
                  <a:srgbClr val="231F20"/>
                </a:solidFill>
                <a:latin typeface="Arial"/>
                <a:cs typeface="Arial"/>
              </a:rPr>
              <a:t>Användarnamn:	Lösenord:</a:t>
            </a:r>
            <a:endParaRPr sz="1000">
              <a:latin typeface="Arial"/>
              <a:cs typeface="Arial"/>
            </a:endParaRPr>
          </a:p>
          <a:p>
            <a:pPr marL="12700">
              <a:lnSpc>
                <a:spcPct val="100000"/>
              </a:lnSpc>
              <a:spcBef>
                <a:spcPts val="425"/>
              </a:spcBef>
            </a:pPr>
            <a:r>
              <a:rPr sz="2100" b="1" dirty="0">
                <a:solidFill>
                  <a:srgbClr val="020303"/>
                </a:solidFill>
                <a:latin typeface="Arial"/>
                <a:cs typeface="Arial"/>
              </a:rPr>
              <a:t>RAPPORTERINGSHJÄLP -</a:t>
            </a:r>
            <a:r>
              <a:rPr sz="2100" b="1" spc="-140" dirty="0">
                <a:solidFill>
                  <a:srgbClr val="020303"/>
                </a:solidFill>
                <a:latin typeface="Arial"/>
                <a:cs typeface="Arial"/>
              </a:rPr>
              <a:t> </a:t>
            </a:r>
            <a:r>
              <a:rPr sz="2100" b="1" dirty="0">
                <a:solidFill>
                  <a:srgbClr val="020303"/>
                </a:solidFill>
                <a:latin typeface="Arial"/>
                <a:cs typeface="Arial"/>
              </a:rPr>
              <a:t>SPORTSWIK</a:t>
            </a:r>
            <a:endParaRPr sz="2100">
              <a:latin typeface="Arial"/>
              <a:cs typeface="Arial"/>
            </a:endParaRPr>
          </a:p>
        </p:txBody>
      </p:sp>
      <p:sp>
        <p:nvSpPr>
          <p:cNvPr id="34" name="object 34"/>
          <p:cNvSpPr txBox="1"/>
          <p:nvPr/>
        </p:nvSpPr>
        <p:spPr>
          <a:xfrm>
            <a:off x="991715" y="10179880"/>
            <a:ext cx="5506085" cy="153888"/>
          </a:xfrm>
          <a:prstGeom prst="rect">
            <a:avLst/>
          </a:prstGeom>
          <a:ln>
            <a:noFill/>
          </a:ln>
        </p:spPr>
        <p:txBody>
          <a:bodyPr vert="horz" wrap="square" lIns="0" tIns="0" rIns="0" bIns="0" rtlCol="0">
            <a:spAutoFit/>
          </a:bodyPr>
          <a:lstStyle/>
          <a:p>
            <a:pPr marL="12700">
              <a:lnSpc>
                <a:spcPts val="1210"/>
              </a:lnSpc>
            </a:pPr>
            <a:r>
              <a:rPr sz="1100" dirty="0">
                <a:solidFill>
                  <a:srgbClr val="231F20"/>
                </a:solidFill>
                <a:latin typeface="Arial"/>
                <a:cs typeface="Arial"/>
                <a:hlinkClick r:id="rId4"/>
              </a:rPr>
              <a:t>Frågor eller funderingar? </a:t>
            </a:r>
            <a:r>
              <a:rPr lang="sv-SE" sz="1100" dirty="0" smtClean="0">
                <a:solidFill>
                  <a:srgbClr val="231F20"/>
                </a:solidFill>
                <a:latin typeface="Arial"/>
                <a:cs typeface="Arial"/>
                <a:hlinkClick r:id="rId4"/>
              </a:rPr>
              <a:t>Prata med cupledningen eller maila </a:t>
            </a:r>
            <a:r>
              <a:rPr sz="1100" dirty="0" smtClean="0">
                <a:solidFill>
                  <a:srgbClr val="231F20"/>
                </a:solidFill>
                <a:latin typeface="Arial"/>
                <a:cs typeface="Arial"/>
                <a:hlinkClick r:id="rId4"/>
              </a:rPr>
              <a:t>support@sportswik.com</a:t>
            </a:r>
            <a:endParaRPr sz="1100" dirty="0">
              <a:latin typeface="Arial"/>
              <a:cs typeface="Arial"/>
            </a:endParaRPr>
          </a:p>
        </p:txBody>
      </p:sp>
      <p:sp>
        <p:nvSpPr>
          <p:cNvPr id="32" name="object 32"/>
          <p:cNvSpPr txBox="1"/>
          <p:nvPr/>
        </p:nvSpPr>
        <p:spPr>
          <a:xfrm>
            <a:off x="512254" y="998372"/>
            <a:ext cx="6572884" cy="1078230"/>
          </a:xfrm>
          <a:prstGeom prst="rect">
            <a:avLst/>
          </a:prstGeom>
        </p:spPr>
        <p:txBody>
          <a:bodyPr vert="horz" wrap="square" lIns="0" tIns="0" rIns="0" bIns="0" rtlCol="0">
            <a:spAutoFit/>
          </a:bodyPr>
          <a:lstStyle/>
          <a:p>
            <a:pPr marL="12700" marR="5080">
              <a:lnSpc>
                <a:spcPct val="108300"/>
              </a:lnSpc>
            </a:pPr>
            <a:r>
              <a:rPr sz="1000" spc="25" dirty="0">
                <a:solidFill>
                  <a:srgbClr val="231F20"/>
                </a:solidFill>
                <a:latin typeface="Arial"/>
                <a:cs typeface="Arial"/>
              </a:rPr>
              <a:t>Här </a:t>
            </a:r>
            <a:r>
              <a:rPr sz="1000" spc="15" dirty="0">
                <a:solidFill>
                  <a:srgbClr val="231F20"/>
                </a:solidFill>
                <a:latin typeface="Arial"/>
                <a:cs typeface="Arial"/>
              </a:rPr>
              <a:t>följer </a:t>
            </a:r>
            <a:r>
              <a:rPr sz="1000" spc="25" dirty="0">
                <a:solidFill>
                  <a:srgbClr val="231F20"/>
                </a:solidFill>
                <a:latin typeface="Arial"/>
                <a:cs typeface="Arial"/>
              </a:rPr>
              <a:t>en </a:t>
            </a:r>
            <a:r>
              <a:rPr sz="1000" spc="20" dirty="0">
                <a:solidFill>
                  <a:srgbClr val="231F20"/>
                </a:solidFill>
                <a:latin typeface="Arial"/>
                <a:cs typeface="Arial"/>
              </a:rPr>
              <a:t>guide kring hur </a:t>
            </a:r>
            <a:r>
              <a:rPr sz="1000" spc="30" dirty="0">
                <a:solidFill>
                  <a:srgbClr val="231F20"/>
                </a:solidFill>
                <a:latin typeface="Arial"/>
                <a:cs typeface="Arial"/>
              </a:rPr>
              <a:t>man </a:t>
            </a:r>
            <a:r>
              <a:rPr sz="1000" spc="20" dirty="0">
                <a:solidFill>
                  <a:srgbClr val="231F20"/>
                </a:solidFill>
                <a:latin typeface="Arial"/>
                <a:cs typeface="Arial"/>
              </a:rPr>
              <a:t>rapporterar </a:t>
            </a:r>
            <a:r>
              <a:rPr sz="1000" spc="25" dirty="0">
                <a:solidFill>
                  <a:srgbClr val="231F20"/>
                </a:solidFill>
                <a:latin typeface="Arial"/>
                <a:cs typeface="Arial"/>
              </a:rPr>
              <a:t>mål </a:t>
            </a:r>
            <a:r>
              <a:rPr sz="1000" spc="30" dirty="0">
                <a:solidFill>
                  <a:srgbClr val="231F20"/>
                </a:solidFill>
                <a:latin typeface="Arial"/>
                <a:cs typeface="Arial"/>
              </a:rPr>
              <a:t>&amp; </a:t>
            </a:r>
            <a:r>
              <a:rPr sz="1000" spc="20" dirty="0">
                <a:solidFill>
                  <a:srgbClr val="231F20"/>
                </a:solidFill>
                <a:latin typeface="Arial"/>
                <a:cs typeface="Arial"/>
              </a:rPr>
              <a:t>matchhändelser </a:t>
            </a:r>
            <a:r>
              <a:rPr sz="1000" spc="10" dirty="0">
                <a:solidFill>
                  <a:srgbClr val="231F20"/>
                </a:solidFill>
                <a:latin typeface="Arial"/>
                <a:cs typeface="Arial"/>
              </a:rPr>
              <a:t>i </a:t>
            </a:r>
            <a:r>
              <a:rPr sz="1000" spc="20" dirty="0">
                <a:solidFill>
                  <a:srgbClr val="231F20"/>
                </a:solidFill>
                <a:latin typeface="Arial"/>
                <a:cs typeface="Arial"/>
              </a:rPr>
              <a:t>Sportswik-appen. </a:t>
            </a:r>
            <a:r>
              <a:rPr sz="1000" spc="30" dirty="0">
                <a:solidFill>
                  <a:srgbClr val="231F20"/>
                </a:solidFill>
                <a:latin typeface="Arial"/>
                <a:cs typeface="Arial"/>
              </a:rPr>
              <a:t>Man </a:t>
            </a:r>
            <a:r>
              <a:rPr sz="1000" spc="15" dirty="0">
                <a:solidFill>
                  <a:srgbClr val="231F20"/>
                </a:solidFill>
                <a:latin typeface="Arial"/>
                <a:cs typeface="Arial"/>
              </a:rPr>
              <a:t>får </a:t>
            </a:r>
            <a:r>
              <a:rPr sz="1000" spc="20" dirty="0">
                <a:solidFill>
                  <a:srgbClr val="231F20"/>
                </a:solidFill>
                <a:latin typeface="Arial"/>
                <a:cs typeface="Arial"/>
              </a:rPr>
              <a:t>också gärna  </a:t>
            </a:r>
            <a:r>
              <a:rPr sz="1000" spc="15" dirty="0">
                <a:solidFill>
                  <a:srgbClr val="231F20"/>
                </a:solidFill>
                <a:latin typeface="Arial"/>
                <a:cs typeface="Arial"/>
              </a:rPr>
              <a:t>fota </a:t>
            </a:r>
            <a:r>
              <a:rPr sz="1000" spc="25" dirty="0">
                <a:solidFill>
                  <a:srgbClr val="231F20"/>
                </a:solidFill>
                <a:latin typeface="Arial"/>
                <a:cs typeface="Arial"/>
              </a:rPr>
              <a:t>och </a:t>
            </a:r>
            <a:r>
              <a:rPr sz="1000" spc="20" dirty="0">
                <a:solidFill>
                  <a:srgbClr val="231F20"/>
                </a:solidFill>
                <a:latin typeface="Arial"/>
                <a:cs typeface="Arial"/>
              </a:rPr>
              <a:t>filma från </a:t>
            </a:r>
            <a:r>
              <a:rPr sz="1000" spc="25" dirty="0">
                <a:solidFill>
                  <a:srgbClr val="231F20"/>
                </a:solidFill>
                <a:latin typeface="Arial"/>
                <a:cs typeface="Arial"/>
              </a:rPr>
              <a:t>matcherna (om </a:t>
            </a:r>
            <a:r>
              <a:rPr sz="1000" spc="30" dirty="0">
                <a:solidFill>
                  <a:srgbClr val="231F20"/>
                </a:solidFill>
                <a:latin typeface="Arial"/>
                <a:cs typeface="Arial"/>
              </a:rPr>
              <a:t>man </a:t>
            </a:r>
            <a:r>
              <a:rPr sz="1000" spc="20" dirty="0">
                <a:solidFill>
                  <a:srgbClr val="231F20"/>
                </a:solidFill>
                <a:latin typeface="Arial"/>
                <a:cs typeface="Arial"/>
              </a:rPr>
              <a:t>hinner). </a:t>
            </a:r>
            <a:r>
              <a:rPr sz="1000" spc="25" dirty="0">
                <a:solidFill>
                  <a:srgbClr val="231F20"/>
                </a:solidFill>
                <a:latin typeface="Arial"/>
                <a:cs typeface="Arial"/>
              </a:rPr>
              <a:t>T ex </a:t>
            </a:r>
            <a:r>
              <a:rPr sz="1000" spc="20" dirty="0">
                <a:solidFill>
                  <a:srgbClr val="231F20"/>
                </a:solidFill>
                <a:latin typeface="Arial"/>
                <a:cs typeface="Arial"/>
              </a:rPr>
              <a:t>när </a:t>
            </a:r>
            <a:r>
              <a:rPr sz="1000" spc="25" dirty="0">
                <a:solidFill>
                  <a:srgbClr val="231F20"/>
                </a:solidFill>
                <a:latin typeface="Arial"/>
                <a:cs typeface="Arial"/>
              </a:rPr>
              <a:t>matchens </a:t>
            </a:r>
            <a:r>
              <a:rPr sz="1000" spc="15" dirty="0">
                <a:solidFill>
                  <a:srgbClr val="231F20"/>
                </a:solidFill>
                <a:latin typeface="Arial"/>
                <a:cs typeface="Arial"/>
              </a:rPr>
              <a:t>lirare får sitt pris, </a:t>
            </a:r>
            <a:r>
              <a:rPr sz="1000" spc="25" dirty="0">
                <a:solidFill>
                  <a:srgbClr val="231F20"/>
                </a:solidFill>
                <a:latin typeface="Arial"/>
                <a:cs typeface="Arial"/>
              </a:rPr>
              <a:t>en engagerad</a:t>
            </a:r>
            <a:r>
              <a:rPr sz="1000" spc="-185" dirty="0">
                <a:solidFill>
                  <a:srgbClr val="231F20"/>
                </a:solidFill>
                <a:latin typeface="Arial"/>
                <a:cs typeface="Arial"/>
              </a:rPr>
              <a:t> </a:t>
            </a:r>
            <a:r>
              <a:rPr sz="1000" spc="20" dirty="0">
                <a:solidFill>
                  <a:srgbClr val="231F20"/>
                </a:solidFill>
                <a:latin typeface="Arial"/>
                <a:cs typeface="Arial"/>
              </a:rPr>
              <a:t>avbytarbänk  </a:t>
            </a:r>
            <a:r>
              <a:rPr sz="1000" spc="15" dirty="0">
                <a:solidFill>
                  <a:srgbClr val="231F20"/>
                </a:solidFill>
                <a:latin typeface="Arial"/>
                <a:cs typeface="Arial"/>
              </a:rPr>
              <a:t>eller jublet efter ett </a:t>
            </a:r>
            <a:r>
              <a:rPr sz="1000" spc="20" dirty="0">
                <a:solidFill>
                  <a:srgbClr val="231F20"/>
                </a:solidFill>
                <a:latin typeface="Arial"/>
                <a:cs typeface="Arial"/>
              </a:rPr>
              <a:t>mål. Det är jätteuppskattat </a:t>
            </a:r>
            <a:r>
              <a:rPr sz="1000" spc="25" dirty="0">
                <a:solidFill>
                  <a:srgbClr val="231F20"/>
                </a:solidFill>
                <a:latin typeface="Arial"/>
                <a:cs typeface="Arial"/>
              </a:rPr>
              <a:t>av </a:t>
            </a:r>
            <a:r>
              <a:rPr sz="1000" spc="15" dirty="0">
                <a:solidFill>
                  <a:srgbClr val="231F20"/>
                </a:solidFill>
                <a:latin typeface="Arial"/>
                <a:cs typeface="Arial"/>
              </a:rPr>
              <a:t>alla </a:t>
            </a:r>
            <a:r>
              <a:rPr sz="1000" spc="30" dirty="0">
                <a:solidFill>
                  <a:srgbClr val="231F20"/>
                </a:solidFill>
                <a:latin typeface="Arial"/>
                <a:cs typeface="Arial"/>
              </a:rPr>
              <a:t>som </a:t>
            </a:r>
            <a:r>
              <a:rPr sz="1000" spc="15" dirty="0">
                <a:solidFill>
                  <a:srgbClr val="231F20"/>
                </a:solidFill>
                <a:latin typeface="Arial"/>
                <a:cs typeface="Arial"/>
              </a:rPr>
              <a:t>följer </a:t>
            </a:r>
            <a:r>
              <a:rPr sz="1000" spc="20" dirty="0">
                <a:solidFill>
                  <a:srgbClr val="231F20"/>
                </a:solidFill>
                <a:latin typeface="Arial"/>
                <a:cs typeface="Arial"/>
              </a:rPr>
              <a:t>sina lag</a:t>
            </a:r>
            <a:r>
              <a:rPr sz="1000" spc="-50" dirty="0">
                <a:solidFill>
                  <a:srgbClr val="231F20"/>
                </a:solidFill>
                <a:latin typeface="Arial"/>
                <a:cs typeface="Arial"/>
              </a:rPr>
              <a:t> </a:t>
            </a:r>
            <a:r>
              <a:rPr sz="1000" spc="20" dirty="0">
                <a:solidFill>
                  <a:srgbClr val="231F20"/>
                </a:solidFill>
                <a:latin typeface="Arial"/>
                <a:cs typeface="Arial"/>
              </a:rPr>
              <a:t>hemifrån!</a:t>
            </a:r>
            <a:endParaRPr sz="1000" dirty="0">
              <a:latin typeface="Arial"/>
              <a:cs typeface="Arial"/>
            </a:endParaRPr>
          </a:p>
          <a:p>
            <a:pPr marL="12700" marR="361315">
              <a:lnSpc>
                <a:spcPct val="108300"/>
              </a:lnSpc>
              <a:spcBef>
                <a:spcPts val="600"/>
              </a:spcBef>
            </a:pPr>
            <a:r>
              <a:rPr sz="1000" spc="25" dirty="0">
                <a:solidFill>
                  <a:srgbClr val="231F20"/>
                </a:solidFill>
                <a:latin typeface="Arial"/>
                <a:cs typeface="Arial"/>
              </a:rPr>
              <a:t>Mål och </a:t>
            </a:r>
            <a:r>
              <a:rPr sz="1000" spc="20" dirty="0">
                <a:solidFill>
                  <a:srgbClr val="231F20"/>
                </a:solidFill>
                <a:latin typeface="Arial"/>
                <a:cs typeface="Arial"/>
              </a:rPr>
              <a:t>utvisningar ska rapporteras från </a:t>
            </a:r>
            <a:r>
              <a:rPr sz="1000" spc="15" dirty="0">
                <a:solidFill>
                  <a:srgbClr val="231F20"/>
                </a:solidFill>
                <a:latin typeface="Arial"/>
                <a:cs typeface="Arial"/>
              </a:rPr>
              <a:t>alla </a:t>
            </a:r>
            <a:r>
              <a:rPr sz="1000" spc="20" dirty="0">
                <a:solidFill>
                  <a:srgbClr val="231F20"/>
                </a:solidFill>
                <a:latin typeface="Arial"/>
                <a:cs typeface="Arial"/>
              </a:rPr>
              <a:t>matcher </a:t>
            </a:r>
            <a:r>
              <a:rPr sz="1000" spc="10" dirty="0">
                <a:solidFill>
                  <a:srgbClr val="231F20"/>
                </a:solidFill>
                <a:latin typeface="Arial"/>
                <a:cs typeface="Arial"/>
              </a:rPr>
              <a:t>i </a:t>
            </a:r>
            <a:r>
              <a:rPr lang="sv-SE" sz="1000" spc="25" dirty="0" smtClean="0">
                <a:solidFill>
                  <a:srgbClr val="231F20"/>
                </a:solidFill>
                <a:latin typeface="Arial"/>
                <a:cs typeface="Arial"/>
              </a:rPr>
              <a:t>klasser med resultat och tabellräkning</a:t>
            </a:r>
            <a:r>
              <a:rPr sz="1000" spc="15" dirty="0" smtClean="0">
                <a:solidFill>
                  <a:srgbClr val="231F20"/>
                </a:solidFill>
                <a:latin typeface="Arial"/>
                <a:cs typeface="Arial"/>
              </a:rPr>
              <a:t>. </a:t>
            </a:r>
            <a:r>
              <a:rPr sz="1000" spc="10" dirty="0">
                <a:solidFill>
                  <a:srgbClr val="231F20"/>
                </a:solidFill>
                <a:latin typeface="Arial"/>
                <a:cs typeface="Arial"/>
              </a:rPr>
              <a:t>I </a:t>
            </a:r>
            <a:r>
              <a:rPr lang="sv-SE" sz="1000" spc="25" dirty="0" smtClean="0">
                <a:solidFill>
                  <a:srgbClr val="231F20"/>
                </a:solidFill>
                <a:latin typeface="Arial"/>
                <a:cs typeface="Arial"/>
              </a:rPr>
              <a:t>de andra klasserna </a:t>
            </a:r>
            <a:r>
              <a:rPr sz="1000" spc="20" dirty="0" smtClean="0">
                <a:solidFill>
                  <a:srgbClr val="231F20"/>
                </a:solidFill>
                <a:latin typeface="Arial"/>
                <a:cs typeface="Arial"/>
              </a:rPr>
              <a:t>går det</a:t>
            </a:r>
            <a:r>
              <a:rPr lang="sv-SE" sz="1000" spc="20" dirty="0">
                <a:solidFill>
                  <a:srgbClr val="231F20"/>
                </a:solidFill>
                <a:latin typeface="Arial"/>
                <a:cs typeface="Arial"/>
              </a:rPr>
              <a:t> </a:t>
            </a:r>
            <a:r>
              <a:rPr lang="sv-SE" sz="1000" spc="20" dirty="0" smtClean="0">
                <a:solidFill>
                  <a:srgbClr val="231F20"/>
                </a:solidFill>
                <a:latin typeface="Arial"/>
                <a:cs typeface="Arial"/>
              </a:rPr>
              <a:t>i</a:t>
            </a:r>
            <a:r>
              <a:rPr sz="1000" spc="15" dirty="0" smtClean="0">
                <a:solidFill>
                  <a:srgbClr val="231F20"/>
                </a:solidFill>
                <a:latin typeface="Arial"/>
                <a:cs typeface="Arial"/>
              </a:rPr>
              <a:t>nte </a:t>
            </a:r>
            <a:r>
              <a:rPr sz="1000" spc="15" dirty="0">
                <a:solidFill>
                  <a:srgbClr val="231F20"/>
                </a:solidFill>
                <a:latin typeface="Arial"/>
                <a:cs typeface="Arial"/>
              </a:rPr>
              <a:t>att starta </a:t>
            </a:r>
            <a:r>
              <a:rPr sz="1000" spc="25" dirty="0">
                <a:solidFill>
                  <a:srgbClr val="231F20"/>
                </a:solidFill>
                <a:latin typeface="Arial"/>
                <a:cs typeface="Arial"/>
              </a:rPr>
              <a:t>en mål </a:t>
            </a:r>
            <a:r>
              <a:rPr sz="1000" spc="30" dirty="0">
                <a:solidFill>
                  <a:srgbClr val="231F20"/>
                </a:solidFill>
                <a:latin typeface="Arial"/>
                <a:cs typeface="Arial"/>
              </a:rPr>
              <a:t>&amp; </a:t>
            </a:r>
            <a:r>
              <a:rPr sz="1000" spc="20" dirty="0">
                <a:solidFill>
                  <a:srgbClr val="231F20"/>
                </a:solidFill>
                <a:latin typeface="Arial"/>
                <a:cs typeface="Arial"/>
              </a:rPr>
              <a:t>händelserapportering utan </a:t>
            </a:r>
            <a:r>
              <a:rPr sz="1000" spc="30" dirty="0">
                <a:solidFill>
                  <a:srgbClr val="231F20"/>
                </a:solidFill>
                <a:latin typeface="Arial"/>
                <a:cs typeface="Arial"/>
              </a:rPr>
              <a:t>man </a:t>
            </a:r>
            <a:r>
              <a:rPr sz="1000" spc="15" dirty="0">
                <a:solidFill>
                  <a:srgbClr val="231F20"/>
                </a:solidFill>
                <a:latin typeface="Arial"/>
                <a:cs typeface="Arial"/>
              </a:rPr>
              <a:t>får ett </a:t>
            </a:r>
            <a:r>
              <a:rPr sz="1000" spc="25" dirty="0">
                <a:solidFill>
                  <a:srgbClr val="231F20"/>
                </a:solidFill>
                <a:latin typeface="Arial"/>
                <a:cs typeface="Arial"/>
              </a:rPr>
              <a:t>meddelande </a:t>
            </a:r>
            <a:r>
              <a:rPr sz="1000" spc="30" dirty="0">
                <a:solidFill>
                  <a:srgbClr val="231F20"/>
                </a:solidFill>
                <a:latin typeface="Arial"/>
                <a:cs typeface="Arial"/>
              </a:rPr>
              <a:t>om </a:t>
            </a:r>
            <a:r>
              <a:rPr sz="1000" spc="15" dirty="0">
                <a:solidFill>
                  <a:srgbClr val="231F20"/>
                </a:solidFill>
                <a:latin typeface="Arial"/>
                <a:cs typeface="Arial"/>
              </a:rPr>
              <a:t>att </a:t>
            </a:r>
            <a:r>
              <a:rPr sz="1000" spc="15" dirty="0" smtClean="0">
                <a:solidFill>
                  <a:srgbClr val="231F20"/>
                </a:solidFill>
                <a:latin typeface="Arial"/>
                <a:cs typeface="Arial"/>
              </a:rPr>
              <a:t>detta</a:t>
            </a:r>
            <a:r>
              <a:rPr lang="sv-SE" sz="1000" spc="15" dirty="0" smtClean="0">
                <a:solidFill>
                  <a:srgbClr val="231F20"/>
                </a:solidFill>
                <a:latin typeface="Arial"/>
                <a:cs typeface="Arial"/>
              </a:rPr>
              <a:t> inte är tillåtet</a:t>
            </a:r>
            <a:r>
              <a:rPr sz="1000" spc="15" dirty="0" smtClean="0">
                <a:solidFill>
                  <a:srgbClr val="231F20"/>
                </a:solidFill>
                <a:latin typeface="Arial"/>
                <a:cs typeface="Arial"/>
              </a:rPr>
              <a:t>. </a:t>
            </a:r>
            <a:r>
              <a:rPr sz="1000" spc="15" dirty="0">
                <a:solidFill>
                  <a:srgbClr val="231F20"/>
                </a:solidFill>
                <a:latin typeface="Arial"/>
                <a:cs typeface="Arial"/>
              </a:rPr>
              <a:t>Att fota </a:t>
            </a:r>
            <a:r>
              <a:rPr sz="1000" spc="25" dirty="0">
                <a:solidFill>
                  <a:srgbClr val="231F20"/>
                </a:solidFill>
                <a:latin typeface="Arial"/>
                <a:cs typeface="Arial"/>
              </a:rPr>
              <a:t>och </a:t>
            </a:r>
            <a:r>
              <a:rPr sz="1000" spc="20" dirty="0">
                <a:solidFill>
                  <a:srgbClr val="231F20"/>
                </a:solidFill>
                <a:latin typeface="Arial"/>
                <a:cs typeface="Arial"/>
              </a:rPr>
              <a:t>filma går </a:t>
            </a:r>
            <a:r>
              <a:rPr sz="1000" spc="25" dirty="0">
                <a:solidFill>
                  <a:srgbClr val="231F20"/>
                </a:solidFill>
                <a:latin typeface="Arial"/>
                <a:cs typeface="Arial"/>
              </a:rPr>
              <a:t>dock </a:t>
            </a:r>
            <a:r>
              <a:rPr sz="1000" spc="20" dirty="0">
                <a:solidFill>
                  <a:srgbClr val="231F20"/>
                </a:solidFill>
                <a:latin typeface="Arial"/>
                <a:cs typeface="Arial"/>
              </a:rPr>
              <a:t>bra från </a:t>
            </a:r>
            <a:r>
              <a:rPr sz="1000" spc="15" dirty="0">
                <a:solidFill>
                  <a:srgbClr val="231F20"/>
                </a:solidFill>
                <a:latin typeface="Arial"/>
                <a:cs typeface="Arial"/>
              </a:rPr>
              <a:t>alla </a:t>
            </a:r>
            <a:r>
              <a:rPr sz="1000" spc="20" dirty="0">
                <a:solidFill>
                  <a:srgbClr val="231F20"/>
                </a:solidFill>
                <a:latin typeface="Arial"/>
                <a:cs typeface="Arial"/>
              </a:rPr>
              <a:t>matcher </a:t>
            </a:r>
            <a:r>
              <a:rPr sz="1000" spc="10" dirty="0">
                <a:solidFill>
                  <a:srgbClr val="231F20"/>
                </a:solidFill>
                <a:latin typeface="Arial"/>
                <a:cs typeface="Arial"/>
              </a:rPr>
              <a:t>i</a:t>
            </a:r>
            <a:r>
              <a:rPr sz="1000" spc="-80" dirty="0">
                <a:solidFill>
                  <a:srgbClr val="231F20"/>
                </a:solidFill>
                <a:latin typeface="Arial"/>
                <a:cs typeface="Arial"/>
              </a:rPr>
              <a:t> </a:t>
            </a:r>
            <a:r>
              <a:rPr sz="1000" spc="20" dirty="0">
                <a:solidFill>
                  <a:srgbClr val="231F20"/>
                </a:solidFill>
                <a:latin typeface="Arial"/>
                <a:cs typeface="Arial"/>
              </a:rPr>
              <a:t>cupen.</a:t>
            </a:r>
            <a:endParaRPr sz="1000" dirty="0">
              <a:latin typeface="Arial"/>
              <a:cs typeface="Arial"/>
            </a:endParaRPr>
          </a:p>
        </p:txBody>
      </p:sp>
      <p:sp>
        <p:nvSpPr>
          <p:cNvPr id="33" name="object 33"/>
          <p:cNvSpPr txBox="1"/>
          <p:nvPr/>
        </p:nvSpPr>
        <p:spPr>
          <a:xfrm>
            <a:off x="2645765" y="9707096"/>
            <a:ext cx="4375785" cy="163830"/>
          </a:xfrm>
          <a:prstGeom prst="rect">
            <a:avLst/>
          </a:prstGeom>
        </p:spPr>
        <p:txBody>
          <a:bodyPr vert="horz" wrap="square" lIns="0" tIns="0" rIns="0" bIns="0" rtlCol="0">
            <a:spAutoFit/>
          </a:bodyPr>
          <a:lstStyle/>
          <a:p>
            <a:pPr marL="12700">
              <a:lnSpc>
                <a:spcPct val="100000"/>
              </a:lnSpc>
            </a:pPr>
            <a:r>
              <a:rPr sz="1000" spc="25" dirty="0">
                <a:solidFill>
                  <a:srgbClr val="231F20"/>
                </a:solidFill>
                <a:latin typeface="Arial"/>
                <a:cs typeface="Arial"/>
              </a:rPr>
              <a:t>Läs </a:t>
            </a:r>
            <a:r>
              <a:rPr sz="1000" spc="30" dirty="0">
                <a:solidFill>
                  <a:srgbClr val="231F20"/>
                </a:solidFill>
                <a:latin typeface="Arial"/>
                <a:cs typeface="Arial"/>
              </a:rPr>
              <a:t>om </a:t>
            </a:r>
            <a:r>
              <a:rPr sz="1000" spc="20" dirty="0">
                <a:solidFill>
                  <a:srgbClr val="231F20"/>
                </a:solidFill>
                <a:latin typeface="Arial"/>
                <a:cs typeface="Arial"/>
              </a:rPr>
              <a:t>hur </a:t>
            </a:r>
            <a:r>
              <a:rPr sz="1000" spc="30" dirty="0">
                <a:solidFill>
                  <a:srgbClr val="231F20"/>
                </a:solidFill>
                <a:latin typeface="Arial"/>
                <a:cs typeface="Arial"/>
              </a:rPr>
              <a:t>man </a:t>
            </a:r>
            <a:r>
              <a:rPr sz="1000" spc="20" dirty="0">
                <a:solidFill>
                  <a:srgbClr val="231F20"/>
                </a:solidFill>
                <a:latin typeface="Arial"/>
                <a:cs typeface="Arial"/>
              </a:rPr>
              <a:t>ändrar/tar bort </a:t>
            </a:r>
            <a:r>
              <a:rPr sz="1000" spc="25" dirty="0">
                <a:solidFill>
                  <a:srgbClr val="231F20"/>
                </a:solidFill>
                <a:latin typeface="Arial"/>
                <a:cs typeface="Arial"/>
              </a:rPr>
              <a:t>och </a:t>
            </a:r>
            <a:r>
              <a:rPr sz="1000" spc="15" dirty="0">
                <a:solidFill>
                  <a:srgbClr val="231F20"/>
                </a:solidFill>
                <a:latin typeface="Arial"/>
                <a:cs typeface="Arial"/>
              </a:rPr>
              <a:t>förlängning/straffar </a:t>
            </a:r>
            <a:r>
              <a:rPr sz="1000" spc="25" dirty="0">
                <a:solidFill>
                  <a:srgbClr val="231F20"/>
                </a:solidFill>
                <a:latin typeface="Arial"/>
                <a:cs typeface="Arial"/>
              </a:rPr>
              <a:t>på </a:t>
            </a:r>
            <a:r>
              <a:rPr sz="1000" spc="20" dirty="0">
                <a:solidFill>
                  <a:srgbClr val="231F20"/>
                </a:solidFill>
                <a:latin typeface="Arial"/>
                <a:cs typeface="Arial"/>
              </a:rPr>
              <a:t>andra sidan</a:t>
            </a:r>
            <a:r>
              <a:rPr sz="1000" spc="220" dirty="0">
                <a:solidFill>
                  <a:srgbClr val="231F20"/>
                </a:solidFill>
                <a:latin typeface="Arial"/>
                <a:cs typeface="Arial"/>
              </a:rPr>
              <a:t> </a:t>
            </a:r>
            <a:r>
              <a:rPr sz="1000" spc="20" dirty="0">
                <a:solidFill>
                  <a:srgbClr val="231F20"/>
                </a:solidFill>
                <a:latin typeface="Arial"/>
                <a:cs typeface="Arial"/>
              </a:rPr>
              <a:t>-&gt;</a:t>
            </a:r>
            <a:endParaRPr sz="1000">
              <a:latin typeface="Arial"/>
              <a:cs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934129" y="1320546"/>
            <a:ext cx="192405" cy="207010"/>
          </a:xfrm>
          <a:prstGeom prst="rect">
            <a:avLst/>
          </a:prstGeom>
        </p:spPr>
        <p:txBody>
          <a:bodyPr vert="horz" wrap="square" lIns="0" tIns="18415" rIns="0" bIns="0" rtlCol="0">
            <a:spAutoFit/>
          </a:bodyPr>
          <a:lstStyle/>
          <a:p>
            <a:pPr marL="5715">
              <a:lnSpc>
                <a:spcPct val="100000"/>
              </a:lnSpc>
              <a:spcBef>
                <a:spcPts val="145"/>
              </a:spcBef>
            </a:pPr>
            <a:r>
              <a:rPr sz="1000" spc="10" dirty="0">
                <a:solidFill>
                  <a:srgbClr val="231F20"/>
                </a:solidFill>
                <a:latin typeface="Arial"/>
                <a:cs typeface="Arial"/>
              </a:rPr>
              <a:t>...</a:t>
            </a:r>
            <a:endParaRPr sz="1000">
              <a:latin typeface="Arial"/>
              <a:cs typeface="Arial"/>
            </a:endParaRPr>
          </a:p>
        </p:txBody>
      </p:sp>
      <p:sp>
        <p:nvSpPr>
          <p:cNvPr id="3" name="object 3"/>
          <p:cNvSpPr txBox="1"/>
          <p:nvPr/>
        </p:nvSpPr>
        <p:spPr>
          <a:xfrm>
            <a:off x="991716" y="1123454"/>
            <a:ext cx="6076950" cy="709930"/>
          </a:xfrm>
          <a:prstGeom prst="rect">
            <a:avLst/>
          </a:prstGeom>
        </p:spPr>
        <p:txBody>
          <a:bodyPr vert="horz" wrap="square" lIns="0" tIns="0" rIns="0" bIns="0" rtlCol="0">
            <a:spAutoFit/>
          </a:bodyPr>
          <a:lstStyle/>
          <a:p>
            <a:pPr marL="12700">
              <a:lnSpc>
                <a:spcPct val="100000"/>
              </a:lnSpc>
            </a:pPr>
            <a:r>
              <a:rPr sz="1400" b="1" spc="20" dirty="0">
                <a:solidFill>
                  <a:srgbClr val="231F20"/>
                </a:solidFill>
                <a:latin typeface="Arial"/>
                <a:cs typeface="Arial"/>
              </a:rPr>
              <a:t>Redigera/Ta </a:t>
            </a:r>
            <a:r>
              <a:rPr sz="1400" b="1" spc="30" dirty="0">
                <a:solidFill>
                  <a:srgbClr val="231F20"/>
                </a:solidFill>
                <a:latin typeface="Arial"/>
                <a:cs typeface="Arial"/>
              </a:rPr>
              <a:t>bort </a:t>
            </a:r>
            <a:r>
              <a:rPr sz="1400" b="1" spc="25" dirty="0">
                <a:solidFill>
                  <a:srgbClr val="231F20"/>
                </a:solidFill>
                <a:latin typeface="Arial"/>
                <a:cs typeface="Arial"/>
              </a:rPr>
              <a:t>felaktigt </a:t>
            </a:r>
            <a:r>
              <a:rPr sz="1400" b="1" spc="30" dirty="0">
                <a:solidFill>
                  <a:srgbClr val="231F20"/>
                </a:solidFill>
                <a:latin typeface="Arial"/>
                <a:cs typeface="Arial"/>
              </a:rPr>
              <a:t>rapporterad</a:t>
            </a:r>
            <a:r>
              <a:rPr sz="1400" b="1" spc="25" dirty="0">
                <a:solidFill>
                  <a:srgbClr val="231F20"/>
                </a:solidFill>
                <a:latin typeface="Arial"/>
                <a:cs typeface="Arial"/>
              </a:rPr>
              <a:t> </a:t>
            </a:r>
            <a:r>
              <a:rPr sz="1400" b="1" spc="35" dirty="0">
                <a:solidFill>
                  <a:srgbClr val="231F20"/>
                </a:solidFill>
                <a:latin typeface="Arial"/>
                <a:cs typeface="Arial"/>
              </a:rPr>
              <a:t>händelse</a:t>
            </a:r>
            <a:endParaRPr sz="1400" dirty="0">
              <a:latin typeface="Arial"/>
              <a:cs typeface="Arial"/>
            </a:endParaRPr>
          </a:p>
          <a:p>
            <a:pPr marL="12700">
              <a:lnSpc>
                <a:spcPct val="100000"/>
              </a:lnSpc>
              <a:spcBef>
                <a:spcPts val="20"/>
              </a:spcBef>
              <a:buAutoNum type="arabicPeriod"/>
              <a:tabLst>
                <a:tab pos="158750" algn="l"/>
                <a:tab pos="3133090" algn="l"/>
              </a:tabLst>
            </a:pPr>
            <a:r>
              <a:rPr sz="1000" spc="15" dirty="0">
                <a:solidFill>
                  <a:srgbClr val="231F20"/>
                </a:solidFill>
                <a:latin typeface="Arial"/>
                <a:cs typeface="Arial"/>
              </a:rPr>
              <a:t>Tryck </a:t>
            </a:r>
            <a:r>
              <a:rPr sz="1000" spc="25" dirty="0">
                <a:solidFill>
                  <a:srgbClr val="231F20"/>
                </a:solidFill>
                <a:latin typeface="Arial"/>
                <a:cs typeface="Arial"/>
              </a:rPr>
              <a:t>på </a:t>
            </a:r>
            <a:r>
              <a:rPr sz="1000" spc="20" dirty="0">
                <a:solidFill>
                  <a:srgbClr val="231F20"/>
                </a:solidFill>
                <a:latin typeface="Arial"/>
                <a:cs typeface="Arial"/>
              </a:rPr>
              <a:t>händelsen </a:t>
            </a:r>
            <a:r>
              <a:rPr sz="1000" spc="10" dirty="0">
                <a:solidFill>
                  <a:srgbClr val="231F20"/>
                </a:solidFill>
                <a:latin typeface="Arial"/>
                <a:cs typeface="Arial"/>
              </a:rPr>
              <a:t>i </a:t>
            </a:r>
            <a:r>
              <a:rPr sz="1000" spc="15" dirty="0">
                <a:solidFill>
                  <a:srgbClr val="231F20"/>
                </a:solidFill>
                <a:latin typeface="Arial"/>
                <a:cs typeface="Arial"/>
              </a:rPr>
              <a:t>tidslinjen. Tryck</a:t>
            </a:r>
            <a:r>
              <a:rPr sz="1000" spc="25" dirty="0">
                <a:solidFill>
                  <a:srgbClr val="231F20"/>
                </a:solidFill>
                <a:latin typeface="Arial"/>
                <a:cs typeface="Arial"/>
              </a:rPr>
              <a:t> sedan</a:t>
            </a:r>
            <a:r>
              <a:rPr sz="1000" spc="20" dirty="0">
                <a:solidFill>
                  <a:srgbClr val="231F20"/>
                </a:solidFill>
                <a:latin typeface="Arial"/>
                <a:cs typeface="Arial"/>
              </a:rPr>
              <a:t> </a:t>
            </a:r>
            <a:r>
              <a:rPr sz="1000" spc="25" dirty="0">
                <a:solidFill>
                  <a:srgbClr val="231F20"/>
                </a:solidFill>
                <a:latin typeface="Arial"/>
                <a:cs typeface="Arial"/>
              </a:rPr>
              <a:t>på	</a:t>
            </a:r>
            <a:r>
              <a:rPr sz="1000" spc="20" dirty="0">
                <a:solidFill>
                  <a:srgbClr val="231F20"/>
                </a:solidFill>
                <a:latin typeface="Arial"/>
                <a:cs typeface="Arial"/>
              </a:rPr>
              <a:t>ute </a:t>
            </a:r>
            <a:r>
              <a:rPr sz="1000" spc="10" dirty="0">
                <a:solidFill>
                  <a:srgbClr val="231F20"/>
                </a:solidFill>
                <a:latin typeface="Arial"/>
                <a:cs typeface="Arial"/>
              </a:rPr>
              <a:t>till höger. </a:t>
            </a:r>
            <a:r>
              <a:rPr sz="1000" spc="15" dirty="0">
                <a:solidFill>
                  <a:srgbClr val="231F20"/>
                </a:solidFill>
                <a:latin typeface="Arial"/>
                <a:cs typeface="Arial"/>
              </a:rPr>
              <a:t>Välj </a:t>
            </a:r>
            <a:r>
              <a:rPr sz="1000" spc="20" dirty="0">
                <a:solidFill>
                  <a:srgbClr val="231F20"/>
                </a:solidFill>
                <a:latin typeface="Arial"/>
                <a:cs typeface="Arial"/>
              </a:rPr>
              <a:t>Redigera </a:t>
            </a:r>
            <a:r>
              <a:rPr sz="1000" spc="15" dirty="0">
                <a:solidFill>
                  <a:srgbClr val="231F20"/>
                </a:solidFill>
                <a:latin typeface="Arial"/>
                <a:cs typeface="Arial"/>
              </a:rPr>
              <a:t>eller </a:t>
            </a:r>
            <a:r>
              <a:rPr sz="1000" spc="-35" dirty="0">
                <a:solidFill>
                  <a:srgbClr val="231F20"/>
                </a:solidFill>
                <a:latin typeface="Arial"/>
                <a:cs typeface="Arial"/>
              </a:rPr>
              <a:t>Ta </a:t>
            </a:r>
            <a:r>
              <a:rPr sz="1000" spc="20" dirty="0">
                <a:solidFill>
                  <a:srgbClr val="231F20"/>
                </a:solidFill>
                <a:latin typeface="Arial"/>
                <a:cs typeface="Arial"/>
              </a:rPr>
              <a:t>bort </a:t>
            </a:r>
            <a:r>
              <a:rPr sz="1000" spc="10" dirty="0">
                <a:solidFill>
                  <a:srgbClr val="231F20"/>
                </a:solidFill>
                <a:latin typeface="Arial"/>
                <a:cs typeface="Arial"/>
              </a:rPr>
              <a:t>i</a:t>
            </a:r>
            <a:r>
              <a:rPr sz="1000" dirty="0">
                <a:solidFill>
                  <a:srgbClr val="231F20"/>
                </a:solidFill>
                <a:latin typeface="Arial"/>
                <a:cs typeface="Arial"/>
              </a:rPr>
              <a:t> </a:t>
            </a:r>
            <a:r>
              <a:rPr sz="1000" spc="25" dirty="0">
                <a:solidFill>
                  <a:srgbClr val="231F20"/>
                </a:solidFill>
                <a:latin typeface="Arial"/>
                <a:cs typeface="Arial"/>
              </a:rPr>
              <a:t>menyn.</a:t>
            </a:r>
            <a:endParaRPr sz="1000" dirty="0">
              <a:latin typeface="Arial"/>
              <a:cs typeface="Arial"/>
            </a:endParaRPr>
          </a:p>
          <a:p>
            <a:pPr marL="12700" marR="5080">
              <a:lnSpc>
                <a:spcPct val="108300"/>
              </a:lnSpc>
              <a:buAutoNum type="arabicPeriod"/>
              <a:tabLst>
                <a:tab pos="160655" algn="l"/>
              </a:tabLst>
            </a:pPr>
            <a:r>
              <a:rPr sz="1000" spc="15" dirty="0">
                <a:solidFill>
                  <a:srgbClr val="231F20"/>
                </a:solidFill>
                <a:latin typeface="Arial"/>
                <a:cs typeface="Arial"/>
              </a:rPr>
              <a:t>Vid </a:t>
            </a:r>
            <a:r>
              <a:rPr sz="1000" spc="20" dirty="0">
                <a:solidFill>
                  <a:srgbClr val="231F20"/>
                </a:solidFill>
                <a:latin typeface="Arial"/>
                <a:cs typeface="Arial"/>
              </a:rPr>
              <a:t>redigering </a:t>
            </a:r>
            <a:r>
              <a:rPr sz="1000" spc="25" dirty="0">
                <a:solidFill>
                  <a:srgbClr val="231F20"/>
                </a:solidFill>
                <a:latin typeface="Arial"/>
                <a:cs typeface="Arial"/>
              </a:rPr>
              <a:t>så </a:t>
            </a:r>
            <a:r>
              <a:rPr sz="1000" spc="20" dirty="0">
                <a:solidFill>
                  <a:srgbClr val="231F20"/>
                </a:solidFill>
                <a:latin typeface="Arial"/>
                <a:cs typeface="Arial"/>
              </a:rPr>
              <a:t>tryck </a:t>
            </a:r>
            <a:r>
              <a:rPr sz="1000" spc="25" dirty="0">
                <a:solidFill>
                  <a:srgbClr val="231F20"/>
                </a:solidFill>
                <a:latin typeface="Arial"/>
                <a:cs typeface="Arial"/>
              </a:rPr>
              <a:t>på den </a:t>
            </a:r>
            <a:r>
              <a:rPr sz="1000" spc="20" dirty="0">
                <a:solidFill>
                  <a:srgbClr val="231F20"/>
                </a:solidFill>
                <a:latin typeface="Arial"/>
                <a:cs typeface="Arial"/>
              </a:rPr>
              <a:t>rad </a:t>
            </a:r>
            <a:r>
              <a:rPr sz="1000" spc="30" dirty="0">
                <a:solidFill>
                  <a:srgbClr val="231F20"/>
                </a:solidFill>
                <a:latin typeface="Arial"/>
                <a:cs typeface="Arial"/>
              </a:rPr>
              <a:t>med </a:t>
            </a:r>
            <a:r>
              <a:rPr sz="1000" spc="20" dirty="0">
                <a:solidFill>
                  <a:srgbClr val="231F20"/>
                </a:solidFill>
                <a:latin typeface="Arial"/>
                <a:cs typeface="Arial"/>
              </a:rPr>
              <a:t>information </a:t>
            </a:r>
            <a:r>
              <a:rPr sz="1000" spc="25" dirty="0">
                <a:solidFill>
                  <a:srgbClr val="231F20"/>
                </a:solidFill>
                <a:latin typeface="Arial"/>
                <a:cs typeface="Arial"/>
              </a:rPr>
              <a:t>du </a:t>
            </a:r>
            <a:r>
              <a:rPr sz="1000" spc="10" dirty="0">
                <a:solidFill>
                  <a:srgbClr val="231F20"/>
                </a:solidFill>
                <a:latin typeface="Arial"/>
                <a:cs typeface="Arial"/>
              </a:rPr>
              <a:t>vill </a:t>
            </a:r>
            <a:r>
              <a:rPr sz="1000" spc="20" dirty="0">
                <a:solidFill>
                  <a:srgbClr val="231F20"/>
                </a:solidFill>
                <a:latin typeface="Arial"/>
                <a:cs typeface="Arial"/>
              </a:rPr>
              <a:t>ändra (Minut, </a:t>
            </a:r>
            <a:r>
              <a:rPr sz="1000" spc="25" dirty="0">
                <a:solidFill>
                  <a:srgbClr val="231F20"/>
                </a:solidFill>
                <a:latin typeface="Arial"/>
                <a:cs typeface="Arial"/>
              </a:rPr>
              <a:t>Mål </a:t>
            </a:r>
            <a:r>
              <a:rPr sz="1000" spc="-10" dirty="0">
                <a:solidFill>
                  <a:srgbClr val="231F20"/>
                </a:solidFill>
                <a:latin typeface="Arial"/>
                <a:cs typeface="Arial"/>
              </a:rPr>
              <a:t>av, </a:t>
            </a:r>
            <a:r>
              <a:rPr sz="1000" spc="20" dirty="0">
                <a:solidFill>
                  <a:srgbClr val="231F20"/>
                </a:solidFill>
                <a:latin typeface="Arial"/>
                <a:cs typeface="Arial"/>
              </a:rPr>
              <a:t>Utvisningsorsak</a:t>
            </a:r>
            <a:r>
              <a:rPr sz="1000" spc="-70" dirty="0">
                <a:solidFill>
                  <a:srgbClr val="231F20"/>
                </a:solidFill>
                <a:latin typeface="Arial"/>
                <a:cs typeface="Arial"/>
              </a:rPr>
              <a:t> </a:t>
            </a:r>
            <a:r>
              <a:rPr sz="1000" spc="15" dirty="0">
                <a:solidFill>
                  <a:srgbClr val="231F20"/>
                </a:solidFill>
                <a:latin typeface="Arial"/>
                <a:cs typeface="Arial"/>
              </a:rPr>
              <a:t>etc),  </a:t>
            </a:r>
            <a:r>
              <a:rPr sz="1000" spc="20" dirty="0">
                <a:solidFill>
                  <a:srgbClr val="231F20"/>
                </a:solidFill>
                <a:latin typeface="Arial"/>
                <a:cs typeface="Arial"/>
              </a:rPr>
              <a:t>gör ändringen </a:t>
            </a:r>
            <a:r>
              <a:rPr sz="1000" spc="25" dirty="0">
                <a:solidFill>
                  <a:srgbClr val="231F20"/>
                </a:solidFill>
                <a:latin typeface="Arial"/>
                <a:cs typeface="Arial"/>
              </a:rPr>
              <a:t>och </a:t>
            </a:r>
            <a:r>
              <a:rPr sz="1000" spc="20" dirty="0">
                <a:solidFill>
                  <a:srgbClr val="231F20"/>
                </a:solidFill>
                <a:latin typeface="Arial"/>
                <a:cs typeface="Arial"/>
              </a:rPr>
              <a:t>tryck </a:t>
            </a:r>
            <a:r>
              <a:rPr sz="1000" spc="25" dirty="0">
                <a:solidFill>
                  <a:srgbClr val="231F20"/>
                </a:solidFill>
                <a:latin typeface="Arial"/>
                <a:cs typeface="Arial"/>
              </a:rPr>
              <a:t>sedan på Spara uppe </a:t>
            </a:r>
            <a:r>
              <a:rPr sz="1000" spc="10" dirty="0">
                <a:solidFill>
                  <a:srgbClr val="231F20"/>
                </a:solidFill>
                <a:latin typeface="Arial"/>
                <a:cs typeface="Arial"/>
              </a:rPr>
              <a:t>till</a:t>
            </a:r>
            <a:r>
              <a:rPr sz="1000" spc="-120" dirty="0">
                <a:solidFill>
                  <a:srgbClr val="231F20"/>
                </a:solidFill>
                <a:latin typeface="Arial"/>
                <a:cs typeface="Arial"/>
              </a:rPr>
              <a:t> </a:t>
            </a:r>
            <a:r>
              <a:rPr sz="1000" spc="10" dirty="0">
                <a:solidFill>
                  <a:srgbClr val="231F20"/>
                </a:solidFill>
                <a:latin typeface="Arial"/>
                <a:cs typeface="Arial"/>
              </a:rPr>
              <a:t>höger.</a:t>
            </a:r>
            <a:endParaRPr sz="1000" dirty="0">
              <a:latin typeface="Arial"/>
              <a:cs typeface="Arial"/>
            </a:endParaRPr>
          </a:p>
        </p:txBody>
      </p:sp>
      <p:sp>
        <p:nvSpPr>
          <p:cNvPr id="4" name="object 4"/>
          <p:cNvSpPr/>
          <p:nvPr/>
        </p:nvSpPr>
        <p:spPr>
          <a:xfrm>
            <a:off x="470466" y="1148372"/>
            <a:ext cx="355600" cy="355600"/>
          </a:xfrm>
          <a:custGeom>
            <a:avLst/>
            <a:gdLst/>
            <a:ahLst/>
            <a:cxnLst/>
            <a:rect l="l" t="t" r="r" b="b"/>
            <a:pathLst>
              <a:path w="355600" h="355600">
                <a:moveTo>
                  <a:pt x="177622" y="0"/>
                </a:moveTo>
                <a:lnTo>
                  <a:pt x="130404" y="6344"/>
                </a:lnTo>
                <a:lnTo>
                  <a:pt x="87974" y="24248"/>
                </a:lnTo>
                <a:lnTo>
                  <a:pt x="52025" y="52019"/>
                </a:lnTo>
                <a:lnTo>
                  <a:pt x="24251" y="87964"/>
                </a:lnTo>
                <a:lnTo>
                  <a:pt x="6345" y="130392"/>
                </a:lnTo>
                <a:lnTo>
                  <a:pt x="0" y="177609"/>
                </a:lnTo>
                <a:lnTo>
                  <a:pt x="6345" y="224826"/>
                </a:lnTo>
                <a:lnTo>
                  <a:pt x="24251" y="267254"/>
                </a:lnTo>
                <a:lnTo>
                  <a:pt x="52025" y="303199"/>
                </a:lnTo>
                <a:lnTo>
                  <a:pt x="87974" y="330970"/>
                </a:lnTo>
                <a:lnTo>
                  <a:pt x="130404" y="348874"/>
                </a:lnTo>
                <a:lnTo>
                  <a:pt x="177622" y="355219"/>
                </a:lnTo>
                <a:lnTo>
                  <a:pt x="224834" y="348874"/>
                </a:lnTo>
                <a:lnTo>
                  <a:pt x="267261" y="330970"/>
                </a:lnTo>
                <a:lnTo>
                  <a:pt x="303207" y="303199"/>
                </a:lnTo>
                <a:lnTo>
                  <a:pt x="330980" y="267254"/>
                </a:lnTo>
                <a:lnTo>
                  <a:pt x="348886" y="224826"/>
                </a:lnTo>
                <a:lnTo>
                  <a:pt x="355231" y="177609"/>
                </a:lnTo>
                <a:lnTo>
                  <a:pt x="348886" y="130392"/>
                </a:lnTo>
                <a:lnTo>
                  <a:pt x="330980" y="87964"/>
                </a:lnTo>
                <a:lnTo>
                  <a:pt x="303207" y="52019"/>
                </a:lnTo>
                <a:lnTo>
                  <a:pt x="267261" y="24248"/>
                </a:lnTo>
                <a:lnTo>
                  <a:pt x="224834" y="6344"/>
                </a:lnTo>
                <a:lnTo>
                  <a:pt x="177622" y="0"/>
                </a:lnTo>
                <a:close/>
              </a:path>
            </a:pathLst>
          </a:custGeom>
          <a:solidFill>
            <a:srgbClr val="50B848"/>
          </a:solidFill>
        </p:spPr>
        <p:txBody>
          <a:bodyPr wrap="square" lIns="0" tIns="0" rIns="0" bIns="0" rtlCol="0"/>
          <a:lstStyle/>
          <a:p>
            <a:endParaRPr/>
          </a:p>
        </p:txBody>
      </p:sp>
      <p:sp>
        <p:nvSpPr>
          <p:cNvPr id="5" name="object 5"/>
          <p:cNvSpPr txBox="1"/>
          <p:nvPr/>
        </p:nvSpPr>
        <p:spPr>
          <a:xfrm>
            <a:off x="563176" y="1163295"/>
            <a:ext cx="170180" cy="325755"/>
          </a:xfrm>
          <a:prstGeom prst="rect">
            <a:avLst/>
          </a:prstGeom>
        </p:spPr>
        <p:txBody>
          <a:bodyPr vert="horz" wrap="square" lIns="0" tIns="0" rIns="0" bIns="0" rtlCol="0">
            <a:spAutoFit/>
          </a:bodyPr>
          <a:lstStyle/>
          <a:p>
            <a:pPr marL="12700">
              <a:lnSpc>
                <a:spcPct val="100000"/>
              </a:lnSpc>
            </a:pPr>
            <a:r>
              <a:rPr sz="2050" dirty="0">
                <a:solidFill>
                  <a:srgbClr val="FFFFFF"/>
                </a:solidFill>
                <a:cs typeface="Cambria"/>
              </a:rPr>
              <a:t>8</a:t>
            </a:r>
            <a:endParaRPr sz="2050" dirty="0">
              <a:cs typeface="Cambria"/>
            </a:endParaRPr>
          </a:p>
        </p:txBody>
      </p:sp>
      <p:sp>
        <p:nvSpPr>
          <p:cNvPr id="6" name="object 6"/>
          <p:cNvSpPr/>
          <p:nvPr/>
        </p:nvSpPr>
        <p:spPr>
          <a:xfrm>
            <a:off x="3934129" y="1320546"/>
            <a:ext cx="192024" cy="206654"/>
          </a:xfrm>
          <a:prstGeom prst="rect">
            <a:avLst/>
          </a:prstGeom>
          <a:blipFill>
            <a:blip r:embed="rId2" cstate="print"/>
            <a:stretch>
              <a:fillRect/>
            </a:stretch>
          </a:blipFill>
        </p:spPr>
        <p:txBody>
          <a:bodyPr wrap="square" lIns="0" tIns="0" rIns="0" bIns="0" rtlCol="0"/>
          <a:lstStyle/>
          <a:p>
            <a:endParaRPr/>
          </a:p>
        </p:txBody>
      </p:sp>
      <p:sp>
        <p:nvSpPr>
          <p:cNvPr id="7" name="object 7"/>
          <p:cNvSpPr txBox="1"/>
          <p:nvPr/>
        </p:nvSpPr>
        <p:spPr>
          <a:xfrm>
            <a:off x="491411" y="330289"/>
            <a:ext cx="5074285" cy="536575"/>
          </a:xfrm>
          <a:prstGeom prst="rect">
            <a:avLst/>
          </a:prstGeom>
        </p:spPr>
        <p:txBody>
          <a:bodyPr vert="horz" wrap="square" lIns="0" tIns="0" rIns="0" bIns="0" rtlCol="0">
            <a:spAutoFit/>
          </a:bodyPr>
          <a:lstStyle/>
          <a:p>
            <a:pPr marL="33020">
              <a:lnSpc>
                <a:spcPct val="100000"/>
              </a:lnSpc>
            </a:pPr>
            <a:r>
              <a:rPr sz="1000" dirty="0">
                <a:solidFill>
                  <a:srgbClr val="231F20"/>
                </a:solidFill>
                <a:latin typeface="Arial"/>
                <a:cs typeface="Arial"/>
              </a:rPr>
              <a:t>Användarnamn:</a:t>
            </a:r>
            <a:endParaRPr sz="1000">
              <a:latin typeface="Arial"/>
              <a:cs typeface="Arial"/>
            </a:endParaRPr>
          </a:p>
          <a:p>
            <a:pPr marL="12700">
              <a:lnSpc>
                <a:spcPct val="100000"/>
              </a:lnSpc>
              <a:spcBef>
                <a:spcPts val="425"/>
              </a:spcBef>
            </a:pPr>
            <a:r>
              <a:rPr sz="2100" b="1" dirty="0">
                <a:solidFill>
                  <a:srgbClr val="020303"/>
                </a:solidFill>
                <a:latin typeface="Arial"/>
                <a:cs typeface="Arial"/>
              </a:rPr>
              <a:t>RAPPORTERINGSHJÄLP -</a:t>
            </a:r>
            <a:r>
              <a:rPr sz="2100" b="1" spc="-140" dirty="0">
                <a:solidFill>
                  <a:srgbClr val="020303"/>
                </a:solidFill>
                <a:latin typeface="Arial"/>
                <a:cs typeface="Arial"/>
              </a:rPr>
              <a:t> </a:t>
            </a:r>
            <a:r>
              <a:rPr sz="2100" b="1" dirty="0">
                <a:solidFill>
                  <a:srgbClr val="020303"/>
                </a:solidFill>
                <a:latin typeface="Arial"/>
                <a:cs typeface="Arial"/>
              </a:rPr>
              <a:t>SPORTSWIK</a:t>
            </a:r>
            <a:endParaRPr sz="2100">
              <a:latin typeface="Arial"/>
              <a:cs typeface="Arial"/>
            </a:endParaRPr>
          </a:p>
        </p:txBody>
      </p:sp>
      <p:sp>
        <p:nvSpPr>
          <p:cNvPr id="9" name="object 9"/>
          <p:cNvSpPr txBox="1"/>
          <p:nvPr/>
        </p:nvSpPr>
        <p:spPr>
          <a:xfrm>
            <a:off x="991716" y="10179880"/>
            <a:ext cx="5453534" cy="153888"/>
          </a:xfrm>
          <a:prstGeom prst="rect">
            <a:avLst/>
          </a:prstGeom>
        </p:spPr>
        <p:txBody>
          <a:bodyPr vert="horz" wrap="square" lIns="0" tIns="0" rIns="0" bIns="0" rtlCol="0">
            <a:spAutoFit/>
          </a:bodyPr>
          <a:lstStyle/>
          <a:p>
            <a:pPr marL="12700">
              <a:lnSpc>
                <a:spcPts val="1210"/>
              </a:lnSpc>
            </a:pPr>
            <a:r>
              <a:rPr sz="1100" dirty="0">
                <a:solidFill>
                  <a:srgbClr val="231F20"/>
                </a:solidFill>
                <a:latin typeface="Arial"/>
                <a:cs typeface="Arial"/>
                <a:hlinkClick r:id="rId3"/>
              </a:rPr>
              <a:t>Frågor </a:t>
            </a:r>
            <a:r>
              <a:rPr sz="1100" dirty="0" smtClean="0">
                <a:solidFill>
                  <a:srgbClr val="231F20"/>
                </a:solidFill>
                <a:latin typeface="Arial"/>
                <a:cs typeface="Arial"/>
                <a:hlinkClick r:id="rId3"/>
              </a:rPr>
              <a:t>eller funderingar</a:t>
            </a:r>
            <a:r>
              <a:rPr sz="1100" dirty="0">
                <a:solidFill>
                  <a:srgbClr val="231F20"/>
                </a:solidFill>
                <a:latin typeface="Arial"/>
                <a:cs typeface="Arial"/>
                <a:hlinkClick r:id="rId3"/>
              </a:rPr>
              <a:t>? </a:t>
            </a:r>
            <a:r>
              <a:rPr lang="sv-SE" sz="1100" dirty="0" smtClean="0">
                <a:solidFill>
                  <a:srgbClr val="231F20"/>
                </a:solidFill>
                <a:latin typeface="Arial"/>
                <a:cs typeface="Arial"/>
                <a:hlinkClick r:id="rId3"/>
              </a:rPr>
              <a:t>Prata med cupledningen </a:t>
            </a:r>
            <a:r>
              <a:rPr sz="1100" dirty="0" smtClean="0">
                <a:solidFill>
                  <a:srgbClr val="231F20"/>
                </a:solidFill>
                <a:latin typeface="Arial"/>
                <a:cs typeface="Arial"/>
                <a:hlinkClick r:id="rId3"/>
              </a:rPr>
              <a:t>eller </a:t>
            </a:r>
            <a:r>
              <a:rPr sz="1100" dirty="0">
                <a:solidFill>
                  <a:srgbClr val="231F20"/>
                </a:solidFill>
                <a:latin typeface="Arial"/>
                <a:cs typeface="Arial"/>
                <a:hlinkClick r:id="rId3"/>
              </a:rPr>
              <a:t>maila</a:t>
            </a:r>
            <a:r>
              <a:rPr sz="1100" spc="-100" dirty="0">
                <a:solidFill>
                  <a:srgbClr val="231F20"/>
                </a:solidFill>
                <a:latin typeface="Arial"/>
                <a:cs typeface="Arial"/>
                <a:hlinkClick r:id="rId3"/>
              </a:rPr>
              <a:t> </a:t>
            </a:r>
            <a:r>
              <a:rPr sz="1100" dirty="0">
                <a:solidFill>
                  <a:srgbClr val="231F20"/>
                </a:solidFill>
                <a:latin typeface="Arial"/>
                <a:cs typeface="Arial"/>
                <a:hlinkClick r:id="rId3"/>
              </a:rPr>
              <a:t>support@sportswik.com</a:t>
            </a:r>
            <a:endParaRPr sz="1100" dirty="0">
              <a:latin typeface="Arial"/>
              <a:cs typeface="Arial"/>
            </a:endParaRPr>
          </a:p>
        </p:txBody>
      </p:sp>
      <p:sp>
        <p:nvSpPr>
          <p:cNvPr id="8" name="object 8"/>
          <p:cNvSpPr txBox="1"/>
          <p:nvPr/>
        </p:nvSpPr>
        <p:spPr>
          <a:xfrm>
            <a:off x="991716" y="1987105"/>
            <a:ext cx="6082030" cy="3019801"/>
          </a:xfrm>
          <a:prstGeom prst="rect">
            <a:avLst/>
          </a:prstGeom>
        </p:spPr>
        <p:txBody>
          <a:bodyPr vert="horz" wrap="square" lIns="0" tIns="0" rIns="0" bIns="0" rtlCol="0">
            <a:spAutoFit/>
          </a:bodyPr>
          <a:lstStyle/>
          <a:p>
            <a:pPr marL="12700" marR="5080">
              <a:lnSpc>
                <a:spcPct val="108300"/>
              </a:lnSpc>
            </a:pPr>
            <a:r>
              <a:rPr sz="1000" spc="20" dirty="0">
                <a:solidFill>
                  <a:srgbClr val="231F20"/>
                </a:solidFill>
                <a:latin typeface="Arial"/>
                <a:cs typeface="Arial"/>
              </a:rPr>
              <a:t>Det går </a:t>
            </a:r>
            <a:r>
              <a:rPr sz="1000" spc="15" dirty="0">
                <a:solidFill>
                  <a:srgbClr val="231F20"/>
                </a:solidFill>
                <a:latin typeface="Arial"/>
                <a:cs typeface="Arial"/>
              </a:rPr>
              <a:t>inte att </a:t>
            </a:r>
            <a:r>
              <a:rPr sz="1000" spc="20" dirty="0">
                <a:solidFill>
                  <a:srgbClr val="231F20"/>
                </a:solidFill>
                <a:latin typeface="Arial"/>
                <a:cs typeface="Arial"/>
              </a:rPr>
              <a:t>radera </a:t>
            </a:r>
            <a:r>
              <a:rPr sz="1000" spc="15" dirty="0">
                <a:solidFill>
                  <a:srgbClr val="231F20"/>
                </a:solidFill>
                <a:latin typeface="Arial"/>
                <a:cs typeface="Arial"/>
              </a:rPr>
              <a:t>ett </a:t>
            </a:r>
            <a:r>
              <a:rPr sz="1000" spc="25" dirty="0">
                <a:solidFill>
                  <a:srgbClr val="231F20"/>
                </a:solidFill>
                <a:latin typeface="Arial"/>
                <a:cs typeface="Arial"/>
              </a:rPr>
              <a:t>mål </a:t>
            </a:r>
            <a:r>
              <a:rPr sz="1000" spc="15" dirty="0">
                <a:solidFill>
                  <a:srgbClr val="231F20"/>
                </a:solidFill>
                <a:latin typeface="Arial"/>
                <a:cs typeface="Arial"/>
              </a:rPr>
              <a:t>mitt </a:t>
            </a:r>
            <a:r>
              <a:rPr sz="1000" spc="10" dirty="0">
                <a:solidFill>
                  <a:srgbClr val="231F20"/>
                </a:solidFill>
                <a:latin typeface="Arial"/>
                <a:cs typeface="Arial"/>
              </a:rPr>
              <a:t>i (t </a:t>
            </a:r>
            <a:r>
              <a:rPr sz="1000" spc="25" dirty="0">
                <a:solidFill>
                  <a:srgbClr val="231F20"/>
                </a:solidFill>
                <a:latin typeface="Arial"/>
                <a:cs typeface="Arial"/>
              </a:rPr>
              <a:t>ex </a:t>
            </a:r>
            <a:r>
              <a:rPr sz="1000" spc="20" dirty="0">
                <a:solidFill>
                  <a:srgbClr val="231F20"/>
                </a:solidFill>
                <a:latin typeface="Arial"/>
                <a:cs typeface="Arial"/>
              </a:rPr>
              <a:t>1-2 </a:t>
            </a:r>
            <a:r>
              <a:rPr sz="1000" spc="30" dirty="0">
                <a:solidFill>
                  <a:srgbClr val="231F20"/>
                </a:solidFill>
                <a:latin typeface="Arial"/>
                <a:cs typeface="Arial"/>
              </a:rPr>
              <a:t>om </a:t>
            </a:r>
            <a:r>
              <a:rPr sz="1000" spc="20" dirty="0">
                <a:solidFill>
                  <a:srgbClr val="231F20"/>
                </a:solidFill>
                <a:latin typeface="Arial"/>
                <a:cs typeface="Arial"/>
              </a:rPr>
              <a:t>det </a:t>
            </a:r>
            <a:r>
              <a:rPr sz="1000" spc="15" dirty="0">
                <a:solidFill>
                  <a:srgbClr val="231F20"/>
                </a:solidFill>
                <a:latin typeface="Arial"/>
                <a:cs typeface="Arial"/>
              </a:rPr>
              <a:t>står </a:t>
            </a:r>
            <a:r>
              <a:rPr sz="1000" spc="20" dirty="0">
                <a:solidFill>
                  <a:srgbClr val="231F20"/>
                </a:solidFill>
                <a:latin typeface="Arial"/>
                <a:cs typeface="Arial"/>
              </a:rPr>
              <a:t>2-2 nu), </a:t>
            </a:r>
            <a:r>
              <a:rPr sz="1000" spc="25" dirty="0">
                <a:solidFill>
                  <a:srgbClr val="231F20"/>
                </a:solidFill>
                <a:latin typeface="Arial"/>
                <a:cs typeface="Arial"/>
              </a:rPr>
              <a:t>och </a:t>
            </a:r>
            <a:r>
              <a:rPr sz="1000" spc="30" dirty="0">
                <a:solidFill>
                  <a:srgbClr val="231F20"/>
                </a:solidFill>
                <a:latin typeface="Arial"/>
                <a:cs typeface="Arial"/>
              </a:rPr>
              <a:t>man </a:t>
            </a:r>
            <a:r>
              <a:rPr sz="1000" spc="25" dirty="0">
                <a:solidFill>
                  <a:srgbClr val="231F20"/>
                </a:solidFill>
                <a:latin typeface="Arial"/>
                <a:cs typeface="Arial"/>
              </a:rPr>
              <a:t>kan </a:t>
            </a:r>
            <a:r>
              <a:rPr sz="1000" spc="20" dirty="0">
                <a:solidFill>
                  <a:srgbClr val="231F20"/>
                </a:solidFill>
                <a:latin typeface="Arial"/>
                <a:cs typeface="Arial"/>
              </a:rPr>
              <a:t>bara radera </a:t>
            </a:r>
            <a:r>
              <a:rPr sz="1000" spc="25" dirty="0">
                <a:solidFill>
                  <a:srgbClr val="231F20"/>
                </a:solidFill>
                <a:latin typeface="Arial"/>
                <a:cs typeface="Arial"/>
              </a:rPr>
              <a:t>den</a:t>
            </a:r>
            <a:r>
              <a:rPr sz="1000" spc="-85" dirty="0">
                <a:solidFill>
                  <a:srgbClr val="231F20"/>
                </a:solidFill>
                <a:latin typeface="Arial"/>
                <a:cs typeface="Arial"/>
              </a:rPr>
              <a:t> </a:t>
            </a:r>
            <a:r>
              <a:rPr sz="1000" spc="20" dirty="0">
                <a:solidFill>
                  <a:srgbClr val="231F20"/>
                </a:solidFill>
                <a:latin typeface="Arial"/>
                <a:cs typeface="Arial"/>
              </a:rPr>
              <a:t>senaste  </a:t>
            </a:r>
            <a:r>
              <a:rPr sz="1000" spc="15" dirty="0">
                <a:solidFill>
                  <a:srgbClr val="231F20"/>
                </a:solidFill>
                <a:latin typeface="Arial"/>
                <a:cs typeface="Arial"/>
              </a:rPr>
              <a:t>Start/Slut </a:t>
            </a:r>
            <a:r>
              <a:rPr sz="1000" spc="20" dirty="0">
                <a:solidFill>
                  <a:srgbClr val="231F20"/>
                </a:solidFill>
                <a:latin typeface="Arial"/>
                <a:cs typeface="Arial"/>
              </a:rPr>
              <a:t>händelsen. Raderar </a:t>
            </a:r>
            <a:r>
              <a:rPr sz="1000" spc="30" dirty="0">
                <a:solidFill>
                  <a:srgbClr val="231F20"/>
                </a:solidFill>
                <a:latin typeface="Arial"/>
                <a:cs typeface="Arial"/>
              </a:rPr>
              <a:t>man </a:t>
            </a:r>
            <a:r>
              <a:rPr sz="1000" spc="25" dirty="0">
                <a:solidFill>
                  <a:srgbClr val="231F20"/>
                </a:solidFill>
                <a:latin typeface="Arial"/>
                <a:cs typeface="Arial"/>
              </a:rPr>
              <a:t>en </a:t>
            </a:r>
            <a:r>
              <a:rPr sz="1000" spc="15" dirty="0">
                <a:solidFill>
                  <a:srgbClr val="231F20"/>
                </a:solidFill>
                <a:latin typeface="Arial"/>
                <a:cs typeface="Arial"/>
              </a:rPr>
              <a:t>Start/Slut </a:t>
            </a:r>
            <a:r>
              <a:rPr sz="1000" spc="20" dirty="0">
                <a:solidFill>
                  <a:srgbClr val="231F20"/>
                </a:solidFill>
                <a:latin typeface="Arial"/>
                <a:cs typeface="Arial"/>
              </a:rPr>
              <a:t>händelse </a:t>
            </a:r>
            <a:r>
              <a:rPr sz="1000" spc="25" dirty="0">
                <a:solidFill>
                  <a:srgbClr val="231F20"/>
                </a:solidFill>
                <a:latin typeface="Arial"/>
                <a:cs typeface="Arial"/>
              </a:rPr>
              <a:t>kommer </a:t>
            </a:r>
            <a:r>
              <a:rPr sz="1000" spc="30" dirty="0">
                <a:solidFill>
                  <a:srgbClr val="231F20"/>
                </a:solidFill>
                <a:latin typeface="Arial"/>
                <a:cs typeface="Arial"/>
              </a:rPr>
              <a:t>man </a:t>
            </a:r>
            <a:r>
              <a:rPr sz="1000" spc="15" dirty="0">
                <a:solidFill>
                  <a:srgbClr val="231F20"/>
                </a:solidFill>
                <a:latin typeface="Arial"/>
                <a:cs typeface="Arial"/>
              </a:rPr>
              <a:t>tillbaka </a:t>
            </a:r>
            <a:r>
              <a:rPr sz="1000" spc="10" dirty="0">
                <a:solidFill>
                  <a:srgbClr val="231F20"/>
                </a:solidFill>
                <a:latin typeface="Arial"/>
                <a:cs typeface="Arial"/>
              </a:rPr>
              <a:t>till </a:t>
            </a:r>
            <a:r>
              <a:rPr sz="1000" spc="20" dirty="0">
                <a:solidFill>
                  <a:srgbClr val="231F20"/>
                </a:solidFill>
                <a:latin typeface="Arial"/>
                <a:cs typeface="Arial"/>
              </a:rPr>
              <a:t>föregående</a:t>
            </a:r>
            <a:r>
              <a:rPr sz="1000" spc="90" dirty="0">
                <a:solidFill>
                  <a:srgbClr val="231F20"/>
                </a:solidFill>
                <a:latin typeface="Arial"/>
                <a:cs typeface="Arial"/>
              </a:rPr>
              <a:t> </a:t>
            </a:r>
            <a:r>
              <a:rPr sz="1000" spc="20" dirty="0">
                <a:solidFill>
                  <a:srgbClr val="231F20"/>
                </a:solidFill>
                <a:latin typeface="Arial"/>
                <a:cs typeface="Arial"/>
              </a:rPr>
              <a:t>period,</a:t>
            </a:r>
            <a:endParaRPr sz="1000" dirty="0">
              <a:latin typeface="Arial"/>
              <a:cs typeface="Arial"/>
            </a:endParaRPr>
          </a:p>
          <a:p>
            <a:pPr marL="12700">
              <a:lnSpc>
                <a:spcPct val="100000"/>
              </a:lnSpc>
              <a:spcBef>
                <a:spcPts val="100"/>
              </a:spcBef>
            </a:pPr>
            <a:r>
              <a:rPr sz="1000" spc="10" dirty="0">
                <a:solidFill>
                  <a:srgbClr val="231F20"/>
                </a:solidFill>
                <a:latin typeface="Arial"/>
                <a:cs typeface="Arial"/>
              </a:rPr>
              <a:t>t </a:t>
            </a:r>
            <a:r>
              <a:rPr sz="1000" spc="25" dirty="0">
                <a:solidFill>
                  <a:srgbClr val="231F20"/>
                </a:solidFill>
                <a:latin typeface="Arial"/>
                <a:cs typeface="Arial"/>
              </a:rPr>
              <a:t>ex </a:t>
            </a:r>
            <a:r>
              <a:rPr sz="1000" spc="20" dirty="0">
                <a:solidFill>
                  <a:srgbClr val="231F20"/>
                </a:solidFill>
                <a:latin typeface="Arial"/>
                <a:cs typeface="Arial"/>
              </a:rPr>
              <a:t>vid radering </a:t>
            </a:r>
            <a:r>
              <a:rPr sz="1000" spc="25" dirty="0">
                <a:solidFill>
                  <a:srgbClr val="231F20"/>
                </a:solidFill>
                <a:latin typeface="Arial"/>
                <a:cs typeface="Arial"/>
              </a:rPr>
              <a:t>av </a:t>
            </a:r>
            <a:r>
              <a:rPr sz="1000" spc="20" dirty="0">
                <a:solidFill>
                  <a:srgbClr val="231F20"/>
                </a:solidFill>
                <a:latin typeface="Arial"/>
                <a:cs typeface="Arial"/>
              </a:rPr>
              <a:t>Slut 1:a perioden </a:t>
            </a:r>
            <a:r>
              <a:rPr sz="1000" spc="25" dirty="0">
                <a:solidFill>
                  <a:srgbClr val="231F20"/>
                </a:solidFill>
                <a:latin typeface="Arial"/>
                <a:cs typeface="Arial"/>
              </a:rPr>
              <a:t>kommer </a:t>
            </a:r>
            <a:r>
              <a:rPr sz="1000" spc="30" dirty="0">
                <a:solidFill>
                  <a:srgbClr val="231F20"/>
                </a:solidFill>
                <a:latin typeface="Arial"/>
                <a:cs typeface="Arial"/>
              </a:rPr>
              <a:t>man </a:t>
            </a:r>
            <a:r>
              <a:rPr sz="1000" spc="15" dirty="0">
                <a:solidFill>
                  <a:srgbClr val="231F20"/>
                </a:solidFill>
                <a:latin typeface="Arial"/>
                <a:cs typeface="Arial"/>
              </a:rPr>
              <a:t>in </a:t>
            </a:r>
            <a:r>
              <a:rPr sz="1000" spc="10" dirty="0">
                <a:solidFill>
                  <a:srgbClr val="231F20"/>
                </a:solidFill>
                <a:latin typeface="Arial"/>
                <a:cs typeface="Arial"/>
              </a:rPr>
              <a:t>i </a:t>
            </a:r>
            <a:r>
              <a:rPr sz="1000" spc="15" dirty="0">
                <a:solidFill>
                  <a:srgbClr val="231F20"/>
                </a:solidFill>
                <a:latin typeface="Arial"/>
                <a:cs typeface="Arial"/>
              </a:rPr>
              <a:t>första </a:t>
            </a:r>
            <a:r>
              <a:rPr sz="1000" spc="20" dirty="0">
                <a:solidFill>
                  <a:srgbClr val="231F20"/>
                </a:solidFill>
                <a:latin typeface="Arial"/>
                <a:cs typeface="Arial"/>
              </a:rPr>
              <a:t>perioden igen </a:t>
            </a:r>
            <a:r>
              <a:rPr sz="1000" spc="25" dirty="0">
                <a:solidFill>
                  <a:srgbClr val="231F20"/>
                </a:solidFill>
                <a:latin typeface="Arial"/>
                <a:cs typeface="Arial"/>
              </a:rPr>
              <a:t>och kan </a:t>
            </a:r>
            <a:r>
              <a:rPr sz="1000" spc="20" dirty="0">
                <a:solidFill>
                  <a:srgbClr val="231F20"/>
                </a:solidFill>
                <a:latin typeface="Arial"/>
                <a:cs typeface="Arial"/>
              </a:rPr>
              <a:t>lägga </a:t>
            </a:r>
            <a:r>
              <a:rPr sz="1000" spc="15" dirty="0">
                <a:solidFill>
                  <a:srgbClr val="231F20"/>
                </a:solidFill>
                <a:latin typeface="Arial"/>
                <a:cs typeface="Arial"/>
              </a:rPr>
              <a:t>in </a:t>
            </a:r>
            <a:r>
              <a:rPr sz="1000" spc="25" dirty="0">
                <a:solidFill>
                  <a:srgbClr val="231F20"/>
                </a:solidFill>
                <a:latin typeface="Arial"/>
                <a:cs typeface="Arial"/>
              </a:rPr>
              <a:t>mål</a:t>
            </a:r>
            <a:r>
              <a:rPr sz="1000" spc="-100" dirty="0">
                <a:solidFill>
                  <a:srgbClr val="231F20"/>
                </a:solidFill>
                <a:latin typeface="Arial"/>
                <a:cs typeface="Arial"/>
              </a:rPr>
              <a:t> </a:t>
            </a:r>
            <a:r>
              <a:rPr sz="1000" dirty="0">
                <a:solidFill>
                  <a:srgbClr val="231F20"/>
                </a:solidFill>
                <a:latin typeface="Arial"/>
                <a:cs typeface="Arial"/>
              </a:rPr>
              <a:t>osv.</a:t>
            </a:r>
            <a:endParaRPr sz="1000" dirty="0">
              <a:latin typeface="Arial"/>
              <a:cs typeface="Arial"/>
            </a:endParaRPr>
          </a:p>
          <a:p>
            <a:pPr>
              <a:lnSpc>
                <a:spcPct val="100000"/>
              </a:lnSpc>
            </a:pPr>
            <a:endParaRPr sz="1000" dirty="0">
              <a:latin typeface="Times New Roman"/>
              <a:cs typeface="Times New Roman"/>
            </a:endParaRPr>
          </a:p>
          <a:p>
            <a:pPr>
              <a:lnSpc>
                <a:spcPct val="100000"/>
              </a:lnSpc>
              <a:spcBef>
                <a:spcPts val="20"/>
              </a:spcBef>
            </a:pPr>
            <a:endParaRPr sz="950" dirty="0">
              <a:latin typeface="Times New Roman"/>
              <a:cs typeface="Times New Roman"/>
            </a:endParaRPr>
          </a:p>
          <a:p>
            <a:pPr marL="12700">
              <a:lnSpc>
                <a:spcPct val="100000"/>
              </a:lnSpc>
              <a:spcBef>
                <a:spcPts val="5"/>
              </a:spcBef>
            </a:pPr>
            <a:r>
              <a:rPr sz="1400" b="1" spc="20" dirty="0">
                <a:solidFill>
                  <a:srgbClr val="231F20"/>
                </a:solidFill>
                <a:latin typeface="Arial"/>
                <a:cs typeface="Arial"/>
              </a:rPr>
              <a:t>Vid </a:t>
            </a:r>
            <a:r>
              <a:rPr sz="1400" b="1" spc="30" dirty="0">
                <a:solidFill>
                  <a:srgbClr val="231F20"/>
                </a:solidFill>
                <a:latin typeface="Arial"/>
                <a:cs typeface="Arial"/>
              </a:rPr>
              <a:t>oavgjort</a:t>
            </a:r>
            <a:r>
              <a:rPr sz="1400" b="1" spc="-55" dirty="0">
                <a:solidFill>
                  <a:srgbClr val="231F20"/>
                </a:solidFill>
                <a:latin typeface="Arial"/>
                <a:cs typeface="Arial"/>
              </a:rPr>
              <a:t> </a:t>
            </a:r>
            <a:r>
              <a:rPr sz="1400" b="1" spc="30" dirty="0">
                <a:solidFill>
                  <a:srgbClr val="231F20"/>
                </a:solidFill>
                <a:latin typeface="Arial"/>
                <a:cs typeface="Arial"/>
              </a:rPr>
              <a:t>resultat</a:t>
            </a:r>
            <a:endParaRPr sz="1400" dirty="0">
              <a:latin typeface="Arial"/>
              <a:cs typeface="Arial"/>
            </a:endParaRPr>
          </a:p>
          <a:p>
            <a:pPr marL="12700">
              <a:lnSpc>
                <a:spcPct val="100000"/>
              </a:lnSpc>
              <a:spcBef>
                <a:spcPts val="20"/>
              </a:spcBef>
            </a:pPr>
            <a:r>
              <a:rPr sz="1000" spc="10" dirty="0">
                <a:solidFill>
                  <a:srgbClr val="231F20"/>
                </a:solidFill>
                <a:latin typeface="Arial"/>
                <a:cs typeface="Arial"/>
              </a:rPr>
              <a:t>I </a:t>
            </a:r>
            <a:r>
              <a:rPr sz="1000" spc="20" dirty="0">
                <a:solidFill>
                  <a:srgbClr val="231F20"/>
                </a:solidFill>
                <a:latin typeface="Arial"/>
                <a:cs typeface="Arial"/>
              </a:rPr>
              <a:t>gruppspelet är </a:t>
            </a:r>
            <a:r>
              <a:rPr sz="1000" spc="25" dirty="0">
                <a:solidFill>
                  <a:srgbClr val="231F20"/>
                </a:solidFill>
                <a:latin typeface="Arial"/>
                <a:cs typeface="Arial"/>
              </a:rPr>
              <a:t>matchen </a:t>
            </a:r>
            <a:r>
              <a:rPr sz="1000" spc="15" dirty="0">
                <a:solidFill>
                  <a:srgbClr val="231F20"/>
                </a:solidFill>
                <a:latin typeface="Arial"/>
                <a:cs typeface="Arial"/>
              </a:rPr>
              <a:t>slut </a:t>
            </a:r>
            <a:r>
              <a:rPr sz="1000" spc="20" dirty="0">
                <a:solidFill>
                  <a:srgbClr val="231F20"/>
                </a:solidFill>
                <a:latin typeface="Arial"/>
                <a:cs typeface="Arial"/>
              </a:rPr>
              <a:t>vid oavgjort </a:t>
            </a:r>
            <a:r>
              <a:rPr sz="1000" spc="15" dirty="0">
                <a:solidFill>
                  <a:srgbClr val="231F20"/>
                </a:solidFill>
                <a:latin typeface="Arial"/>
                <a:cs typeface="Arial"/>
              </a:rPr>
              <a:t>resultat. </a:t>
            </a:r>
            <a:r>
              <a:rPr sz="1000" spc="10" dirty="0">
                <a:solidFill>
                  <a:srgbClr val="231F20"/>
                </a:solidFill>
                <a:latin typeface="Arial"/>
                <a:cs typeface="Arial"/>
              </a:rPr>
              <a:t>I </a:t>
            </a:r>
            <a:r>
              <a:rPr sz="1000" spc="20" dirty="0">
                <a:solidFill>
                  <a:srgbClr val="231F20"/>
                </a:solidFill>
                <a:latin typeface="Arial"/>
                <a:cs typeface="Arial"/>
              </a:rPr>
              <a:t>slutspelet </a:t>
            </a:r>
            <a:r>
              <a:rPr sz="1000" spc="15" dirty="0">
                <a:solidFill>
                  <a:srgbClr val="231F20"/>
                </a:solidFill>
                <a:latin typeface="Arial"/>
                <a:cs typeface="Arial"/>
              </a:rPr>
              <a:t>gäller att </a:t>
            </a:r>
            <a:r>
              <a:rPr sz="1000" spc="20" dirty="0" smtClean="0">
                <a:solidFill>
                  <a:srgbClr val="231F20"/>
                </a:solidFill>
                <a:latin typeface="Arial"/>
                <a:cs typeface="Arial"/>
              </a:rPr>
              <a:t>det</a:t>
            </a:r>
            <a:r>
              <a:rPr lang="sv-SE" sz="1000" spc="20" dirty="0" smtClean="0">
                <a:solidFill>
                  <a:srgbClr val="231F20"/>
                </a:solidFill>
                <a:latin typeface="Arial"/>
                <a:cs typeface="Arial"/>
              </a:rPr>
              <a:t> </a:t>
            </a:r>
            <a:r>
              <a:rPr sz="1000" spc="15" dirty="0" smtClean="0">
                <a:solidFill>
                  <a:srgbClr val="231F20"/>
                </a:solidFill>
                <a:latin typeface="Arial"/>
                <a:cs typeface="Arial"/>
              </a:rPr>
              <a:t>blir </a:t>
            </a:r>
            <a:r>
              <a:rPr lang="sv-SE" sz="1000" spc="20" dirty="0" smtClean="0">
                <a:solidFill>
                  <a:srgbClr val="231F20"/>
                </a:solidFill>
                <a:latin typeface="Arial"/>
                <a:cs typeface="Arial"/>
              </a:rPr>
              <a:t>straffar</a:t>
            </a:r>
          </a:p>
          <a:p>
            <a:pPr marL="12700">
              <a:lnSpc>
                <a:spcPct val="100000"/>
              </a:lnSpc>
              <a:spcBef>
                <a:spcPts val="20"/>
              </a:spcBef>
            </a:pPr>
            <a:endParaRPr sz="1100" dirty="0">
              <a:latin typeface="Times New Roman"/>
              <a:cs typeface="Times New Roman"/>
            </a:endParaRPr>
          </a:p>
          <a:p>
            <a:pPr marL="12700" marR="78740">
              <a:lnSpc>
                <a:spcPct val="108300"/>
              </a:lnSpc>
            </a:pPr>
            <a:r>
              <a:rPr sz="1000" spc="10" dirty="0">
                <a:solidFill>
                  <a:srgbClr val="231F20"/>
                </a:solidFill>
                <a:latin typeface="Arial"/>
                <a:cs typeface="Arial"/>
              </a:rPr>
              <a:t>I </a:t>
            </a:r>
            <a:r>
              <a:rPr sz="1000" spc="20" dirty="0">
                <a:solidFill>
                  <a:srgbClr val="231F20"/>
                </a:solidFill>
                <a:latin typeface="Arial"/>
                <a:cs typeface="Arial"/>
              </a:rPr>
              <a:t>Sportswik-appen </a:t>
            </a:r>
            <a:r>
              <a:rPr sz="1000" spc="15" dirty="0">
                <a:solidFill>
                  <a:srgbClr val="231F20"/>
                </a:solidFill>
                <a:latin typeface="Arial"/>
                <a:cs typeface="Arial"/>
              </a:rPr>
              <a:t>får </a:t>
            </a:r>
            <a:r>
              <a:rPr sz="1000" spc="30" dirty="0">
                <a:solidFill>
                  <a:srgbClr val="231F20"/>
                </a:solidFill>
                <a:latin typeface="Arial"/>
                <a:cs typeface="Arial"/>
              </a:rPr>
              <a:t>man </a:t>
            </a:r>
            <a:r>
              <a:rPr sz="1000" spc="25" dirty="0">
                <a:solidFill>
                  <a:srgbClr val="231F20"/>
                </a:solidFill>
                <a:latin typeface="Arial"/>
                <a:cs typeface="Arial"/>
              </a:rPr>
              <a:t>en </a:t>
            </a:r>
            <a:r>
              <a:rPr sz="1000" spc="20" dirty="0">
                <a:solidFill>
                  <a:srgbClr val="231F20"/>
                </a:solidFill>
                <a:latin typeface="Arial"/>
                <a:cs typeface="Arial"/>
              </a:rPr>
              <a:t>fråga när </a:t>
            </a:r>
            <a:r>
              <a:rPr sz="1000" spc="30" dirty="0">
                <a:solidFill>
                  <a:srgbClr val="231F20"/>
                </a:solidFill>
                <a:latin typeface="Arial"/>
                <a:cs typeface="Arial"/>
              </a:rPr>
              <a:t>man </a:t>
            </a:r>
            <a:r>
              <a:rPr sz="1000" spc="20" dirty="0">
                <a:solidFill>
                  <a:srgbClr val="231F20"/>
                </a:solidFill>
                <a:latin typeface="Arial"/>
                <a:cs typeface="Arial"/>
              </a:rPr>
              <a:t>avslutar </a:t>
            </a:r>
            <a:r>
              <a:rPr sz="1000" spc="25" dirty="0">
                <a:solidFill>
                  <a:srgbClr val="231F20"/>
                </a:solidFill>
                <a:latin typeface="Arial"/>
                <a:cs typeface="Arial"/>
              </a:rPr>
              <a:t>den </a:t>
            </a:r>
            <a:r>
              <a:rPr sz="1000" spc="15" dirty="0">
                <a:solidFill>
                  <a:srgbClr val="231F20"/>
                </a:solidFill>
                <a:latin typeface="Arial"/>
                <a:cs typeface="Arial"/>
              </a:rPr>
              <a:t>sista </a:t>
            </a:r>
            <a:r>
              <a:rPr sz="1000" spc="20" dirty="0">
                <a:solidFill>
                  <a:srgbClr val="231F20"/>
                </a:solidFill>
                <a:latin typeface="Arial"/>
                <a:cs typeface="Arial"/>
              </a:rPr>
              <a:t>perioden: </a:t>
            </a:r>
            <a:r>
              <a:rPr sz="1000" spc="30" dirty="0">
                <a:solidFill>
                  <a:srgbClr val="231F20"/>
                </a:solidFill>
                <a:latin typeface="Arial"/>
                <a:cs typeface="Arial"/>
              </a:rPr>
              <a:t>om </a:t>
            </a:r>
            <a:r>
              <a:rPr sz="1000" spc="25" dirty="0">
                <a:solidFill>
                  <a:srgbClr val="231F20"/>
                </a:solidFill>
                <a:latin typeface="Arial"/>
                <a:cs typeface="Arial"/>
              </a:rPr>
              <a:t>matchen </a:t>
            </a:r>
            <a:r>
              <a:rPr sz="1000" spc="20" dirty="0">
                <a:solidFill>
                  <a:srgbClr val="231F20"/>
                </a:solidFill>
                <a:latin typeface="Arial"/>
                <a:cs typeface="Arial"/>
              </a:rPr>
              <a:t>är </a:t>
            </a:r>
            <a:r>
              <a:rPr sz="1000" spc="15" dirty="0">
                <a:solidFill>
                  <a:srgbClr val="231F20"/>
                </a:solidFill>
                <a:latin typeface="Arial"/>
                <a:cs typeface="Arial"/>
              </a:rPr>
              <a:t>slut, eller</a:t>
            </a:r>
            <a:r>
              <a:rPr sz="1000" spc="-80" dirty="0">
                <a:solidFill>
                  <a:srgbClr val="231F20"/>
                </a:solidFill>
                <a:latin typeface="Arial"/>
                <a:cs typeface="Arial"/>
              </a:rPr>
              <a:t> </a:t>
            </a:r>
            <a:r>
              <a:rPr sz="1000" spc="30" dirty="0">
                <a:solidFill>
                  <a:srgbClr val="231F20"/>
                </a:solidFill>
                <a:latin typeface="Arial"/>
                <a:cs typeface="Arial"/>
              </a:rPr>
              <a:t>om  </a:t>
            </a:r>
            <a:r>
              <a:rPr sz="1000" spc="20" dirty="0">
                <a:solidFill>
                  <a:srgbClr val="231F20"/>
                </a:solidFill>
                <a:latin typeface="Arial"/>
                <a:cs typeface="Arial"/>
              </a:rPr>
              <a:t>det </a:t>
            </a:r>
            <a:r>
              <a:rPr sz="1000" spc="15" dirty="0">
                <a:solidFill>
                  <a:srgbClr val="231F20"/>
                </a:solidFill>
                <a:latin typeface="Arial"/>
                <a:cs typeface="Arial"/>
              </a:rPr>
              <a:t>blir </a:t>
            </a:r>
            <a:r>
              <a:rPr sz="1000" spc="20" dirty="0">
                <a:solidFill>
                  <a:srgbClr val="231F20"/>
                </a:solidFill>
                <a:latin typeface="Arial"/>
                <a:cs typeface="Arial"/>
              </a:rPr>
              <a:t>förlängning. </a:t>
            </a:r>
            <a:r>
              <a:rPr sz="1000" spc="10" dirty="0">
                <a:solidFill>
                  <a:srgbClr val="231F20"/>
                </a:solidFill>
                <a:latin typeface="Arial"/>
                <a:cs typeface="Arial"/>
              </a:rPr>
              <a:t>I </a:t>
            </a:r>
            <a:r>
              <a:rPr sz="1000" spc="20" dirty="0">
                <a:solidFill>
                  <a:srgbClr val="231F20"/>
                </a:solidFill>
                <a:latin typeface="Arial"/>
                <a:cs typeface="Arial"/>
              </a:rPr>
              <a:t>slutspelet </a:t>
            </a:r>
            <a:r>
              <a:rPr sz="1000" spc="25" dirty="0">
                <a:solidFill>
                  <a:srgbClr val="231F20"/>
                </a:solidFill>
                <a:latin typeface="Arial"/>
                <a:cs typeface="Arial"/>
              </a:rPr>
              <a:t>så </a:t>
            </a:r>
            <a:r>
              <a:rPr sz="1000" spc="15" dirty="0">
                <a:solidFill>
                  <a:srgbClr val="231F20"/>
                </a:solidFill>
                <a:latin typeface="Arial"/>
                <a:cs typeface="Arial"/>
              </a:rPr>
              <a:t>väljer </a:t>
            </a:r>
            <a:r>
              <a:rPr sz="1000" spc="30" dirty="0">
                <a:solidFill>
                  <a:srgbClr val="231F20"/>
                </a:solidFill>
                <a:latin typeface="Arial"/>
                <a:cs typeface="Arial"/>
              </a:rPr>
              <a:t>man </a:t>
            </a:r>
            <a:r>
              <a:rPr sz="1000" spc="20" dirty="0" smtClean="0">
                <a:solidFill>
                  <a:srgbClr val="231F20"/>
                </a:solidFill>
                <a:latin typeface="Arial"/>
                <a:cs typeface="Arial"/>
              </a:rPr>
              <a:t>förlängning</a:t>
            </a:r>
            <a:r>
              <a:rPr sz="1000" spc="15" dirty="0" smtClean="0">
                <a:solidFill>
                  <a:srgbClr val="231F20"/>
                </a:solidFill>
                <a:latin typeface="Arial"/>
                <a:cs typeface="Arial"/>
              </a:rPr>
              <a:t>. </a:t>
            </a:r>
            <a:r>
              <a:rPr sz="1000" spc="30" dirty="0">
                <a:solidFill>
                  <a:srgbClr val="231F20"/>
                </a:solidFill>
                <a:latin typeface="Arial"/>
                <a:cs typeface="Arial"/>
              </a:rPr>
              <a:t>Man </a:t>
            </a:r>
            <a:r>
              <a:rPr sz="1000" spc="20" dirty="0" smtClean="0">
                <a:solidFill>
                  <a:srgbClr val="231F20"/>
                </a:solidFill>
                <a:latin typeface="Arial"/>
                <a:cs typeface="Arial"/>
              </a:rPr>
              <a:t>behöver </a:t>
            </a:r>
            <a:r>
              <a:rPr sz="1000" spc="25" dirty="0">
                <a:solidFill>
                  <a:srgbClr val="231F20"/>
                </a:solidFill>
                <a:latin typeface="Arial"/>
                <a:cs typeface="Arial"/>
              </a:rPr>
              <a:t>då </a:t>
            </a:r>
            <a:r>
              <a:rPr sz="1000" b="1" spc="20" dirty="0">
                <a:solidFill>
                  <a:srgbClr val="231F20"/>
                </a:solidFill>
                <a:latin typeface="Arial"/>
                <a:cs typeface="Arial"/>
              </a:rPr>
              <a:t>starta </a:t>
            </a:r>
            <a:r>
              <a:rPr sz="1000" b="1" spc="20" dirty="0" smtClean="0">
                <a:solidFill>
                  <a:srgbClr val="231F20"/>
                </a:solidFill>
                <a:latin typeface="Arial"/>
                <a:cs typeface="Arial"/>
              </a:rPr>
              <a:t>förlängningen </a:t>
            </a:r>
            <a:r>
              <a:rPr sz="1000" b="1" spc="20" dirty="0">
                <a:solidFill>
                  <a:srgbClr val="231F20"/>
                </a:solidFill>
                <a:latin typeface="Arial"/>
                <a:cs typeface="Arial"/>
              </a:rPr>
              <a:t>precis </a:t>
            </a:r>
            <a:r>
              <a:rPr sz="1000" b="1" spc="30" dirty="0">
                <a:solidFill>
                  <a:srgbClr val="231F20"/>
                </a:solidFill>
                <a:latin typeface="Arial"/>
                <a:cs typeface="Arial"/>
              </a:rPr>
              <a:t>som </a:t>
            </a:r>
            <a:r>
              <a:rPr sz="1000" b="1" spc="25" dirty="0">
                <a:solidFill>
                  <a:srgbClr val="231F20"/>
                </a:solidFill>
                <a:latin typeface="Arial"/>
                <a:cs typeface="Arial"/>
              </a:rPr>
              <a:t>en </a:t>
            </a:r>
            <a:r>
              <a:rPr sz="1000" b="1" spc="20" dirty="0">
                <a:solidFill>
                  <a:srgbClr val="231F20"/>
                </a:solidFill>
                <a:latin typeface="Arial"/>
                <a:cs typeface="Arial"/>
              </a:rPr>
              <a:t>vanlig </a:t>
            </a:r>
            <a:r>
              <a:rPr lang="sv-SE" sz="1000" b="1" spc="20" dirty="0" smtClean="0">
                <a:solidFill>
                  <a:srgbClr val="231F20"/>
                </a:solidFill>
                <a:latin typeface="Arial"/>
                <a:cs typeface="Arial"/>
              </a:rPr>
              <a:t>period</a:t>
            </a:r>
            <a:r>
              <a:rPr sz="1000" spc="20" dirty="0" smtClean="0">
                <a:solidFill>
                  <a:srgbClr val="231F20"/>
                </a:solidFill>
                <a:latin typeface="Arial"/>
                <a:cs typeface="Arial"/>
              </a:rPr>
              <a:t>, </a:t>
            </a:r>
            <a:r>
              <a:rPr sz="1000" spc="25" dirty="0">
                <a:solidFill>
                  <a:srgbClr val="231F20"/>
                </a:solidFill>
                <a:latin typeface="Arial"/>
                <a:cs typeface="Arial"/>
              </a:rPr>
              <a:t>och </a:t>
            </a:r>
            <a:r>
              <a:rPr lang="sv-SE" sz="1000" spc="25" dirty="0" smtClean="0">
                <a:solidFill>
                  <a:srgbClr val="231F20"/>
                </a:solidFill>
                <a:latin typeface="Arial"/>
                <a:cs typeface="Arial"/>
              </a:rPr>
              <a:t>sedan rapporterar man straffmålen som tidigare. När man avslutar förlängningen </a:t>
            </a:r>
            <a:r>
              <a:rPr sz="1000" spc="15" dirty="0" smtClean="0">
                <a:solidFill>
                  <a:srgbClr val="231F20"/>
                </a:solidFill>
                <a:latin typeface="Arial"/>
                <a:cs typeface="Arial"/>
              </a:rPr>
              <a:t>får </a:t>
            </a:r>
            <a:r>
              <a:rPr sz="1000" spc="30" dirty="0">
                <a:solidFill>
                  <a:srgbClr val="231F20"/>
                </a:solidFill>
                <a:latin typeface="Arial"/>
                <a:cs typeface="Arial"/>
              </a:rPr>
              <a:t>man </a:t>
            </a:r>
            <a:r>
              <a:rPr sz="1000" spc="25" dirty="0">
                <a:solidFill>
                  <a:srgbClr val="231F20"/>
                </a:solidFill>
                <a:latin typeface="Arial"/>
                <a:cs typeface="Arial"/>
              </a:rPr>
              <a:t>en </a:t>
            </a:r>
            <a:r>
              <a:rPr sz="1000" spc="20" dirty="0">
                <a:solidFill>
                  <a:srgbClr val="231F20"/>
                </a:solidFill>
                <a:latin typeface="Arial"/>
                <a:cs typeface="Arial"/>
              </a:rPr>
              <a:t>fråga </a:t>
            </a:r>
            <a:r>
              <a:rPr sz="1000" spc="30" dirty="0">
                <a:solidFill>
                  <a:srgbClr val="231F20"/>
                </a:solidFill>
                <a:latin typeface="Arial"/>
                <a:cs typeface="Arial"/>
              </a:rPr>
              <a:t>om </a:t>
            </a:r>
            <a:r>
              <a:rPr sz="1000" spc="25" dirty="0">
                <a:solidFill>
                  <a:srgbClr val="231F20"/>
                </a:solidFill>
                <a:latin typeface="Arial"/>
                <a:cs typeface="Arial"/>
              </a:rPr>
              <a:t>matchen </a:t>
            </a:r>
            <a:r>
              <a:rPr sz="1000" spc="20" dirty="0">
                <a:solidFill>
                  <a:srgbClr val="231F20"/>
                </a:solidFill>
                <a:latin typeface="Arial"/>
                <a:cs typeface="Arial"/>
              </a:rPr>
              <a:t>är </a:t>
            </a:r>
            <a:r>
              <a:rPr sz="1000" spc="15" dirty="0" smtClean="0">
                <a:solidFill>
                  <a:srgbClr val="231F20"/>
                </a:solidFill>
                <a:latin typeface="Arial"/>
                <a:cs typeface="Arial"/>
              </a:rPr>
              <a:t>slut</a:t>
            </a:r>
            <a:r>
              <a:rPr lang="sv-SE" sz="1000" spc="15" dirty="0" smtClean="0">
                <a:solidFill>
                  <a:srgbClr val="231F20"/>
                </a:solidFill>
                <a:latin typeface="Arial"/>
                <a:cs typeface="Arial"/>
              </a:rPr>
              <a:t> och väljer då att avsluta matchen</a:t>
            </a:r>
            <a:r>
              <a:rPr sz="1000" spc="5" dirty="0" smtClean="0">
                <a:solidFill>
                  <a:srgbClr val="231F20"/>
                </a:solidFill>
                <a:latin typeface="Arial"/>
                <a:cs typeface="Arial"/>
              </a:rPr>
              <a:t>.</a:t>
            </a:r>
            <a:r>
              <a:rPr lang="sv-SE" sz="1000" spc="5" dirty="0" smtClean="0">
                <a:solidFill>
                  <a:srgbClr val="231F20"/>
                </a:solidFill>
                <a:latin typeface="Arial"/>
                <a:cs typeface="Arial"/>
              </a:rPr>
              <a:t> </a:t>
            </a:r>
            <a:endParaRPr sz="1000" dirty="0">
              <a:latin typeface="Arial"/>
              <a:cs typeface="Arial"/>
            </a:endParaRPr>
          </a:p>
          <a:p>
            <a:pPr>
              <a:lnSpc>
                <a:spcPct val="100000"/>
              </a:lnSpc>
              <a:spcBef>
                <a:spcPts val="35"/>
              </a:spcBef>
            </a:pPr>
            <a:endParaRPr sz="1100" dirty="0">
              <a:latin typeface="Times New Roman"/>
              <a:cs typeface="Times New Roman"/>
            </a:endParaRPr>
          </a:p>
          <a:p>
            <a:pPr marL="12700" marR="174625">
              <a:lnSpc>
                <a:spcPct val="108300"/>
              </a:lnSpc>
            </a:pPr>
            <a:r>
              <a:rPr sz="1000" spc="20" dirty="0">
                <a:solidFill>
                  <a:srgbClr val="231F20"/>
                </a:solidFill>
                <a:latin typeface="Arial"/>
                <a:cs typeface="Arial"/>
              </a:rPr>
              <a:t>Skulle </a:t>
            </a:r>
            <a:r>
              <a:rPr sz="1000" spc="30" dirty="0">
                <a:solidFill>
                  <a:srgbClr val="231F20"/>
                </a:solidFill>
                <a:latin typeface="Arial"/>
                <a:cs typeface="Arial"/>
              </a:rPr>
              <a:t>man </a:t>
            </a:r>
            <a:r>
              <a:rPr sz="1000" spc="20" dirty="0">
                <a:solidFill>
                  <a:srgbClr val="231F20"/>
                </a:solidFill>
                <a:latin typeface="Arial"/>
                <a:cs typeface="Arial"/>
              </a:rPr>
              <a:t>trycka </a:t>
            </a:r>
            <a:r>
              <a:rPr sz="1000" spc="15" dirty="0">
                <a:solidFill>
                  <a:srgbClr val="231F20"/>
                </a:solidFill>
                <a:latin typeface="Arial"/>
                <a:cs typeface="Arial"/>
              </a:rPr>
              <a:t>fel </a:t>
            </a:r>
            <a:r>
              <a:rPr sz="1000" spc="20" dirty="0">
                <a:solidFill>
                  <a:srgbClr val="231F20"/>
                </a:solidFill>
                <a:latin typeface="Arial"/>
                <a:cs typeface="Arial"/>
              </a:rPr>
              <a:t>går det </a:t>
            </a:r>
            <a:r>
              <a:rPr sz="1000" spc="15" dirty="0">
                <a:solidFill>
                  <a:srgbClr val="231F20"/>
                </a:solidFill>
                <a:latin typeface="Arial"/>
                <a:cs typeface="Arial"/>
              </a:rPr>
              <a:t>alltid att </a:t>
            </a:r>
            <a:r>
              <a:rPr sz="1000" spc="20" dirty="0">
                <a:solidFill>
                  <a:srgbClr val="231F20"/>
                </a:solidFill>
                <a:latin typeface="Arial"/>
                <a:cs typeface="Arial"/>
              </a:rPr>
              <a:t>radera senaste start/stopp </a:t>
            </a:r>
            <a:r>
              <a:rPr sz="1000" spc="25" dirty="0">
                <a:solidFill>
                  <a:srgbClr val="231F20"/>
                </a:solidFill>
                <a:latin typeface="Arial"/>
                <a:cs typeface="Arial"/>
              </a:rPr>
              <a:t>genom </a:t>
            </a:r>
            <a:r>
              <a:rPr sz="1000" spc="15" dirty="0">
                <a:solidFill>
                  <a:srgbClr val="231F20"/>
                </a:solidFill>
                <a:latin typeface="Arial"/>
                <a:cs typeface="Arial"/>
              </a:rPr>
              <a:t>att följa </a:t>
            </a:r>
            <a:r>
              <a:rPr sz="1000" spc="20" dirty="0">
                <a:solidFill>
                  <a:srgbClr val="231F20"/>
                </a:solidFill>
                <a:latin typeface="Arial"/>
                <a:cs typeface="Arial"/>
              </a:rPr>
              <a:t>instruktionen </a:t>
            </a:r>
            <a:r>
              <a:rPr sz="1000" spc="10" dirty="0">
                <a:solidFill>
                  <a:srgbClr val="231F20"/>
                </a:solidFill>
                <a:latin typeface="Arial"/>
                <a:cs typeface="Arial"/>
              </a:rPr>
              <a:t>i</a:t>
            </a:r>
            <a:r>
              <a:rPr sz="1000" spc="-65" dirty="0">
                <a:solidFill>
                  <a:srgbClr val="231F20"/>
                </a:solidFill>
                <a:latin typeface="Arial"/>
                <a:cs typeface="Arial"/>
              </a:rPr>
              <a:t> </a:t>
            </a:r>
            <a:r>
              <a:rPr sz="1000" spc="20" dirty="0">
                <a:solidFill>
                  <a:srgbClr val="231F20"/>
                </a:solidFill>
                <a:latin typeface="Arial"/>
                <a:cs typeface="Arial"/>
              </a:rPr>
              <a:t>punkt  </a:t>
            </a:r>
            <a:r>
              <a:rPr sz="1000" spc="25" dirty="0">
                <a:solidFill>
                  <a:srgbClr val="231F20"/>
                </a:solidFill>
                <a:latin typeface="Arial"/>
                <a:cs typeface="Arial"/>
              </a:rPr>
              <a:t>8</a:t>
            </a:r>
            <a:r>
              <a:rPr sz="1000" spc="-75" dirty="0">
                <a:solidFill>
                  <a:srgbClr val="231F20"/>
                </a:solidFill>
                <a:latin typeface="Arial"/>
                <a:cs typeface="Arial"/>
              </a:rPr>
              <a:t> </a:t>
            </a:r>
            <a:r>
              <a:rPr sz="1000" spc="20" dirty="0">
                <a:solidFill>
                  <a:srgbClr val="231F20"/>
                </a:solidFill>
                <a:latin typeface="Arial"/>
                <a:cs typeface="Arial"/>
              </a:rPr>
              <a:t>ovan.</a:t>
            </a:r>
            <a:endParaRPr sz="1000" dirty="0">
              <a:latin typeface="Arial"/>
              <a:cs typeface="Arial"/>
            </a:endParaRPr>
          </a:p>
          <a:p>
            <a:pPr>
              <a:lnSpc>
                <a:spcPct val="100000"/>
              </a:lnSpc>
              <a:spcBef>
                <a:spcPts val="5"/>
              </a:spcBef>
            </a:pPr>
            <a:endParaRPr sz="950" dirty="0">
              <a:latin typeface="Times New Roman"/>
              <a:cs typeface="Times New Roman"/>
            </a:endParaRPr>
          </a:p>
          <a:p>
            <a:pPr marL="12700">
              <a:lnSpc>
                <a:spcPct val="100000"/>
              </a:lnSpc>
            </a:pPr>
            <a:r>
              <a:rPr sz="1400" b="1" spc="35" dirty="0">
                <a:solidFill>
                  <a:srgbClr val="231F20"/>
                </a:solidFill>
                <a:latin typeface="Arial"/>
                <a:cs typeface="Arial"/>
              </a:rPr>
              <a:t>Support</a:t>
            </a:r>
            <a:endParaRPr sz="1400" dirty="0">
              <a:latin typeface="Arial"/>
              <a:cs typeface="Arial"/>
            </a:endParaRPr>
          </a:p>
          <a:p>
            <a:pPr marL="12700">
              <a:lnSpc>
                <a:spcPct val="100000"/>
              </a:lnSpc>
              <a:spcBef>
                <a:spcPts val="20"/>
              </a:spcBef>
            </a:pPr>
            <a:r>
              <a:rPr lang="sv-SE" sz="1000" spc="10" dirty="0" smtClean="0">
                <a:solidFill>
                  <a:srgbClr val="231F20"/>
                </a:solidFill>
                <a:latin typeface="Arial"/>
                <a:cs typeface="Arial"/>
              </a:rPr>
              <a:t>Kontakta </a:t>
            </a:r>
            <a:r>
              <a:rPr sz="1000" spc="20" dirty="0" smtClean="0">
                <a:solidFill>
                  <a:srgbClr val="231F20"/>
                </a:solidFill>
                <a:latin typeface="Arial"/>
                <a:cs typeface="Arial"/>
              </a:rPr>
              <a:t>cupledningen </a:t>
            </a:r>
            <a:r>
              <a:rPr lang="sv-SE" sz="1000" spc="25" dirty="0" smtClean="0">
                <a:solidFill>
                  <a:srgbClr val="231F20"/>
                </a:solidFill>
                <a:latin typeface="Arial"/>
                <a:cs typeface="Arial"/>
              </a:rPr>
              <a:t>som kan guida vidare till </a:t>
            </a:r>
            <a:r>
              <a:rPr sz="1000" spc="20" dirty="0" smtClean="0">
                <a:solidFill>
                  <a:srgbClr val="231F20"/>
                </a:solidFill>
                <a:latin typeface="Arial"/>
                <a:cs typeface="Arial"/>
              </a:rPr>
              <a:t>Sportswik support</a:t>
            </a:r>
            <a:r>
              <a:rPr lang="sv-SE" sz="1000" spc="20" dirty="0" smtClean="0">
                <a:solidFill>
                  <a:srgbClr val="231F20"/>
                </a:solidFill>
                <a:latin typeface="Arial"/>
                <a:cs typeface="Arial"/>
              </a:rPr>
              <a:t> om det behövs</a:t>
            </a:r>
            <a:r>
              <a:rPr sz="1000" spc="20" dirty="0" smtClean="0">
                <a:solidFill>
                  <a:srgbClr val="231F20"/>
                </a:solidFill>
                <a:latin typeface="Arial"/>
                <a:cs typeface="Arial"/>
              </a:rPr>
              <a:t>. </a:t>
            </a:r>
            <a:endParaRPr sz="1000" dirty="0">
              <a:latin typeface="Arial"/>
              <a:cs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31F2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206</TotalTime>
  <Words>1816</Words>
  <Application>Microsoft Office PowerPoint</Application>
  <PresentationFormat>Anpassad</PresentationFormat>
  <Paragraphs>147</Paragraphs>
  <Slides>5</Slides>
  <Notes>0</Notes>
  <HiddenSlides>0</HiddenSlides>
  <MMClips>0</MMClips>
  <ScaleCrop>false</ScaleCrop>
  <HeadingPairs>
    <vt:vector size="4" baseType="variant">
      <vt:variant>
        <vt:lpstr>Tema</vt:lpstr>
      </vt:variant>
      <vt:variant>
        <vt:i4>1</vt:i4>
      </vt:variant>
      <vt:variant>
        <vt:lpstr>Bildrubriker</vt:lpstr>
      </vt:variant>
      <vt:variant>
        <vt:i4>5</vt:i4>
      </vt:variant>
    </vt:vector>
  </HeadingPairs>
  <TitlesOfParts>
    <vt:vector size="6" baseType="lpstr">
      <vt:lpstr>Office Theme</vt:lpstr>
      <vt:lpstr>SÅ HÄR FUNGERAR  SPORTSWIK</vt:lpstr>
      <vt:lpstr>Bild 2</vt:lpstr>
      <vt:lpstr>Bild 3</vt:lpstr>
      <vt:lpstr>Bild 4</vt:lpstr>
      <vt:lpstr>Bild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SÅ HÄR FUNGERAR  SPORTSWIK</dc:title>
  <cp:lastModifiedBy> </cp:lastModifiedBy>
  <cp:revision>18</cp:revision>
  <dcterms:created xsi:type="dcterms:W3CDTF">2016-03-03T20:53:05Z</dcterms:created>
  <dcterms:modified xsi:type="dcterms:W3CDTF">2016-11-23T15:27:43Z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2015-03-30T00:00:00Z</vt:filetime>
  </property>
  <property fmtid="{D5CDD505-2E9C-101B-9397-08002B2CF9AE}" pid="3" name="LastSaved">
    <vt:filetime>2016-03-03T00:00:00Z</vt:filetime>
  </property>
</Properties>
</file>