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91" r:id="rId2"/>
    <p:sldId id="296" r:id="rId3"/>
    <p:sldId id="289" r:id="rId4"/>
    <p:sldId id="288" r:id="rId5"/>
    <p:sldId id="290" r:id="rId6"/>
    <p:sldId id="282" r:id="rId7"/>
    <p:sldId id="286" r:id="rId8"/>
    <p:sldId id="295" r:id="rId9"/>
    <p:sldId id="292" r:id="rId10"/>
    <p:sldId id="293" r:id="rId11"/>
    <p:sldId id="273" r:id="rId12"/>
    <p:sldId id="297" r:id="rId13"/>
    <p:sldId id="294" r:id="rId14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562" autoAdjust="0"/>
  </p:normalViewPr>
  <p:slideViewPr>
    <p:cSldViewPr>
      <p:cViewPr>
        <p:scale>
          <a:sx n="80" d="100"/>
          <a:sy n="80" d="100"/>
        </p:scale>
        <p:origin x="-1878" y="-4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54DAA7-B9A1-476B-9B57-AC668C713035}" type="datetimeFigureOut">
              <a:rPr lang="sv-SE" smtClean="0"/>
              <a:t>2013-11-04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6B386E-FF11-4673-BEFD-A2DE6065A1D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60867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Arial" pitchFamily="34" charset="0"/>
              <a:buChar char="•"/>
              <a:defRPr/>
            </a:pPr>
            <a:r>
              <a:rPr lang="sv-SE" dirty="0" smtClean="0"/>
              <a:t>Presentera dig själv! </a:t>
            </a:r>
          </a:p>
          <a:p>
            <a:pPr marL="228600" indent="-228600">
              <a:buFont typeface="Arial" pitchFamily="34" charset="0"/>
              <a:buChar char="•"/>
              <a:defRPr/>
            </a:pPr>
            <a:r>
              <a:rPr lang="sv-SE" dirty="0" smtClean="0"/>
              <a:t>SISU Idrottsutbildarna och Gästriklands Idrottsförbund är två olika organisationer men som jobbar tight ihop. </a:t>
            </a:r>
          </a:p>
          <a:p>
            <a:pPr marL="228600" indent="-228600">
              <a:buFont typeface="Arial" pitchFamily="34" charset="0"/>
              <a:buChar char="•"/>
              <a:defRPr/>
            </a:pPr>
            <a:r>
              <a:rPr lang="sv-SE" dirty="0" smtClean="0"/>
              <a:t>Vi har vårt kontor på söder i Gävle. </a:t>
            </a:r>
          </a:p>
          <a:p>
            <a:pPr marL="228600" indent="-228600">
              <a:buFont typeface="Arial" pitchFamily="34" charset="0"/>
              <a:buChar char="•"/>
              <a:defRPr/>
            </a:pPr>
            <a:r>
              <a:rPr lang="sv-SE" dirty="0" smtClean="0"/>
              <a:t>Som förening ska de ej behöva veta om de ska vända sig till idrottsförbundet eller SISU. </a:t>
            </a:r>
            <a:br>
              <a:rPr lang="sv-SE" dirty="0" smtClean="0"/>
            </a:br>
            <a:r>
              <a:rPr lang="sv-SE" dirty="0" smtClean="0"/>
              <a:t>Det hjälper vi som konsulenter till med.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C7616-3293-4766-93AB-30E86882091D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36900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Nu är det ju så att vi inte kan hjälpa till med allt detta om vi inte ”får något tillbaka”. </a:t>
            </a:r>
          </a:p>
          <a:p>
            <a:endParaRPr lang="sv-SE" dirty="0" smtClean="0"/>
          </a:p>
          <a:p>
            <a:r>
              <a:rPr lang="sv-SE" dirty="0" smtClean="0"/>
              <a:t>För att vi ska kunna hjälpa föreningarna så måste vi få in listor på all utbildning som sker i föreningen. </a:t>
            </a:r>
          </a:p>
          <a:p>
            <a:r>
              <a:rPr lang="sv-SE" dirty="0" smtClean="0"/>
              <a:t>Det kan vara kurser, föreläsningar mm. </a:t>
            </a:r>
          </a:p>
          <a:p>
            <a:endParaRPr lang="sv-SE" dirty="0" smtClean="0"/>
          </a:p>
          <a:p>
            <a:r>
              <a:rPr lang="sv-SE" dirty="0" smtClean="0"/>
              <a:t>Men det mest effektiva är när man träffas i en grupp (precis som den vi är i nu) och lär sig av varandra. En </a:t>
            </a:r>
            <a:r>
              <a:rPr lang="sv-SE" dirty="0" err="1" smtClean="0"/>
              <a:t>lärgrupp</a:t>
            </a:r>
            <a:r>
              <a:rPr lang="sv-SE" dirty="0" smtClean="0"/>
              <a:t>!</a:t>
            </a:r>
          </a:p>
          <a:p>
            <a:endParaRPr lang="sv-SE" dirty="0" smtClean="0"/>
          </a:p>
          <a:p>
            <a:r>
              <a:rPr lang="sv-SE" dirty="0" smtClean="0"/>
              <a:t>Berätta att de inte får redovisa SISU-verksamhet när de </a:t>
            </a:r>
          </a:p>
          <a:p>
            <a:r>
              <a:rPr lang="sv-SE" dirty="0" smtClean="0"/>
              <a:t>Tävlar</a:t>
            </a:r>
          </a:p>
          <a:p>
            <a:r>
              <a:rPr lang="sv-SE" dirty="0" smtClean="0"/>
              <a:t>Tränar</a:t>
            </a:r>
          </a:p>
          <a:p>
            <a:r>
              <a:rPr lang="sv-SE" dirty="0" smtClean="0"/>
              <a:t>Skoltid </a:t>
            </a:r>
          </a:p>
          <a:p>
            <a:r>
              <a:rPr lang="sv-SE" dirty="0" smtClean="0"/>
              <a:t>Då får man medel från annat håll (LOK-stöd)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C7616-3293-4766-93AB-30E86882091D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8873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Repetera skillnaden då det lätt uppstår förvirring här! </a:t>
            </a:r>
          </a:p>
          <a:p>
            <a:endParaRPr lang="sv-SE" dirty="0" smtClean="0"/>
          </a:p>
          <a:p>
            <a:r>
              <a:rPr lang="sv-SE" dirty="0" smtClean="0"/>
              <a:t>Betona att LOK-stöd är fysiskaktivitet och SISU är lärande</a:t>
            </a:r>
            <a:r>
              <a:rPr lang="sv-SE" baseline="0" dirty="0" smtClean="0"/>
              <a:t> och utvecklande verksamhet av teoretisk karaktär.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C7616-3293-4766-93AB-30E86882091D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59771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Berätta för föreningen att det inte behöver handla om att göra så mkt nya saker utan att börja med det de gör redan i dag. </a:t>
            </a:r>
          </a:p>
          <a:p>
            <a:endParaRPr lang="sv-SE" dirty="0" smtClean="0"/>
          </a:p>
          <a:p>
            <a:r>
              <a:rPr lang="sv-SE" dirty="0" smtClean="0"/>
              <a:t>Fråga föreningen om de har kommittéer och arbetsgrupper som kanske jobbar inför tävlingar, matcher, läger mm. </a:t>
            </a:r>
          </a:p>
          <a:p>
            <a:r>
              <a:rPr lang="sv-SE" dirty="0" smtClean="0"/>
              <a:t>Tränarmöten, föräldramöten mm</a:t>
            </a:r>
          </a:p>
          <a:p>
            <a:endParaRPr lang="sv-SE" dirty="0" smtClean="0"/>
          </a:p>
          <a:p>
            <a:r>
              <a:rPr lang="sv-SE" dirty="0" smtClean="0"/>
              <a:t>Fråga om de kan tänka sig att redovisa den verksamheten till oss och vilken som ska stå som ledare för respektive lista.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C7616-3293-4766-93AB-30E86882091D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92625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Gå igenom våra verksamhetsformer lite kort men poängtera att de inte behöver veta skillnaden mellan de tre översta utan detta sköter vi. </a:t>
            </a:r>
          </a:p>
          <a:p>
            <a:endParaRPr lang="sv-SE" dirty="0" smtClean="0"/>
          </a:p>
          <a:p>
            <a:r>
              <a:rPr lang="sv-SE" dirty="0" smtClean="0"/>
              <a:t>Påtala hur enkelt det är att fylla i och återkoppla gärna till den lista de fick fylla i </a:t>
            </a:r>
            <a:r>
              <a:rPr lang="sv-SE" dirty="0" err="1" smtClean="0"/>
              <a:t>i</a:t>
            </a:r>
            <a:r>
              <a:rPr lang="sv-SE" dirty="0" smtClean="0"/>
              <a:t> inledningen </a:t>
            </a:r>
          </a:p>
          <a:p>
            <a:endParaRPr lang="sv-SE" dirty="0" smtClean="0"/>
          </a:p>
          <a:p>
            <a:r>
              <a:rPr lang="sv-SE" dirty="0" smtClean="0"/>
              <a:t>Fråga vem som kan tänka sig att vara kontakten med dig som konsulent och se till att allt blir redovisat.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C7616-3293-4766-93AB-30E86882091D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6088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Arial" pitchFamily="34" charset="0"/>
              <a:buChar char="•"/>
              <a:defRPr/>
            </a:pPr>
            <a:r>
              <a:rPr lang="sv-SE" dirty="0" smtClean="0"/>
              <a:t>Presentera dig själv! </a:t>
            </a:r>
          </a:p>
          <a:p>
            <a:pPr marL="228600" indent="-228600">
              <a:buFont typeface="Arial" pitchFamily="34" charset="0"/>
              <a:buChar char="•"/>
              <a:defRPr/>
            </a:pPr>
            <a:r>
              <a:rPr lang="sv-SE" dirty="0" smtClean="0"/>
              <a:t>SISU Idrottsutbildarna och Gästriklands Idrottsförbund är två olika organisationer men som jobbar tight ihop. </a:t>
            </a:r>
          </a:p>
          <a:p>
            <a:pPr marL="228600" indent="-228600">
              <a:buFont typeface="Arial" pitchFamily="34" charset="0"/>
              <a:buChar char="•"/>
              <a:defRPr/>
            </a:pPr>
            <a:r>
              <a:rPr lang="sv-SE" dirty="0" smtClean="0"/>
              <a:t>Vi har vårt kontor på söder i Gävle. </a:t>
            </a:r>
          </a:p>
          <a:p>
            <a:pPr marL="228600" indent="-228600">
              <a:buFont typeface="Arial" pitchFamily="34" charset="0"/>
              <a:buChar char="•"/>
              <a:defRPr/>
            </a:pPr>
            <a:r>
              <a:rPr lang="sv-SE" dirty="0" smtClean="0"/>
              <a:t>Som förening ska de ej behöva veta om de ska vända sig till idrottsförbundet eller SISU. </a:t>
            </a:r>
            <a:br>
              <a:rPr lang="sv-SE" dirty="0" smtClean="0"/>
            </a:br>
            <a:r>
              <a:rPr lang="sv-SE" dirty="0" smtClean="0"/>
              <a:t>Det hjälper vi som konsulenter till med.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C7616-3293-4766-93AB-30E86882091D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36900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8F2-7029-4014-9B29-27C29C39C327}" type="datetimeFigureOut">
              <a:rPr lang="sv-SE" smtClean="0"/>
              <a:t>2013-11-04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2DD46-6356-4F00-B5E2-F16F1A35F7E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9656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8F2-7029-4014-9B29-27C29C39C327}" type="datetimeFigureOut">
              <a:rPr lang="sv-SE" smtClean="0"/>
              <a:t>2013-11-04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2DD46-6356-4F00-B5E2-F16F1A35F7E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8837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8F2-7029-4014-9B29-27C29C39C327}" type="datetimeFigureOut">
              <a:rPr lang="sv-SE" smtClean="0"/>
              <a:t>2013-11-04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2DD46-6356-4F00-B5E2-F16F1A35F7E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300509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80920" cy="601124"/>
          </a:xfrm>
          <a:prstGeom prst="rect">
            <a:avLst/>
          </a:prstGeom>
        </p:spPr>
        <p:txBody>
          <a:bodyPr/>
          <a:lstStyle>
            <a:lvl1pPr algn="l">
              <a:defRPr sz="2800">
                <a:latin typeface="Calibri Bold" pitchFamily="34" charset="0"/>
                <a:cs typeface="Calibri Bold" pitchFamily="34" charset="0"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10"/>
          </p:nvPr>
        </p:nvSpPr>
        <p:spPr>
          <a:xfrm>
            <a:off x="395932" y="1412776"/>
            <a:ext cx="8280524" cy="4464496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Calibri" pitchFamily="34" charset="0"/>
                <a:cs typeface="Calibri" pitchFamily="34" charset="0"/>
              </a:defRPr>
            </a:lvl1pPr>
            <a:lvl2pPr>
              <a:defRPr sz="2200">
                <a:latin typeface="Calibri" pitchFamily="34" charset="0"/>
                <a:cs typeface="Calibri" pitchFamily="34" charset="0"/>
              </a:defRPr>
            </a:lvl2pPr>
            <a:lvl3pPr>
              <a:defRPr sz="2200"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8" name="Line 2"/>
          <p:cNvSpPr>
            <a:spLocks noChangeShapeType="1"/>
          </p:cNvSpPr>
          <p:nvPr userDrawn="1"/>
        </p:nvSpPr>
        <p:spPr bwMode="auto">
          <a:xfrm>
            <a:off x="467544" y="6405140"/>
            <a:ext cx="6997700" cy="0"/>
          </a:xfrm>
          <a:prstGeom prst="line">
            <a:avLst/>
          </a:prstGeom>
          <a:noFill/>
          <a:ln w="6350" cap="flat">
            <a:solidFill>
              <a:srgbClr val="084B88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sv-SE"/>
          </a:p>
        </p:txBody>
      </p:sp>
      <p:sp>
        <p:nvSpPr>
          <p:cNvPr id="10" name="Platshållare för text 2"/>
          <p:cNvSpPr>
            <a:spLocks noGrp="1"/>
          </p:cNvSpPr>
          <p:nvPr>
            <p:ph type="body" idx="1"/>
          </p:nvPr>
        </p:nvSpPr>
        <p:spPr>
          <a:xfrm>
            <a:off x="376485" y="6200867"/>
            <a:ext cx="5459139" cy="204844"/>
          </a:xfrm>
          <a:prstGeom prst="rect">
            <a:avLst/>
          </a:prstGeom>
        </p:spPr>
        <p:txBody>
          <a:bodyPr anchor="t"/>
          <a:lstStyle>
            <a:lvl1pPr marL="0" indent="0" algn="l">
              <a:spcBef>
                <a:spcPts val="0"/>
              </a:spcBef>
              <a:buNone/>
              <a:defRPr sz="1000" cap="all" baseline="0">
                <a:solidFill>
                  <a:srgbClr val="1D4986"/>
                </a:solidFill>
                <a:latin typeface="Arial Bold"/>
                <a:cs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957482"/>
            <a:ext cx="1164738" cy="60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83526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8F2-7029-4014-9B29-27C29C39C327}" type="datetimeFigureOut">
              <a:rPr lang="sv-SE" smtClean="0"/>
              <a:t>2013-11-04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2DD46-6356-4F00-B5E2-F16F1A35F7E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8216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8F2-7029-4014-9B29-27C29C39C327}" type="datetimeFigureOut">
              <a:rPr lang="sv-SE" smtClean="0"/>
              <a:t>2013-11-04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2DD46-6356-4F00-B5E2-F16F1A35F7E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20210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8F2-7029-4014-9B29-27C29C39C327}" type="datetimeFigureOut">
              <a:rPr lang="sv-SE" smtClean="0"/>
              <a:t>2013-11-04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2DD46-6356-4F00-B5E2-F16F1A35F7E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31769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8F2-7029-4014-9B29-27C29C39C327}" type="datetimeFigureOut">
              <a:rPr lang="sv-SE" smtClean="0"/>
              <a:t>2013-11-04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2DD46-6356-4F00-B5E2-F16F1A35F7E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6783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8F2-7029-4014-9B29-27C29C39C327}" type="datetimeFigureOut">
              <a:rPr lang="sv-SE" smtClean="0"/>
              <a:t>2013-11-04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2DD46-6356-4F00-B5E2-F16F1A35F7E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1048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8F2-7029-4014-9B29-27C29C39C327}" type="datetimeFigureOut">
              <a:rPr lang="sv-SE" smtClean="0"/>
              <a:t>2013-11-04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2DD46-6356-4F00-B5E2-F16F1A35F7E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1209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8F2-7029-4014-9B29-27C29C39C327}" type="datetimeFigureOut">
              <a:rPr lang="sv-SE" smtClean="0"/>
              <a:t>2013-11-04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2DD46-6356-4F00-B5E2-F16F1A35F7E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9551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8F2-7029-4014-9B29-27C29C39C327}" type="datetimeFigureOut">
              <a:rPr lang="sv-SE" smtClean="0"/>
              <a:t>2013-11-04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2DD46-6356-4F00-B5E2-F16F1A35F7E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7888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518F2-7029-4014-9B29-27C29C39C327}" type="datetimeFigureOut">
              <a:rPr lang="sv-SE" smtClean="0"/>
              <a:t>2013-11-04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2DD46-6356-4F00-B5E2-F16F1A35F7E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5565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://www.facebook.com/gastrikeidrotte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gastrikeidrotten.rf.se/" TargetMode="External"/><Relationship Id="rId5" Type="http://schemas.openxmlformats.org/officeDocument/2006/relationships/hyperlink" Target="mailto:marcus.soderlund@sisu.gastidr.se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://www.facebook.com/gastrikeidrotten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gastrikeidrotten.rf.se/" TargetMode="External"/><Relationship Id="rId5" Type="http://schemas.openxmlformats.org/officeDocument/2006/relationships/hyperlink" Target="mailto:marcus.soderlund@sisu.gastidr.se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  <p:pic>
        <p:nvPicPr>
          <p:cNvPr id="5" name="Picture 2" descr="SISU Idrottsutbildarn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20"/>
            <a:ext cx="3396062" cy="1728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gast_cmyk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5976" y="1268760"/>
            <a:ext cx="4461549" cy="1211335"/>
          </a:xfrm>
          <a:noFill/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843808" y="3068960"/>
            <a:ext cx="4619625" cy="289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2400" b="1" dirty="0" smtClean="0"/>
              <a:t>Marcus Söderlund</a:t>
            </a:r>
            <a:endParaRPr lang="sv-SE" sz="2400" b="1" dirty="0"/>
          </a:p>
          <a:p>
            <a:pPr eaLnBrk="1" hangingPunct="1"/>
            <a:r>
              <a:rPr lang="sv-SE" b="1" dirty="0">
                <a:hlinkClick r:id="rId5"/>
              </a:rPr>
              <a:t>m</a:t>
            </a:r>
            <a:r>
              <a:rPr lang="sv-SE" b="1" dirty="0" smtClean="0">
                <a:hlinkClick r:id="rId5"/>
              </a:rPr>
              <a:t>arcus.soderlund@sisu.gastidr.se</a:t>
            </a:r>
            <a:r>
              <a:rPr lang="sv-SE" b="1" dirty="0" smtClean="0"/>
              <a:t/>
            </a:r>
            <a:br>
              <a:rPr lang="sv-SE" b="1" dirty="0" smtClean="0"/>
            </a:br>
            <a:endParaRPr lang="sv-SE" b="1" dirty="0"/>
          </a:p>
          <a:p>
            <a:pPr eaLnBrk="1" hangingPunct="1"/>
            <a:r>
              <a:rPr lang="sv-SE" sz="2000" b="1" dirty="0" smtClean="0"/>
              <a:t>Tel: 070 – 511 09 75</a:t>
            </a:r>
            <a:r>
              <a:rPr lang="sv-SE" b="1" dirty="0" smtClean="0"/>
              <a:t/>
            </a:r>
            <a:br>
              <a:rPr lang="sv-SE" b="1" dirty="0" smtClean="0"/>
            </a:br>
            <a:endParaRPr lang="sv-SE" b="1" dirty="0"/>
          </a:p>
          <a:p>
            <a:pPr eaLnBrk="1" hangingPunct="1"/>
            <a:r>
              <a:rPr lang="sv-SE" b="1" dirty="0" smtClean="0">
                <a:hlinkClick r:id="rId6"/>
              </a:rPr>
              <a:t>www.gastrikeidrotten.rf.se</a:t>
            </a:r>
            <a:endParaRPr lang="sv-SE" b="1" dirty="0" smtClean="0"/>
          </a:p>
          <a:p>
            <a:pPr eaLnBrk="1" hangingPunct="1"/>
            <a:r>
              <a:rPr lang="sv-SE" b="1" dirty="0" smtClean="0">
                <a:hlinkClick r:id="rId7"/>
              </a:rPr>
              <a:t>www.facebook.com/gastrikeidrotten</a:t>
            </a:r>
            <a:endParaRPr lang="sv-SE" b="1" dirty="0" smtClean="0"/>
          </a:p>
          <a:p>
            <a:pPr eaLnBrk="1" hangingPunct="1"/>
            <a:endParaRPr lang="sv-SE" sz="1600" b="1" dirty="0"/>
          </a:p>
          <a:p>
            <a:pPr eaLnBrk="1" hangingPunct="1"/>
            <a:endParaRPr lang="sv-SE" sz="1600" b="1" dirty="0"/>
          </a:p>
          <a:p>
            <a:pPr eaLnBrk="1" hangingPunct="1"/>
            <a:endParaRPr lang="sv-SE" sz="1600" b="1" dirty="0"/>
          </a:p>
        </p:txBody>
      </p:sp>
    </p:spTree>
    <p:extLst>
      <p:ext uri="{BB962C8B-B14F-4D97-AF65-F5344CB8AC3E}">
        <p14:creationId xmlns:p14="http://schemas.microsoft.com/office/powerpoint/2010/main" val="36326482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Hur redovisar vi?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v-SE" sz="2000" dirty="0" err="1" smtClean="0"/>
              <a:t>Lärgrupp</a:t>
            </a:r>
            <a:endParaRPr lang="sv-SE" sz="2000" dirty="0"/>
          </a:p>
          <a:p>
            <a:pPr>
              <a:lnSpc>
                <a:spcPct val="90000"/>
              </a:lnSpc>
            </a:pPr>
            <a:r>
              <a:rPr lang="sv-SE" sz="2000" dirty="0" smtClean="0"/>
              <a:t>	</a:t>
            </a:r>
            <a:r>
              <a:rPr lang="sv-SE" sz="2000" dirty="0"/>
              <a:t>	</a:t>
            </a:r>
            <a:r>
              <a:rPr lang="sv-SE" sz="2000" dirty="0" smtClean="0"/>
              <a:t>	                3 </a:t>
            </a:r>
            <a:r>
              <a:rPr lang="sv-SE" sz="2000" dirty="0"/>
              <a:t>personer ca </a:t>
            </a:r>
            <a:r>
              <a:rPr lang="sv-SE" sz="2000" dirty="0" smtClean="0"/>
              <a:t>45min</a:t>
            </a:r>
          </a:p>
          <a:p>
            <a:pPr>
              <a:lnSpc>
                <a:spcPct val="90000"/>
              </a:lnSpc>
            </a:pPr>
            <a:r>
              <a:rPr lang="sv-SE" sz="2000" dirty="0" smtClean="0"/>
              <a:t>	                                                </a:t>
            </a:r>
            <a:r>
              <a:rPr lang="sv-SE" sz="1800" dirty="0" smtClean="0"/>
              <a:t>Namn</a:t>
            </a:r>
            <a:r>
              <a:rPr lang="sv-SE" sz="1800" dirty="0"/>
              <a:t>, personnr, närvaro, underskrift </a:t>
            </a:r>
          </a:p>
          <a:p>
            <a:pPr>
              <a:lnSpc>
                <a:spcPct val="90000"/>
              </a:lnSpc>
            </a:pPr>
            <a:endParaRPr lang="sv-SE" sz="2000" dirty="0"/>
          </a:p>
          <a:p>
            <a:pPr>
              <a:lnSpc>
                <a:spcPct val="90000"/>
              </a:lnSpc>
            </a:pPr>
            <a:r>
              <a:rPr lang="sv-SE" sz="2000" dirty="0"/>
              <a:t>Föreläsning </a:t>
            </a:r>
          </a:p>
          <a:p>
            <a:pPr>
              <a:lnSpc>
                <a:spcPct val="90000"/>
              </a:lnSpc>
            </a:pPr>
            <a:r>
              <a:rPr lang="sv-SE" sz="2000" dirty="0"/>
              <a:t>			</a:t>
            </a:r>
            <a:r>
              <a:rPr lang="sv-SE" sz="2000" dirty="0" smtClean="0"/>
              <a:t>                Minst 10 </a:t>
            </a:r>
            <a:r>
              <a:rPr lang="sv-SE" sz="2000" dirty="0"/>
              <a:t>personer </a:t>
            </a:r>
            <a:br>
              <a:rPr lang="sv-SE" sz="2000" dirty="0"/>
            </a:br>
            <a:r>
              <a:rPr lang="sv-SE" sz="2000" dirty="0"/>
              <a:t>				</a:t>
            </a:r>
            <a:r>
              <a:rPr lang="sv-SE" sz="1800" dirty="0"/>
              <a:t>Föreläsare, antal deltagare, underskrift </a:t>
            </a:r>
          </a:p>
          <a:p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  <p:sp>
        <p:nvSpPr>
          <p:cNvPr id="5" name="Höger klammerparentes 4"/>
          <p:cNvSpPr/>
          <p:nvPr/>
        </p:nvSpPr>
        <p:spPr>
          <a:xfrm>
            <a:off x="3492500" y="1484313"/>
            <a:ext cx="287338" cy="1152525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sp>
        <p:nvSpPr>
          <p:cNvPr id="6" name="Höger klammerparentes 5"/>
          <p:cNvSpPr/>
          <p:nvPr/>
        </p:nvSpPr>
        <p:spPr>
          <a:xfrm>
            <a:off x="3501231" y="2708920"/>
            <a:ext cx="287338" cy="1152525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sp>
        <p:nvSpPr>
          <p:cNvPr id="7" name="textruta 6"/>
          <p:cNvSpPr txBox="1"/>
          <p:nvPr/>
        </p:nvSpPr>
        <p:spPr>
          <a:xfrm>
            <a:off x="683568" y="4581128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 smtClean="0"/>
              <a:t>Redovisas på listor eller direkt via IdrottOnline! 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8217013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ubrik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712913"/>
          </a:xfrm>
        </p:spPr>
        <p:txBody>
          <a:bodyPr>
            <a:normAutofit/>
          </a:bodyPr>
          <a:lstStyle/>
          <a:p>
            <a:r>
              <a:rPr lang="sv-SE" sz="4800" b="1" dirty="0" smtClean="0">
                <a:solidFill>
                  <a:srgbClr val="0070C0"/>
                </a:solidFill>
              </a:rPr>
              <a:t>Vad vill ni göra under 2013?</a:t>
            </a:r>
          </a:p>
        </p:txBody>
      </p:sp>
      <p:pic>
        <p:nvPicPr>
          <p:cNvPr id="18435" name="Picture 2" descr="C:\Users\lihedf05.ONLINE\AppData\Local\Microsoft\Windows\Temporary Internet Files\Content.IE5\AM1I8PN9\MC90038920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813" y="2565400"/>
            <a:ext cx="15557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5" descr="gast_fr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949950"/>
            <a:ext cx="2592388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4" descr="SISU Idrottsutbildarn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589588"/>
            <a:ext cx="19939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3059113" y="6092825"/>
            <a:ext cx="30972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b="1"/>
              <a:t>www.gastrikeidrotten.rf.se</a:t>
            </a:r>
          </a:p>
        </p:txBody>
      </p:sp>
      <p:sp>
        <p:nvSpPr>
          <p:cNvPr id="2" name="textruta 1"/>
          <p:cNvSpPr txBox="1"/>
          <p:nvPr/>
        </p:nvSpPr>
        <p:spPr>
          <a:xfrm>
            <a:off x="611560" y="3140968"/>
            <a:ext cx="41044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sv-SE" sz="2800" b="1" i="1" dirty="0" smtClean="0"/>
              <a:t>T.ex. </a:t>
            </a:r>
            <a:r>
              <a:rPr lang="sv-SE" sz="2400" i="1" dirty="0" smtClean="0"/>
              <a:t>Föreläsningar</a:t>
            </a:r>
            <a:r>
              <a:rPr lang="sv-SE" sz="2400" b="1" i="1" dirty="0"/>
              <a:t>, utbildningar, </a:t>
            </a:r>
            <a:r>
              <a:rPr lang="sv-SE" sz="2400" i="1" dirty="0"/>
              <a:t>kompetensutveckling</a:t>
            </a:r>
            <a:r>
              <a:rPr lang="sv-SE" sz="2400" b="1" i="1" dirty="0"/>
              <a:t>, </a:t>
            </a:r>
            <a:r>
              <a:rPr lang="sv-SE" sz="2400" b="1" i="1" dirty="0" smtClean="0"/>
              <a:t>ledarkickoff/avslutning m.m</a:t>
            </a:r>
            <a:r>
              <a:rPr lang="sv-SE" sz="2000" b="1" i="1" dirty="0" smtClean="0"/>
              <a:t>.</a:t>
            </a: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28226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84" y="476672"/>
            <a:ext cx="8638032" cy="566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0366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  <p:pic>
        <p:nvPicPr>
          <p:cNvPr id="5" name="Picture 2" descr="SISU Idrottsutbildarn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20"/>
            <a:ext cx="3396062" cy="1728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gast_cmyk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5976" y="1268760"/>
            <a:ext cx="4461549" cy="1211335"/>
          </a:xfrm>
          <a:noFill/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843808" y="3068960"/>
            <a:ext cx="4619625" cy="289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2400" b="1" dirty="0" smtClean="0"/>
              <a:t>Marcus Söderlund</a:t>
            </a:r>
            <a:endParaRPr lang="sv-SE" sz="2400" b="1" dirty="0"/>
          </a:p>
          <a:p>
            <a:pPr eaLnBrk="1" hangingPunct="1"/>
            <a:r>
              <a:rPr lang="sv-SE" b="1" dirty="0">
                <a:hlinkClick r:id="rId5"/>
              </a:rPr>
              <a:t>m</a:t>
            </a:r>
            <a:r>
              <a:rPr lang="sv-SE" b="1" dirty="0" smtClean="0">
                <a:hlinkClick r:id="rId5"/>
              </a:rPr>
              <a:t>arcus.soderlund@sisu.gastidr.se</a:t>
            </a:r>
            <a:r>
              <a:rPr lang="sv-SE" b="1" dirty="0" smtClean="0"/>
              <a:t/>
            </a:r>
            <a:br>
              <a:rPr lang="sv-SE" b="1" dirty="0" smtClean="0"/>
            </a:br>
            <a:endParaRPr lang="sv-SE" b="1" dirty="0"/>
          </a:p>
          <a:p>
            <a:pPr eaLnBrk="1" hangingPunct="1"/>
            <a:r>
              <a:rPr lang="sv-SE" sz="2000" b="1" dirty="0" smtClean="0"/>
              <a:t>Tel: 070 – 511 09 75</a:t>
            </a:r>
            <a:r>
              <a:rPr lang="sv-SE" b="1" dirty="0" smtClean="0"/>
              <a:t/>
            </a:r>
            <a:br>
              <a:rPr lang="sv-SE" b="1" dirty="0" smtClean="0"/>
            </a:br>
            <a:endParaRPr lang="sv-SE" b="1" dirty="0"/>
          </a:p>
          <a:p>
            <a:pPr eaLnBrk="1" hangingPunct="1"/>
            <a:r>
              <a:rPr lang="sv-SE" b="1" dirty="0" smtClean="0">
                <a:hlinkClick r:id="rId6"/>
              </a:rPr>
              <a:t>www.gastrikeidrotten.rf.se</a:t>
            </a:r>
            <a:endParaRPr lang="sv-SE" b="1" dirty="0" smtClean="0"/>
          </a:p>
          <a:p>
            <a:pPr eaLnBrk="1" hangingPunct="1"/>
            <a:r>
              <a:rPr lang="sv-SE" b="1" dirty="0" smtClean="0">
                <a:hlinkClick r:id="rId7"/>
              </a:rPr>
              <a:t>www.facebook.com/gastrikeidrotten</a:t>
            </a:r>
            <a:endParaRPr lang="sv-SE" b="1" dirty="0" smtClean="0"/>
          </a:p>
          <a:p>
            <a:pPr eaLnBrk="1" hangingPunct="1"/>
            <a:endParaRPr lang="sv-SE" sz="1600" b="1" dirty="0"/>
          </a:p>
          <a:p>
            <a:pPr eaLnBrk="1" hangingPunct="1"/>
            <a:endParaRPr lang="sv-SE" sz="1600" b="1" dirty="0"/>
          </a:p>
          <a:p>
            <a:pPr eaLnBrk="1" hangingPunct="1"/>
            <a:endParaRPr lang="sv-SE" sz="1600" b="1" dirty="0"/>
          </a:p>
        </p:txBody>
      </p:sp>
    </p:spTree>
    <p:extLst>
      <p:ext uri="{BB962C8B-B14F-4D97-AF65-F5344CB8AC3E}">
        <p14:creationId xmlns:p14="http://schemas.microsoft.com/office/powerpoint/2010/main" val="37840586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innehåll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v-SE" b="1" dirty="0" err="1" smtClean="0"/>
              <a:t>IdrottOnline</a:t>
            </a:r>
            <a:endParaRPr lang="sv-SE" b="1" dirty="0"/>
          </a:p>
          <a:p>
            <a:r>
              <a:rPr lang="sv-SE" b="1" dirty="0" err="1"/>
              <a:t>Lok-stöd</a:t>
            </a:r>
            <a:r>
              <a:rPr lang="sv-SE" b="1" dirty="0"/>
              <a:t> och antidoping</a:t>
            </a:r>
          </a:p>
          <a:p>
            <a:pPr>
              <a:lnSpc>
                <a:spcPct val="90000"/>
              </a:lnSpc>
            </a:pPr>
            <a:r>
              <a:rPr lang="sv-SE" b="1" dirty="0" smtClean="0"/>
              <a:t>Idrottsjuridik</a:t>
            </a:r>
          </a:p>
          <a:p>
            <a:pPr>
              <a:lnSpc>
                <a:spcPct val="90000"/>
              </a:lnSpc>
            </a:pPr>
            <a:r>
              <a:rPr lang="sv-SE" b="1" dirty="0" smtClean="0"/>
              <a:t>Administrativ service</a:t>
            </a:r>
            <a:endParaRPr lang="sv-SE" b="1" dirty="0"/>
          </a:p>
          <a:p>
            <a:pPr>
              <a:lnSpc>
                <a:spcPct val="90000"/>
              </a:lnSpc>
            </a:pPr>
            <a:r>
              <a:rPr lang="sv-SE" b="1" dirty="0"/>
              <a:t>Projekt</a:t>
            </a:r>
            <a:r>
              <a:rPr lang="sv-SE" dirty="0"/>
              <a:t> </a:t>
            </a:r>
            <a:r>
              <a:rPr lang="sv-SE" sz="2000" dirty="0" smtClean="0"/>
              <a:t>(Lobben, Integration</a:t>
            </a:r>
            <a:r>
              <a:rPr lang="sv-SE" sz="2000" dirty="0"/>
              <a:t>, Drive-In)</a:t>
            </a:r>
          </a:p>
          <a:p>
            <a:r>
              <a:rPr lang="sv-SE" sz="2800" b="1" dirty="0" smtClean="0">
                <a:solidFill>
                  <a:srgbClr val="0070C0"/>
                </a:solidFill>
              </a:rPr>
              <a:t>Idrottslyftet</a:t>
            </a:r>
            <a:r>
              <a:rPr lang="sv-SE" b="1" dirty="0"/>
              <a:t>	</a:t>
            </a:r>
            <a:endParaRPr lang="sv-SE" b="1" dirty="0" smtClean="0"/>
          </a:p>
          <a:p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3"/>
          </p:nvPr>
        </p:nvSpPr>
        <p:spPr>
          <a:xfrm>
            <a:off x="4427984" y="1535112"/>
            <a:ext cx="4103439" cy="885775"/>
          </a:xfrm>
        </p:spPr>
        <p:txBody>
          <a:bodyPr>
            <a:normAutofit fontScale="25000" lnSpcReduction="20000"/>
          </a:bodyPr>
          <a:lstStyle/>
          <a:p>
            <a:endParaRPr lang="sv-SE" i="1" dirty="0" smtClean="0"/>
          </a:p>
          <a:p>
            <a:pPr algn="ctr"/>
            <a:endParaRPr lang="sv-SE" sz="8000" i="1" dirty="0" smtClean="0"/>
          </a:p>
          <a:p>
            <a:pPr algn="ctr"/>
            <a:endParaRPr lang="sv-SE" sz="8000" i="1" dirty="0" smtClean="0"/>
          </a:p>
          <a:p>
            <a:pPr algn="ctr"/>
            <a:r>
              <a:rPr lang="sv-SE" sz="8000" b="0" i="1" dirty="0" smtClean="0"/>
              <a:t>”Vi utbildar och utvecklar idrotten”</a:t>
            </a:r>
            <a:endParaRPr lang="sv-SE" sz="8000" b="0" i="1" dirty="0"/>
          </a:p>
          <a:p>
            <a:endParaRPr lang="sv-SE" dirty="0"/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457200" indent="-457200">
              <a:lnSpc>
                <a:spcPct val="90000"/>
              </a:lnSpc>
            </a:pPr>
            <a:endParaRPr lang="sv-SE" dirty="0" smtClean="0"/>
          </a:p>
          <a:p>
            <a:pPr>
              <a:lnSpc>
                <a:spcPct val="90000"/>
              </a:lnSpc>
            </a:pPr>
            <a:r>
              <a:rPr lang="sv-SE" b="1" dirty="0" smtClean="0"/>
              <a:t>Utbildningsfrågor</a:t>
            </a:r>
          </a:p>
          <a:p>
            <a:pPr>
              <a:lnSpc>
                <a:spcPct val="90000"/>
              </a:lnSpc>
            </a:pPr>
            <a:r>
              <a:rPr lang="sv-SE" b="1" dirty="0"/>
              <a:t>Föreningsutveckling</a:t>
            </a:r>
          </a:p>
          <a:p>
            <a:pPr>
              <a:lnSpc>
                <a:spcPct val="90000"/>
              </a:lnSpc>
            </a:pPr>
            <a:r>
              <a:rPr lang="sv-SE" b="1" dirty="0" smtClean="0"/>
              <a:t>Kurser </a:t>
            </a:r>
            <a:r>
              <a:rPr lang="sv-SE" b="1" dirty="0"/>
              <a:t>och utbildningar</a:t>
            </a:r>
          </a:p>
          <a:p>
            <a:r>
              <a:rPr lang="sv-SE" sz="2800" b="1" dirty="0" smtClean="0">
                <a:solidFill>
                  <a:srgbClr val="0070C0"/>
                </a:solidFill>
              </a:rPr>
              <a:t>Idrottslyftet</a:t>
            </a:r>
            <a:endParaRPr lang="sv-SE" sz="2800" b="1" dirty="0">
              <a:solidFill>
                <a:srgbClr val="0070C0"/>
              </a:solidFill>
            </a:endParaRPr>
          </a:p>
        </p:txBody>
      </p:sp>
      <p:pic>
        <p:nvPicPr>
          <p:cNvPr id="10" name="Picture 6" descr="gast_cmy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4032448" cy="1096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SISU Idrottsutbildarn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52512"/>
            <a:ext cx="2880320" cy="1465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ruta 11"/>
          <p:cNvSpPr txBox="1"/>
          <p:nvPr/>
        </p:nvSpPr>
        <p:spPr>
          <a:xfrm>
            <a:off x="2411760" y="5805264"/>
            <a:ext cx="468052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b="1" i="1" u="sng" dirty="0"/>
              <a:t>Utbildning och utveckling i föreningarna!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1955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84" y="476672"/>
            <a:ext cx="8638032" cy="566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2763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sv-SE" dirty="0"/>
          </a:p>
        </p:txBody>
      </p:sp>
      <p:sp>
        <p:nvSpPr>
          <p:cNvPr id="17" name="textruta 1"/>
          <p:cNvSpPr txBox="1"/>
          <p:nvPr/>
        </p:nvSpPr>
        <p:spPr>
          <a:xfrm>
            <a:off x="3546254" y="476672"/>
            <a:ext cx="2247900" cy="704850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1800" b="1" dirty="0"/>
              <a:t>LOK-stöd</a:t>
            </a:r>
          </a:p>
          <a:p>
            <a:pPr algn="ctr"/>
            <a:r>
              <a:rPr lang="sv-SE" sz="1400" i="1" dirty="0"/>
              <a:t>(Lokalt aktivitetsstöd)</a:t>
            </a:r>
          </a:p>
        </p:txBody>
      </p:sp>
      <p:sp>
        <p:nvSpPr>
          <p:cNvPr id="18" name="textruta 2"/>
          <p:cNvSpPr txBox="1"/>
          <p:nvPr/>
        </p:nvSpPr>
        <p:spPr>
          <a:xfrm>
            <a:off x="641871" y="1687347"/>
            <a:ext cx="4276725" cy="4143375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1800" b="1" dirty="0"/>
              <a:t>Staten (15/2, 15/8)</a:t>
            </a:r>
          </a:p>
          <a:p>
            <a:pPr algn="l"/>
            <a:r>
              <a:rPr lang="sv-SE" sz="1400" dirty="0"/>
              <a:t>- Fysisk aktivitet (träning, tävlingar, läger)</a:t>
            </a:r>
          </a:p>
          <a:p>
            <a:pPr algn="l"/>
            <a:r>
              <a:rPr lang="sv-SE" sz="1400" dirty="0"/>
              <a:t>- 7-20 år</a:t>
            </a:r>
          </a:p>
          <a:p>
            <a:pPr algn="l"/>
            <a:r>
              <a:rPr lang="sv-SE" sz="1400" dirty="0"/>
              <a:t>-</a:t>
            </a:r>
            <a:r>
              <a:rPr lang="sv-SE" sz="1400" baseline="0" dirty="0"/>
              <a:t> </a:t>
            </a:r>
            <a:r>
              <a:rPr lang="sv-SE" sz="1400" dirty="0"/>
              <a:t>Ingen övre åldersgräns för handikappidrott</a:t>
            </a:r>
          </a:p>
          <a:p>
            <a:pPr algn="l"/>
            <a:endParaRPr lang="sv-SE" sz="1400" dirty="0"/>
          </a:p>
          <a:p>
            <a:pPr algn="l"/>
            <a:r>
              <a:rPr lang="sv-SE" sz="1400" b="1" dirty="0"/>
              <a:t>Krav:</a:t>
            </a:r>
          </a:p>
          <a:p>
            <a:pPr algn="l"/>
            <a:r>
              <a:rPr lang="sv-SE" sz="1400" dirty="0"/>
              <a:t>-</a:t>
            </a:r>
            <a:r>
              <a:rPr lang="sv-SE" sz="1400" baseline="0" dirty="0"/>
              <a:t> Minst tre bidragsberättigade </a:t>
            </a:r>
            <a:r>
              <a:rPr lang="sv-SE" sz="1400" baseline="0" dirty="0" smtClean="0"/>
              <a:t>deltagare </a:t>
            </a:r>
            <a:r>
              <a:rPr lang="sv-SE" sz="1400" baseline="0" dirty="0"/>
              <a:t>+ ledare</a:t>
            </a:r>
          </a:p>
          <a:p>
            <a:pPr algn="l"/>
            <a:r>
              <a:rPr lang="sv-SE" sz="1400" baseline="0" dirty="0"/>
              <a:t>- Skall pågå minst 60 minuter</a:t>
            </a:r>
          </a:p>
          <a:p>
            <a:pPr algn="l"/>
            <a:r>
              <a:rPr lang="sv-SE" sz="1400" baseline="0" dirty="0"/>
              <a:t>- Gemensam samling och avslutning (ej </a:t>
            </a:r>
            <a:r>
              <a:rPr lang="sv-SE" sz="1400" baseline="0" dirty="0" err="1"/>
              <a:t>drop</a:t>
            </a:r>
            <a:r>
              <a:rPr lang="sv-SE" sz="1400" baseline="0" dirty="0"/>
              <a:t>-in)</a:t>
            </a:r>
          </a:p>
          <a:p>
            <a:pPr algn="l"/>
            <a:r>
              <a:rPr lang="sv-SE" sz="1400" baseline="0" dirty="0"/>
              <a:t>- Aktiviteten ska vara ledarledd</a:t>
            </a:r>
          </a:p>
          <a:p>
            <a:pPr algn="l"/>
            <a:r>
              <a:rPr lang="sv-SE" sz="1400" baseline="0" dirty="0"/>
              <a:t>- </a:t>
            </a:r>
            <a:r>
              <a:rPr lang="sv-SE" sz="1400" baseline="0" dirty="0" err="1"/>
              <a:t>Endst</a:t>
            </a:r>
            <a:r>
              <a:rPr lang="sv-SE" sz="1400" baseline="0" dirty="0"/>
              <a:t> 1 sammankomst per dag och grupp</a:t>
            </a:r>
          </a:p>
          <a:p>
            <a:pPr algn="l"/>
            <a:r>
              <a:rPr lang="sv-SE" sz="1400" baseline="0" dirty="0"/>
              <a:t>- Deltagarna får räknas 1 gång per dag och idrott</a:t>
            </a:r>
          </a:p>
          <a:p>
            <a:pPr algn="l"/>
            <a:r>
              <a:rPr lang="sv-SE" sz="1400" baseline="0" dirty="0"/>
              <a:t>- LOK-stöd kan ej sökas för aktiviteter under skola</a:t>
            </a:r>
          </a:p>
          <a:p>
            <a:pPr algn="l"/>
            <a:endParaRPr lang="sv-SE" sz="1400" b="1" baseline="0" dirty="0"/>
          </a:p>
          <a:p>
            <a:pPr algn="l"/>
            <a:r>
              <a:rPr lang="sv-SE" sz="1400" b="1" baseline="0" dirty="0"/>
              <a:t>Bidrag:</a:t>
            </a:r>
          </a:p>
          <a:p>
            <a:pPr algn="l"/>
            <a:r>
              <a:rPr lang="sv-SE" sz="1400" baseline="0" dirty="0"/>
              <a:t>- Sammankomst 24 kr/tillfälle</a:t>
            </a:r>
          </a:p>
          <a:p>
            <a:pPr algn="l"/>
            <a:r>
              <a:rPr lang="sv-SE" sz="1400" baseline="0" dirty="0"/>
              <a:t>- Deltagare 8 kr/tillfälle</a:t>
            </a:r>
            <a:endParaRPr lang="sv-SE" sz="1400" dirty="0"/>
          </a:p>
        </p:txBody>
      </p:sp>
      <p:sp>
        <p:nvSpPr>
          <p:cNvPr id="19" name="textruta 3"/>
          <p:cNvSpPr txBox="1"/>
          <p:nvPr/>
        </p:nvSpPr>
        <p:spPr>
          <a:xfrm>
            <a:off x="6070731" y="1687348"/>
            <a:ext cx="2352675" cy="2886075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  <a:effectLst>
            <a:glow rad="139700">
              <a:srgbClr val="FFFF00">
                <a:alpha val="40000"/>
              </a:srgb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1800" b="1" dirty="0"/>
              <a:t>Kommunen</a:t>
            </a:r>
          </a:p>
          <a:p>
            <a:pPr algn="l"/>
            <a:r>
              <a:rPr lang="sv-SE" sz="1400" dirty="0"/>
              <a:t>- Kopia på sammanställningen från </a:t>
            </a:r>
            <a:r>
              <a:rPr lang="sv-SE" sz="1400" dirty="0" err="1"/>
              <a:t>IdrottOnline</a:t>
            </a:r>
            <a:endParaRPr lang="sv-SE" sz="1400" dirty="0"/>
          </a:p>
          <a:p>
            <a:pPr algn="l"/>
            <a:r>
              <a:rPr lang="sv-SE" sz="1400" dirty="0"/>
              <a:t>- Påskriven av ordförande och kassör</a:t>
            </a:r>
          </a:p>
          <a:p>
            <a:pPr algn="l"/>
            <a:endParaRPr lang="sv-SE" sz="1400" dirty="0"/>
          </a:p>
          <a:p>
            <a:pPr algn="l"/>
            <a:r>
              <a:rPr lang="sv-SE" sz="1400" i="1" dirty="0"/>
              <a:t>-</a:t>
            </a:r>
            <a:r>
              <a:rPr lang="sv-SE" sz="1400" i="1" baseline="0" dirty="0"/>
              <a:t> Reglerna kan skilja mellan kommuner!</a:t>
            </a:r>
            <a:endParaRPr lang="sv-SE" sz="1400" i="1" dirty="0"/>
          </a:p>
          <a:p>
            <a:pPr algn="l"/>
            <a:endParaRPr lang="sv-SE" sz="1400" b="1" dirty="0"/>
          </a:p>
          <a:p>
            <a:pPr algn="l"/>
            <a:endParaRPr lang="sv-SE" sz="1200" dirty="0"/>
          </a:p>
        </p:txBody>
      </p:sp>
      <p:sp>
        <p:nvSpPr>
          <p:cNvPr id="20" name="Ned 19"/>
          <p:cNvSpPr/>
          <p:nvPr/>
        </p:nvSpPr>
        <p:spPr>
          <a:xfrm rot="2672462">
            <a:off x="3164405" y="1224884"/>
            <a:ext cx="295275" cy="419100"/>
          </a:xfrm>
          <a:prstGeom prst="downArrow">
            <a:avLst>
              <a:gd name="adj1" fmla="val 27227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sv-SE" sz="1100"/>
          </a:p>
        </p:txBody>
      </p:sp>
      <p:sp>
        <p:nvSpPr>
          <p:cNvPr id="21" name="Ned 20"/>
          <p:cNvSpPr/>
          <p:nvPr/>
        </p:nvSpPr>
        <p:spPr>
          <a:xfrm rot="19388068">
            <a:off x="6083032" y="1228195"/>
            <a:ext cx="295275" cy="419100"/>
          </a:xfrm>
          <a:prstGeom prst="downArrow">
            <a:avLst>
              <a:gd name="adj1" fmla="val 27227"/>
              <a:gd name="adj2" fmla="val 50000"/>
            </a:avLst>
          </a:prstGeom>
          <a:solidFill>
            <a:srgbClr val="FFFF00"/>
          </a:solidFill>
          <a:ln>
            <a:solidFill>
              <a:srgbClr val="FFFF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sv-SE" sz="1100"/>
          </a:p>
        </p:txBody>
      </p:sp>
      <p:sp>
        <p:nvSpPr>
          <p:cNvPr id="24" name="textruta 23"/>
          <p:cNvSpPr txBox="1"/>
          <p:nvPr/>
        </p:nvSpPr>
        <p:spPr>
          <a:xfrm>
            <a:off x="641871" y="786329"/>
            <a:ext cx="24179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i="1" dirty="0" smtClean="0"/>
              <a:t>Föreningar kan söka från två håll!</a:t>
            </a:r>
            <a:endParaRPr lang="sv-SE" sz="1100" i="1" dirty="0"/>
          </a:p>
        </p:txBody>
      </p:sp>
      <p:pic>
        <p:nvPicPr>
          <p:cNvPr id="11" name="Picture 6" descr="gast_cmy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731" y="249458"/>
            <a:ext cx="2951559" cy="80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38603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sv-SE" sz="3600" dirty="0" smtClean="0">
                <a:latin typeface="Calibri Bold" pitchFamily="34" charset="0"/>
              </a:rPr>
              <a:t>SISUs </a:t>
            </a:r>
            <a:r>
              <a:rPr lang="sv-SE" sz="3600" dirty="0">
                <a:latin typeface="Calibri Bold" pitchFamily="34" charset="0"/>
              </a:rPr>
              <a:t>målgrupper</a:t>
            </a:r>
            <a:endParaRPr lang="sv-SE" sz="2800" dirty="0" smtClean="0">
              <a:latin typeface="Calibri Bold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484784"/>
            <a:ext cx="4038600" cy="4525962"/>
          </a:xfrm>
          <a:noFill/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sv-SE" b="1" dirty="0" smtClean="0">
                <a:solidFill>
                  <a:srgbClr val="0070C0"/>
                </a:solidFill>
              </a:rPr>
              <a:t>Organisationsledare</a:t>
            </a:r>
          </a:p>
          <a:p>
            <a:pPr eaLnBrk="1" hangingPunct="1">
              <a:lnSpc>
                <a:spcPct val="90000"/>
              </a:lnSpc>
            </a:pPr>
            <a:r>
              <a:rPr lang="sv-SE" sz="1800" dirty="0" smtClean="0"/>
              <a:t>Idrottens föreningslära</a:t>
            </a:r>
            <a:br>
              <a:rPr lang="sv-SE" sz="1800" dirty="0" smtClean="0"/>
            </a:br>
            <a:r>
              <a:rPr lang="sv-SE" sz="1800" dirty="0" smtClean="0"/>
              <a:t>Grund och fördjupning</a:t>
            </a:r>
          </a:p>
          <a:p>
            <a:pPr eaLnBrk="1" hangingPunct="1">
              <a:lnSpc>
                <a:spcPct val="90000"/>
              </a:lnSpc>
            </a:pPr>
            <a:r>
              <a:rPr lang="sv-SE" sz="1800" dirty="0" smtClean="0"/>
              <a:t>Ekonomi</a:t>
            </a:r>
          </a:p>
          <a:p>
            <a:pPr eaLnBrk="1" hangingPunct="1">
              <a:lnSpc>
                <a:spcPct val="90000"/>
              </a:lnSpc>
            </a:pPr>
            <a:r>
              <a:rPr lang="sv-SE" sz="1800" dirty="0" err="1" smtClean="0"/>
              <a:t>IdrottOnline</a:t>
            </a:r>
            <a:r>
              <a:rPr lang="sv-SE" sz="1800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sv-SE" sz="1800" dirty="0" smtClean="0"/>
              <a:t>Mål och visionsarbete</a:t>
            </a:r>
          </a:p>
          <a:p>
            <a:pPr eaLnBrk="1" hangingPunct="1">
              <a:lnSpc>
                <a:spcPct val="90000"/>
              </a:lnSpc>
            </a:pPr>
            <a:r>
              <a:rPr lang="sv-SE" sz="1800" dirty="0" smtClean="0"/>
              <a:t>Utvecklingsprocesser</a:t>
            </a:r>
          </a:p>
          <a:p>
            <a:pPr eaLnBrk="1" hangingPunct="1">
              <a:lnSpc>
                <a:spcPct val="90000"/>
              </a:lnSpc>
            </a:pPr>
            <a:r>
              <a:rPr lang="sv-SE" sz="1800" dirty="0" smtClean="0"/>
              <a:t>Ledarrekrytering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sv-SE" sz="1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v-SE" b="1" dirty="0" smtClean="0">
                <a:solidFill>
                  <a:srgbClr val="0070C0"/>
                </a:solidFill>
              </a:rPr>
              <a:t>Aktivitetsledare</a:t>
            </a:r>
          </a:p>
          <a:p>
            <a:pPr eaLnBrk="1" hangingPunct="1">
              <a:lnSpc>
                <a:spcPct val="90000"/>
              </a:lnSpc>
            </a:pPr>
            <a:r>
              <a:rPr lang="sv-SE" sz="1800" dirty="0" smtClean="0"/>
              <a:t>Första hjälpen/HRL</a:t>
            </a:r>
          </a:p>
          <a:p>
            <a:pPr eaLnBrk="1" hangingPunct="1">
              <a:lnSpc>
                <a:spcPct val="90000"/>
              </a:lnSpc>
            </a:pPr>
            <a:r>
              <a:rPr lang="sv-SE" sz="1800" dirty="0" smtClean="0"/>
              <a:t>Plattformen</a:t>
            </a:r>
          </a:p>
          <a:p>
            <a:pPr eaLnBrk="1" hangingPunct="1">
              <a:lnSpc>
                <a:spcPct val="90000"/>
              </a:lnSpc>
            </a:pPr>
            <a:r>
              <a:rPr lang="sv-SE" sz="1800" dirty="0" smtClean="0"/>
              <a:t>Träningslära &amp;Idrottsskador </a:t>
            </a:r>
          </a:p>
          <a:p>
            <a:pPr eaLnBrk="1" hangingPunct="1">
              <a:lnSpc>
                <a:spcPct val="90000"/>
              </a:lnSpc>
            </a:pPr>
            <a:r>
              <a:rPr lang="sv-SE" sz="1800" dirty="0" smtClean="0"/>
              <a:t>Barn med ADHD</a:t>
            </a:r>
          </a:p>
          <a:p>
            <a:pPr eaLnBrk="1" hangingPunct="1">
              <a:lnSpc>
                <a:spcPct val="90000"/>
              </a:lnSpc>
            </a:pPr>
            <a:r>
              <a:rPr lang="sv-SE" sz="1800" dirty="0" smtClean="0"/>
              <a:t>Världens bästa coach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1484784"/>
            <a:ext cx="4038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sv-SE" b="1" dirty="0" smtClean="0">
                <a:solidFill>
                  <a:srgbClr val="0070C0"/>
                </a:solidFill>
              </a:rPr>
              <a:t>Aktivutbildning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v-SE" sz="1800" dirty="0" smtClean="0"/>
              <a:t>Kost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v-SE" sz="1800" dirty="0" smtClean="0"/>
              <a:t>Mental träning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v-SE" sz="1800" dirty="0" smtClean="0"/>
              <a:t>Kamratskap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v-SE" sz="1800" dirty="0" smtClean="0"/>
              <a:t>Fair play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v-SE" sz="1800" dirty="0" err="1" smtClean="0"/>
              <a:t>Teambuilding</a:t>
            </a:r>
            <a:endParaRPr lang="sv-SE" sz="1800" dirty="0" smtClean="0"/>
          </a:p>
          <a:p>
            <a:pPr eaLnBrk="1" hangingPunct="1">
              <a:lnSpc>
                <a:spcPct val="90000"/>
              </a:lnSpc>
              <a:defRPr/>
            </a:pPr>
            <a:endParaRPr lang="sv-SE" sz="1800" dirty="0"/>
          </a:p>
          <a:p>
            <a:pPr eaLnBrk="1" hangingPunct="1">
              <a:lnSpc>
                <a:spcPct val="90000"/>
              </a:lnSpc>
              <a:defRPr/>
            </a:pPr>
            <a:endParaRPr lang="sv-SE" sz="1800" b="1" dirty="0" smtClean="0">
              <a:solidFill>
                <a:srgbClr val="0070C0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sv-SE" b="1" dirty="0" smtClean="0">
                <a:solidFill>
                  <a:srgbClr val="0070C0"/>
                </a:solidFill>
              </a:rPr>
              <a:t>Övriga (tex. Föräldrar)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v-SE" sz="1800" dirty="0" smtClean="0"/>
              <a:t>Världens bästa idrottsförälder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v-SE" sz="1800" dirty="0" smtClean="0"/>
              <a:t>M.m. </a:t>
            </a:r>
          </a:p>
        </p:txBody>
      </p:sp>
      <p:pic>
        <p:nvPicPr>
          <p:cNvPr id="10245" name="Picture 5" descr="SISU Idrottsutbildarn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5543550"/>
            <a:ext cx="180022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3059113" y="6092825"/>
            <a:ext cx="30972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b="1"/>
              <a:t>www.gastrikeidrotten.rf.se</a:t>
            </a:r>
          </a:p>
        </p:txBody>
      </p:sp>
    </p:spTree>
    <p:extLst>
      <p:ext uri="{BB962C8B-B14F-4D97-AF65-F5344CB8AC3E}">
        <p14:creationId xmlns:p14="http://schemas.microsoft.com/office/powerpoint/2010/main" val="231124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Utbildning och Utveckling </a:t>
            </a:r>
            <a:r>
              <a:rPr lang="sv-SE" dirty="0"/>
              <a:t>i föreningen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None/>
            </a:pPr>
            <a:r>
              <a:rPr lang="sv-SE" sz="2000" dirty="0"/>
              <a:t>Utbildning kan ske på många olika sätt (kurs, föreläsning) </a:t>
            </a:r>
          </a:p>
          <a:p>
            <a:pPr>
              <a:buNone/>
            </a:pPr>
            <a:r>
              <a:rPr lang="sv-SE" sz="2000" dirty="0"/>
              <a:t>men det effektivaste utvecklingsarbetet är ändå när </a:t>
            </a:r>
          </a:p>
          <a:p>
            <a:pPr>
              <a:buNone/>
            </a:pPr>
            <a:r>
              <a:rPr lang="sv-SE" sz="2000" dirty="0"/>
              <a:t>människor träffas och lär av varandra genom samtal och </a:t>
            </a:r>
          </a:p>
          <a:p>
            <a:pPr>
              <a:buNone/>
            </a:pPr>
            <a:r>
              <a:rPr lang="sv-SE" sz="2000" dirty="0"/>
              <a:t>dialog. En sådan grupp kallar vi för </a:t>
            </a:r>
            <a:r>
              <a:rPr lang="sv-SE" sz="2000" dirty="0" err="1"/>
              <a:t>lärgrupp</a:t>
            </a:r>
            <a:r>
              <a:rPr lang="sv-SE" sz="2000" dirty="0"/>
              <a:t>! </a:t>
            </a:r>
          </a:p>
          <a:p>
            <a:pPr>
              <a:buNone/>
            </a:pPr>
            <a:endParaRPr lang="sv-SE" sz="1800" dirty="0"/>
          </a:p>
          <a:p>
            <a:r>
              <a:rPr lang="sv-SE" sz="2000" dirty="0"/>
              <a:t>Tävlar (nej)</a:t>
            </a:r>
          </a:p>
          <a:p>
            <a:r>
              <a:rPr lang="sv-SE" sz="2000" dirty="0"/>
              <a:t>Tränar vi (nej)</a:t>
            </a:r>
          </a:p>
          <a:p>
            <a:r>
              <a:rPr lang="sv-SE" sz="2000" dirty="0"/>
              <a:t>Skoltid (nej)</a:t>
            </a:r>
          </a:p>
          <a:p>
            <a:pPr>
              <a:buNone/>
            </a:pPr>
            <a:endParaRPr lang="sv-SE" sz="2000" dirty="0"/>
          </a:p>
          <a:p>
            <a:pPr>
              <a:buNone/>
            </a:pPr>
            <a:r>
              <a:rPr lang="sv-SE" sz="1800" dirty="0">
                <a:cs typeface="Arial" charset="0"/>
              </a:rPr>
              <a:t>→ Mycket möjligt att övriga aktiviteter är redovisningsbara  SISU idrottsutbildarna!</a:t>
            </a:r>
            <a:r>
              <a:rPr lang="sv-SE" sz="1800" dirty="0"/>
              <a:t>!!</a:t>
            </a:r>
          </a:p>
          <a:p>
            <a:endParaRPr lang="sv-SE" sz="1800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  <p:pic>
        <p:nvPicPr>
          <p:cNvPr id="5" name="Picture 2" descr="SISU Idrottsutbildarn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12191"/>
            <a:ext cx="2304256" cy="1172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82406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>
          <a:xfrm>
            <a:off x="395536" y="404664"/>
            <a:ext cx="4032448" cy="4608512"/>
          </a:xfrm>
          <a:ln>
            <a:solidFill>
              <a:srgbClr val="FF0000"/>
            </a:solidFill>
          </a:ln>
        </p:spPr>
        <p:txBody>
          <a:bodyPr/>
          <a:lstStyle/>
          <a:p>
            <a:pPr marL="39688" indent="0">
              <a:buNone/>
              <a:defRPr/>
            </a:pPr>
            <a:r>
              <a:rPr lang="sv-SE" sz="2800" b="1" dirty="0" smtClean="0"/>
              <a:t>LOK-stöd/aktivitetsstöd</a:t>
            </a:r>
            <a:endParaRPr lang="sv-SE" sz="1400" dirty="0"/>
          </a:p>
          <a:p>
            <a:pPr marL="39688" indent="0">
              <a:buNone/>
              <a:defRPr/>
            </a:pPr>
            <a:r>
              <a:rPr lang="sv-SE" sz="1600" b="1" dirty="0"/>
              <a:t>All fysisk aktivitet (7-20 år)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sv-SE" sz="1600" dirty="0" smtClean="0"/>
              <a:t>Tävlingar</a:t>
            </a:r>
            <a:endParaRPr lang="sv-SE" sz="1600" dirty="0"/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sv-SE" sz="1600" dirty="0"/>
              <a:t>Träningar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sv-SE" sz="1600" dirty="0"/>
              <a:t>Cuper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sv-SE" sz="1600" dirty="0"/>
              <a:t>Träningsläger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sv-SE" sz="1600" dirty="0" smtClean="0"/>
              <a:t>Sommarskola</a:t>
            </a:r>
            <a:endParaRPr lang="sv-SE" sz="1600" dirty="0"/>
          </a:p>
          <a:p>
            <a:pPr>
              <a:defRPr/>
            </a:pPr>
            <a:endParaRPr lang="sv-SE" sz="1600" dirty="0"/>
          </a:p>
          <a:p>
            <a:pPr marL="285750" indent="-285750">
              <a:buFontTx/>
              <a:buChar char="-"/>
              <a:defRPr/>
            </a:pPr>
            <a:r>
              <a:rPr lang="sv-SE" sz="1600" dirty="0"/>
              <a:t>Minst 3 deltagare</a:t>
            </a:r>
          </a:p>
          <a:p>
            <a:pPr marL="285750" indent="-285750">
              <a:buFontTx/>
              <a:buChar char="-"/>
              <a:defRPr/>
            </a:pPr>
            <a:r>
              <a:rPr lang="sv-SE" sz="1600" dirty="0"/>
              <a:t>60 </a:t>
            </a:r>
            <a:r>
              <a:rPr lang="sv-SE" sz="1600" dirty="0" smtClean="0"/>
              <a:t>min, 1 gång/dag!</a:t>
            </a:r>
            <a:endParaRPr lang="sv-SE" sz="1600" dirty="0"/>
          </a:p>
          <a:p>
            <a:pPr marL="285750" indent="-285750">
              <a:buFontTx/>
              <a:buChar char="-"/>
              <a:defRPr/>
            </a:pPr>
            <a:r>
              <a:rPr lang="sv-SE" sz="1600" dirty="0"/>
              <a:t>Gemensam samling/avslut</a:t>
            </a:r>
          </a:p>
          <a:p>
            <a:pPr marL="285750" indent="-285750">
              <a:buFontTx/>
              <a:buChar char="-"/>
              <a:defRPr/>
            </a:pPr>
            <a:r>
              <a:rPr lang="sv-SE" sz="1600" i="1" dirty="0"/>
              <a:t>8kr/deltagare och 24kr/sammankomst</a:t>
            </a:r>
          </a:p>
          <a:p>
            <a:endParaRPr lang="sv-SE" sz="2400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  <p:sp>
        <p:nvSpPr>
          <p:cNvPr id="5" name="Platshållare för text 2"/>
          <p:cNvSpPr txBox="1">
            <a:spLocks/>
          </p:cNvSpPr>
          <p:nvPr/>
        </p:nvSpPr>
        <p:spPr>
          <a:xfrm>
            <a:off x="4644008" y="404664"/>
            <a:ext cx="3880048" cy="5472608"/>
          </a:xfrm>
          <a:prstGeom prst="rect">
            <a:avLst/>
          </a:prstGeom>
          <a:ln>
            <a:solidFill>
              <a:srgbClr val="0067A5"/>
            </a:solidFill>
          </a:ln>
        </p:spPr>
        <p:txBody>
          <a:bodyPr/>
          <a:lstStyle>
            <a:lvl1pPr marL="382588" indent="-342900" algn="l" rtl="0" eaLnBrk="1" fontAlgn="base" hangingPunct="1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  <a:sym typeface="Arial" charset="0"/>
              </a:defRPr>
            </a:lvl1pPr>
            <a:lvl2pPr marL="782638" indent="-285750" algn="l" rtl="0" eaLnBrk="1" fontAlgn="base" hangingPunct="1">
              <a:spcBef>
                <a:spcPts val="6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  <a:sym typeface="Arial" charset="0"/>
              </a:defRPr>
            </a:lvl2pPr>
            <a:lvl3pPr marL="1182688" indent="-228600" algn="l" rtl="0" eaLnBrk="1" fontAlgn="base" hangingPunct="1">
              <a:spcBef>
                <a:spcPts val="6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  <a:sym typeface="Arial" charset="0"/>
              </a:defRPr>
            </a:lvl3pPr>
            <a:lvl4pPr marL="1639888" indent="-228600" algn="l" rtl="0" eaLnBrk="1" fontAlgn="base" hangingPunct="1"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  <a:sym typeface="Arial" charset="0"/>
              </a:defRPr>
            </a:lvl4pPr>
            <a:lvl5pPr marL="2097088" indent="-228600" algn="l" rtl="0" eaLnBrk="1" fontAlgn="base" hangingPunct="1"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  <a:sym typeface="Arial" charset="0"/>
              </a:defRPr>
            </a:lvl5pPr>
            <a:lvl6pPr marL="2554288" indent="-228600" algn="l" rtl="0" eaLnBrk="1" fontAlgn="base" hangingPunct="1"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6pPr>
            <a:lvl7pPr marL="3011488" indent="-228600" algn="l" rtl="0" eaLnBrk="1" fontAlgn="base" hangingPunct="1"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7pPr>
            <a:lvl8pPr marL="3468688" indent="-228600" algn="l" rtl="0" eaLnBrk="1" fontAlgn="base" hangingPunct="1"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8pPr>
            <a:lvl9pPr marL="3925888" indent="-228600" algn="l" rtl="0" eaLnBrk="1" fontAlgn="base" hangingPunct="1"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9pPr>
          </a:lstStyle>
          <a:p>
            <a:pPr marL="39688" indent="0">
              <a:buNone/>
              <a:defRPr/>
            </a:pPr>
            <a:r>
              <a:rPr lang="sv-SE" sz="2800" b="1" dirty="0"/>
              <a:t>SISU verksamhet</a:t>
            </a:r>
          </a:p>
          <a:p>
            <a:pPr marL="39688" indent="0">
              <a:buNone/>
              <a:defRPr/>
            </a:pPr>
            <a:r>
              <a:rPr lang="sv-SE" sz="1600" b="1" dirty="0" smtClean="0"/>
              <a:t>Utveckling/Utbildning (7 år-uppåt)</a:t>
            </a:r>
            <a:endParaRPr lang="sv-SE" sz="1600" b="1" dirty="0"/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sv-SE" sz="1600" dirty="0"/>
              <a:t>Föräldrautveckling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sv-SE" sz="1600" dirty="0"/>
              <a:t>Tränar/Ledarutveckling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sv-SE" sz="1600" dirty="0" smtClean="0"/>
              <a:t>Lära av andra i tävling</a:t>
            </a:r>
            <a:endParaRPr lang="sv-SE" sz="1600" dirty="0"/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sv-SE" sz="1600" dirty="0" err="1"/>
              <a:t>Lärgrupper</a:t>
            </a:r>
            <a:r>
              <a:rPr lang="sv-SE" sz="1600" dirty="0"/>
              <a:t>/arbetsgrupper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sv-SE" sz="1600" dirty="0" smtClean="0"/>
              <a:t>Aktivutveckling</a:t>
            </a:r>
            <a:endParaRPr lang="sv-SE" sz="1600" dirty="0"/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sv-SE" sz="1600" dirty="0"/>
              <a:t>Arrangemangsutveckling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sv-SE" sz="1600" dirty="0"/>
              <a:t>Projektutveckling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sv-SE" sz="1600" dirty="0" smtClean="0"/>
              <a:t>Funktionärsutbildning</a:t>
            </a:r>
            <a:endParaRPr lang="sv-SE" sz="1600" dirty="0"/>
          </a:p>
          <a:p>
            <a:pPr>
              <a:defRPr/>
            </a:pPr>
            <a:endParaRPr lang="sv-SE" sz="1600" dirty="0"/>
          </a:p>
          <a:p>
            <a:pPr marL="285750" indent="-285750">
              <a:buFontTx/>
              <a:buChar char="-"/>
              <a:defRPr/>
            </a:pPr>
            <a:r>
              <a:rPr lang="sv-SE" sz="1600" dirty="0"/>
              <a:t>Minst 3 deltagare</a:t>
            </a:r>
          </a:p>
          <a:p>
            <a:pPr marL="285750" indent="-285750">
              <a:buFontTx/>
              <a:buChar char="-"/>
              <a:defRPr/>
            </a:pPr>
            <a:r>
              <a:rPr lang="sv-SE" sz="1600" dirty="0"/>
              <a:t>45 min = 1 studietimme</a:t>
            </a:r>
          </a:p>
          <a:p>
            <a:pPr marL="285750" indent="-285750">
              <a:buFontTx/>
              <a:buChar char="-"/>
              <a:defRPr/>
            </a:pPr>
            <a:r>
              <a:rPr lang="sv-SE" sz="1600" b="1" i="1" dirty="0"/>
              <a:t>Föreläsningar, utbildningar, kompetensutveckling,  </a:t>
            </a:r>
            <a:r>
              <a:rPr lang="sv-SE" sz="1600" b="1" i="1" dirty="0" smtClean="0"/>
              <a:t>ledarkickoff </a:t>
            </a:r>
            <a:r>
              <a:rPr lang="sv-SE" sz="1600" b="1" i="1" dirty="0"/>
              <a:t>mm</a:t>
            </a:r>
          </a:p>
        </p:txBody>
      </p:sp>
      <p:sp>
        <p:nvSpPr>
          <p:cNvPr id="2" name="textruta 1"/>
          <p:cNvSpPr txBox="1"/>
          <p:nvPr/>
        </p:nvSpPr>
        <p:spPr>
          <a:xfrm>
            <a:off x="0" y="5445224"/>
            <a:ext cx="4644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b="1" i="1" dirty="0" smtClean="0">
                <a:solidFill>
                  <a:srgbClr val="0070C0"/>
                </a:solidFill>
              </a:rPr>
              <a:t>Vilka </a:t>
            </a:r>
            <a:r>
              <a:rPr lang="sv-SE" sz="2000" b="1" i="1" dirty="0" err="1" smtClean="0">
                <a:solidFill>
                  <a:srgbClr val="0070C0"/>
                </a:solidFill>
              </a:rPr>
              <a:t>lärgrupper</a:t>
            </a:r>
            <a:r>
              <a:rPr lang="sv-SE" sz="2000" b="1" i="1" dirty="0" smtClean="0">
                <a:solidFill>
                  <a:srgbClr val="0070C0"/>
                </a:solidFill>
              </a:rPr>
              <a:t> finns i </a:t>
            </a:r>
            <a:r>
              <a:rPr lang="sv-SE" sz="2000" b="1" i="1" dirty="0" smtClean="0">
                <a:solidFill>
                  <a:srgbClr val="0070C0"/>
                </a:solidFill>
              </a:rPr>
              <a:t>Storviks </a:t>
            </a:r>
            <a:r>
              <a:rPr lang="sv-SE" sz="2000" b="1" i="1" dirty="0" smtClean="0">
                <a:solidFill>
                  <a:srgbClr val="0070C0"/>
                </a:solidFill>
              </a:rPr>
              <a:t>IF?</a:t>
            </a:r>
            <a:endParaRPr lang="sv-SE" sz="20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7369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Vilka </a:t>
            </a:r>
            <a:r>
              <a:rPr lang="sv-SE" dirty="0" err="1" smtClean="0"/>
              <a:t>lärgrupper</a:t>
            </a:r>
            <a:r>
              <a:rPr lang="sv-SE" dirty="0" smtClean="0"/>
              <a:t> och föreläsningar finns i </a:t>
            </a:r>
            <a:r>
              <a:rPr lang="sv-SE" dirty="0" smtClean="0"/>
              <a:t>Storviks </a:t>
            </a:r>
            <a:r>
              <a:rPr lang="sv-SE" dirty="0" smtClean="0"/>
              <a:t>IF?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 smtClean="0"/>
              <a:t>Ledarträffar</a:t>
            </a:r>
          </a:p>
          <a:p>
            <a:r>
              <a:rPr lang="sv-SE" dirty="0" smtClean="0"/>
              <a:t>Kost</a:t>
            </a:r>
          </a:p>
          <a:p>
            <a:r>
              <a:rPr lang="sv-SE" dirty="0" err="1" smtClean="0"/>
              <a:t>Teambuilding</a:t>
            </a:r>
            <a:endParaRPr lang="sv-SE" dirty="0" smtClean="0"/>
          </a:p>
          <a:p>
            <a:r>
              <a:rPr lang="sv-SE" dirty="0" smtClean="0"/>
              <a:t>Kamratskap</a:t>
            </a:r>
          </a:p>
          <a:p>
            <a:r>
              <a:rPr lang="sv-SE" dirty="0" smtClean="0"/>
              <a:t>Fotbollskunskap/teori</a:t>
            </a:r>
          </a:p>
          <a:p>
            <a:r>
              <a:rPr lang="sv-SE" dirty="0" smtClean="0"/>
              <a:t>Fair play och regler</a:t>
            </a:r>
          </a:p>
          <a:p>
            <a:r>
              <a:rPr lang="sv-SE" dirty="0" smtClean="0"/>
              <a:t>Lagets värdegrund och ledstjärnor</a:t>
            </a:r>
          </a:p>
          <a:p>
            <a:r>
              <a:rPr lang="sv-SE" dirty="0" smtClean="0"/>
              <a:t>Föräldramöten</a:t>
            </a:r>
          </a:p>
          <a:p>
            <a:r>
              <a:rPr lang="sv-SE" dirty="0" smtClean="0"/>
              <a:t>Olika Utvecklingsgrupper</a:t>
            </a:r>
          </a:p>
          <a:p>
            <a:endParaRPr lang="sv-SE" dirty="0"/>
          </a:p>
          <a:p>
            <a:r>
              <a:rPr lang="sv-SE" dirty="0" smtClean="0"/>
              <a:t>Fler?!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73726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Hur börjar vi?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>
              <a:lnSpc>
                <a:spcPct val="90000"/>
              </a:lnSpc>
              <a:buNone/>
            </a:pPr>
            <a:r>
              <a:rPr lang="sv-SE" sz="2800" b="1" dirty="0">
                <a:solidFill>
                  <a:srgbClr val="0070C0"/>
                </a:solidFill>
              </a:rPr>
              <a:t>Börja med att rapportera de </a:t>
            </a:r>
            <a:r>
              <a:rPr lang="sv-SE" sz="2800" b="1" dirty="0" smtClean="0">
                <a:solidFill>
                  <a:srgbClr val="0070C0"/>
                </a:solidFill>
              </a:rPr>
              <a:t>utvecklings/utbildningsaktiviteter ni </a:t>
            </a:r>
            <a:r>
              <a:rPr lang="sv-SE" sz="2800" b="1" dirty="0">
                <a:solidFill>
                  <a:srgbClr val="0070C0"/>
                </a:solidFill>
              </a:rPr>
              <a:t>redan gör </a:t>
            </a:r>
            <a:r>
              <a:rPr lang="sv-SE" sz="2800" b="1" dirty="0" smtClean="0">
                <a:solidFill>
                  <a:srgbClr val="0070C0"/>
                </a:solidFill>
              </a:rPr>
              <a:t>idag!</a:t>
            </a:r>
            <a:r>
              <a:rPr lang="sv-SE" sz="2400" b="1" dirty="0" smtClean="0">
                <a:solidFill>
                  <a:srgbClr val="0070C0"/>
                </a:solidFill>
              </a:rPr>
              <a:t> </a:t>
            </a:r>
            <a:endParaRPr lang="sv-SE" sz="2400" b="1" dirty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  <a:buNone/>
            </a:pPr>
            <a:endParaRPr lang="sv-SE" sz="2000" dirty="0"/>
          </a:p>
          <a:p>
            <a:pPr>
              <a:lnSpc>
                <a:spcPct val="90000"/>
              </a:lnSpc>
            </a:pPr>
            <a:endParaRPr lang="sv-SE" sz="2000" b="1" dirty="0" smtClean="0"/>
          </a:p>
          <a:p>
            <a:pPr>
              <a:lnSpc>
                <a:spcPct val="90000"/>
              </a:lnSpc>
            </a:pPr>
            <a:r>
              <a:rPr lang="sv-SE" sz="2000" b="1" dirty="0" smtClean="0"/>
              <a:t>Styrelsen</a:t>
            </a:r>
            <a:endParaRPr lang="sv-SE" sz="2000" b="1" dirty="0"/>
          </a:p>
          <a:p>
            <a:pPr>
              <a:lnSpc>
                <a:spcPct val="90000"/>
              </a:lnSpc>
            </a:pPr>
            <a:r>
              <a:rPr lang="sv-SE" sz="2000" b="1" dirty="0"/>
              <a:t>K</a:t>
            </a:r>
            <a:r>
              <a:rPr lang="sv-SE" sz="2000" b="1" dirty="0" smtClean="0"/>
              <a:t>ommittéer</a:t>
            </a:r>
            <a:endParaRPr lang="sv-SE" sz="2000" b="1" dirty="0"/>
          </a:p>
          <a:p>
            <a:pPr>
              <a:lnSpc>
                <a:spcPct val="90000"/>
              </a:lnSpc>
            </a:pPr>
            <a:r>
              <a:rPr lang="sv-SE" sz="2000" b="1" dirty="0"/>
              <a:t>L</a:t>
            </a:r>
            <a:r>
              <a:rPr lang="sv-SE" sz="2000" b="1" dirty="0" smtClean="0"/>
              <a:t>edare</a:t>
            </a:r>
            <a:endParaRPr lang="sv-SE" sz="2000" b="1" dirty="0"/>
          </a:p>
          <a:p>
            <a:pPr>
              <a:lnSpc>
                <a:spcPct val="90000"/>
              </a:lnSpc>
            </a:pPr>
            <a:r>
              <a:rPr lang="sv-SE" sz="2000" b="1" dirty="0" smtClean="0"/>
              <a:t>Aktivutbildning </a:t>
            </a:r>
            <a:r>
              <a:rPr lang="sv-SE" sz="2000" b="1" dirty="0"/>
              <a:t>(läger, teori, teknik m.m.)</a:t>
            </a:r>
          </a:p>
          <a:p>
            <a:pPr>
              <a:lnSpc>
                <a:spcPct val="90000"/>
              </a:lnSpc>
            </a:pPr>
            <a:r>
              <a:rPr lang="sv-SE" sz="2000" b="1" dirty="0"/>
              <a:t>S</a:t>
            </a:r>
            <a:r>
              <a:rPr lang="sv-SE" sz="2000" b="1" dirty="0" smtClean="0"/>
              <a:t>atsningar/projekt</a:t>
            </a:r>
            <a:endParaRPr lang="sv-SE" sz="2000" b="1" dirty="0"/>
          </a:p>
          <a:p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9098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1064</TotalTime>
  <Words>771</Words>
  <Application>Microsoft Office PowerPoint</Application>
  <PresentationFormat>Bildspel på skärmen (4:3)</PresentationFormat>
  <Paragraphs>190</Paragraphs>
  <Slides>13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14" baseType="lpstr">
      <vt:lpstr>Office-tema</vt:lpstr>
      <vt:lpstr>PowerPoint-presentation</vt:lpstr>
      <vt:lpstr>PowerPoint-presentation</vt:lpstr>
      <vt:lpstr>PowerPoint-presentation</vt:lpstr>
      <vt:lpstr>PowerPoint-presentation</vt:lpstr>
      <vt:lpstr>SISUs målgrupper</vt:lpstr>
      <vt:lpstr>Utbildning och Utveckling i föreningen</vt:lpstr>
      <vt:lpstr>PowerPoint-presentation</vt:lpstr>
      <vt:lpstr>Vilka lärgrupper och föreläsningar finns i Storviks IF?</vt:lpstr>
      <vt:lpstr>Hur börjar vi?</vt:lpstr>
      <vt:lpstr>Hur redovisar vi?</vt:lpstr>
      <vt:lpstr>Vad vill ni göra under 2013?</vt:lpstr>
      <vt:lpstr>PowerPoint-presentation</vt:lpstr>
      <vt:lpstr>PowerPoint-presentation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Marcus Söderlund (Gästrikland)</dc:creator>
  <cp:lastModifiedBy>Marcus Söderlund (Gästrikland)</cp:lastModifiedBy>
  <cp:revision>56</cp:revision>
  <dcterms:created xsi:type="dcterms:W3CDTF">2013-01-09T15:27:09Z</dcterms:created>
  <dcterms:modified xsi:type="dcterms:W3CDTF">2013-11-04T16:11:04Z</dcterms:modified>
</cp:coreProperties>
</file>