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Play" pitchFamily="2"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a+sDEHa27m6w6PaV9zygNpJVOq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37"/>
  </p:normalViewPr>
  <p:slideViewPr>
    <p:cSldViewPr snapToGrid="0">
      <p:cViewPr varScale="1">
        <p:scale>
          <a:sx n="103" d="100"/>
          <a:sy n="103"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sv-SE"/>
              <a:t>Parkering-</a:t>
            </a:r>
            <a:r>
              <a:rPr lang="sv-SE" sz="1800">
                <a:latin typeface="Arial"/>
                <a:ea typeface="Arial"/>
                <a:cs typeface="Arial"/>
                <a:sym typeface="Arial"/>
              </a:rPr>
              <a:t>Som funktionär vid parkering och entré är Du oftast den första person vår publik möter. Det är av största vikt att det mötet sker i positiv anda, att våra gäster får ett bra första intryck. Var därför väl förtrogen med din parkering. Se till att bilarna står trafiksäkert. När vägen är avstängd får ingen köra in</a:t>
            </a:r>
            <a:endParaRPr/>
          </a:p>
          <a:p>
            <a:pPr marL="0" lvl="0" indent="0" algn="l" rtl="0">
              <a:spcBef>
                <a:spcPts val="0"/>
              </a:spcBef>
              <a:spcAft>
                <a:spcPts val="0"/>
              </a:spcAft>
              <a:buNone/>
            </a:pPr>
            <a:endParaRPr/>
          </a:p>
          <a:p>
            <a:pPr marL="0" lvl="0" indent="0" algn="l" rtl="0">
              <a:spcBef>
                <a:spcPts val="0"/>
              </a:spcBef>
              <a:spcAft>
                <a:spcPts val="0"/>
              </a:spcAft>
              <a:buNone/>
            </a:pPr>
            <a:r>
              <a:rPr lang="sv-SE"/>
              <a:t>Entre</a:t>
            </a:r>
            <a:endParaRPr/>
          </a:p>
          <a:p>
            <a:pPr marL="0" lvl="0" indent="0" algn="l" rtl="0">
              <a:spcBef>
                <a:spcPts val="0"/>
              </a:spcBef>
              <a:spcAft>
                <a:spcPts val="0"/>
              </a:spcAft>
              <a:buNone/>
            </a:pPr>
            <a:r>
              <a:rPr lang="sv-SE"/>
              <a:t>Kiosk</a:t>
            </a: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9" name="Google Shape;89;p1" descr="Aerial view of forest road"/>
          <p:cNvPicPr preferRelativeResize="0"/>
          <p:nvPr/>
        </p:nvPicPr>
        <p:blipFill rotWithShape="1">
          <a:blip r:embed="rId3">
            <a:alphaModFix/>
          </a:blip>
          <a:srcRect l="6170" r="9362"/>
          <a:stretch/>
        </p:blipFill>
        <p:spPr>
          <a:xfrm>
            <a:off x="4283902" y="10"/>
            <a:ext cx="7908098" cy="6857992"/>
          </a:xfrm>
          <a:prstGeom prst="rect">
            <a:avLst/>
          </a:prstGeom>
          <a:noFill/>
          <a:ln>
            <a:noFill/>
          </a:ln>
        </p:spPr>
      </p:pic>
      <p:sp>
        <p:nvSpPr>
          <p:cNvPr id="90" name="Google Shape;90;p1"/>
          <p:cNvSpPr/>
          <p:nvPr/>
        </p:nvSpPr>
        <p:spPr>
          <a:xfrm>
            <a:off x="0" y="0"/>
            <a:ext cx="12192000" cy="6858000"/>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1" name="Google Shape;91;p1"/>
          <p:cNvSpPr txBox="1">
            <a:spLocks noGrp="1"/>
          </p:cNvSpPr>
          <p:nvPr>
            <p:ph type="ctrTitle"/>
          </p:nvPr>
        </p:nvSpPr>
        <p:spPr>
          <a:xfrm>
            <a:off x="728663" y="1115219"/>
            <a:ext cx="5505449"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Play"/>
              <a:buNone/>
            </a:pPr>
            <a:r>
              <a:rPr lang="sv-SE" sz="5000">
                <a:solidFill>
                  <a:schemeClr val="lt1"/>
                </a:solidFill>
              </a:rPr>
              <a:t>Rally VM 2026</a:t>
            </a:r>
            <a:endParaRPr sz="5000">
              <a:solidFill>
                <a:schemeClr val="lt1"/>
              </a:solidFill>
            </a:endParaRPr>
          </a:p>
        </p:txBody>
      </p:sp>
      <p:sp>
        <p:nvSpPr>
          <p:cNvPr id="92" name="Google Shape;92;p1"/>
          <p:cNvSpPr txBox="1">
            <a:spLocks noGrp="1"/>
          </p:cNvSpPr>
          <p:nvPr>
            <p:ph type="subTitle" idx="1"/>
          </p:nvPr>
        </p:nvSpPr>
        <p:spPr>
          <a:xfrm>
            <a:off x="728663" y="3902075"/>
            <a:ext cx="5505449"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sv-SE" sz="2000">
                <a:solidFill>
                  <a:schemeClr val="lt1"/>
                </a:solidFill>
              </a:rPr>
              <a:t>SS10 och SS13</a:t>
            </a:r>
            <a:endParaRPr/>
          </a:p>
          <a:p>
            <a:pPr marL="0" lvl="0" indent="0" algn="l" rtl="0">
              <a:lnSpc>
                <a:spcPct val="90000"/>
              </a:lnSpc>
              <a:spcBef>
                <a:spcPts val="1000"/>
              </a:spcBef>
              <a:spcAft>
                <a:spcPts val="0"/>
              </a:spcAft>
              <a:buClr>
                <a:schemeClr val="lt1"/>
              </a:buClr>
              <a:buSzPts val="2000"/>
              <a:buNone/>
            </a:pPr>
            <a:r>
              <a:rPr lang="sv-SE" sz="2000">
                <a:solidFill>
                  <a:schemeClr val="lt1"/>
                </a:solidFill>
              </a:rPr>
              <a:t>Lördag 260214</a:t>
            </a:r>
            <a:endParaRPr/>
          </a:p>
          <a:p>
            <a:pPr marL="0" lvl="0" indent="0" algn="l" rtl="0">
              <a:lnSpc>
                <a:spcPct val="90000"/>
              </a:lnSpc>
              <a:spcBef>
                <a:spcPts val="1000"/>
              </a:spcBef>
              <a:spcAft>
                <a:spcPts val="0"/>
              </a:spcAft>
              <a:buClr>
                <a:schemeClr val="lt1"/>
              </a:buClr>
              <a:buSzPts val="2000"/>
              <a:buNone/>
            </a:pPr>
            <a:r>
              <a:rPr lang="sv-SE" sz="2000">
                <a:solidFill>
                  <a:schemeClr val="lt1"/>
                </a:solidFill>
              </a:rPr>
              <a:t>SVIF Innebandysektion</a:t>
            </a:r>
            <a:endParaRPr/>
          </a:p>
        </p:txBody>
      </p:sp>
      <p:cxnSp>
        <p:nvCxnSpPr>
          <p:cNvPr id="93" name="Google Shape;93;p1"/>
          <p:cNvCxnSpPr/>
          <p:nvPr/>
        </p:nvCxnSpPr>
        <p:spPr>
          <a:xfrm rot="10800000">
            <a:off x="128585" y="3681408"/>
            <a:ext cx="11934820" cy="0"/>
          </a:xfrm>
          <a:prstGeom prst="straightConnector1">
            <a:avLst/>
          </a:prstGeom>
          <a:noFill/>
          <a:ln w="12700" cap="flat" cmpd="sng">
            <a:solidFill>
              <a:schemeClr val="accent2"/>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8" name="Google Shape;188;p10"/>
          <p:cNvSpPr txBox="1">
            <a:spLocks noGrp="1"/>
          </p:cNvSpPr>
          <p:nvPr>
            <p:ph type="title"/>
          </p:nvPr>
        </p:nvSpPr>
        <p:spPr>
          <a:xfrm>
            <a:off x="838200" y="365125"/>
            <a:ext cx="53933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sv-SE"/>
              <a:t>Att tänka på..</a:t>
            </a:r>
            <a:endParaRPr/>
          </a:p>
        </p:txBody>
      </p:sp>
      <p:sp>
        <p:nvSpPr>
          <p:cNvPr id="189" name="Google Shape;189;p10"/>
          <p:cNvSpPr txBox="1">
            <a:spLocks noGrp="1"/>
          </p:cNvSpPr>
          <p:nvPr>
            <p:ph type="body" idx="1"/>
          </p:nvPr>
        </p:nvSpPr>
        <p:spPr>
          <a:xfrm>
            <a:off x="838200" y="1825625"/>
            <a:ext cx="5393361"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sv-SE"/>
              <a:t>18-årsgräns för att jobba</a:t>
            </a:r>
            <a:endParaRPr/>
          </a:p>
          <a:p>
            <a:pPr marL="228600" lvl="0" indent="-228600" algn="l" rtl="0">
              <a:lnSpc>
                <a:spcPct val="90000"/>
              </a:lnSpc>
              <a:spcBef>
                <a:spcPts val="1000"/>
              </a:spcBef>
              <a:spcAft>
                <a:spcPts val="0"/>
              </a:spcAft>
              <a:buClr>
                <a:schemeClr val="dk1"/>
              </a:buClr>
              <a:buSzPts val="2800"/>
              <a:buChar char="•"/>
            </a:pPr>
            <a:r>
              <a:rPr lang="sv-SE"/>
              <a:t>ALLA byten måste meddelas</a:t>
            </a:r>
            <a:endParaRPr/>
          </a:p>
          <a:p>
            <a:pPr marL="228600" lvl="0" indent="-228600" algn="l" rtl="0">
              <a:lnSpc>
                <a:spcPct val="90000"/>
              </a:lnSpc>
              <a:spcBef>
                <a:spcPts val="1000"/>
              </a:spcBef>
              <a:spcAft>
                <a:spcPts val="0"/>
              </a:spcAft>
              <a:buClr>
                <a:schemeClr val="dk1"/>
              </a:buClr>
              <a:buSzPts val="2800"/>
              <a:buChar char="•"/>
            </a:pPr>
            <a:r>
              <a:rPr lang="sv-SE"/>
              <a:t>Klä er varmt</a:t>
            </a:r>
            <a:endParaRPr/>
          </a:p>
          <a:p>
            <a:pPr marL="228600" lvl="0" indent="-228600" algn="l" rtl="0">
              <a:lnSpc>
                <a:spcPct val="90000"/>
              </a:lnSpc>
              <a:spcBef>
                <a:spcPts val="1000"/>
              </a:spcBef>
              <a:spcAft>
                <a:spcPts val="0"/>
              </a:spcAft>
              <a:buClr>
                <a:schemeClr val="dk1"/>
              </a:buClr>
              <a:buSzPts val="2800"/>
              <a:buChar char="•"/>
            </a:pPr>
            <a:r>
              <a:rPr lang="sv-SE"/>
              <a:t>Kaffe finns att köpa i Önskanäs</a:t>
            </a:r>
            <a:endParaRPr/>
          </a:p>
          <a:p>
            <a:pPr marL="228600" lvl="0" indent="-228600" algn="l" rtl="0">
              <a:lnSpc>
                <a:spcPct val="90000"/>
              </a:lnSpc>
              <a:spcBef>
                <a:spcPts val="1000"/>
              </a:spcBef>
              <a:spcAft>
                <a:spcPts val="0"/>
              </a:spcAft>
              <a:buClr>
                <a:schemeClr val="dk1"/>
              </a:buClr>
              <a:buSzPts val="2800"/>
              <a:buChar char="•"/>
            </a:pPr>
            <a:r>
              <a:rPr lang="sv-SE"/>
              <a:t>Ta med er mat så ni klarar er.</a:t>
            </a:r>
            <a:endParaRPr/>
          </a:p>
          <a:p>
            <a:pPr marL="228600" lvl="0" indent="-228600" algn="l" rtl="0">
              <a:lnSpc>
                <a:spcPct val="90000"/>
              </a:lnSpc>
              <a:spcBef>
                <a:spcPts val="1000"/>
              </a:spcBef>
              <a:spcAft>
                <a:spcPts val="0"/>
              </a:spcAft>
              <a:buClr>
                <a:schemeClr val="dk1"/>
              </a:buClr>
              <a:buSzPts val="2800"/>
              <a:buChar char="•"/>
            </a:pPr>
            <a:r>
              <a:rPr lang="sv-SE"/>
              <a:t>Ni är ansiktet utåt.</a:t>
            </a:r>
            <a:endParaRPr/>
          </a:p>
          <a:p>
            <a:pPr marL="228600" lvl="0" indent="-228600" algn="l" rtl="0">
              <a:lnSpc>
                <a:spcPct val="90000"/>
              </a:lnSpc>
              <a:spcBef>
                <a:spcPts val="1000"/>
              </a:spcBef>
              <a:spcAft>
                <a:spcPts val="0"/>
              </a:spcAft>
              <a:buClr>
                <a:schemeClr val="dk1"/>
              </a:buClr>
              <a:buSzPts val="2800"/>
              <a:buChar char="•"/>
            </a:pPr>
            <a:r>
              <a:rPr lang="sv-SE"/>
              <a:t>Försök att samåka.</a:t>
            </a:r>
            <a:endParaRPr/>
          </a:p>
          <a:p>
            <a:pPr marL="228600" lvl="0" indent="-228600" algn="l" rtl="0">
              <a:lnSpc>
                <a:spcPct val="90000"/>
              </a:lnSpc>
              <a:spcBef>
                <a:spcPts val="1000"/>
              </a:spcBef>
              <a:spcAft>
                <a:spcPts val="0"/>
              </a:spcAft>
              <a:buClr>
                <a:schemeClr val="dk1"/>
              </a:buClr>
              <a:buSzPts val="2800"/>
              <a:buChar char="•"/>
            </a:pPr>
            <a:r>
              <a:rPr lang="sv-SE"/>
              <a:t>Bio-Bags påsar ska delas ut.</a:t>
            </a:r>
            <a:endParaRPr/>
          </a:p>
          <a:p>
            <a:pPr marL="228600" lvl="0" indent="-228600" algn="l" rtl="0">
              <a:lnSpc>
                <a:spcPct val="90000"/>
              </a:lnSpc>
              <a:spcBef>
                <a:spcPts val="1000"/>
              </a:spcBef>
              <a:spcAft>
                <a:spcPts val="0"/>
              </a:spcAft>
              <a:buClr>
                <a:schemeClr val="dk1"/>
              </a:buClr>
              <a:buSzPts val="2800"/>
              <a:buChar char="•"/>
            </a:pPr>
            <a:r>
              <a:rPr lang="sv-SE"/>
              <a:t>Väskförbud på Red Barn Arena</a:t>
            </a:r>
            <a:endParaRPr/>
          </a:p>
        </p:txBody>
      </p:sp>
      <p:pic>
        <p:nvPicPr>
          <p:cNvPr id="190" name="Google Shape;190;p10" descr="Kemikalielagstiftningar, mycket att tänka på - Prevas"/>
          <p:cNvPicPr preferRelativeResize="0"/>
          <p:nvPr/>
        </p:nvPicPr>
        <p:blipFill rotWithShape="1">
          <a:blip r:embed="rId3">
            <a:alphaModFix/>
          </a:blip>
          <a:srcRect l="31263" r="10574" b="1"/>
          <a:stretch/>
        </p:blipFill>
        <p:spPr>
          <a:xfrm>
            <a:off x="6374920" y="758514"/>
            <a:ext cx="5122238" cy="5122238"/>
          </a:xfrm>
          <a:custGeom>
            <a:avLst/>
            <a:gdLst/>
            <a:ahLst/>
            <a:cxnLst/>
            <a:rect l="l" t="t" r="r" b="b"/>
            <a:pathLst>
              <a:path w="2663168" h="2663168" extrusionOk="0">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191" name="Google Shape;191;p10"/>
          <p:cNvSpPr/>
          <p:nvPr/>
        </p:nvSpPr>
        <p:spPr>
          <a:xfrm rot="10389197" flipH="1">
            <a:off x="6261882" y="687822"/>
            <a:ext cx="5471147" cy="5471147"/>
          </a:xfrm>
          <a:prstGeom prst="arc">
            <a:avLst>
              <a:gd name="adj1" fmla="val 16200000"/>
              <a:gd name="adj2" fmla="val 20093138"/>
            </a:avLst>
          </a:prstGeom>
          <a:noFill/>
          <a:ln w="127000" cap="rnd" cmpd="sng">
            <a:solidFill>
              <a:schemeClr val="accent4">
                <a:alpha val="94901"/>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92" name="Google Shape;192;p10"/>
          <p:cNvSpPr/>
          <p:nvPr/>
        </p:nvSpPr>
        <p:spPr>
          <a:xfrm>
            <a:off x="10248561" y="921125"/>
            <a:ext cx="791021" cy="7695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8" name="Google Shape;198;p11"/>
          <p:cNvSpPr/>
          <p:nvPr/>
        </p:nvSpPr>
        <p:spPr>
          <a:xfrm rot="5400000" flipH="1">
            <a:off x="-1410084" y="1410082"/>
            <a:ext cx="6858000" cy="4037836"/>
          </a:xfrm>
          <a:prstGeom prst="rect">
            <a:avLst/>
          </a:prstGeom>
          <a:gradFill>
            <a:gsLst>
              <a:gs pos="0">
                <a:srgbClr val="000000"/>
              </a:gs>
              <a:gs pos="8000">
                <a:srgbClr val="000000"/>
              </a:gs>
              <a:gs pos="100000">
                <a:srgbClr val="0F4861"/>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9" name="Google Shape;199;p11"/>
          <p:cNvSpPr/>
          <p:nvPr/>
        </p:nvSpPr>
        <p:spPr>
          <a:xfrm rot="5400000" flipH="1">
            <a:off x="-1410085" y="1420219"/>
            <a:ext cx="6857999" cy="4037839"/>
          </a:xfrm>
          <a:prstGeom prst="rect">
            <a:avLst/>
          </a:prstGeom>
          <a:gradFill>
            <a:gsLst>
              <a:gs pos="0">
                <a:srgbClr val="000000">
                  <a:alpha val="0"/>
                </a:srgbClr>
              </a:gs>
              <a:gs pos="99000">
                <a:srgbClr val="156082">
                  <a:alpha val="45882"/>
                </a:srgbClr>
              </a:gs>
              <a:gs pos="100000">
                <a:srgbClr val="156082">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 name="Google Shape;200;p11"/>
          <p:cNvSpPr/>
          <p:nvPr/>
        </p:nvSpPr>
        <p:spPr>
          <a:xfrm rot="5400000" flipH="1">
            <a:off x="767923" y="3588085"/>
            <a:ext cx="2501979" cy="4037841"/>
          </a:xfrm>
          <a:prstGeom prst="rect">
            <a:avLst/>
          </a:prstGeom>
          <a:gradFill>
            <a:gsLst>
              <a:gs pos="0">
                <a:srgbClr val="156082">
                  <a:alpha val="29019"/>
                </a:srgbClr>
              </a:gs>
              <a:gs pos="2000">
                <a:srgbClr val="156082">
                  <a:alpha val="29019"/>
                </a:srgbClr>
              </a:gs>
              <a:gs pos="100000">
                <a:srgbClr val="000000">
                  <a:alpha val="3019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1" name="Google Shape;201;p11"/>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3137"/>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2" name="Google Shape;202;p11"/>
          <p:cNvSpPr/>
          <p:nvPr/>
        </p:nvSpPr>
        <p:spPr>
          <a:xfrm rot="5400000" flipH="1">
            <a:off x="-1410095" y="1410079"/>
            <a:ext cx="6858003" cy="4037835"/>
          </a:xfrm>
          <a:prstGeom prst="rect">
            <a:avLst/>
          </a:prstGeom>
          <a:gradFill>
            <a:gsLst>
              <a:gs pos="0">
                <a:srgbClr val="000000">
                  <a:alpha val="0"/>
                </a:srgbClr>
              </a:gs>
              <a:gs pos="99000">
                <a:srgbClr val="43AFE2">
                  <a:alpha val="10980"/>
                </a:srgbClr>
              </a:gs>
              <a:gs pos="100000">
                <a:srgbClr val="43AFE2">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3" name="Google Shape;203;p11"/>
          <p:cNvSpPr txBox="1">
            <a:spLocks noGrp="1"/>
          </p:cNvSpPr>
          <p:nvPr>
            <p:ph type="title"/>
          </p:nvPr>
        </p:nvSpPr>
        <p:spPr>
          <a:xfrm>
            <a:off x="586478" y="1683756"/>
            <a:ext cx="3115265" cy="2396359"/>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FFFF"/>
              </a:buClr>
              <a:buSzPts val="4000"/>
              <a:buFont typeface="Play"/>
              <a:buNone/>
            </a:pPr>
            <a:r>
              <a:rPr lang="sv-SE" sz="4000">
                <a:solidFill>
                  <a:srgbClr val="FFFFFF"/>
                </a:solidFill>
              </a:rPr>
              <a:t>Avslutning på dagen</a:t>
            </a:r>
            <a:endParaRPr/>
          </a:p>
        </p:txBody>
      </p:sp>
      <p:grpSp>
        <p:nvGrpSpPr>
          <p:cNvPr id="204" name="Google Shape;204;p11"/>
          <p:cNvGrpSpPr/>
          <p:nvPr/>
        </p:nvGrpSpPr>
        <p:grpSpPr>
          <a:xfrm>
            <a:off x="4905052" y="838009"/>
            <a:ext cx="6836100" cy="5278725"/>
            <a:chOff x="0" y="87569"/>
            <a:chExt cx="6836100" cy="5278725"/>
          </a:xfrm>
        </p:grpSpPr>
        <p:sp>
          <p:nvSpPr>
            <p:cNvPr id="205" name="Google Shape;205;p11"/>
            <p:cNvSpPr/>
            <p:nvPr/>
          </p:nvSpPr>
          <p:spPr>
            <a:xfrm>
              <a:off x="0" y="87569"/>
              <a:ext cx="6836100" cy="998100"/>
            </a:xfrm>
            <a:prstGeom prst="roundRect">
              <a:avLst>
                <a:gd name="adj" fmla="val 16667"/>
              </a:avLst>
            </a:prstGeom>
            <a:gradFill>
              <a:gsLst>
                <a:gs pos="0">
                  <a:srgbClr val="AB4E9D"/>
                </a:gs>
                <a:gs pos="50000">
                  <a:srgbClr val="A62094"/>
                </a:gs>
                <a:gs pos="100000">
                  <a:srgbClr val="96188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txBox="1"/>
            <p:nvPr/>
          </p:nvSpPr>
          <p:spPr>
            <a:xfrm>
              <a:off x="48726" y="136295"/>
              <a:ext cx="6738600" cy="900600"/>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Arial"/>
                <a:buNone/>
              </a:pPr>
              <a:r>
                <a:rPr lang="sv-SE" sz="2500">
                  <a:solidFill>
                    <a:schemeClr val="lt1"/>
                  </a:solidFill>
                  <a:latin typeface="Arial"/>
                  <a:ea typeface="Arial"/>
                  <a:cs typeface="Arial"/>
                  <a:sym typeface="Arial"/>
                </a:rPr>
                <a:t>Städning, se till att det är snyggt runt området.</a:t>
              </a:r>
              <a:endParaRPr/>
            </a:p>
          </p:txBody>
        </p:sp>
        <p:sp>
          <p:nvSpPr>
            <p:cNvPr id="207" name="Google Shape;207;p11"/>
            <p:cNvSpPr/>
            <p:nvPr/>
          </p:nvSpPr>
          <p:spPr>
            <a:xfrm>
              <a:off x="0" y="1157725"/>
              <a:ext cx="6836100" cy="998100"/>
            </a:xfrm>
            <a:prstGeom prst="roundRect">
              <a:avLst>
                <a:gd name="adj" fmla="val 16667"/>
              </a:avLst>
            </a:prstGeom>
            <a:gradFill>
              <a:gsLst>
                <a:gs pos="0">
                  <a:srgbClr val="624FAB"/>
                </a:gs>
                <a:gs pos="50000">
                  <a:srgbClr val="4723A5"/>
                </a:gs>
                <a:gs pos="100000">
                  <a:srgbClr val="3B199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txBox="1"/>
            <p:nvPr/>
          </p:nvSpPr>
          <p:spPr>
            <a:xfrm>
              <a:off x="48726" y="1206451"/>
              <a:ext cx="6738600" cy="900600"/>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Arial"/>
                <a:buNone/>
              </a:pPr>
              <a:r>
                <a:rPr lang="sv-SE" sz="2500">
                  <a:solidFill>
                    <a:schemeClr val="lt1"/>
                  </a:solidFill>
                  <a:latin typeface="Arial"/>
                  <a:ea typeface="Arial"/>
                  <a:cs typeface="Arial"/>
                  <a:sym typeface="Arial"/>
                </a:rPr>
                <a:t>Bord och grillar, ställ ihop så det blir lätt för oss att hämta.</a:t>
              </a:r>
              <a:endParaRPr/>
            </a:p>
          </p:txBody>
        </p:sp>
        <p:sp>
          <p:nvSpPr>
            <p:cNvPr id="209" name="Google Shape;209;p11"/>
            <p:cNvSpPr/>
            <p:nvPr/>
          </p:nvSpPr>
          <p:spPr>
            <a:xfrm>
              <a:off x="0" y="2227881"/>
              <a:ext cx="6836100" cy="998100"/>
            </a:xfrm>
            <a:prstGeom prst="roundRect">
              <a:avLst>
                <a:gd name="adj" fmla="val 16667"/>
              </a:avLst>
            </a:prstGeom>
            <a:gradFill>
              <a:gsLst>
                <a:gs pos="0">
                  <a:srgbClr val="4F7FAD"/>
                </a:gs>
                <a:gs pos="50000">
                  <a:srgbClr val="246EA7"/>
                </a:gs>
                <a:gs pos="100000">
                  <a:srgbClr val="1A629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txBox="1"/>
            <p:nvPr/>
          </p:nvSpPr>
          <p:spPr>
            <a:xfrm>
              <a:off x="48726" y="2276607"/>
              <a:ext cx="6738600" cy="900600"/>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Arial"/>
                <a:buNone/>
              </a:pPr>
              <a:r>
                <a:rPr lang="sv-SE" sz="2500">
                  <a:solidFill>
                    <a:schemeClr val="lt1"/>
                  </a:solidFill>
                  <a:latin typeface="Arial"/>
                  <a:ea typeface="Arial"/>
                  <a:cs typeface="Arial"/>
                  <a:sym typeface="Arial"/>
                </a:rPr>
                <a:t>Kiosk, överbliven mat mm och pengarna till </a:t>
              </a:r>
              <a:r>
                <a:rPr lang="sv-SE" sz="2500">
                  <a:solidFill>
                    <a:schemeClr val="lt1"/>
                  </a:solidFill>
                </a:rPr>
                <a:t>Stina, Älvdalagatan 15</a:t>
              </a:r>
              <a:endParaRPr/>
            </a:p>
          </p:txBody>
        </p:sp>
        <p:sp>
          <p:nvSpPr>
            <p:cNvPr id="211" name="Google Shape;211;p11"/>
            <p:cNvSpPr/>
            <p:nvPr/>
          </p:nvSpPr>
          <p:spPr>
            <a:xfrm>
              <a:off x="0" y="3298038"/>
              <a:ext cx="6836100" cy="998100"/>
            </a:xfrm>
            <a:prstGeom prst="roundRect">
              <a:avLst>
                <a:gd name="adj" fmla="val 16667"/>
              </a:avLst>
            </a:prstGeom>
            <a:gradFill>
              <a:gsLst>
                <a:gs pos="0">
                  <a:srgbClr val="4FAF81"/>
                </a:gs>
                <a:gs pos="50000">
                  <a:srgbClr val="23AA70"/>
                </a:gs>
                <a:gs pos="100000">
                  <a:srgbClr val="199B6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a:off x="0" y="4368194"/>
              <a:ext cx="6836100" cy="998100"/>
            </a:xfrm>
            <a:prstGeom prst="roundRect">
              <a:avLst>
                <a:gd name="adj" fmla="val 16667"/>
              </a:avLst>
            </a:prstGeom>
            <a:gradFill>
              <a:gsLst>
                <a:gs pos="0">
                  <a:srgbClr val="63B150"/>
                </a:gs>
                <a:gs pos="50000">
                  <a:srgbClr val="48AC24"/>
                </a:gs>
                <a:gs pos="100000">
                  <a:srgbClr val="3D9D1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txBox="1"/>
            <p:nvPr/>
          </p:nvSpPr>
          <p:spPr>
            <a:xfrm>
              <a:off x="48726" y="4416920"/>
              <a:ext cx="6738600" cy="900600"/>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Arial"/>
                <a:buNone/>
              </a:pPr>
              <a:r>
                <a:rPr lang="sv-SE" sz="2500">
                  <a:solidFill>
                    <a:schemeClr val="lt1"/>
                  </a:solidFill>
                  <a:latin typeface="Arial"/>
                  <a:ea typeface="Arial"/>
                  <a:cs typeface="Arial"/>
                  <a:sym typeface="Arial"/>
                </a:rPr>
                <a:t>Västar ska lämnas till </a:t>
              </a:r>
              <a:r>
                <a:rPr lang="sv-SE" sz="2500">
                  <a:solidFill>
                    <a:schemeClr val="lt1"/>
                  </a:solidFill>
                </a:rPr>
                <a:t>Stina, Älvdalagatan 15</a:t>
              </a:r>
              <a:endParaRPr/>
            </a:p>
          </p:txBody>
        </p:sp>
        <p:sp>
          <p:nvSpPr>
            <p:cNvPr id="214" name="Google Shape;214;p11"/>
            <p:cNvSpPr txBox="1"/>
            <p:nvPr/>
          </p:nvSpPr>
          <p:spPr>
            <a:xfrm>
              <a:off x="48726" y="3346764"/>
              <a:ext cx="6738600" cy="900600"/>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Arial"/>
                <a:buNone/>
              </a:pPr>
              <a:r>
                <a:rPr lang="sv-SE" sz="2500">
                  <a:solidFill>
                    <a:schemeClr val="lt1"/>
                  </a:solidFill>
                  <a:latin typeface="Arial"/>
                  <a:ea typeface="Arial"/>
                  <a:cs typeface="Arial"/>
                  <a:sym typeface="Arial"/>
                </a:rPr>
                <a:t>Entré/Parkering - Pengarna (Om det </a:t>
              </a:r>
              <a:r>
                <a:rPr lang="sv-SE" sz="2500">
                  <a:solidFill>
                    <a:schemeClr val="lt1"/>
                  </a:solidFill>
                </a:rPr>
                <a:t>kommer in nåt) </a:t>
              </a:r>
              <a:r>
                <a:rPr lang="sv-SE" sz="2500">
                  <a:solidFill>
                    <a:schemeClr val="lt1"/>
                  </a:solidFill>
                  <a:latin typeface="Arial"/>
                  <a:ea typeface="Arial"/>
                  <a:cs typeface="Arial"/>
                  <a:sym typeface="Arial"/>
                </a:rPr>
                <a:t> lämnas till </a:t>
              </a:r>
              <a:r>
                <a:rPr lang="sv-SE" sz="2500">
                  <a:solidFill>
                    <a:schemeClr val="lt1"/>
                  </a:solidFill>
                </a:rPr>
                <a:t>Stina, Älvdalagatan 15</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0" name="Google Shape;220;p12"/>
          <p:cNvSpPr txBox="1">
            <a:spLocks noGrp="1"/>
          </p:cNvSpPr>
          <p:nvPr>
            <p:ph type="title"/>
          </p:nvPr>
        </p:nvSpPr>
        <p:spPr>
          <a:xfrm>
            <a:off x="761800" y="762001"/>
            <a:ext cx="5334197" cy="17082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sv-SE" sz="4000"/>
              <a:t>Viktiga telefonnummer</a:t>
            </a:r>
            <a:endParaRPr/>
          </a:p>
        </p:txBody>
      </p:sp>
      <p:sp>
        <p:nvSpPr>
          <p:cNvPr id="221" name="Google Shape;221;p12"/>
          <p:cNvSpPr txBox="1">
            <a:spLocks noGrp="1"/>
          </p:cNvSpPr>
          <p:nvPr>
            <p:ph type="body" idx="1"/>
          </p:nvPr>
        </p:nvSpPr>
        <p:spPr>
          <a:xfrm>
            <a:off x="761800" y="2470244"/>
            <a:ext cx="5954686" cy="3769835"/>
          </a:xfrm>
          <a:prstGeom prst="rect">
            <a:avLst/>
          </a:prstGeom>
          <a:noFill/>
          <a:ln>
            <a:noFill/>
          </a:ln>
        </p:spPr>
        <p:txBody>
          <a:bodyPr spcFirstLastPara="1" wrap="square" lIns="91425" tIns="45700" rIns="91425" bIns="45700" anchor="ctr" anchorCtr="0">
            <a:normAutofit lnSpcReduction="10000"/>
          </a:bodyPr>
          <a:lstStyle/>
          <a:p>
            <a:pPr marL="228600" lvl="0" indent="-228600" algn="l" rtl="0">
              <a:lnSpc>
                <a:spcPct val="90000"/>
              </a:lnSpc>
              <a:spcBef>
                <a:spcPts val="0"/>
              </a:spcBef>
              <a:spcAft>
                <a:spcPts val="0"/>
              </a:spcAft>
              <a:buClr>
                <a:schemeClr val="dk1"/>
              </a:buClr>
              <a:buSzPts val="2000"/>
              <a:buChar char="•"/>
            </a:pPr>
            <a:r>
              <a:rPr lang="sv-SE" sz="2000"/>
              <a:t>Rally Control	076-146 45 28</a:t>
            </a:r>
            <a:endParaRPr/>
          </a:p>
          <a:p>
            <a:pPr marL="228600" lvl="0" indent="-228600" algn="l" rtl="0">
              <a:lnSpc>
                <a:spcPct val="90000"/>
              </a:lnSpc>
              <a:spcBef>
                <a:spcPts val="1000"/>
              </a:spcBef>
              <a:spcAft>
                <a:spcPts val="0"/>
              </a:spcAft>
              <a:buClr>
                <a:schemeClr val="dk1"/>
              </a:buClr>
              <a:buSzPts val="2000"/>
              <a:buChar char="•"/>
            </a:pPr>
            <a:r>
              <a:rPr lang="sv-SE" sz="2000"/>
              <a:t>Banchef Joakim Åström 070-622 93 10</a:t>
            </a:r>
            <a:endParaRPr/>
          </a:p>
          <a:p>
            <a:pPr marL="228600" lvl="0" indent="-228600" algn="l" rtl="0">
              <a:lnSpc>
                <a:spcPct val="90000"/>
              </a:lnSpc>
              <a:spcBef>
                <a:spcPts val="1000"/>
              </a:spcBef>
              <a:spcAft>
                <a:spcPts val="0"/>
              </a:spcAft>
              <a:buClr>
                <a:schemeClr val="dk1"/>
              </a:buClr>
              <a:buSzPts val="2000"/>
              <a:buChar char="•"/>
            </a:pPr>
            <a:r>
              <a:rPr lang="sv-SE" sz="2000"/>
              <a:t>Säkerhetschef Rickard Johansson 073-069 69 46</a:t>
            </a:r>
            <a:endParaRPr/>
          </a:p>
          <a:p>
            <a:pPr marL="228600" lvl="0" indent="-228600" algn="l" rtl="0">
              <a:lnSpc>
                <a:spcPct val="90000"/>
              </a:lnSpc>
              <a:spcBef>
                <a:spcPts val="1000"/>
              </a:spcBef>
              <a:spcAft>
                <a:spcPts val="0"/>
              </a:spcAft>
              <a:buClr>
                <a:schemeClr val="dk1"/>
              </a:buClr>
              <a:buSzPts val="2000"/>
              <a:buChar char="•"/>
            </a:pPr>
            <a:r>
              <a:rPr lang="sv-SE" sz="2000"/>
              <a:t>Publikchef Magnus Säfström 070-606 15 93</a:t>
            </a:r>
            <a:endParaRPr/>
          </a:p>
          <a:p>
            <a:pPr marL="228600" lvl="0" indent="-228600" algn="l" rtl="0">
              <a:lnSpc>
                <a:spcPct val="90000"/>
              </a:lnSpc>
              <a:spcBef>
                <a:spcPts val="1000"/>
              </a:spcBef>
              <a:spcAft>
                <a:spcPts val="0"/>
              </a:spcAft>
              <a:buClr>
                <a:schemeClr val="dk1"/>
              </a:buClr>
              <a:buSzPts val="2000"/>
              <a:buChar char="•"/>
            </a:pPr>
            <a:r>
              <a:rPr lang="sv-SE" sz="2000"/>
              <a:t>Rally Office 090-14 55 00</a:t>
            </a:r>
            <a:endParaRPr sz="2000"/>
          </a:p>
          <a:p>
            <a:pPr marL="228600" lvl="0" indent="-228600" algn="l" rtl="0">
              <a:lnSpc>
                <a:spcPct val="90000"/>
              </a:lnSpc>
              <a:spcBef>
                <a:spcPts val="1000"/>
              </a:spcBef>
              <a:spcAft>
                <a:spcPts val="0"/>
              </a:spcAft>
              <a:buSzPts val="2000"/>
              <a:buChar char="•"/>
            </a:pPr>
            <a:r>
              <a:rPr lang="sv-SE" sz="2000"/>
              <a:t>Christer Etting 070-310 05 00</a:t>
            </a:r>
            <a:endParaRPr sz="2000"/>
          </a:p>
          <a:p>
            <a:pPr marL="228600" lvl="0" indent="-101600" algn="l" rtl="0">
              <a:lnSpc>
                <a:spcPct val="90000"/>
              </a:lnSpc>
              <a:spcBef>
                <a:spcPts val="1000"/>
              </a:spcBef>
              <a:spcAft>
                <a:spcPts val="0"/>
              </a:spcAft>
              <a:buClr>
                <a:schemeClr val="dk1"/>
              </a:buClr>
              <a:buSzPts val="2000"/>
              <a:buNone/>
            </a:pPr>
            <a:endParaRPr sz="2000"/>
          </a:p>
          <a:p>
            <a:pPr marL="228600" lvl="0" indent="-228600" algn="l" rtl="0">
              <a:lnSpc>
                <a:spcPct val="90000"/>
              </a:lnSpc>
              <a:spcBef>
                <a:spcPts val="1000"/>
              </a:spcBef>
              <a:spcAft>
                <a:spcPts val="0"/>
              </a:spcAft>
              <a:buClr>
                <a:schemeClr val="dk1"/>
              </a:buClr>
              <a:buSzPts val="2000"/>
              <a:buChar char="•"/>
            </a:pPr>
            <a:r>
              <a:rPr lang="sv-SE" sz="2000"/>
              <a:t>Peter Albinsson 070-246 79 39</a:t>
            </a:r>
            <a:endParaRPr sz="2000"/>
          </a:p>
          <a:p>
            <a:pPr marL="228600" lvl="0" indent="-228600" algn="l" rtl="0">
              <a:lnSpc>
                <a:spcPct val="90000"/>
              </a:lnSpc>
              <a:spcBef>
                <a:spcPts val="1000"/>
              </a:spcBef>
              <a:spcAft>
                <a:spcPts val="0"/>
              </a:spcAft>
              <a:buSzPts val="2000"/>
              <a:buChar char="•"/>
            </a:pPr>
            <a:r>
              <a:rPr lang="sv-SE" sz="2000"/>
              <a:t>Stina Thysell Persson 070-696 35 37</a:t>
            </a:r>
            <a:endParaRPr sz="2000"/>
          </a:p>
        </p:txBody>
      </p:sp>
      <p:pic>
        <p:nvPicPr>
          <p:cNvPr id="222" name="Google Shape;222;p12" descr="Flyg visning av skogs vägen"/>
          <p:cNvPicPr preferRelativeResize="0"/>
          <p:nvPr/>
        </p:nvPicPr>
        <p:blipFill rotWithShape="1">
          <a:blip r:embed="rId3">
            <a:alphaModFix/>
          </a:blip>
          <a:srcRect l="18135" r="24979" b="-1"/>
          <a:stretch/>
        </p:blipFill>
        <p:spPr>
          <a:xfrm>
            <a:off x="6857797" y="-10886"/>
            <a:ext cx="5334204" cy="6868886"/>
          </a:xfrm>
          <a:prstGeom prst="rect">
            <a:avLst/>
          </a:prstGeom>
          <a:noFill/>
          <a:ln>
            <a:noFill/>
          </a:ln>
          <a:effectLst>
            <a:outerShdw blurRad="127000" dist="50800" dir="10800000" sx="99000" sy="99000" algn="r"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13"/>
          <p:cNvSpPr txBox="1">
            <a:spLocks noGrp="1"/>
          </p:cNvSpPr>
          <p:nvPr>
            <p:ph type="title"/>
          </p:nvPr>
        </p:nvSpPr>
        <p:spPr>
          <a:xfrm>
            <a:off x="890338" y="640080"/>
            <a:ext cx="3734014" cy="35661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Play"/>
              <a:buNone/>
            </a:pPr>
            <a:r>
              <a:rPr lang="sv-SE" sz="5400"/>
              <a:t>Frågor</a:t>
            </a:r>
            <a:endParaRPr sz="5400"/>
          </a:p>
        </p:txBody>
      </p:sp>
      <p:sp>
        <p:nvSpPr>
          <p:cNvPr id="229" name="Google Shape;229;p13"/>
          <p:cNvSpPr/>
          <p:nvPr/>
        </p:nvSpPr>
        <p:spPr>
          <a:xfrm>
            <a:off x="890338" y="440926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30" name="Google Shape;230;p13" descr="svarta frågetecken med ett gult frågetecken i 3D"/>
          <p:cNvPicPr preferRelativeResize="0"/>
          <p:nvPr/>
        </p:nvPicPr>
        <p:blipFill rotWithShape="1">
          <a:blip r:embed="rId3">
            <a:alphaModFix/>
          </a:blip>
          <a:srcRect l="43129" r="20260" b="1"/>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2"/>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0" name="Google Shape;100;p2"/>
          <p:cNvSpPr txBox="1">
            <a:spLocks noGrp="1"/>
          </p:cNvSpPr>
          <p:nvPr>
            <p:ph type="title"/>
          </p:nvPr>
        </p:nvSpPr>
        <p:spPr>
          <a:xfrm>
            <a:off x="793662" y="386930"/>
            <a:ext cx="10066122" cy="129844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Play"/>
              <a:buNone/>
            </a:pPr>
            <a:r>
              <a:rPr lang="sv-SE" sz="4800"/>
              <a:t>Vad ska göras?</a:t>
            </a:r>
            <a:endParaRPr/>
          </a:p>
        </p:txBody>
      </p:sp>
      <p:sp>
        <p:nvSpPr>
          <p:cNvPr id="101" name="Google Shape;101;p2"/>
          <p:cNvSpPr/>
          <p:nvPr/>
        </p:nvSpPr>
        <p:spPr>
          <a:xfrm rot="10800000">
            <a:off x="-2" y="1998845"/>
            <a:ext cx="11454595"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2" name="Google Shape;102;p2"/>
          <p:cNvSpPr/>
          <p:nvPr/>
        </p:nvSpPr>
        <p:spPr>
          <a:xfrm>
            <a:off x="0" y="2203079"/>
            <a:ext cx="11383362" cy="4267991"/>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3" name="Google Shape;103;p2"/>
          <p:cNvSpPr txBox="1">
            <a:spLocks noGrp="1"/>
          </p:cNvSpPr>
          <p:nvPr>
            <p:ph type="body" idx="1"/>
          </p:nvPr>
        </p:nvSpPr>
        <p:spPr>
          <a:xfrm>
            <a:off x="793661" y="2599509"/>
            <a:ext cx="4530898" cy="363945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000"/>
              <a:buChar char="•"/>
            </a:pPr>
            <a:r>
              <a:rPr lang="sv-SE" sz="2000"/>
              <a:t>Parkering</a:t>
            </a:r>
            <a:endParaRPr/>
          </a:p>
          <a:p>
            <a:pPr marL="228600" lvl="0" indent="-228600" algn="l" rtl="0">
              <a:lnSpc>
                <a:spcPct val="90000"/>
              </a:lnSpc>
              <a:spcBef>
                <a:spcPts val="1000"/>
              </a:spcBef>
              <a:spcAft>
                <a:spcPts val="0"/>
              </a:spcAft>
              <a:buClr>
                <a:schemeClr val="dk1"/>
              </a:buClr>
              <a:buSzPts val="2000"/>
              <a:buChar char="•"/>
            </a:pPr>
            <a:r>
              <a:rPr lang="sv-SE" sz="2000"/>
              <a:t>Entré</a:t>
            </a:r>
            <a:endParaRPr/>
          </a:p>
          <a:p>
            <a:pPr marL="228600" lvl="0" indent="-228600" algn="l" rtl="0">
              <a:lnSpc>
                <a:spcPct val="90000"/>
              </a:lnSpc>
              <a:spcBef>
                <a:spcPts val="1000"/>
              </a:spcBef>
              <a:spcAft>
                <a:spcPts val="0"/>
              </a:spcAft>
              <a:buClr>
                <a:schemeClr val="dk1"/>
              </a:buClr>
              <a:buSzPts val="2000"/>
              <a:buChar char="•"/>
            </a:pPr>
            <a:r>
              <a:rPr lang="sv-SE" sz="2000"/>
              <a:t>Mediaansvarig</a:t>
            </a:r>
            <a:endParaRPr sz="2000"/>
          </a:p>
          <a:p>
            <a:pPr marL="228600" lvl="0" indent="-228600" algn="l" rtl="0">
              <a:lnSpc>
                <a:spcPct val="90000"/>
              </a:lnSpc>
              <a:spcBef>
                <a:spcPts val="1000"/>
              </a:spcBef>
              <a:spcAft>
                <a:spcPts val="0"/>
              </a:spcAft>
              <a:buClr>
                <a:schemeClr val="dk1"/>
              </a:buClr>
              <a:buSzPts val="2000"/>
              <a:buChar char="•"/>
            </a:pPr>
            <a:r>
              <a:rPr lang="sv-SE" sz="2000"/>
              <a:t>Publikansvarig	</a:t>
            </a:r>
            <a:endParaRPr/>
          </a:p>
          <a:p>
            <a:pPr marL="228600" lvl="0" indent="-228600" algn="l" rtl="0">
              <a:lnSpc>
                <a:spcPct val="90000"/>
              </a:lnSpc>
              <a:spcBef>
                <a:spcPts val="1000"/>
              </a:spcBef>
              <a:spcAft>
                <a:spcPts val="0"/>
              </a:spcAft>
              <a:buClr>
                <a:schemeClr val="dk1"/>
              </a:buClr>
              <a:buSzPts val="2000"/>
              <a:buChar char="•"/>
            </a:pPr>
            <a:r>
              <a:rPr lang="sv-SE" sz="2000"/>
              <a:t>Kiosk- ÖNSKANÄS</a:t>
            </a:r>
            <a:endParaRPr/>
          </a:p>
        </p:txBody>
      </p:sp>
      <p:pic>
        <p:nvPicPr>
          <p:cNvPr id="104" name="Google Shape;104;p2" descr="Vad ska vi göra idag? by Hannah Biberg on Prezi Next"/>
          <p:cNvPicPr preferRelativeResize="0"/>
          <p:nvPr/>
        </p:nvPicPr>
        <p:blipFill rotWithShape="1">
          <a:blip r:embed="rId3">
            <a:alphaModFix/>
          </a:blip>
          <a:srcRect/>
          <a:stretch/>
        </p:blipFill>
        <p:spPr>
          <a:xfrm>
            <a:off x="5911532" y="2894476"/>
            <a:ext cx="5150277" cy="2893801"/>
          </a:xfrm>
          <a:prstGeom prst="rect">
            <a:avLst/>
          </a:prstGeom>
          <a:noFill/>
          <a:ln>
            <a:noFill/>
          </a:ln>
        </p:spPr>
      </p:pic>
      <p:sp>
        <p:nvSpPr>
          <p:cNvPr id="105" name="Google Shape;105;p2"/>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3"/>
          <p:cNvSpPr txBox="1">
            <a:spLocks noGrp="1"/>
          </p:cNvSpPr>
          <p:nvPr>
            <p:ph type="title"/>
          </p:nvPr>
        </p:nvSpPr>
        <p:spPr>
          <a:xfrm>
            <a:off x="6513788" y="365125"/>
            <a:ext cx="4840010" cy="1807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sv-SE"/>
              <a:t>Vad får ni och vad får sektionen..</a:t>
            </a:r>
            <a:endParaRPr/>
          </a:p>
        </p:txBody>
      </p:sp>
      <p:pic>
        <p:nvPicPr>
          <p:cNvPr id="112" name="Google Shape;112;p3" descr="Ta ut pengar ur ditt bolag - En komplett guide – Categoria AB"/>
          <p:cNvPicPr preferRelativeResize="0"/>
          <p:nvPr/>
        </p:nvPicPr>
        <p:blipFill rotWithShape="1">
          <a:blip r:embed="rId3">
            <a:alphaModFix/>
          </a:blip>
          <a:srcRect l="10811"/>
          <a:stretch/>
        </p:blipFill>
        <p:spPr>
          <a:xfrm>
            <a:off x="20" y="10"/>
            <a:ext cx="6116549" cy="6857990"/>
          </a:xfrm>
          <a:custGeom>
            <a:avLst/>
            <a:gdLst/>
            <a:ahLst/>
            <a:cxnLst/>
            <a:rect l="l" t="t" r="r" b="b"/>
            <a:pathLst>
              <a:path w="6116569" h="6879321" extrusionOk="0">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113" name="Google Shape;113;p3"/>
          <p:cNvSpPr txBox="1">
            <a:spLocks noGrp="1"/>
          </p:cNvSpPr>
          <p:nvPr>
            <p:ph type="body" idx="1"/>
          </p:nvPr>
        </p:nvSpPr>
        <p:spPr>
          <a:xfrm>
            <a:off x="6513788" y="2333297"/>
            <a:ext cx="4840010" cy="38436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sv-SE" sz="2000"/>
              <a:t>Ni får:</a:t>
            </a:r>
            <a:endParaRPr/>
          </a:p>
          <a:p>
            <a:pPr marL="0" lvl="0" indent="0" algn="l" rtl="0">
              <a:lnSpc>
                <a:spcPct val="90000"/>
              </a:lnSpc>
              <a:spcBef>
                <a:spcPts val="1000"/>
              </a:spcBef>
              <a:spcAft>
                <a:spcPts val="0"/>
              </a:spcAft>
              <a:buClr>
                <a:schemeClr val="dk1"/>
              </a:buClr>
              <a:buSzPts val="2000"/>
              <a:buNone/>
            </a:pPr>
            <a:r>
              <a:rPr lang="sv-SE" sz="2000"/>
              <a:t>Rallypass (1300kr), Mössa (300), Rallymagasinet digitalt via Rally Sweden.</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sv-SE" sz="2000"/>
              <a:t>Info: </a:t>
            </a:r>
            <a:r>
              <a:rPr lang="sv-SE" sz="2000">
                <a:solidFill>
                  <a:srgbClr val="0070C0"/>
                </a:solidFill>
              </a:rPr>
              <a:t>https://rallysweden.com/funktionar</a:t>
            </a:r>
            <a:endParaRPr sz="3200">
              <a:solidFill>
                <a:srgbClr val="0070C0"/>
              </a:solidFill>
            </a:endParaRPr>
          </a:p>
          <a:p>
            <a:pPr marL="0" lvl="0" indent="0" algn="l" rtl="0">
              <a:lnSpc>
                <a:spcPct val="90000"/>
              </a:lnSpc>
              <a:spcBef>
                <a:spcPts val="1000"/>
              </a:spcBef>
              <a:spcAft>
                <a:spcPts val="0"/>
              </a:spcAft>
              <a:buClr>
                <a:schemeClr val="dk1"/>
              </a:buClr>
              <a:buSzPts val="2000"/>
              <a:buNone/>
            </a:pPr>
            <a:r>
              <a:rPr lang="sv-SE" sz="2000"/>
              <a:t>Lösen: </a:t>
            </a:r>
            <a:r>
              <a:rPr lang="sv-SE" sz="2000" b="1"/>
              <a:t>SWEFunk2026</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sv-SE" sz="2000"/>
              <a:t>Innebandysektionen får:</a:t>
            </a:r>
            <a:endParaRPr/>
          </a:p>
          <a:p>
            <a:pPr marL="0" lvl="0" indent="0" algn="l" rtl="0">
              <a:lnSpc>
                <a:spcPct val="90000"/>
              </a:lnSpc>
              <a:spcBef>
                <a:spcPts val="1000"/>
              </a:spcBef>
              <a:spcAft>
                <a:spcPts val="0"/>
              </a:spcAft>
              <a:buClr>
                <a:schemeClr val="dk1"/>
              </a:buClr>
              <a:buSzPts val="2000"/>
              <a:buNone/>
            </a:pPr>
            <a:r>
              <a:rPr lang="sv-SE" sz="2000"/>
              <a:t>900-1000 kr/arbetspass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9" name="Google Shape;119;p4"/>
          <p:cNvSpPr txBox="1">
            <a:spLocks noGrp="1"/>
          </p:cNvSpPr>
          <p:nvPr>
            <p:ph type="title"/>
          </p:nvPr>
        </p:nvSpPr>
        <p:spPr>
          <a:xfrm>
            <a:off x="793662" y="386930"/>
            <a:ext cx="10066122" cy="129844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Play"/>
              <a:buNone/>
            </a:pPr>
            <a:r>
              <a:rPr lang="sv-SE" sz="4800"/>
              <a:t>Säkerhet</a:t>
            </a:r>
            <a:endParaRPr/>
          </a:p>
        </p:txBody>
      </p:sp>
      <p:sp>
        <p:nvSpPr>
          <p:cNvPr id="120" name="Google Shape;120;p4"/>
          <p:cNvSpPr/>
          <p:nvPr/>
        </p:nvSpPr>
        <p:spPr>
          <a:xfrm rot="10800000">
            <a:off x="-2" y="1998845"/>
            <a:ext cx="11454595"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1" name="Google Shape;121;p4"/>
          <p:cNvSpPr/>
          <p:nvPr/>
        </p:nvSpPr>
        <p:spPr>
          <a:xfrm>
            <a:off x="0" y="2203079"/>
            <a:ext cx="11383362" cy="4267991"/>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2" name="Google Shape;122;p4"/>
          <p:cNvSpPr txBox="1">
            <a:spLocks noGrp="1"/>
          </p:cNvSpPr>
          <p:nvPr>
            <p:ph type="body" idx="1"/>
          </p:nvPr>
        </p:nvSpPr>
        <p:spPr>
          <a:xfrm>
            <a:off x="793661" y="2599509"/>
            <a:ext cx="4530898" cy="363945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000"/>
              <a:buFont typeface="Noto Sans Symbols"/>
              <a:buChar char="❖"/>
            </a:pPr>
            <a:r>
              <a:rPr lang="sv-SE" sz="2000"/>
              <a:t>Förbjudet område, skyltar finns uppsatta.</a:t>
            </a:r>
            <a:endParaRPr/>
          </a:p>
          <a:p>
            <a:pPr marL="228600" lvl="0" indent="-228600" algn="l" rtl="0">
              <a:lnSpc>
                <a:spcPct val="90000"/>
              </a:lnSpc>
              <a:spcBef>
                <a:spcPts val="1000"/>
              </a:spcBef>
              <a:spcAft>
                <a:spcPts val="0"/>
              </a:spcAft>
              <a:buClr>
                <a:schemeClr val="dk1"/>
              </a:buClr>
              <a:buSzPts val="2000"/>
              <a:buFont typeface="Noto Sans Symbols"/>
              <a:buChar char="❖"/>
            </a:pPr>
            <a:r>
              <a:rPr lang="sv-SE" sz="2000"/>
              <a:t>Ha på dig mössan hela passet.</a:t>
            </a:r>
            <a:endParaRPr/>
          </a:p>
          <a:p>
            <a:pPr marL="228600" lvl="0" indent="-228600" algn="l" rtl="0">
              <a:lnSpc>
                <a:spcPct val="90000"/>
              </a:lnSpc>
              <a:spcBef>
                <a:spcPts val="1000"/>
              </a:spcBef>
              <a:spcAft>
                <a:spcPts val="0"/>
              </a:spcAft>
              <a:buClr>
                <a:schemeClr val="dk1"/>
              </a:buClr>
              <a:buSzPts val="2000"/>
              <a:buFont typeface="Noto Sans Symbols"/>
              <a:buChar char="❖"/>
            </a:pPr>
            <a:r>
              <a:rPr lang="sv-SE" sz="2000"/>
              <a:t>Bär västarna hela passet.</a:t>
            </a:r>
            <a:endParaRPr/>
          </a:p>
        </p:txBody>
      </p:sp>
      <p:pic>
        <p:nvPicPr>
          <p:cNvPr id="123" name="Google Shape;123;p4" descr="Safety-II – the changed paradigm of patient safety"/>
          <p:cNvPicPr preferRelativeResize="0"/>
          <p:nvPr/>
        </p:nvPicPr>
        <p:blipFill rotWithShape="1">
          <a:blip r:embed="rId3">
            <a:alphaModFix/>
          </a:blip>
          <a:srcRect/>
          <a:stretch/>
        </p:blipFill>
        <p:spPr>
          <a:xfrm>
            <a:off x="5911532" y="3004286"/>
            <a:ext cx="5150277" cy="2674182"/>
          </a:xfrm>
          <a:prstGeom prst="rect">
            <a:avLst/>
          </a:prstGeom>
          <a:noFill/>
          <a:ln>
            <a:noFill/>
          </a:ln>
        </p:spPr>
      </p:pic>
      <p:sp>
        <p:nvSpPr>
          <p:cNvPr id="124" name="Google Shape;124;p4"/>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5" name="Google Shape;125;p4" descr="page10image44399440"/>
          <p:cNvPicPr preferRelativeResize="0"/>
          <p:nvPr/>
        </p:nvPicPr>
        <p:blipFill rotWithShape="1">
          <a:blip r:embed="rId4">
            <a:alphaModFix/>
          </a:blip>
          <a:srcRect/>
          <a:stretch/>
        </p:blipFill>
        <p:spPr>
          <a:xfrm>
            <a:off x="127000" y="-15875"/>
            <a:ext cx="3187700" cy="1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5"/>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1" name="Google Shape;131;p5"/>
          <p:cNvSpPr txBox="1">
            <a:spLocks noGrp="1"/>
          </p:cNvSpPr>
          <p:nvPr>
            <p:ph type="title"/>
          </p:nvPr>
        </p:nvSpPr>
        <p:spPr>
          <a:xfrm>
            <a:off x="6234865" y="568517"/>
            <a:ext cx="5248221" cy="10672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Play"/>
              <a:buNone/>
            </a:pPr>
            <a:r>
              <a:rPr lang="sv-SE">
                <a:solidFill>
                  <a:schemeClr val="lt1"/>
                </a:solidFill>
              </a:rPr>
              <a:t>Start Sarsjöliden</a:t>
            </a:r>
            <a:endParaRPr/>
          </a:p>
        </p:txBody>
      </p:sp>
      <p:pic>
        <p:nvPicPr>
          <p:cNvPr id="132" name="Google Shape;132;p5" descr="Så funkar WRC – WRC for dummies | Rally Sweden"/>
          <p:cNvPicPr preferRelativeResize="0"/>
          <p:nvPr/>
        </p:nvPicPr>
        <p:blipFill rotWithShape="1">
          <a:blip r:embed="rId3">
            <a:alphaModFix/>
          </a:blip>
          <a:srcRect l="18581" r="14872" b="-1"/>
          <a:stretch/>
        </p:blipFill>
        <p:spPr>
          <a:xfrm>
            <a:off x="739959" y="1095407"/>
            <a:ext cx="4754947" cy="4754947"/>
          </a:xfrm>
          <a:custGeom>
            <a:avLst/>
            <a:gdLst/>
            <a:ahLst/>
            <a:cxnLst/>
            <a:rect l="l" t="t" r="r" b="b"/>
            <a:pathLst>
              <a:path w="2388070" h="2388070" extrusionOk="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a:noFill/>
          </a:ln>
        </p:spPr>
      </p:pic>
      <p:grpSp>
        <p:nvGrpSpPr>
          <p:cNvPr id="133" name="Google Shape;133;p5"/>
          <p:cNvGrpSpPr/>
          <p:nvPr/>
        </p:nvGrpSpPr>
        <p:grpSpPr>
          <a:xfrm>
            <a:off x="0" y="377893"/>
            <a:ext cx="1861854" cy="717514"/>
            <a:chOff x="0" y="377893"/>
            <a:chExt cx="1861854" cy="717514"/>
          </a:xfrm>
        </p:grpSpPr>
        <p:sp>
          <p:nvSpPr>
            <p:cNvPr id="134" name="Google Shape;134;p5"/>
            <p:cNvSpPr/>
            <p:nvPr/>
          </p:nvSpPr>
          <p:spPr>
            <a:xfrm>
              <a:off x="0" y="377893"/>
              <a:ext cx="1861854" cy="277779"/>
            </a:xfrm>
            <a:custGeom>
              <a:avLst/>
              <a:gdLst/>
              <a:ahLst/>
              <a:cxnLst/>
              <a:rect l="l" t="t" r="r" b="b"/>
              <a:pathLst>
                <a:path w="1861854" h="277779" extrusionOk="0">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 name="Google Shape;135;p5"/>
            <p:cNvSpPr/>
            <p:nvPr/>
          </p:nvSpPr>
          <p:spPr>
            <a:xfrm>
              <a:off x="0" y="817628"/>
              <a:ext cx="1861854" cy="277779"/>
            </a:xfrm>
            <a:custGeom>
              <a:avLst/>
              <a:gdLst/>
              <a:ahLst/>
              <a:cxnLst/>
              <a:rect l="l" t="t" r="r" b="b"/>
              <a:pathLst>
                <a:path w="1861854" h="277779" extrusionOk="0">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6" name="Google Shape;136;p5"/>
          <p:cNvSpPr txBox="1">
            <a:spLocks noGrp="1"/>
          </p:cNvSpPr>
          <p:nvPr>
            <p:ph type="body" idx="1"/>
          </p:nvPr>
        </p:nvSpPr>
        <p:spPr>
          <a:xfrm>
            <a:off x="6234868" y="1820369"/>
            <a:ext cx="521717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sv-SE">
                <a:solidFill>
                  <a:schemeClr val="lt1"/>
                </a:solidFill>
              </a:rPr>
              <a:t>Start, vi har inget arbete kring starten i år</a:t>
            </a:r>
            <a:endParaRPr/>
          </a:p>
          <a:p>
            <a:pPr marL="0" lvl="0" indent="0" algn="l" rtl="0">
              <a:lnSpc>
                <a:spcPct val="90000"/>
              </a:lnSpc>
              <a:spcBef>
                <a:spcPts val="1000"/>
              </a:spcBef>
              <a:spcAft>
                <a:spcPts val="0"/>
              </a:spcAft>
              <a:buClr>
                <a:schemeClr val="dk1"/>
              </a:buClr>
              <a:buSzPts val="2800"/>
              <a:buNone/>
            </a:pPr>
            <a:r>
              <a:rPr lang="sv-SE">
                <a:solidFill>
                  <a:schemeClr val="lt1"/>
                </a:solidFill>
              </a:rPr>
              <a:t>.</a:t>
            </a:r>
            <a:endParaRPr>
              <a:solidFill>
                <a:schemeClr val="lt1"/>
              </a:solidFill>
            </a:endParaRPr>
          </a:p>
        </p:txBody>
      </p:sp>
      <p:grpSp>
        <p:nvGrpSpPr>
          <p:cNvPr id="137" name="Google Shape;137;p5"/>
          <p:cNvGrpSpPr/>
          <p:nvPr/>
        </p:nvGrpSpPr>
        <p:grpSpPr>
          <a:xfrm>
            <a:off x="10428634" y="5987064"/>
            <a:ext cx="1054466" cy="469689"/>
            <a:chOff x="9841624" y="4115729"/>
            <a:chExt cx="602169" cy="268223"/>
          </a:xfrm>
        </p:grpSpPr>
        <p:sp>
          <p:nvSpPr>
            <p:cNvPr id="138" name="Google Shape;138;p5"/>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9" name="Google Shape;139;p5"/>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0" name="Google Shape;140;p5"/>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1" name="Google Shape;141;p5"/>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2" name="Google Shape;142;p5"/>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 name="Google Shape;148;p6"/>
          <p:cNvSpPr txBox="1">
            <a:spLocks noGrp="1"/>
          </p:cNvSpPr>
          <p:nvPr>
            <p:ph type="title"/>
          </p:nvPr>
        </p:nvSpPr>
        <p:spPr>
          <a:xfrm>
            <a:off x="572493" y="238539"/>
            <a:ext cx="11018520" cy="14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Play"/>
              <a:buNone/>
            </a:pPr>
            <a:r>
              <a:rPr lang="sv-SE" sz="5400"/>
              <a:t>Önskanäs</a:t>
            </a:r>
            <a:endParaRPr/>
          </a:p>
        </p:txBody>
      </p:sp>
      <p:sp>
        <p:nvSpPr>
          <p:cNvPr id="149" name="Google Shape;149;p6"/>
          <p:cNvSpPr/>
          <p:nvPr/>
        </p:nvSpPr>
        <p:spPr>
          <a:xfrm>
            <a:off x="572493" y="1681544"/>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 name="Google Shape;150;p6"/>
          <p:cNvSpPr txBox="1">
            <a:spLocks noGrp="1"/>
          </p:cNvSpPr>
          <p:nvPr>
            <p:ph type="body" idx="1"/>
          </p:nvPr>
        </p:nvSpPr>
        <p:spPr>
          <a:xfrm>
            <a:off x="572493" y="2071316"/>
            <a:ext cx="6713552" cy="41191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sv-SE" sz="2200"/>
              <a:t>Publikområdesansvarig- Frans Holmberg</a:t>
            </a:r>
            <a:endParaRPr/>
          </a:p>
          <a:p>
            <a:pPr marL="228600" lvl="0" indent="-228600" algn="l" rtl="0">
              <a:lnSpc>
                <a:spcPct val="90000"/>
              </a:lnSpc>
              <a:spcBef>
                <a:spcPts val="1000"/>
              </a:spcBef>
              <a:spcAft>
                <a:spcPts val="0"/>
              </a:spcAft>
              <a:buClr>
                <a:schemeClr val="dk1"/>
              </a:buClr>
              <a:buSzPts val="2200"/>
              <a:buChar char="•"/>
            </a:pPr>
            <a:r>
              <a:rPr lang="sv-SE" sz="2200"/>
              <a:t>Parkering</a:t>
            </a:r>
            <a:endParaRPr/>
          </a:p>
          <a:p>
            <a:pPr marL="685800" lvl="1" indent="-228600" algn="l" rtl="0">
              <a:lnSpc>
                <a:spcPct val="90000"/>
              </a:lnSpc>
              <a:spcBef>
                <a:spcPts val="500"/>
              </a:spcBef>
              <a:spcAft>
                <a:spcPts val="0"/>
              </a:spcAft>
              <a:buClr>
                <a:schemeClr val="dk1"/>
              </a:buClr>
              <a:buSzPts val="1800"/>
              <a:buChar char="•"/>
            </a:pPr>
            <a:r>
              <a:rPr lang="sv-SE" sz="1800"/>
              <a:t>Platsansvarig Anton Dunder Karlsson</a:t>
            </a:r>
            <a:endParaRPr/>
          </a:p>
          <a:p>
            <a:pPr marL="685800" lvl="1" indent="-228600" algn="l" rtl="0">
              <a:lnSpc>
                <a:spcPct val="90000"/>
              </a:lnSpc>
              <a:spcBef>
                <a:spcPts val="500"/>
              </a:spcBef>
              <a:spcAft>
                <a:spcPts val="0"/>
              </a:spcAft>
              <a:buClr>
                <a:schemeClr val="dk1"/>
              </a:buClr>
              <a:buSzPts val="1800"/>
              <a:buChar char="•"/>
            </a:pPr>
            <a:r>
              <a:rPr lang="sv-SE" sz="1800"/>
              <a:t>Funktionärer (8 st)</a:t>
            </a:r>
            <a:endParaRPr/>
          </a:p>
          <a:p>
            <a:pPr marL="228600" lvl="0" indent="-228600" algn="l" rtl="0">
              <a:lnSpc>
                <a:spcPct val="90000"/>
              </a:lnSpc>
              <a:spcBef>
                <a:spcPts val="1000"/>
              </a:spcBef>
              <a:spcAft>
                <a:spcPts val="0"/>
              </a:spcAft>
              <a:buClr>
                <a:schemeClr val="dk1"/>
              </a:buClr>
              <a:buSzPts val="2200"/>
              <a:buChar char="•"/>
            </a:pPr>
            <a:r>
              <a:rPr lang="sv-SE" sz="2200"/>
              <a:t>Entré </a:t>
            </a:r>
            <a:endParaRPr/>
          </a:p>
          <a:p>
            <a:pPr marL="685800" lvl="1" indent="-228600" algn="l" rtl="0">
              <a:lnSpc>
                <a:spcPct val="90000"/>
              </a:lnSpc>
              <a:spcBef>
                <a:spcPts val="500"/>
              </a:spcBef>
              <a:spcAft>
                <a:spcPts val="0"/>
              </a:spcAft>
              <a:buClr>
                <a:schemeClr val="dk1"/>
              </a:buClr>
              <a:buSzPts val="1800"/>
              <a:buChar char="•"/>
            </a:pPr>
            <a:r>
              <a:rPr lang="sv-SE" sz="1800"/>
              <a:t>Platsansvarig- Jonas Frej</a:t>
            </a:r>
            <a:endParaRPr/>
          </a:p>
          <a:p>
            <a:pPr marL="685800" lvl="1" indent="-228600" algn="l" rtl="0">
              <a:lnSpc>
                <a:spcPct val="90000"/>
              </a:lnSpc>
              <a:spcBef>
                <a:spcPts val="500"/>
              </a:spcBef>
              <a:spcAft>
                <a:spcPts val="0"/>
              </a:spcAft>
              <a:buClr>
                <a:schemeClr val="dk1"/>
              </a:buClr>
              <a:buSzPts val="1800"/>
              <a:buChar char="•"/>
            </a:pPr>
            <a:r>
              <a:rPr lang="sv-SE" sz="1800"/>
              <a:t>Funktionärer (2 + 1 mediaansvarig)</a:t>
            </a:r>
            <a:endParaRPr/>
          </a:p>
          <a:p>
            <a:pPr marL="228600" lvl="0" indent="-228600" algn="l" rtl="0">
              <a:lnSpc>
                <a:spcPct val="90000"/>
              </a:lnSpc>
              <a:spcBef>
                <a:spcPts val="1000"/>
              </a:spcBef>
              <a:spcAft>
                <a:spcPts val="0"/>
              </a:spcAft>
              <a:buClr>
                <a:schemeClr val="dk1"/>
              </a:buClr>
              <a:buSzPts val="2200"/>
              <a:buChar char="•"/>
            </a:pPr>
            <a:r>
              <a:rPr lang="sv-SE" sz="2200"/>
              <a:t>Kiosk</a:t>
            </a:r>
            <a:endParaRPr/>
          </a:p>
          <a:p>
            <a:pPr marL="685800" lvl="1" indent="-228600" algn="l" rtl="0">
              <a:lnSpc>
                <a:spcPct val="90000"/>
              </a:lnSpc>
              <a:spcBef>
                <a:spcPts val="500"/>
              </a:spcBef>
              <a:spcAft>
                <a:spcPts val="0"/>
              </a:spcAft>
              <a:buClr>
                <a:schemeClr val="dk1"/>
              </a:buClr>
              <a:buSzPts val="1800"/>
              <a:buChar char="•"/>
            </a:pPr>
            <a:r>
              <a:rPr lang="sv-SE" sz="1800"/>
              <a:t>Kioskansvarig- Viktoria Nilsson</a:t>
            </a:r>
            <a:endParaRPr/>
          </a:p>
          <a:p>
            <a:pPr marL="685800" lvl="1" indent="-228600" algn="l" rtl="0">
              <a:lnSpc>
                <a:spcPct val="90000"/>
              </a:lnSpc>
              <a:spcBef>
                <a:spcPts val="500"/>
              </a:spcBef>
              <a:spcAft>
                <a:spcPts val="0"/>
              </a:spcAft>
              <a:buClr>
                <a:schemeClr val="dk1"/>
              </a:buClr>
              <a:buSzPts val="1800"/>
              <a:buChar char="•"/>
            </a:pPr>
            <a:r>
              <a:rPr lang="sv-SE" sz="1800"/>
              <a:t>Funktionärer (4-5 st)</a:t>
            </a:r>
            <a:endParaRPr/>
          </a:p>
        </p:txBody>
      </p:sp>
      <p:pic>
        <p:nvPicPr>
          <p:cNvPr id="151" name="Google Shape;151;p6" descr="Rally Sweden 2024 tar form | Rally Sweden"/>
          <p:cNvPicPr preferRelativeResize="0"/>
          <p:nvPr/>
        </p:nvPicPr>
        <p:blipFill rotWithShape="1">
          <a:blip r:embed="rId3">
            <a:alphaModFix/>
          </a:blip>
          <a:srcRect l="19837" r="29577"/>
          <a:stretch/>
        </p:blipFill>
        <p:spPr>
          <a:xfrm>
            <a:off x="7675658" y="2093976"/>
            <a:ext cx="3941064" cy="40965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 name="Google Shape;157;p7"/>
          <p:cNvSpPr txBox="1">
            <a:spLocks noGrp="1"/>
          </p:cNvSpPr>
          <p:nvPr>
            <p:ph type="title"/>
          </p:nvPr>
        </p:nvSpPr>
        <p:spPr>
          <a:xfrm>
            <a:off x="630936" y="639520"/>
            <a:ext cx="3429000" cy="171907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Play"/>
              <a:buNone/>
            </a:pPr>
            <a:r>
              <a:rPr lang="sv-SE" sz="5400"/>
              <a:t>Fällfors</a:t>
            </a:r>
            <a:endParaRPr/>
          </a:p>
        </p:txBody>
      </p:sp>
      <p:sp>
        <p:nvSpPr>
          <p:cNvPr id="158" name="Google Shape;158;p7"/>
          <p:cNvSpPr/>
          <p:nvPr/>
        </p:nvSpPr>
        <p:spPr>
          <a:xfrm>
            <a:off x="643278" y="2573756"/>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9" name="Google Shape;159;p7"/>
          <p:cNvSpPr txBox="1">
            <a:spLocks noGrp="1"/>
          </p:cNvSpPr>
          <p:nvPr>
            <p:ph type="body" idx="1"/>
          </p:nvPr>
        </p:nvSpPr>
        <p:spPr>
          <a:xfrm>
            <a:off x="630936" y="2807208"/>
            <a:ext cx="3429000" cy="341071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sv-SE" sz="2200"/>
              <a:t>Områdesansvarig- </a:t>
            </a:r>
            <a:endParaRPr sz="2200"/>
          </a:p>
          <a:p>
            <a:pPr marL="228600" lvl="0" indent="0" algn="l" rtl="0">
              <a:lnSpc>
                <a:spcPct val="90000"/>
              </a:lnSpc>
              <a:spcBef>
                <a:spcPts val="0"/>
              </a:spcBef>
              <a:spcAft>
                <a:spcPts val="0"/>
              </a:spcAft>
              <a:buNone/>
            </a:pPr>
            <a:r>
              <a:rPr lang="sv-SE" sz="2200"/>
              <a:t>Jon Lundkvist</a:t>
            </a:r>
            <a:endParaRPr/>
          </a:p>
          <a:p>
            <a:pPr marL="228600" lvl="0" indent="-228600" algn="l" rtl="0">
              <a:lnSpc>
                <a:spcPct val="90000"/>
              </a:lnSpc>
              <a:spcBef>
                <a:spcPts val="1000"/>
              </a:spcBef>
              <a:spcAft>
                <a:spcPts val="0"/>
              </a:spcAft>
              <a:buClr>
                <a:schemeClr val="dk1"/>
              </a:buClr>
              <a:buSzPts val="2200"/>
              <a:buChar char="•"/>
            </a:pPr>
            <a:r>
              <a:rPr lang="sv-SE" sz="2200"/>
              <a:t>Entré </a:t>
            </a:r>
            <a:endParaRPr/>
          </a:p>
          <a:p>
            <a:pPr marL="0" lvl="0" indent="0" algn="l" rtl="0">
              <a:lnSpc>
                <a:spcPct val="90000"/>
              </a:lnSpc>
              <a:spcBef>
                <a:spcPts val="1000"/>
              </a:spcBef>
              <a:spcAft>
                <a:spcPts val="0"/>
              </a:spcAft>
              <a:buClr>
                <a:schemeClr val="dk1"/>
              </a:buClr>
              <a:buSzPts val="2200"/>
              <a:buNone/>
            </a:pPr>
            <a:r>
              <a:rPr lang="sv-SE" sz="1800"/>
              <a:t> I Funktionär</a:t>
            </a:r>
            <a:endParaRPr sz="2200"/>
          </a:p>
        </p:txBody>
      </p:sp>
      <p:pic>
        <p:nvPicPr>
          <p:cNvPr id="160" name="Google Shape;160;p7" descr="Rally Sweden 2024 - Björk &amp; Boström Sportresor AB"/>
          <p:cNvPicPr preferRelativeResize="0"/>
          <p:nvPr/>
        </p:nvPicPr>
        <p:blipFill rotWithShape="1">
          <a:blip r:embed="rId3">
            <a:alphaModFix/>
          </a:blip>
          <a:srcRect/>
          <a:stretch/>
        </p:blipFill>
        <p:spPr>
          <a:xfrm>
            <a:off x="4654296" y="1131944"/>
            <a:ext cx="6903720" cy="45941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66" name="Google Shape;166;p8"/>
          <p:cNvPicPr preferRelativeResize="0"/>
          <p:nvPr/>
        </p:nvPicPr>
        <p:blipFill rotWithShape="1">
          <a:blip r:embed="rId3">
            <a:alphaModFix/>
          </a:blip>
          <a:srcRect l="18663" t="9091" r="16700"/>
          <a:stretch/>
        </p:blipFill>
        <p:spPr>
          <a:xfrm>
            <a:off x="3523488" y="10"/>
            <a:ext cx="8668512" cy="6857990"/>
          </a:xfrm>
          <a:prstGeom prst="rect">
            <a:avLst/>
          </a:prstGeom>
          <a:noFill/>
          <a:ln>
            <a:noFill/>
          </a:ln>
        </p:spPr>
      </p:pic>
      <p:sp>
        <p:nvSpPr>
          <p:cNvPr id="167" name="Google Shape;167;p8"/>
          <p:cNvSpPr/>
          <p:nvPr/>
        </p:nvSpPr>
        <p:spPr>
          <a:xfrm>
            <a:off x="0" y="0"/>
            <a:ext cx="9756601" cy="6858000"/>
          </a:xfrm>
          <a:prstGeom prst="rect">
            <a:avLst/>
          </a:prstGeom>
          <a:gradFill>
            <a:gsLst>
              <a:gs pos="0">
                <a:srgbClr val="FFFFFF">
                  <a:alpha val="0"/>
                </a:srgbClr>
              </a:gs>
              <a:gs pos="19000">
                <a:srgbClr val="FFFFFF">
                  <a:alpha val="38039"/>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8"/>
          <p:cNvSpPr txBox="1">
            <a:spLocks noGrp="1"/>
          </p:cNvSpPr>
          <p:nvPr>
            <p:ph type="title"/>
          </p:nvPr>
        </p:nvSpPr>
        <p:spPr>
          <a:xfrm>
            <a:off x="477981" y="1122363"/>
            <a:ext cx="4023360"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Play"/>
              <a:buNone/>
            </a:pPr>
            <a:r>
              <a:rPr lang="sv-SE" sz="4800"/>
              <a:t>Identifiering av funktionärer</a:t>
            </a:r>
            <a:endParaRPr/>
          </a:p>
        </p:txBody>
      </p:sp>
      <p:sp>
        <p:nvSpPr>
          <p:cNvPr id="169" name="Google Shape;169;p8"/>
          <p:cNvSpPr txBox="1">
            <a:spLocks noGrp="1"/>
          </p:cNvSpPr>
          <p:nvPr>
            <p:ph type="body" idx="1"/>
          </p:nvPr>
        </p:nvSpPr>
        <p:spPr>
          <a:xfrm>
            <a:off x="477980" y="4872922"/>
            <a:ext cx="4023359" cy="12081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sv-SE" sz="2000"/>
              <a:t>Sida med västar finns på sidan 14 i funktionärsguiden.</a:t>
            </a:r>
            <a:endParaRPr/>
          </a:p>
        </p:txBody>
      </p:sp>
      <p:sp>
        <p:nvSpPr>
          <p:cNvPr id="170" name="Google Shape;170;p8"/>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1" name="Google Shape;171;p8"/>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177" name="Google Shape;177;p9"/>
          <p:cNvSpPr/>
          <p:nvPr/>
        </p:nvSpPr>
        <p:spPr>
          <a:xfrm rot="5400000" flipH="1">
            <a:off x="-1408628" y="1408629"/>
            <a:ext cx="6858000" cy="4040744"/>
          </a:xfrm>
          <a:prstGeom prst="rect">
            <a:avLst/>
          </a:prstGeom>
          <a:gradFill>
            <a:gsLst>
              <a:gs pos="0">
                <a:srgbClr val="000000"/>
              </a:gs>
              <a:gs pos="11000">
                <a:srgbClr val="000000"/>
              </a:gs>
              <a:gs pos="100000">
                <a:srgbClr val="0F4861"/>
              </a:gs>
            </a:gsLst>
            <a:lin ang="18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8" name="Google Shape;178;p9"/>
          <p:cNvSpPr/>
          <p:nvPr/>
        </p:nvSpPr>
        <p:spPr>
          <a:xfrm rot="-5400000">
            <a:off x="-159565" y="2659832"/>
            <a:ext cx="4355594" cy="4040742"/>
          </a:xfrm>
          <a:prstGeom prst="rect">
            <a:avLst/>
          </a:prstGeom>
          <a:gradFill>
            <a:gsLst>
              <a:gs pos="0">
                <a:srgbClr val="156082">
                  <a:alpha val="50196"/>
                </a:srgbClr>
              </a:gs>
              <a:gs pos="100000">
                <a:srgbClr val="0A3041">
                  <a:alpha val="0"/>
                </a:srgbClr>
              </a:gs>
            </a:gsLst>
            <a:lin ang="11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9" name="Google Shape;179;p9"/>
          <p:cNvSpPr/>
          <p:nvPr/>
        </p:nvSpPr>
        <p:spPr>
          <a:xfrm rot="-5400000" flipH="1">
            <a:off x="-1180882" y="1638513"/>
            <a:ext cx="6857572" cy="3581401"/>
          </a:xfrm>
          <a:prstGeom prst="rect">
            <a:avLst/>
          </a:prstGeom>
          <a:gradFill>
            <a:gsLst>
              <a:gs pos="0">
                <a:srgbClr val="000000">
                  <a:alpha val="61176"/>
                </a:srgbClr>
              </a:gs>
              <a:gs pos="95000">
                <a:srgbClr val="A02B93">
                  <a:alpha val="0"/>
                </a:srgbClr>
              </a:gs>
              <a:gs pos="100000">
                <a:srgbClr val="A02B93">
                  <a:alpha val="0"/>
                </a:srgbClr>
              </a:gs>
            </a:gsLst>
            <a:lin ang="138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0" name="Google Shape;180;p9"/>
          <p:cNvSpPr txBox="1">
            <a:spLocks noGrp="1"/>
          </p:cNvSpPr>
          <p:nvPr>
            <p:ph type="title"/>
          </p:nvPr>
        </p:nvSpPr>
        <p:spPr>
          <a:xfrm>
            <a:off x="660042" y="2945176"/>
            <a:ext cx="2878688" cy="27579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2800"/>
              <a:buFont typeface="Play"/>
              <a:buNone/>
            </a:pPr>
            <a:r>
              <a:rPr lang="sv-SE" sz="2800">
                <a:solidFill>
                  <a:srgbClr val="FFFFFF"/>
                </a:solidFill>
              </a:rPr>
              <a:t>Tickets, Vilka som gäller finns på sidan 15 i funktionärsguiden</a:t>
            </a:r>
            <a:endParaRPr sz="2800">
              <a:solidFill>
                <a:srgbClr val="FFFFFF"/>
              </a:solidFill>
            </a:endParaRPr>
          </a:p>
        </p:txBody>
      </p:sp>
      <p:pic>
        <p:nvPicPr>
          <p:cNvPr id="181" name="Google Shape;181;p9" descr="Rallypass Digital - Rookie"/>
          <p:cNvPicPr preferRelativeResize="0"/>
          <p:nvPr/>
        </p:nvPicPr>
        <p:blipFill rotWithShape="1">
          <a:blip r:embed="rId3">
            <a:alphaModFix/>
          </a:blip>
          <a:srcRect/>
          <a:stretch/>
        </p:blipFill>
        <p:spPr>
          <a:xfrm>
            <a:off x="4775217" y="1361913"/>
            <a:ext cx="3147413" cy="4133915"/>
          </a:xfrm>
          <a:prstGeom prst="rect">
            <a:avLst/>
          </a:prstGeom>
          <a:noFill/>
          <a:ln>
            <a:noFill/>
          </a:ln>
        </p:spPr>
      </p:pic>
      <p:pic>
        <p:nvPicPr>
          <p:cNvPr id="182" name="Google Shape;182;p9" descr="Dayticket - Rookie - Lördag"/>
          <p:cNvPicPr preferRelativeResize="0"/>
          <p:nvPr/>
        </p:nvPicPr>
        <p:blipFill rotWithShape="1">
          <a:blip r:embed="rId4">
            <a:alphaModFix/>
          </a:blip>
          <a:srcRect/>
          <a:stretch/>
        </p:blipFill>
        <p:spPr>
          <a:xfrm>
            <a:off x="8266414" y="1031657"/>
            <a:ext cx="3141973" cy="4794687"/>
          </a:xfrm>
          <a:prstGeom prst="rect">
            <a:avLst/>
          </a:prstGeom>
          <a:noFill/>
          <a:ln>
            <a:noFill/>
          </a:ln>
        </p:spPr>
      </p:pic>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425</Words>
  <Application>Microsoft Macintosh PowerPoint</Application>
  <PresentationFormat>Bredbild</PresentationFormat>
  <Paragraphs>77</Paragraphs>
  <Slides>13</Slides>
  <Notes>13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Play</vt:lpstr>
      <vt:lpstr>Arial</vt:lpstr>
      <vt:lpstr>Noto Sans Symbols</vt:lpstr>
      <vt:lpstr>Calibri</vt:lpstr>
      <vt:lpstr>Office-tema</vt:lpstr>
      <vt:lpstr>Rally VM 2026</vt:lpstr>
      <vt:lpstr>Vad ska göras?</vt:lpstr>
      <vt:lpstr>Vad får ni och vad får sektionen..</vt:lpstr>
      <vt:lpstr>Säkerhet</vt:lpstr>
      <vt:lpstr>Start Sarsjöliden</vt:lpstr>
      <vt:lpstr>Önskanäs</vt:lpstr>
      <vt:lpstr>Fällfors</vt:lpstr>
      <vt:lpstr>Identifiering av funktionärer</vt:lpstr>
      <vt:lpstr>Tickets, Vilka som gäller finns på sidan 15 i funktionärsguiden</vt:lpstr>
      <vt:lpstr>Att tänka på..</vt:lpstr>
      <vt:lpstr>Avslutning på dagen</vt:lpstr>
      <vt:lpstr>Viktiga telefonnummer</vt:lpstr>
      <vt:lpstr>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Stina Thysell Persson</dc:creator>
  <cp:lastModifiedBy>Christina Thysell Persson</cp:lastModifiedBy>
  <cp:revision>1</cp:revision>
  <dcterms:created xsi:type="dcterms:W3CDTF">2024-02-14T18:28:05Z</dcterms:created>
  <dcterms:modified xsi:type="dcterms:W3CDTF">2026-02-11T18:18:33Z</dcterms:modified>
</cp:coreProperties>
</file>