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81" r:id="rId12"/>
    <p:sldId id="266" r:id="rId13"/>
    <p:sldId id="267" r:id="rId14"/>
    <p:sldId id="268" r:id="rId15"/>
    <p:sldId id="269" r:id="rId16"/>
    <p:sldId id="270" r:id="rId17"/>
    <p:sldId id="271" r:id="rId18"/>
    <p:sldId id="272" r:id="rId19"/>
    <p:sldId id="273" r:id="rId20"/>
    <p:sldId id="274" r:id="rId21"/>
    <p:sldId id="275" r:id="rId22"/>
    <p:sldId id="276" r:id="rId23"/>
    <p:sldId id="277" r:id="rId24"/>
    <p:sldId id="278" r:id="rId25"/>
    <p:sldId id="279" r:id="rId26"/>
    <p:sldId id="280" r:id="rId27"/>
  </p:sldIdLst>
  <p:sldSz cx="18288000" cy="10287000"/>
  <p:notesSz cx="6858000" cy="9144000"/>
  <p:embeddedFontLst>
    <p:embeddedFont>
      <p:font typeface="Glacial Indifference" panose="020B0604020202020204" charset="0"/>
      <p:regular r:id="rId28"/>
    </p:embeddedFont>
    <p:embeddedFont>
      <p:font typeface="Glacial Indifference Bold" panose="020B0604020202020204" charset="0"/>
      <p:regular r:id="rId29"/>
    </p:embeddedFont>
    <p:embeddedFont>
      <p:font typeface="Glacial Indifference Italics" panose="020B0604020202020204" charset="0"/>
      <p:regular r:id="rId30"/>
    </p:embeddedFont>
    <p:embeddedFont>
      <p:font typeface="Open Sans" panose="020B0606030504020204" pitchFamily="34" charset="0"/>
      <p:regular r:id="rId31"/>
      <p:bold r:id="rId32"/>
      <p:italic r:id="rId33"/>
      <p:boldItalic r:id="rId34"/>
    </p:embeddedFont>
    <p:embeddedFont>
      <p:font typeface="Open Sans Bold" panose="020B0806030504020204" charset="0"/>
      <p:regular r:id="rId35"/>
    </p:embeddedFont>
    <p:embeddedFont>
      <p:font typeface="Open Sans Italics" panose="020B0604020202020204" charset="0"/>
      <p:regular r:id="rId36"/>
    </p:embeddedFont>
    <p:embeddedFont>
      <p:font typeface="Sunborn" panose="020B0604020202020204" charset="0"/>
      <p:regular r:id="rId37"/>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4FE8BBE-480F-487D-A96A-2C828E672037}" v="5" dt="2024-04-09T17:50:47.362"/>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autoAdjust="0"/>
    <p:restoredTop sz="94622" autoAdjust="0"/>
  </p:normalViewPr>
  <p:slideViewPr>
    <p:cSldViewPr>
      <p:cViewPr varScale="1">
        <p:scale>
          <a:sx n="27" d="100"/>
          <a:sy n="27" d="100"/>
        </p:scale>
        <p:origin x="78" y="54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viewProps" Target="viewProps.xml"/><Relationship Id="rId21" Type="http://schemas.openxmlformats.org/officeDocument/2006/relationships/slide" Target="slides/slide20.xml"/><Relationship Id="rId34" Type="http://schemas.openxmlformats.org/officeDocument/2006/relationships/font" Target="fonts/font7.fntdata"/><Relationship Id="rId42" Type="http://schemas.microsoft.com/office/2016/11/relationships/changesInfo" Target="changesInfos/changesInfo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font" Target="fonts/font2.fntdata"/><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font" Target="fonts/font5.fntdata"/><Relationship Id="rId37" Type="http://schemas.openxmlformats.org/officeDocument/2006/relationships/font" Target="fonts/font10.fntdata"/><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font" Target="fonts/font1.fntdata"/><Relationship Id="rId36" Type="http://schemas.openxmlformats.org/officeDocument/2006/relationships/font" Target="fonts/font9.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4.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font" Target="fonts/font3.fntdata"/><Relationship Id="rId35" Type="http://schemas.openxmlformats.org/officeDocument/2006/relationships/font" Target="fonts/font8.fntdata"/><Relationship Id="rId43" Type="http://schemas.microsoft.com/office/2015/10/relationships/revisionInfo" Target="revisionInfo.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font" Target="fonts/font6.fntdata"/><Relationship Id="rId38" Type="http://schemas.openxmlformats.org/officeDocument/2006/relationships/presProps" Target="pres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Info Svif" userId="f8984a7f-52ad-42e8-b626-de01a8e20f08" providerId="ADAL" clId="{14FE8BBE-480F-487D-A96A-2C828E672037}"/>
    <pc:docChg chg="custSel addSld delSld modSld">
      <pc:chgData name="Info Svif" userId="f8984a7f-52ad-42e8-b626-de01a8e20f08" providerId="ADAL" clId="{14FE8BBE-480F-487D-A96A-2C828E672037}" dt="2024-04-09T17:50:50.450" v="107" actId="20577"/>
      <pc:docMkLst>
        <pc:docMk/>
      </pc:docMkLst>
      <pc:sldChg chg="addSp delSp modSp mod">
        <pc:chgData name="Info Svif" userId="f8984a7f-52ad-42e8-b626-de01a8e20f08" providerId="ADAL" clId="{14FE8BBE-480F-487D-A96A-2C828E672037}" dt="2024-04-09T17:50:50.450" v="107" actId="20577"/>
        <pc:sldMkLst>
          <pc:docMk/>
          <pc:sldMk cId="0" sldId="265"/>
        </pc:sldMkLst>
        <pc:spChg chg="mod">
          <ac:chgData name="Info Svif" userId="f8984a7f-52ad-42e8-b626-de01a8e20f08" providerId="ADAL" clId="{14FE8BBE-480F-487D-A96A-2C828E672037}" dt="2024-04-09T17:50:50.450" v="107" actId="20577"/>
          <ac:spMkLst>
            <pc:docMk/>
            <pc:sldMk cId="0" sldId="265"/>
            <ac:spMk id="2" creationId="{00000000-0000-0000-0000-000000000000}"/>
          </ac:spMkLst>
        </pc:spChg>
        <pc:spChg chg="del">
          <ac:chgData name="Info Svif" userId="f8984a7f-52ad-42e8-b626-de01a8e20f08" providerId="ADAL" clId="{14FE8BBE-480F-487D-A96A-2C828E672037}" dt="2024-04-09T17:47:30.973" v="52" actId="478"/>
          <ac:spMkLst>
            <pc:docMk/>
            <pc:sldMk cId="0" sldId="265"/>
            <ac:spMk id="12" creationId="{00000000-0000-0000-0000-000000000000}"/>
          </ac:spMkLst>
        </pc:spChg>
        <pc:spChg chg="del">
          <ac:chgData name="Info Svif" userId="f8984a7f-52ad-42e8-b626-de01a8e20f08" providerId="ADAL" clId="{14FE8BBE-480F-487D-A96A-2C828E672037}" dt="2024-04-09T17:47:40.398" v="55" actId="478"/>
          <ac:spMkLst>
            <pc:docMk/>
            <pc:sldMk cId="0" sldId="265"/>
            <ac:spMk id="13" creationId="{00000000-0000-0000-0000-000000000000}"/>
          </ac:spMkLst>
        </pc:spChg>
        <pc:spChg chg="del mod">
          <ac:chgData name="Info Svif" userId="f8984a7f-52ad-42e8-b626-de01a8e20f08" providerId="ADAL" clId="{14FE8BBE-480F-487D-A96A-2C828E672037}" dt="2024-04-09T17:48:29.452" v="85" actId="478"/>
          <ac:spMkLst>
            <pc:docMk/>
            <pc:sldMk cId="0" sldId="265"/>
            <ac:spMk id="14" creationId="{00000000-0000-0000-0000-000000000000}"/>
          </ac:spMkLst>
        </pc:spChg>
        <pc:spChg chg="mod">
          <ac:chgData name="Info Svif" userId="f8984a7f-52ad-42e8-b626-de01a8e20f08" providerId="ADAL" clId="{14FE8BBE-480F-487D-A96A-2C828E672037}" dt="2024-04-09T17:47:36.236" v="53" actId="571"/>
          <ac:spMkLst>
            <pc:docMk/>
            <pc:sldMk cId="0" sldId="265"/>
            <ac:spMk id="19" creationId="{A4A93486-3170-26B5-1A3E-D0DF93EA8965}"/>
          </ac:spMkLst>
        </pc:spChg>
        <pc:spChg chg="mod">
          <ac:chgData name="Info Svif" userId="f8984a7f-52ad-42e8-b626-de01a8e20f08" providerId="ADAL" clId="{14FE8BBE-480F-487D-A96A-2C828E672037}" dt="2024-04-09T17:47:36.236" v="53" actId="571"/>
          <ac:spMkLst>
            <pc:docMk/>
            <pc:sldMk cId="0" sldId="265"/>
            <ac:spMk id="20" creationId="{90D84F23-A06F-AC71-1DDE-605C4FF3309A}"/>
          </ac:spMkLst>
        </pc:spChg>
        <pc:spChg chg="add mod">
          <ac:chgData name="Info Svif" userId="f8984a7f-52ad-42e8-b626-de01a8e20f08" providerId="ADAL" clId="{14FE8BBE-480F-487D-A96A-2C828E672037}" dt="2024-04-09T17:50:37.638" v="106" actId="1076"/>
          <ac:spMkLst>
            <pc:docMk/>
            <pc:sldMk cId="0" sldId="265"/>
            <ac:spMk id="21" creationId="{1B70886A-F6BA-A7FE-21ED-F5F6E0192D71}"/>
          </ac:spMkLst>
        </pc:spChg>
        <pc:spChg chg="add del mod">
          <ac:chgData name="Info Svif" userId="f8984a7f-52ad-42e8-b626-de01a8e20f08" providerId="ADAL" clId="{14FE8BBE-480F-487D-A96A-2C828E672037}" dt="2024-04-09T17:49:41.405" v="97"/>
          <ac:spMkLst>
            <pc:docMk/>
            <pc:sldMk cId="0" sldId="265"/>
            <ac:spMk id="22" creationId="{0FEE1A7B-910B-4F12-7B10-F32ADFF8F115}"/>
          </ac:spMkLst>
        </pc:spChg>
        <pc:spChg chg="add del mod">
          <ac:chgData name="Info Svif" userId="f8984a7f-52ad-42e8-b626-de01a8e20f08" providerId="ADAL" clId="{14FE8BBE-480F-487D-A96A-2C828E672037}" dt="2024-04-09T17:50:26.093" v="104" actId="478"/>
          <ac:spMkLst>
            <pc:docMk/>
            <pc:sldMk cId="0" sldId="265"/>
            <ac:spMk id="23" creationId="{48E771C6-6F87-FE89-4802-CE6D9F592097}"/>
          </ac:spMkLst>
        </pc:spChg>
        <pc:grpChg chg="del">
          <ac:chgData name="Info Svif" userId="f8984a7f-52ad-42e8-b626-de01a8e20f08" providerId="ADAL" clId="{14FE8BBE-480F-487D-A96A-2C828E672037}" dt="2024-04-09T17:47:28.011" v="51" actId="478"/>
          <ac:grpSpMkLst>
            <pc:docMk/>
            <pc:sldMk cId="0" sldId="265"/>
            <ac:grpSpMk id="3" creationId="{00000000-0000-0000-0000-000000000000}"/>
          </ac:grpSpMkLst>
        </pc:grpChg>
        <pc:grpChg chg="del">
          <ac:chgData name="Info Svif" userId="f8984a7f-52ad-42e8-b626-de01a8e20f08" providerId="ADAL" clId="{14FE8BBE-480F-487D-A96A-2C828E672037}" dt="2024-04-09T17:47:38.141" v="54" actId="478"/>
          <ac:grpSpMkLst>
            <pc:docMk/>
            <pc:sldMk cId="0" sldId="265"/>
            <ac:grpSpMk id="6" creationId="{00000000-0000-0000-0000-000000000000}"/>
          </ac:grpSpMkLst>
        </pc:grpChg>
        <pc:grpChg chg="del mod">
          <ac:chgData name="Info Svif" userId="f8984a7f-52ad-42e8-b626-de01a8e20f08" providerId="ADAL" clId="{14FE8BBE-480F-487D-A96A-2C828E672037}" dt="2024-04-09T17:50:16.767" v="103" actId="478"/>
          <ac:grpSpMkLst>
            <pc:docMk/>
            <pc:sldMk cId="0" sldId="265"/>
            <ac:grpSpMk id="9" creationId="{00000000-0000-0000-0000-000000000000}"/>
          </ac:grpSpMkLst>
        </pc:grpChg>
        <pc:grpChg chg="add mod">
          <ac:chgData name="Info Svif" userId="f8984a7f-52ad-42e8-b626-de01a8e20f08" providerId="ADAL" clId="{14FE8BBE-480F-487D-A96A-2C828E672037}" dt="2024-04-09T17:50:32.436" v="105" actId="14100"/>
          <ac:grpSpMkLst>
            <pc:docMk/>
            <pc:sldMk cId="0" sldId="265"/>
            <ac:grpSpMk id="18" creationId="{B9920443-C215-9707-DA93-E590BF158EA4}"/>
          </ac:grpSpMkLst>
        </pc:grpChg>
      </pc:sldChg>
      <pc:sldChg chg="add">
        <pc:chgData name="Info Svif" userId="f8984a7f-52ad-42e8-b626-de01a8e20f08" providerId="ADAL" clId="{14FE8BBE-480F-487D-A96A-2C828E672037}" dt="2024-04-09T17:47:06.717" v="2" actId="2890"/>
        <pc:sldMkLst>
          <pc:docMk/>
          <pc:sldMk cId="382261368" sldId="281"/>
        </pc:sldMkLst>
      </pc:sldChg>
      <pc:sldChg chg="add del">
        <pc:chgData name="Info Svif" userId="f8984a7f-52ad-42e8-b626-de01a8e20f08" providerId="ADAL" clId="{14FE8BBE-480F-487D-A96A-2C828E672037}" dt="2024-04-09T17:47:04.027" v="1" actId="47"/>
        <pc:sldMkLst>
          <pc:docMk/>
          <pc:sldMk cId="3276449842" sldId="281"/>
        </pc:sldMkLst>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11/5/2025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11/5/2025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11/5/2025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11/5/2025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11/5/2025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11/5/2025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11/5/2025</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11/5/2025</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11/5/2025</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11/5/2025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11/5/2025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11/5/2025</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7.svg"/><Relationship Id="rId2" Type="http://schemas.openxmlformats.org/officeDocument/2006/relationships/image" Target="../media/image6.png"/><Relationship Id="rId1" Type="http://schemas.openxmlformats.org/officeDocument/2006/relationships/slideLayout" Target="../slideLayouts/slideLayout7.xml"/><Relationship Id="rId4" Type="http://schemas.openxmlformats.org/officeDocument/2006/relationships/image" Target="../media/image1.png"/></Relationships>
</file>

<file path=ppt/slides/_rels/slide18.xml.rels><?xml version="1.0" encoding="UTF-8" standalone="yes"?>
<Relationships xmlns="http://schemas.openxmlformats.org/package/2006/relationships"><Relationship Id="rId3" Type="http://schemas.openxmlformats.org/officeDocument/2006/relationships/image" Target="../media/image7.svg"/><Relationship Id="rId2" Type="http://schemas.openxmlformats.org/officeDocument/2006/relationships/image" Target="../media/image6.png"/><Relationship Id="rId1" Type="http://schemas.openxmlformats.org/officeDocument/2006/relationships/slideLayout" Target="../slideLayouts/slideLayout7.xml"/><Relationship Id="rId4" Type="http://schemas.openxmlformats.org/officeDocument/2006/relationships/image" Target="../media/image1.png"/></Relationships>
</file>

<file path=ppt/slides/_rels/slide19.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Layout" Target="../slideLayouts/slideLayout7.xml"/><Relationship Id="rId6" Type="http://schemas.openxmlformats.org/officeDocument/2006/relationships/image" Target="../media/image1.png"/><Relationship Id="rId5" Type="http://schemas.openxmlformats.org/officeDocument/2006/relationships/image" Target="../media/image7.svg"/><Relationship Id="rId4" Type="http://schemas.openxmlformats.org/officeDocument/2006/relationships/image" Target="../media/image6.png"/></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7.svg"/><Relationship Id="rId2" Type="http://schemas.openxmlformats.org/officeDocument/2006/relationships/image" Target="../media/image6.png"/><Relationship Id="rId1" Type="http://schemas.openxmlformats.org/officeDocument/2006/relationships/slideLayout" Target="../slideLayouts/slideLayout7.xml"/><Relationship Id="rId5" Type="http://schemas.openxmlformats.org/officeDocument/2006/relationships/image" Target="../media/image8.png"/><Relationship Id="rId4" Type="http://schemas.openxmlformats.org/officeDocument/2006/relationships/image" Target="../media/image1.png"/></Relationships>
</file>

<file path=ppt/slides/_rels/slide21.xml.rels><?xml version="1.0" encoding="UTF-8" standalone="yes"?>
<Relationships xmlns="http://schemas.openxmlformats.org/package/2006/relationships"><Relationship Id="rId3" Type="http://schemas.openxmlformats.org/officeDocument/2006/relationships/image" Target="../media/image7.svg"/><Relationship Id="rId2" Type="http://schemas.openxmlformats.org/officeDocument/2006/relationships/image" Target="../media/image6.png"/><Relationship Id="rId1" Type="http://schemas.openxmlformats.org/officeDocument/2006/relationships/slideLayout" Target="../slideLayouts/slideLayout7.xml"/><Relationship Id="rId4" Type="http://schemas.openxmlformats.org/officeDocument/2006/relationships/image" Target="../media/image1.png"/></Relationships>
</file>

<file path=ppt/slides/_rels/slide22.xml.rels><?xml version="1.0" encoding="UTF-8" standalone="yes"?>
<Relationships xmlns="http://schemas.openxmlformats.org/package/2006/relationships"><Relationship Id="rId3" Type="http://schemas.openxmlformats.org/officeDocument/2006/relationships/image" Target="../media/image7.svg"/><Relationship Id="rId2" Type="http://schemas.openxmlformats.org/officeDocument/2006/relationships/image" Target="../media/image6.png"/><Relationship Id="rId1" Type="http://schemas.openxmlformats.org/officeDocument/2006/relationships/slideLayout" Target="../slideLayouts/slideLayout7.xml"/><Relationship Id="rId4" Type="http://schemas.openxmlformats.org/officeDocument/2006/relationships/image" Target="../media/image1.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7.svg"/><Relationship Id="rId2" Type="http://schemas.openxmlformats.org/officeDocument/2006/relationships/image" Target="../media/image6.png"/><Relationship Id="rId1" Type="http://schemas.openxmlformats.org/officeDocument/2006/relationships/slideLayout" Target="../slideLayouts/slideLayout7.xml"/><Relationship Id="rId5" Type="http://schemas.openxmlformats.org/officeDocument/2006/relationships/image" Target="../media/image5.svg"/><Relationship Id="rId4" Type="http://schemas.openxmlformats.org/officeDocument/2006/relationships/image" Target="../media/image4.png"/></Relationships>
</file>

<file path=ppt/slides/_rels/slide2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7.svg"/><Relationship Id="rId2" Type="http://schemas.openxmlformats.org/officeDocument/2006/relationships/image" Target="../media/image6.png"/><Relationship Id="rId1" Type="http://schemas.openxmlformats.org/officeDocument/2006/relationships/slideLayout" Target="../slideLayouts/slideLayout7.xml"/><Relationship Id="rId4" Type="http://schemas.openxmlformats.org/officeDocument/2006/relationships/image" Target="../media/image1.png"/></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Layout" Target="../slideLayouts/slideLayout7.xml"/><Relationship Id="rId4" Type="http://schemas.openxmlformats.org/officeDocument/2006/relationships/image" Target="../media/image1.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D9D9D9"/>
        </a:solidFill>
        <a:effectLst/>
      </p:bgPr>
    </p:bg>
    <p:spTree>
      <p:nvGrpSpPr>
        <p:cNvPr id="1" name=""/>
        <p:cNvGrpSpPr/>
        <p:nvPr/>
      </p:nvGrpSpPr>
      <p:grpSpPr>
        <a:xfrm>
          <a:off x="0" y="0"/>
          <a:ext cx="0" cy="0"/>
          <a:chOff x="0" y="0"/>
          <a:chExt cx="0" cy="0"/>
        </a:xfrm>
      </p:grpSpPr>
      <p:sp>
        <p:nvSpPr>
          <p:cNvPr id="2" name="Freeform 2"/>
          <p:cNvSpPr/>
          <p:nvPr/>
        </p:nvSpPr>
        <p:spPr>
          <a:xfrm>
            <a:off x="2452070" y="3298663"/>
            <a:ext cx="5453048" cy="5686647"/>
          </a:xfrm>
          <a:custGeom>
            <a:avLst/>
            <a:gdLst/>
            <a:ahLst/>
            <a:cxnLst/>
            <a:rect l="l" t="t" r="r" b="b"/>
            <a:pathLst>
              <a:path w="5453048" h="5686647">
                <a:moveTo>
                  <a:pt x="0" y="0"/>
                </a:moveTo>
                <a:lnTo>
                  <a:pt x="5453048" y="0"/>
                </a:lnTo>
                <a:lnTo>
                  <a:pt x="5453048" y="5686647"/>
                </a:lnTo>
                <a:lnTo>
                  <a:pt x="0" y="5686647"/>
                </a:lnTo>
                <a:lnTo>
                  <a:pt x="0" y="0"/>
                </a:lnTo>
                <a:close/>
              </a:path>
            </a:pathLst>
          </a:custGeom>
          <a:blipFill>
            <a:blip r:embed="rId2"/>
            <a:stretch>
              <a:fillRect l="-43353" r="-42868"/>
            </a:stretch>
          </a:blipFill>
        </p:spPr>
        <p:txBody>
          <a:bodyPr/>
          <a:lstStyle/>
          <a:p>
            <a:endParaRPr lang="sv-SE" dirty="0"/>
          </a:p>
        </p:txBody>
      </p:sp>
      <p:sp>
        <p:nvSpPr>
          <p:cNvPr id="4" name="TextBox 4"/>
          <p:cNvSpPr txBox="1"/>
          <p:nvPr/>
        </p:nvSpPr>
        <p:spPr>
          <a:xfrm>
            <a:off x="2089100" y="701776"/>
            <a:ext cx="14109799" cy="1193800"/>
          </a:xfrm>
          <a:prstGeom prst="rect">
            <a:avLst/>
          </a:prstGeom>
        </p:spPr>
        <p:txBody>
          <a:bodyPr lIns="0" tIns="0" rIns="0" bIns="0" rtlCol="0" anchor="t">
            <a:spAutoFit/>
          </a:bodyPr>
          <a:lstStyle/>
          <a:p>
            <a:pPr algn="ctr">
              <a:lnSpc>
                <a:spcPts val="9799"/>
              </a:lnSpc>
            </a:pPr>
            <a:r>
              <a:rPr lang="en-US" sz="6999" dirty="0">
                <a:solidFill>
                  <a:srgbClr val="000000"/>
                </a:solidFill>
                <a:latin typeface="Sunborn"/>
              </a:rPr>
              <a:t>Våra regler och Uppförande</a:t>
            </a:r>
          </a:p>
        </p:txBody>
      </p:sp>
      <p:sp>
        <p:nvSpPr>
          <p:cNvPr id="8" name="TextBox 8"/>
          <p:cNvSpPr txBox="1"/>
          <p:nvPr/>
        </p:nvSpPr>
        <p:spPr>
          <a:xfrm>
            <a:off x="2501726" y="1828901"/>
            <a:ext cx="13284547" cy="613410"/>
          </a:xfrm>
          <a:prstGeom prst="rect">
            <a:avLst/>
          </a:prstGeom>
        </p:spPr>
        <p:txBody>
          <a:bodyPr lIns="0" tIns="0" rIns="0" bIns="0" rtlCol="0" anchor="t">
            <a:spAutoFit/>
          </a:bodyPr>
          <a:lstStyle/>
          <a:p>
            <a:pPr algn="ctr">
              <a:lnSpc>
                <a:spcPts val="5040"/>
              </a:lnSpc>
            </a:pPr>
            <a:r>
              <a:rPr lang="en-US" sz="3600" dirty="0">
                <a:solidFill>
                  <a:srgbClr val="000000"/>
                </a:solidFill>
                <a:latin typeface="Glacial Indifference"/>
              </a:rPr>
              <a:t>Så här vill spelare, ledare och vårdnadshavare i LAGNAMN ha det</a:t>
            </a:r>
          </a:p>
        </p:txBody>
      </p:sp>
      <p:sp>
        <p:nvSpPr>
          <p:cNvPr id="9" name="textruta 8">
            <a:extLst>
              <a:ext uri="{FF2B5EF4-FFF2-40B4-BE49-F238E27FC236}">
                <a16:creationId xmlns:a16="http://schemas.microsoft.com/office/drawing/2014/main" id="{E1F055EB-4C19-E395-86F6-5CBC66B3666F}"/>
              </a:ext>
            </a:extLst>
          </p:cNvPr>
          <p:cNvSpPr txBox="1"/>
          <p:nvPr/>
        </p:nvSpPr>
        <p:spPr>
          <a:xfrm>
            <a:off x="7905118" y="5326378"/>
            <a:ext cx="10210800" cy="1631216"/>
          </a:xfrm>
          <a:prstGeom prst="rect">
            <a:avLst/>
          </a:prstGeom>
          <a:noFill/>
        </p:spPr>
        <p:txBody>
          <a:bodyPr wrap="square" rtlCol="0">
            <a:spAutoFit/>
          </a:bodyPr>
          <a:lstStyle/>
          <a:p>
            <a:r>
              <a:rPr lang="sv-SE" sz="10000" b="1" dirty="0"/>
              <a:t>ETT SVIF FÖR ALLA</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D9D9D9"/>
        </a:solidFill>
        <a:effectLst/>
      </p:bgPr>
    </p:bg>
    <p:spTree>
      <p:nvGrpSpPr>
        <p:cNvPr id="1" name=""/>
        <p:cNvGrpSpPr/>
        <p:nvPr/>
      </p:nvGrpSpPr>
      <p:grpSpPr>
        <a:xfrm>
          <a:off x="0" y="0"/>
          <a:ext cx="0" cy="0"/>
          <a:chOff x="0" y="0"/>
          <a:chExt cx="0" cy="0"/>
        </a:xfrm>
      </p:grpSpPr>
      <p:sp>
        <p:nvSpPr>
          <p:cNvPr id="2" name="TextBox 2"/>
          <p:cNvSpPr txBox="1"/>
          <p:nvPr/>
        </p:nvSpPr>
        <p:spPr>
          <a:xfrm>
            <a:off x="2303115" y="339407"/>
            <a:ext cx="13681770" cy="2693045"/>
          </a:xfrm>
          <a:prstGeom prst="rect">
            <a:avLst/>
          </a:prstGeom>
        </p:spPr>
        <p:txBody>
          <a:bodyPr lIns="0" tIns="0" rIns="0" bIns="0" rtlCol="0" anchor="t">
            <a:spAutoFit/>
          </a:bodyPr>
          <a:lstStyle/>
          <a:p>
            <a:pPr algn="ctr">
              <a:lnSpc>
                <a:spcPts val="11200"/>
              </a:lnSpc>
            </a:pPr>
            <a:r>
              <a:rPr lang="en-US" sz="8000" dirty="0">
                <a:solidFill>
                  <a:srgbClr val="000000"/>
                </a:solidFill>
                <a:latin typeface="Sunborn"/>
              </a:rPr>
              <a:t>Vad är trygghet </a:t>
            </a:r>
          </a:p>
          <a:p>
            <a:pPr algn="ctr">
              <a:lnSpc>
                <a:spcPts val="11200"/>
              </a:lnSpc>
            </a:pPr>
            <a:r>
              <a:rPr lang="en-US" sz="8000" dirty="0">
                <a:solidFill>
                  <a:srgbClr val="000000"/>
                </a:solidFill>
                <a:latin typeface="Sunborn"/>
              </a:rPr>
              <a:t>för oss</a:t>
            </a:r>
          </a:p>
        </p:txBody>
      </p:sp>
      <p:sp>
        <p:nvSpPr>
          <p:cNvPr id="17" name="Freeform 17"/>
          <p:cNvSpPr/>
          <p:nvPr/>
        </p:nvSpPr>
        <p:spPr>
          <a:xfrm>
            <a:off x="723521" y="8484451"/>
            <a:ext cx="1484121" cy="1547698"/>
          </a:xfrm>
          <a:custGeom>
            <a:avLst/>
            <a:gdLst/>
            <a:ahLst/>
            <a:cxnLst/>
            <a:rect l="l" t="t" r="r" b="b"/>
            <a:pathLst>
              <a:path w="1978828" h="2063597">
                <a:moveTo>
                  <a:pt x="0" y="0"/>
                </a:moveTo>
                <a:lnTo>
                  <a:pt x="1978828" y="0"/>
                </a:lnTo>
                <a:lnTo>
                  <a:pt x="1978828" y="2063597"/>
                </a:lnTo>
                <a:lnTo>
                  <a:pt x="0" y="2063597"/>
                </a:lnTo>
                <a:lnTo>
                  <a:pt x="0" y="0"/>
                </a:lnTo>
                <a:close/>
              </a:path>
            </a:pathLst>
          </a:custGeom>
          <a:blipFill>
            <a:blip r:embed="rId2"/>
            <a:stretch>
              <a:fillRect l="-43353" r="-42868"/>
            </a:stretch>
          </a:blipFill>
        </p:spPr>
        <p:txBody>
          <a:bodyPr/>
          <a:lstStyle/>
          <a:p>
            <a:endParaRPr lang="sv-SE" dirty="0"/>
          </a:p>
        </p:txBody>
      </p:sp>
      <p:grpSp>
        <p:nvGrpSpPr>
          <p:cNvPr id="18" name="Group 6">
            <a:extLst>
              <a:ext uri="{FF2B5EF4-FFF2-40B4-BE49-F238E27FC236}">
                <a16:creationId xmlns:a16="http://schemas.microsoft.com/office/drawing/2014/main" id="{B9920443-C215-9707-DA93-E590BF158EA4}"/>
              </a:ext>
            </a:extLst>
          </p:cNvPr>
          <p:cNvGrpSpPr/>
          <p:nvPr/>
        </p:nvGrpSpPr>
        <p:grpSpPr>
          <a:xfrm>
            <a:off x="2842374" y="3852275"/>
            <a:ext cx="12625554" cy="4632176"/>
            <a:chOff x="0" y="0"/>
            <a:chExt cx="1560043" cy="1335698"/>
          </a:xfrm>
        </p:grpSpPr>
        <p:sp>
          <p:nvSpPr>
            <p:cNvPr id="19" name="Freeform 7">
              <a:extLst>
                <a:ext uri="{FF2B5EF4-FFF2-40B4-BE49-F238E27FC236}">
                  <a16:creationId xmlns:a16="http://schemas.microsoft.com/office/drawing/2014/main" id="{A4A93486-3170-26B5-1A3E-D0DF93EA8965}"/>
                </a:ext>
              </a:extLst>
            </p:cNvPr>
            <p:cNvSpPr/>
            <p:nvPr/>
          </p:nvSpPr>
          <p:spPr>
            <a:xfrm>
              <a:off x="0" y="0"/>
              <a:ext cx="1560043" cy="1335698"/>
            </a:xfrm>
            <a:custGeom>
              <a:avLst/>
              <a:gdLst/>
              <a:ahLst/>
              <a:cxnLst/>
              <a:rect l="l" t="t" r="r" b="b"/>
              <a:pathLst>
                <a:path w="1560043" h="1335698">
                  <a:moveTo>
                    <a:pt x="67256" y="0"/>
                  </a:moveTo>
                  <a:lnTo>
                    <a:pt x="1492786" y="0"/>
                  </a:lnTo>
                  <a:cubicBezTo>
                    <a:pt x="1529931" y="0"/>
                    <a:pt x="1560043" y="30112"/>
                    <a:pt x="1560043" y="67256"/>
                  </a:cubicBezTo>
                  <a:lnTo>
                    <a:pt x="1560043" y="1268442"/>
                  </a:lnTo>
                  <a:cubicBezTo>
                    <a:pt x="1560043" y="1305586"/>
                    <a:pt x="1529931" y="1335698"/>
                    <a:pt x="1492786" y="1335698"/>
                  </a:cubicBezTo>
                  <a:lnTo>
                    <a:pt x="67256" y="1335698"/>
                  </a:lnTo>
                  <a:cubicBezTo>
                    <a:pt x="30112" y="1335698"/>
                    <a:pt x="0" y="1305586"/>
                    <a:pt x="0" y="1268442"/>
                  </a:cubicBezTo>
                  <a:lnTo>
                    <a:pt x="0" y="67256"/>
                  </a:lnTo>
                  <a:cubicBezTo>
                    <a:pt x="0" y="30112"/>
                    <a:pt x="30112" y="0"/>
                    <a:pt x="67256" y="0"/>
                  </a:cubicBezTo>
                  <a:close/>
                </a:path>
              </a:pathLst>
            </a:custGeom>
            <a:solidFill>
              <a:srgbClr val="000000">
                <a:alpha val="0"/>
              </a:srgbClr>
            </a:solidFill>
            <a:ln w="38100" cap="rnd">
              <a:solidFill>
                <a:srgbClr val="000000"/>
              </a:solidFill>
              <a:prstDash val="solid"/>
              <a:round/>
            </a:ln>
          </p:spPr>
          <p:txBody>
            <a:bodyPr/>
            <a:lstStyle/>
            <a:p>
              <a:endParaRPr lang="sv-SE" dirty="0"/>
            </a:p>
          </p:txBody>
        </p:sp>
        <p:sp>
          <p:nvSpPr>
            <p:cNvPr id="20" name="TextBox 8">
              <a:extLst>
                <a:ext uri="{FF2B5EF4-FFF2-40B4-BE49-F238E27FC236}">
                  <a16:creationId xmlns:a16="http://schemas.microsoft.com/office/drawing/2014/main" id="{90D84F23-A06F-AC71-1DDE-605C4FF3309A}"/>
                </a:ext>
              </a:extLst>
            </p:cNvPr>
            <p:cNvSpPr txBox="1"/>
            <p:nvPr/>
          </p:nvSpPr>
          <p:spPr>
            <a:xfrm>
              <a:off x="0" y="-38100"/>
              <a:ext cx="1560043" cy="1373798"/>
            </a:xfrm>
            <a:prstGeom prst="rect">
              <a:avLst/>
            </a:prstGeom>
          </p:spPr>
          <p:txBody>
            <a:bodyPr lIns="46400" tIns="46400" rIns="46400" bIns="46400" rtlCol="0" anchor="ctr"/>
            <a:lstStyle/>
            <a:p>
              <a:pPr algn="ctr">
                <a:lnSpc>
                  <a:spcPts val="2659"/>
                </a:lnSpc>
                <a:spcBef>
                  <a:spcPct val="0"/>
                </a:spcBef>
              </a:pPr>
              <a:endParaRPr dirty="0"/>
            </a:p>
          </p:txBody>
        </p:sp>
      </p:grpSp>
      <p:sp>
        <p:nvSpPr>
          <p:cNvPr id="21" name="TextBox 14">
            <a:extLst>
              <a:ext uri="{FF2B5EF4-FFF2-40B4-BE49-F238E27FC236}">
                <a16:creationId xmlns:a16="http://schemas.microsoft.com/office/drawing/2014/main" id="{1B70886A-F6BA-A7FE-21ED-F5F6E0192D71}"/>
              </a:ext>
            </a:extLst>
          </p:cNvPr>
          <p:cNvSpPr txBox="1"/>
          <p:nvPr/>
        </p:nvSpPr>
        <p:spPr>
          <a:xfrm>
            <a:off x="6438900" y="3890375"/>
            <a:ext cx="5410200" cy="580390"/>
          </a:xfrm>
          <a:prstGeom prst="rect">
            <a:avLst/>
          </a:prstGeom>
        </p:spPr>
        <p:txBody>
          <a:bodyPr lIns="0" tIns="0" rIns="0" bIns="0" rtlCol="0" anchor="t">
            <a:spAutoFit/>
          </a:bodyPr>
          <a:lstStyle/>
          <a:p>
            <a:pPr algn="ctr">
              <a:lnSpc>
                <a:spcPts val="4759"/>
              </a:lnSpc>
            </a:pPr>
            <a:r>
              <a:rPr lang="en-US" sz="3399" dirty="0">
                <a:solidFill>
                  <a:srgbClr val="000000"/>
                </a:solidFill>
                <a:latin typeface="Open Sans"/>
              </a:rPr>
              <a:t>I omklädningsrummet</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D9D9D9"/>
        </a:solidFill>
        <a:effectLst/>
      </p:bgPr>
    </p:bg>
    <p:spTree>
      <p:nvGrpSpPr>
        <p:cNvPr id="1" name=""/>
        <p:cNvGrpSpPr/>
        <p:nvPr/>
      </p:nvGrpSpPr>
      <p:grpSpPr>
        <a:xfrm>
          <a:off x="0" y="0"/>
          <a:ext cx="0" cy="0"/>
          <a:chOff x="0" y="0"/>
          <a:chExt cx="0" cy="0"/>
        </a:xfrm>
      </p:grpSpPr>
      <p:sp>
        <p:nvSpPr>
          <p:cNvPr id="2" name="TextBox 2"/>
          <p:cNvSpPr txBox="1"/>
          <p:nvPr/>
        </p:nvSpPr>
        <p:spPr>
          <a:xfrm>
            <a:off x="2303115" y="339407"/>
            <a:ext cx="13681770" cy="2797174"/>
          </a:xfrm>
          <a:prstGeom prst="rect">
            <a:avLst/>
          </a:prstGeom>
        </p:spPr>
        <p:txBody>
          <a:bodyPr lIns="0" tIns="0" rIns="0" bIns="0" rtlCol="0" anchor="t">
            <a:spAutoFit/>
          </a:bodyPr>
          <a:lstStyle/>
          <a:p>
            <a:pPr algn="ctr">
              <a:lnSpc>
                <a:spcPts val="11200"/>
              </a:lnSpc>
            </a:pPr>
            <a:r>
              <a:rPr lang="en-US" sz="8000" dirty="0">
                <a:solidFill>
                  <a:srgbClr val="000000"/>
                </a:solidFill>
                <a:latin typeface="Sunborn"/>
              </a:rPr>
              <a:t>Så ska vi agera som </a:t>
            </a:r>
          </a:p>
          <a:p>
            <a:pPr algn="ctr">
              <a:lnSpc>
                <a:spcPts val="11200"/>
              </a:lnSpc>
            </a:pPr>
            <a:r>
              <a:rPr lang="en-US" sz="8000" dirty="0">
                <a:solidFill>
                  <a:srgbClr val="000000"/>
                </a:solidFill>
                <a:latin typeface="Sunborn"/>
              </a:rPr>
              <a:t>Spelare på planen mot... </a:t>
            </a:r>
          </a:p>
        </p:txBody>
      </p:sp>
      <p:grpSp>
        <p:nvGrpSpPr>
          <p:cNvPr id="3" name="Group 3"/>
          <p:cNvGrpSpPr/>
          <p:nvPr/>
        </p:nvGrpSpPr>
        <p:grpSpPr>
          <a:xfrm>
            <a:off x="1028700" y="3852275"/>
            <a:ext cx="5410200" cy="4632176"/>
            <a:chOff x="0" y="0"/>
            <a:chExt cx="1560043" cy="1335698"/>
          </a:xfrm>
        </p:grpSpPr>
        <p:sp>
          <p:nvSpPr>
            <p:cNvPr id="4" name="Freeform 4"/>
            <p:cNvSpPr/>
            <p:nvPr/>
          </p:nvSpPr>
          <p:spPr>
            <a:xfrm>
              <a:off x="0" y="0"/>
              <a:ext cx="1560043" cy="1335698"/>
            </a:xfrm>
            <a:custGeom>
              <a:avLst/>
              <a:gdLst/>
              <a:ahLst/>
              <a:cxnLst/>
              <a:rect l="l" t="t" r="r" b="b"/>
              <a:pathLst>
                <a:path w="1560043" h="1335698">
                  <a:moveTo>
                    <a:pt x="67256" y="0"/>
                  </a:moveTo>
                  <a:lnTo>
                    <a:pt x="1492786" y="0"/>
                  </a:lnTo>
                  <a:cubicBezTo>
                    <a:pt x="1529931" y="0"/>
                    <a:pt x="1560043" y="30112"/>
                    <a:pt x="1560043" y="67256"/>
                  </a:cubicBezTo>
                  <a:lnTo>
                    <a:pt x="1560043" y="1268442"/>
                  </a:lnTo>
                  <a:cubicBezTo>
                    <a:pt x="1560043" y="1305586"/>
                    <a:pt x="1529931" y="1335698"/>
                    <a:pt x="1492786" y="1335698"/>
                  </a:cubicBezTo>
                  <a:lnTo>
                    <a:pt x="67256" y="1335698"/>
                  </a:lnTo>
                  <a:cubicBezTo>
                    <a:pt x="30112" y="1335698"/>
                    <a:pt x="0" y="1305586"/>
                    <a:pt x="0" y="1268442"/>
                  </a:cubicBezTo>
                  <a:lnTo>
                    <a:pt x="0" y="67256"/>
                  </a:lnTo>
                  <a:cubicBezTo>
                    <a:pt x="0" y="30112"/>
                    <a:pt x="30112" y="0"/>
                    <a:pt x="67256" y="0"/>
                  </a:cubicBezTo>
                  <a:close/>
                </a:path>
              </a:pathLst>
            </a:custGeom>
            <a:solidFill>
              <a:srgbClr val="000000">
                <a:alpha val="0"/>
              </a:srgbClr>
            </a:solidFill>
            <a:ln w="38100" cap="rnd">
              <a:solidFill>
                <a:srgbClr val="000000"/>
              </a:solidFill>
              <a:prstDash val="solid"/>
              <a:round/>
            </a:ln>
          </p:spPr>
          <p:txBody>
            <a:bodyPr/>
            <a:lstStyle/>
            <a:p>
              <a:endParaRPr lang="sv-SE" dirty="0"/>
            </a:p>
          </p:txBody>
        </p:sp>
        <p:sp>
          <p:nvSpPr>
            <p:cNvPr id="5" name="TextBox 5"/>
            <p:cNvSpPr txBox="1"/>
            <p:nvPr/>
          </p:nvSpPr>
          <p:spPr>
            <a:xfrm>
              <a:off x="0" y="-38100"/>
              <a:ext cx="1560043" cy="1373798"/>
            </a:xfrm>
            <a:prstGeom prst="rect">
              <a:avLst/>
            </a:prstGeom>
          </p:spPr>
          <p:txBody>
            <a:bodyPr lIns="46400" tIns="46400" rIns="46400" bIns="46400" rtlCol="0" anchor="ctr"/>
            <a:lstStyle/>
            <a:p>
              <a:pPr algn="ctr">
                <a:lnSpc>
                  <a:spcPts val="2659"/>
                </a:lnSpc>
                <a:spcBef>
                  <a:spcPct val="0"/>
                </a:spcBef>
              </a:pPr>
              <a:endParaRPr dirty="0"/>
            </a:p>
          </p:txBody>
        </p:sp>
      </p:grpSp>
      <p:grpSp>
        <p:nvGrpSpPr>
          <p:cNvPr id="6" name="Group 6"/>
          <p:cNvGrpSpPr/>
          <p:nvPr/>
        </p:nvGrpSpPr>
        <p:grpSpPr>
          <a:xfrm>
            <a:off x="6438900" y="3852275"/>
            <a:ext cx="5410200" cy="4632176"/>
            <a:chOff x="0" y="0"/>
            <a:chExt cx="1560043" cy="1335698"/>
          </a:xfrm>
        </p:grpSpPr>
        <p:sp>
          <p:nvSpPr>
            <p:cNvPr id="7" name="Freeform 7"/>
            <p:cNvSpPr/>
            <p:nvPr/>
          </p:nvSpPr>
          <p:spPr>
            <a:xfrm>
              <a:off x="0" y="0"/>
              <a:ext cx="1560043" cy="1335698"/>
            </a:xfrm>
            <a:custGeom>
              <a:avLst/>
              <a:gdLst/>
              <a:ahLst/>
              <a:cxnLst/>
              <a:rect l="l" t="t" r="r" b="b"/>
              <a:pathLst>
                <a:path w="1560043" h="1335698">
                  <a:moveTo>
                    <a:pt x="67256" y="0"/>
                  </a:moveTo>
                  <a:lnTo>
                    <a:pt x="1492786" y="0"/>
                  </a:lnTo>
                  <a:cubicBezTo>
                    <a:pt x="1529931" y="0"/>
                    <a:pt x="1560043" y="30112"/>
                    <a:pt x="1560043" y="67256"/>
                  </a:cubicBezTo>
                  <a:lnTo>
                    <a:pt x="1560043" y="1268442"/>
                  </a:lnTo>
                  <a:cubicBezTo>
                    <a:pt x="1560043" y="1305586"/>
                    <a:pt x="1529931" y="1335698"/>
                    <a:pt x="1492786" y="1335698"/>
                  </a:cubicBezTo>
                  <a:lnTo>
                    <a:pt x="67256" y="1335698"/>
                  </a:lnTo>
                  <a:cubicBezTo>
                    <a:pt x="30112" y="1335698"/>
                    <a:pt x="0" y="1305586"/>
                    <a:pt x="0" y="1268442"/>
                  </a:cubicBezTo>
                  <a:lnTo>
                    <a:pt x="0" y="67256"/>
                  </a:lnTo>
                  <a:cubicBezTo>
                    <a:pt x="0" y="30112"/>
                    <a:pt x="30112" y="0"/>
                    <a:pt x="67256" y="0"/>
                  </a:cubicBezTo>
                  <a:close/>
                </a:path>
              </a:pathLst>
            </a:custGeom>
            <a:solidFill>
              <a:srgbClr val="000000">
                <a:alpha val="0"/>
              </a:srgbClr>
            </a:solidFill>
            <a:ln w="38100" cap="rnd">
              <a:solidFill>
                <a:srgbClr val="000000"/>
              </a:solidFill>
              <a:prstDash val="solid"/>
              <a:round/>
            </a:ln>
          </p:spPr>
          <p:txBody>
            <a:bodyPr/>
            <a:lstStyle/>
            <a:p>
              <a:endParaRPr lang="sv-SE" dirty="0"/>
            </a:p>
          </p:txBody>
        </p:sp>
        <p:sp>
          <p:nvSpPr>
            <p:cNvPr id="8" name="TextBox 8"/>
            <p:cNvSpPr txBox="1"/>
            <p:nvPr/>
          </p:nvSpPr>
          <p:spPr>
            <a:xfrm>
              <a:off x="0" y="-38100"/>
              <a:ext cx="1560043" cy="1373798"/>
            </a:xfrm>
            <a:prstGeom prst="rect">
              <a:avLst/>
            </a:prstGeom>
          </p:spPr>
          <p:txBody>
            <a:bodyPr lIns="46400" tIns="46400" rIns="46400" bIns="46400" rtlCol="0" anchor="ctr"/>
            <a:lstStyle/>
            <a:p>
              <a:pPr algn="ctr">
                <a:lnSpc>
                  <a:spcPts val="2659"/>
                </a:lnSpc>
                <a:spcBef>
                  <a:spcPct val="0"/>
                </a:spcBef>
              </a:pPr>
              <a:endParaRPr dirty="0"/>
            </a:p>
          </p:txBody>
        </p:sp>
      </p:grpSp>
      <p:grpSp>
        <p:nvGrpSpPr>
          <p:cNvPr id="9" name="Group 9"/>
          <p:cNvGrpSpPr/>
          <p:nvPr/>
        </p:nvGrpSpPr>
        <p:grpSpPr>
          <a:xfrm>
            <a:off x="11849100" y="3852275"/>
            <a:ext cx="5410200" cy="4632176"/>
            <a:chOff x="0" y="0"/>
            <a:chExt cx="1560043" cy="1335698"/>
          </a:xfrm>
        </p:grpSpPr>
        <p:sp>
          <p:nvSpPr>
            <p:cNvPr id="10" name="Freeform 10"/>
            <p:cNvSpPr/>
            <p:nvPr/>
          </p:nvSpPr>
          <p:spPr>
            <a:xfrm>
              <a:off x="0" y="0"/>
              <a:ext cx="1560043" cy="1335698"/>
            </a:xfrm>
            <a:custGeom>
              <a:avLst/>
              <a:gdLst/>
              <a:ahLst/>
              <a:cxnLst/>
              <a:rect l="l" t="t" r="r" b="b"/>
              <a:pathLst>
                <a:path w="1560043" h="1335698">
                  <a:moveTo>
                    <a:pt x="67256" y="0"/>
                  </a:moveTo>
                  <a:lnTo>
                    <a:pt x="1492786" y="0"/>
                  </a:lnTo>
                  <a:cubicBezTo>
                    <a:pt x="1529931" y="0"/>
                    <a:pt x="1560043" y="30112"/>
                    <a:pt x="1560043" y="67256"/>
                  </a:cubicBezTo>
                  <a:lnTo>
                    <a:pt x="1560043" y="1268442"/>
                  </a:lnTo>
                  <a:cubicBezTo>
                    <a:pt x="1560043" y="1305586"/>
                    <a:pt x="1529931" y="1335698"/>
                    <a:pt x="1492786" y="1335698"/>
                  </a:cubicBezTo>
                  <a:lnTo>
                    <a:pt x="67256" y="1335698"/>
                  </a:lnTo>
                  <a:cubicBezTo>
                    <a:pt x="30112" y="1335698"/>
                    <a:pt x="0" y="1305586"/>
                    <a:pt x="0" y="1268442"/>
                  </a:cubicBezTo>
                  <a:lnTo>
                    <a:pt x="0" y="67256"/>
                  </a:lnTo>
                  <a:cubicBezTo>
                    <a:pt x="0" y="30112"/>
                    <a:pt x="30112" y="0"/>
                    <a:pt x="67256" y="0"/>
                  </a:cubicBezTo>
                  <a:close/>
                </a:path>
              </a:pathLst>
            </a:custGeom>
            <a:solidFill>
              <a:srgbClr val="000000">
                <a:alpha val="0"/>
              </a:srgbClr>
            </a:solidFill>
            <a:ln w="38100" cap="rnd">
              <a:solidFill>
                <a:srgbClr val="000000"/>
              </a:solidFill>
              <a:prstDash val="solid"/>
              <a:round/>
            </a:ln>
          </p:spPr>
          <p:txBody>
            <a:bodyPr/>
            <a:lstStyle/>
            <a:p>
              <a:endParaRPr lang="sv-SE" dirty="0"/>
            </a:p>
          </p:txBody>
        </p:sp>
        <p:sp>
          <p:nvSpPr>
            <p:cNvPr id="11" name="TextBox 11"/>
            <p:cNvSpPr txBox="1"/>
            <p:nvPr/>
          </p:nvSpPr>
          <p:spPr>
            <a:xfrm>
              <a:off x="0" y="-38100"/>
              <a:ext cx="1560043" cy="1373798"/>
            </a:xfrm>
            <a:prstGeom prst="rect">
              <a:avLst/>
            </a:prstGeom>
          </p:spPr>
          <p:txBody>
            <a:bodyPr lIns="46400" tIns="46400" rIns="46400" bIns="46400" rtlCol="0" anchor="ctr"/>
            <a:lstStyle/>
            <a:p>
              <a:pPr algn="ctr">
                <a:lnSpc>
                  <a:spcPts val="2659"/>
                </a:lnSpc>
                <a:spcBef>
                  <a:spcPct val="0"/>
                </a:spcBef>
              </a:pPr>
              <a:endParaRPr dirty="0"/>
            </a:p>
          </p:txBody>
        </p:sp>
      </p:grpSp>
      <p:sp>
        <p:nvSpPr>
          <p:cNvPr id="12" name="TextBox 12"/>
          <p:cNvSpPr txBox="1"/>
          <p:nvPr/>
        </p:nvSpPr>
        <p:spPr>
          <a:xfrm>
            <a:off x="1028700" y="3983825"/>
            <a:ext cx="5410200" cy="580390"/>
          </a:xfrm>
          <a:prstGeom prst="rect">
            <a:avLst/>
          </a:prstGeom>
        </p:spPr>
        <p:txBody>
          <a:bodyPr lIns="0" tIns="0" rIns="0" bIns="0" rtlCol="0" anchor="t">
            <a:spAutoFit/>
          </a:bodyPr>
          <a:lstStyle/>
          <a:p>
            <a:pPr algn="ctr">
              <a:lnSpc>
                <a:spcPts val="4759"/>
              </a:lnSpc>
            </a:pPr>
            <a:r>
              <a:rPr lang="sv-SE" sz="3399" noProof="0" dirty="0">
                <a:solidFill>
                  <a:srgbClr val="000000"/>
                </a:solidFill>
                <a:latin typeface="Open Sans"/>
              </a:rPr>
              <a:t>Aktiva</a:t>
            </a:r>
            <a:endParaRPr lang="en-US" sz="3399" dirty="0">
              <a:solidFill>
                <a:srgbClr val="000000"/>
              </a:solidFill>
              <a:latin typeface="Open Sans"/>
            </a:endParaRPr>
          </a:p>
        </p:txBody>
      </p:sp>
      <p:sp>
        <p:nvSpPr>
          <p:cNvPr id="13" name="TextBox 13"/>
          <p:cNvSpPr txBox="1"/>
          <p:nvPr/>
        </p:nvSpPr>
        <p:spPr>
          <a:xfrm>
            <a:off x="6438900" y="3983825"/>
            <a:ext cx="5410200" cy="580390"/>
          </a:xfrm>
          <a:prstGeom prst="rect">
            <a:avLst/>
          </a:prstGeom>
        </p:spPr>
        <p:txBody>
          <a:bodyPr lIns="0" tIns="0" rIns="0" bIns="0" rtlCol="0" anchor="t">
            <a:spAutoFit/>
          </a:bodyPr>
          <a:lstStyle/>
          <a:p>
            <a:pPr algn="ctr">
              <a:lnSpc>
                <a:spcPts val="4759"/>
              </a:lnSpc>
            </a:pPr>
            <a:r>
              <a:rPr lang="en-US" sz="3399" dirty="0">
                <a:solidFill>
                  <a:srgbClr val="000000"/>
                </a:solidFill>
                <a:latin typeface="Open Sans"/>
              </a:rPr>
              <a:t>Domare &amp; Ledare</a:t>
            </a:r>
          </a:p>
        </p:txBody>
      </p:sp>
      <p:sp>
        <p:nvSpPr>
          <p:cNvPr id="14" name="TextBox 14"/>
          <p:cNvSpPr txBox="1"/>
          <p:nvPr/>
        </p:nvSpPr>
        <p:spPr>
          <a:xfrm>
            <a:off x="11625543" y="3983825"/>
            <a:ext cx="5410200" cy="580390"/>
          </a:xfrm>
          <a:prstGeom prst="rect">
            <a:avLst/>
          </a:prstGeom>
        </p:spPr>
        <p:txBody>
          <a:bodyPr lIns="0" tIns="0" rIns="0" bIns="0" rtlCol="0" anchor="t">
            <a:spAutoFit/>
          </a:bodyPr>
          <a:lstStyle/>
          <a:p>
            <a:pPr algn="ctr">
              <a:lnSpc>
                <a:spcPts val="4759"/>
              </a:lnSpc>
            </a:pPr>
            <a:r>
              <a:rPr lang="en-US" sz="3399" dirty="0">
                <a:solidFill>
                  <a:srgbClr val="000000"/>
                </a:solidFill>
                <a:latin typeface="Open Sans"/>
              </a:rPr>
              <a:t>Publik &amp; Övrigt</a:t>
            </a:r>
          </a:p>
        </p:txBody>
      </p:sp>
      <p:sp>
        <p:nvSpPr>
          <p:cNvPr id="17" name="Freeform 17"/>
          <p:cNvSpPr/>
          <p:nvPr/>
        </p:nvSpPr>
        <p:spPr>
          <a:xfrm>
            <a:off x="723521" y="8484451"/>
            <a:ext cx="1484121" cy="1547698"/>
          </a:xfrm>
          <a:custGeom>
            <a:avLst/>
            <a:gdLst/>
            <a:ahLst/>
            <a:cxnLst/>
            <a:rect l="l" t="t" r="r" b="b"/>
            <a:pathLst>
              <a:path w="1978828" h="2063597">
                <a:moveTo>
                  <a:pt x="0" y="0"/>
                </a:moveTo>
                <a:lnTo>
                  <a:pt x="1978828" y="0"/>
                </a:lnTo>
                <a:lnTo>
                  <a:pt x="1978828" y="2063597"/>
                </a:lnTo>
                <a:lnTo>
                  <a:pt x="0" y="2063597"/>
                </a:lnTo>
                <a:lnTo>
                  <a:pt x="0" y="0"/>
                </a:lnTo>
                <a:close/>
              </a:path>
            </a:pathLst>
          </a:custGeom>
          <a:blipFill>
            <a:blip r:embed="rId2"/>
            <a:stretch>
              <a:fillRect l="-43353" r="-42868"/>
            </a:stretch>
          </a:blipFill>
        </p:spPr>
        <p:txBody>
          <a:bodyPr/>
          <a:lstStyle/>
          <a:p>
            <a:endParaRPr lang="sv-SE" dirty="0"/>
          </a:p>
        </p:txBody>
      </p:sp>
    </p:spTree>
    <p:extLst>
      <p:ext uri="{BB962C8B-B14F-4D97-AF65-F5344CB8AC3E}">
        <p14:creationId xmlns:p14="http://schemas.microsoft.com/office/powerpoint/2010/main" val="38226136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D9D9D9"/>
        </a:solidFill>
        <a:effectLst/>
      </p:bgPr>
    </p:bg>
    <p:spTree>
      <p:nvGrpSpPr>
        <p:cNvPr id="1" name=""/>
        <p:cNvGrpSpPr/>
        <p:nvPr/>
      </p:nvGrpSpPr>
      <p:grpSpPr>
        <a:xfrm>
          <a:off x="0" y="0"/>
          <a:ext cx="0" cy="0"/>
          <a:chOff x="0" y="0"/>
          <a:chExt cx="0" cy="0"/>
        </a:xfrm>
      </p:grpSpPr>
      <p:sp>
        <p:nvSpPr>
          <p:cNvPr id="4" name="Freeform 4"/>
          <p:cNvSpPr/>
          <p:nvPr/>
        </p:nvSpPr>
        <p:spPr>
          <a:xfrm>
            <a:off x="723521" y="8484451"/>
            <a:ext cx="1484121" cy="1547698"/>
          </a:xfrm>
          <a:custGeom>
            <a:avLst/>
            <a:gdLst/>
            <a:ahLst/>
            <a:cxnLst/>
            <a:rect l="l" t="t" r="r" b="b"/>
            <a:pathLst>
              <a:path w="1978828" h="2063597">
                <a:moveTo>
                  <a:pt x="0" y="0"/>
                </a:moveTo>
                <a:lnTo>
                  <a:pt x="1978828" y="0"/>
                </a:lnTo>
                <a:lnTo>
                  <a:pt x="1978828" y="2063597"/>
                </a:lnTo>
                <a:lnTo>
                  <a:pt x="0" y="2063597"/>
                </a:lnTo>
                <a:lnTo>
                  <a:pt x="0" y="0"/>
                </a:lnTo>
                <a:close/>
              </a:path>
            </a:pathLst>
          </a:custGeom>
          <a:blipFill>
            <a:blip r:embed="rId2"/>
            <a:stretch>
              <a:fillRect l="-43353" r="-42868"/>
            </a:stretch>
          </a:blipFill>
        </p:spPr>
        <p:txBody>
          <a:bodyPr/>
          <a:lstStyle/>
          <a:p>
            <a:endParaRPr lang="sv-SE" dirty="0"/>
          </a:p>
        </p:txBody>
      </p:sp>
      <p:sp>
        <p:nvSpPr>
          <p:cNvPr id="5" name="TextBox 5"/>
          <p:cNvSpPr txBox="1"/>
          <p:nvPr/>
        </p:nvSpPr>
        <p:spPr>
          <a:xfrm>
            <a:off x="620241" y="339407"/>
            <a:ext cx="17047518" cy="2797174"/>
          </a:xfrm>
          <a:prstGeom prst="rect">
            <a:avLst/>
          </a:prstGeom>
        </p:spPr>
        <p:txBody>
          <a:bodyPr lIns="0" tIns="0" rIns="0" bIns="0" rtlCol="0" anchor="t">
            <a:spAutoFit/>
          </a:bodyPr>
          <a:lstStyle/>
          <a:p>
            <a:pPr algn="ctr">
              <a:lnSpc>
                <a:spcPts val="11200"/>
              </a:lnSpc>
            </a:pPr>
            <a:r>
              <a:rPr lang="en-US" sz="8000" dirty="0">
                <a:solidFill>
                  <a:srgbClr val="000000"/>
                </a:solidFill>
                <a:latin typeface="Sunborn"/>
              </a:rPr>
              <a:t>Så ska vi agera som </a:t>
            </a:r>
          </a:p>
          <a:p>
            <a:pPr algn="ctr">
              <a:lnSpc>
                <a:spcPts val="11200"/>
              </a:lnSpc>
            </a:pPr>
            <a:r>
              <a:rPr lang="en-US" sz="8000" dirty="0">
                <a:solidFill>
                  <a:srgbClr val="000000"/>
                </a:solidFill>
                <a:latin typeface="Sunborn"/>
              </a:rPr>
              <a:t>SPELARE utanför planen mot... </a:t>
            </a:r>
          </a:p>
        </p:txBody>
      </p:sp>
      <p:grpSp>
        <p:nvGrpSpPr>
          <p:cNvPr id="6" name="Group 6"/>
          <p:cNvGrpSpPr/>
          <p:nvPr/>
        </p:nvGrpSpPr>
        <p:grpSpPr>
          <a:xfrm>
            <a:off x="1028700" y="3852275"/>
            <a:ext cx="5410200" cy="4632176"/>
            <a:chOff x="0" y="0"/>
            <a:chExt cx="1560043" cy="1335698"/>
          </a:xfrm>
        </p:grpSpPr>
        <p:sp>
          <p:nvSpPr>
            <p:cNvPr id="7" name="Freeform 7"/>
            <p:cNvSpPr/>
            <p:nvPr/>
          </p:nvSpPr>
          <p:spPr>
            <a:xfrm>
              <a:off x="0" y="0"/>
              <a:ext cx="1560043" cy="1335698"/>
            </a:xfrm>
            <a:custGeom>
              <a:avLst/>
              <a:gdLst/>
              <a:ahLst/>
              <a:cxnLst/>
              <a:rect l="l" t="t" r="r" b="b"/>
              <a:pathLst>
                <a:path w="1560043" h="1335698">
                  <a:moveTo>
                    <a:pt x="67256" y="0"/>
                  </a:moveTo>
                  <a:lnTo>
                    <a:pt x="1492786" y="0"/>
                  </a:lnTo>
                  <a:cubicBezTo>
                    <a:pt x="1529931" y="0"/>
                    <a:pt x="1560043" y="30112"/>
                    <a:pt x="1560043" y="67256"/>
                  </a:cubicBezTo>
                  <a:lnTo>
                    <a:pt x="1560043" y="1268442"/>
                  </a:lnTo>
                  <a:cubicBezTo>
                    <a:pt x="1560043" y="1305586"/>
                    <a:pt x="1529931" y="1335698"/>
                    <a:pt x="1492786" y="1335698"/>
                  </a:cubicBezTo>
                  <a:lnTo>
                    <a:pt x="67256" y="1335698"/>
                  </a:lnTo>
                  <a:cubicBezTo>
                    <a:pt x="30112" y="1335698"/>
                    <a:pt x="0" y="1305586"/>
                    <a:pt x="0" y="1268442"/>
                  </a:cubicBezTo>
                  <a:lnTo>
                    <a:pt x="0" y="67256"/>
                  </a:lnTo>
                  <a:cubicBezTo>
                    <a:pt x="0" y="30112"/>
                    <a:pt x="30112" y="0"/>
                    <a:pt x="67256" y="0"/>
                  </a:cubicBezTo>
                  <a:close/>
                </a:path>
              </a:pathLst>
            </a:custGeom>
            <a:solidFill>
              <a:srgbClr val="000000">
                <a:alpha val="0"/>
              </a:srgbClr>
            </a:solidFill>
            <a:ln w="38100" cap="rnd">
              <a:solidFill>
                <a:srgbClr val="000000"/>
              </a:solidFill>
              <a:prstDash val="solid"/>
              <a:round/>
            </a:ln>
          </p:spPr>
          <p:txBody>
            <a:bodyPr/>
            <a:lstStyle/>
            <a:p>
              <a:endParaRPr lang="sv-SE" dirty="0"/>
            </a:p>
          </p:txBody>
        </p:sp>
        <p:sp>
          <p:nvSpPr>
            <p:cNvPr id="8" name="TextBox 8"/>
            <p:cNvSpPr txBox="1"/>
            <p:nvPr/>
          </p:nvSpPr>
          <p:spPr>
            <a:xfrm>
              <a:off x="0" y="-38100"/>
              <a:ext cx="1560043" cy="1373798"/>
            </a:xfrm>
            <a:prstGeom prst="rect">
              <a:avLst/>
            </a:prstGeom>
          </p:spPr>
          <p:txBody>
            <a:bodyPr lIns="46400" tIns="46400" rIns="46400" bIns="46400" rtlCol="0" anchor="ctr"/>
            <a:lstStyle/>
            <a:p>
              <a:pPr algn="ctr">
                <a:lnSpc>
                  <a:spcPts val="2659"/>
                </a:lnSpc>
                <a:spcBef>
                  <a:spcPct val="0"/>
                </a:spcBef>
              </a:pPr>
              <a:endParaRPr dirty="0"/>
            </a:p>
          </p:txBody>
        </p:sp>
      </p:grpSp>
      <p:grpSp>
        <p:nvGrpSpPr>
          <p:cNvPr id="9" name="Group 9"/>
          <p:cNvGrpSpPr/>
          <p:nvPr/>
        </p:nvGrpSpPr>
        <p:grpSpPr>
          <a:xfrm>
            <a:off x="6438900" y="3852275"/>
            <a:ext cx="5410200" cy="4632176"/>
            <a:chOff x="0" y="0"/>
            <a:chExt cx="1560043" cy="1335698"/>
          </a:xfrm>
        </p:grpSpPr>
        <p:sp>
          <p:nvSpPr>
            <p:cNvPr id="10" name="Freeform 10"/>
            <p:cNvSpPr/>
            <p:nvPr/>
          </p:nvSpPr>
          <p:spPr>
            <a:xfrm>
              <a:off x="0" y="0"/>
              <a:ext cx="1560043" cy="1335698"/>
            </a:xfrm>
            <a:custGeom>
              <a:avLst/>
              <a:gdLst/>
              <a:ahLst/>
              <a:cxnLst/>
              <a:rect l="l" t="t" r="r" b="b"/>
              <a:pathLst>
                <a:path w="1560043" h="1335698">
                  <a:moveTo>
                    <a:pt x="67256" y="0"/>
                  </a:moveTo>
                  <a:lnTo>
                    <a:pt x="1492786" y="0"/>
                  </a:lnTo>
                  <a:cubicBezTo>
                    <a:pt x="1529931" y="0"/>
                    <a:pt x="1560043" y="30112"/>
                    <a:pt x="1560043" y="67256"/>
                  </a:cubicBezTo>
                  <a:lnTo>
                    <a:pt x="1560043" y="1268442"/>
                  </a:lnTo>
                  <a:cubicBezTo>
                    <a:pt x="1560043" y="1305586"/>
                    <a:pt x="1529931" y="1335698"/>
                    <a:pt x="1492786" y="1335698"/>
                  </a:cubicBezTo>
                  <a:lnTo>
                    <a:pt x="67256" y="1335698"/>
                  </a:lnTo>
                  <a:cubicBezTo>
                    <a:pt x="30112" y="1335698"/>
                    <a:pt x="0" y="1305586"/>
                    <a:pt x="0" y="1268442"/>
                  </a:cubicBezTo>
                  <a:lnTo>
                    <a:pt x="0" y="67256"/>
                  </a:lnTo>
                  <a:cubicBezTo>
                    <a:pt x="0" y="30112"/>
                    <a:pt x="30112" y="0"/>
                    <a:pt x="67256" y="0"/>
                  </a:cubicBezTo>
                  <a:close/>
                </a:path>
              </a:pathLst>
            </a:custGeom>
            <a:solidFill>
              <a:srgbClr val="000000">
                <a:alpha val="0"/>
              </a:srgbClr>
            </a:solidFill>
            <a:ln w="38100" cap="rnd">
              <a:solidFill>
                <a:srgbClr val="000000"/>
              </a:solidFill>
              <a:prstDash val="solid"/>
              <a:round/>
            </a:ln>
          </p:spPr>
          <p:txBody>
            <a:bodyPr/>
            <a:lstStyle/>
            <a:p>
              <a:endParaRPr lang="sv-SE" dirty="0"/>
            </a:p>
          </p:txBody>
        </p:sp>
        <p:sp>
          <p:nvSpPr>
            <p:cNvPr id="11" name="TextBox 11"/>
            <p:cNvSpPr txBox="1"/>
            <p:nvPr/>
          </p:nvSpPr>
          <p:spPr>
            <a:xfrm>
              <a:off x="0" y="-38100"/>
              <a:ext cx="1560043" cy="1373798"/>
            </a:xfrm>
            <a:prstGeom prst="rect">
              <a:avLst/>
            </a:prstGeom>
          </p:spPr>
          <p:txBody>
            <a:bodyPr lIns="46400" tIns="46400" rIns="46400" bIns="46400" rtlCol="0" anchor="ctr"/>
            <a:lstStyle/>
            <a:p>
              <a:pPr algn="ctr">
                <a:lnSpc>
                  <a:spcPts val="2659"/>
                </a:lnSpc>
                <a:spcBef>
                  <a:spcPct val="0"/>
                </a:spcBef>
              </a:pPr>
              <a:endParaRPr dirty="0"/>
            </a:p>
          </p:txBody>
        </p:sp>
      </p:grpSp>
      <p:grpSp>
        <p:nvGrpSpPr>
          <p:cNvPr id="12" name="Group 12"/>
          <p:cNvGrpSpPr/>
          <p:nvPr/>
        </p:nvGrpSpPr>
        <p:grpSpPr>
          <a:xfrm>
            <a:off x="11849100" y="3852275"/>
            <a:ext cx="5410200" cy="4632176"/>
            <a:chOff x="0" y="0"/>
            <a:chExt cx="1560043" cy="1335698"/>
          </a:xfrm>
        </p:grpSpPr>
        <p:sp>
          <p:nvSpPr>
            <p:cNvPr id="13" name="Freeform 13"/>
            <p:cNvSpPr/>
            <p:nvPr/>
          </p:nvSpPr>
          <p:spPr>
            <a:xfrm>
              <a:off x="0" y="0"/>
              <a:ext cx="1560043" cy="1335698"/>
            </a:xfrm>
            <a:custGeom>
              <a:avLst/>
              <a:gdLst/>
              <a:ahLst/>
              <a:cxnLst/>
              <a:rect l="l" t="t" r="r" b="b"/>
              <a:pathLst>
                <a:path w="1560043" h="1335698">
                  <a:moveTo>
                    <a:pt x="67256" y="0"/>
                  </a:moveTo>
                  <a:lnTo>
                    <a:pt x="1492786" y="0"/>
                  </a:lnTo>
                  <a:cubicBezTo>
                    <a:pt x="1529931" y="0"/>
                    <a:pt x="1560043" y="30112"/>
                    <a:pt x="1560043" y="67256"/>
                  </a:cubicBezTo>
                  <a:lnTo>
                    <a:pt x="1560043" y="1268442"/>
                  </a:lnTo>
                  <a:cubicBezTo>
                    <a:pt x="1560043" y="1305586"/>
                    <a:pt x="1529931" y="1335698"/>
                    <a:pt x="1492786" y="1335698"/>
                  </a:cubicBezTo>
                  <a:lnTo>
                    <a:pt x="67256" y="1335698"/>
                  </a:lnTo>
                  <a:cubicBezTo>
                    <a:pt x="30112" y="1335698"/>
                    <a:pt x="0" y="1305586"/>
                    <a:pt x="0" y="1268442"/>
                  </a:cubicBezTo>
                  <a:lnTo>
                    <a:pt x="0" y="67256"/>
                  </a:lnTo>
                  <a:cubicBezTo>
                    <a:pt x="0" y="30112"/>
                    <a:pt x="30112" y="0"/>
                    <a:pt x="67256" y="0"/>
                  </a:cubicBezTo>
                  <a:close/>
                </a:path>
              </a:pathLst>
            </a:custGeom>
            <a:solidFill>
              <a:srgbClr val="000000">
                <a:alpha val="0"/>
              </a:srgbClr>
            </a:solidFill>
            <a:ln w="38100" cap="rnd">
              <a:solidFill>
                <a:srgbClr val="000000"/>
              </a:solidFill>
              <a:prstDash val="solid"/>
              <a:round/>
            </a:ln>
          </p:spPr>
          <p:txBody>
            <a:bodyPr/>
            <a:lstStyle/>
            <a:p>
              <a:endParaRPr lang="sv-SE" dirty="0"/>
            </a:p>
          </p:txBody>
        </p:sp>
        <p:sp>
          <p:nvSpPr>
            <p:cNvPr id="14" name="TextBox 14"/>
            <p:cNvSpPr txBox="1"/>
            <p:nvPr/>
          </p:nvSpPr>
          <p:spPr>
            <a:xfrm>
              <a:off x="0" y="-38100"/>
              <a:ext cx="1560043" cy="1373798"/>
            </a:xfrm>
            <a:prstGeom prst="rect">
              <a:avLst/>
            </a:prstGeom>
          </p:spPr>
          <p:txBody>
            <a:bodyPr lIns="46400" tIns="46400" rIns="46400" bIns="46400" rtlCol="0" anchor="ctr"/>
            <a:lstStyle/>
            <a:p>
              <a:pPr algn="ctr">
                <a:lnSpc>
                  <a:spcPts val="2659"/>
                </a:lnSpc>
                <a:spcBef>
                  <a:spcPct val="0"/>
                </a:spcBef>
              </a:pPr>
              <a:endParaRPr dirty="0"/>
            </a:p>
          </p:txBody>
        </p:sp>
      </p:grpSp>
      <p:sp>
        <p:nvSpPr>
          <p:cNvPr id="15" name="TextBox 15"/>
          <p:cNvSpPr txBox="1"/>
          <p:nvPr/>
        </p:nvSpPr>
        <p:spPr>
          <a:xfrm>
            <a:off x="1028700" y="4014515"/>
            <a:ext cx="5410200" cy="580390"/>
          </a:xfrm>
          <a:prstGeom prst="rect">
            <a:avLst/>
          </a:prstGeom>
        </p:spPr>
        <p:txBody>
          <a:bodyPr lIns="0" tIns="0" rIns="0" bIns="0" rtlCol="0" anchor="t">
            <a:spAutoFit/>
          </a:bodyPr>
          <a:lstStyle/>
          <a:p>
            <a:pPr algn="ctr">
              <a:lnSpc>
                <a:spcPts val="4759"/>
              </a:lnSpc>
            </a:pPr>
            <a:r>
              <a:rPr lang="en-US" sz="3399" dirty="0">
                <a:solidFill>
                  <a:srgbClr val="000000"/>
                </a:solidFill>
                <a:latin typeface="Open Sans"/>
              </a:rPr>
              <a:t>Aktiva</a:t>
            </a:r>
          </a:p>
        </p:txBody>
      </p:sp>
      <p:sp>
        <p:nvSpPr>
          <p:cNvPr id="16" name="TextBox 16"/>
          <p:cNvSpPr txBox="1"/>
          <p:nvPr/>
        </p:nvSpPr>
        <p:spPr>
          <a:xfrm>
            <a:off x="6438900" y="4014515"/>
            <a:ext cx="5410200" cy="580390"/>
          </a:xfrm>
          <a:prstGeom prst="rect">
            <a:avLst/>
          </a:prstGeom>
        </p:spPr>
        <p:txBody>
          <a:bodyPr lIns="0" tIns="0" rIns="0" bIns="0" rtlCol="0" anchor="t">
            <a:spAutoFit/>
          </a:bodyPr>
          <a:lstStyle/>
          <a:p>
            <a:pPr algn="ctr">
              <a:lnSpc>
                <a:spcPts val="4759"/>
              </a:lnSpc>
            </a:pPr>
            <a:r>
              <a:rPr lang="en-US" sz="3399" dirty="0">
                <a:solidFill>
                  <a:srgbClr val="000000"/>
                </a:solidFill>
                <a:latin typeface="Open Sans"/>
              </a:rPr>
              <a:t>Domare &amp; Ledare</a:t>
            </a:r>
          </a:p>
        </p:txBody>
      </p:sp>
      <p:sp>
        <p:nvSpPr>
          <p:cNvPr id="17" name="TextBox 17"/>
          <p:cNvSpPr txBox="1"/>
          <p:nvPr/>
        </p:nvSpPr>
        <p:spPr>
          <a:xfrm>
            <a:off x="11849100" y="3963035"/>
            <a:ext cx="5410200" cy="1180465"/>
          </a:xfrm>
          <a:prstGeom prst="rect">
            <a:avLst/>
          </a:prstGeom>
        </p:spPr>
        <p:txBody>
          <a:bodyPr lIns="0" tIns="0" rIns="0" bIns="0" rtlCol="0" anchor="t">
            <a:spAutoFit/>
          </a:bodyPr>
          <a:lstStyle/>
          <a:p>
            <a:pPr algn="ctr">
              <a:lnSpc>
                <a:spcPts val="4759"/>
              </a:lnSpc>
            </a:pPr>
            <a:r>
              <a:rPr lang="en-US" sz="3399" dirty="0">
                <a:solidFill>
                  <a:srgbClr val="000000"/>
                </a:solidFill>
                <a:latin typeface="Open Sans"/>
              </a:rPr>
              <a:t>Publik &amp; I omklädningsrummet</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D9D9D9"/>
        </a:solidFill>
        <a:effectLst/>
      </p:bgPr>
    </p:bg>
    <p:spTree>
      <p:nvGrpSpPr>
        <p:cNvPr id="1" name=""/>
        <p:cNvGrpSpPr/>
        <p:nvPr/>
      </p:nvGrpSpPr>
      <p:grpSpPr>
        <a:xfrm>
          <a:off x="0" y="0"/>
          <a:ext cx="0" cy="0"/>
          <a:chOff x="0" y="0"/>
          <a:chExt cx="0" cy="0"/>
        </a:xfrm>
      </p:grpSpPr>
      <p:sp>
        <p:nvSpPr>
          <p:cNvPr id="2" name="TextBox 2"/>
          <p:cNvSpPr txBox="1"/>
          <p:nvPr/>
        </p:nvSpPr>
        <p:spPr>
          <a:xfrm>
            <a:off x="3350568" y="339407"/>
            <a:ext cx="11586865" cy="2797174"/>
          </a:xfrm>
          <a:prstGeom prst="rect">
            <a:avLst/>
          </a:prstGeom>
        </p:spPr>
        <p:txBody>
          <a:bodyPr lIns="0" tIns="0" rIns="0" bIns="0" rtlCol="0" anchor="t">
            <a:spAutoFit/>
          </a:bodyPr>
          <a:lstStyle/>
          <a:p>
            <a:pPr algn="ctr">
              <a:lnSpc>
                <a:spcPts val="11200"/>
              </a:lnSpc>
            </a:pPr>
            <a:r>
              <a:rPr lang="en-US" sz="8000" dirty="0">
                <a:solidFill>
                  <a:srgbClr val="000000"/>
                </a:solidFill>
                <a:latin typeface="Sunborn"/>
              </a:rPr>
              <a:t>Så Vill vi att våra</a:t>
            </a:r>
          </a:p>
          <a:p>
            <a:pPr algn="ctr">
              <a:lnSpc>
                <a:spcPts val="11200"/>
              </a:lnSpc>
            </a:pPr>
            <a:r>
              <a:rPr lang="en-US" sz="8000" dirty="0">
                <a:solidFill>
                  <a:srgbClr val="000000"/>
                </a:solidFill>
                <a:latin typeface="Sunborn"/>
              </a:rPr>
              <a:t>ledare agerar mot... </a:t>
            </a:r>
          </a:p>
        </p:txBody>
      </p:sp>
      <p:grpSp>
        <p:nvGrpSpPr>
          <p:cNvPr id="3" name="Group 3"/>
          <p:cNvGrpSpPr/>
          <p:nvPr/>
        </p:nvGrpSpPr>
        <p:grpSpPr>
          <a:xfrm>
            <a:off x="1028700" y="3852275"/>
            <a:ext cx="5410200" cy="4632176"/>
            <a:chOff x="0" y="0"/>
            <a:chExt cx="1560043" cy="1335698"/>
          </a:xfrm>
        </p:grpSpPr>
        <p:sp>
          <p:nvSpPr>
            <p:cNvPr id="4" name="Freeform 4"/>
            <p:cNvSpPr/>
            <p:nvPr/>
          </p:nvSpPr>
          <p:spPr>
            <a:xfrm>
              <a:off x="0" y="0"/>
              <a:ext cx="1560043" cy="1335698"/>
            </a:xfrm>
            <a:custGeom>
              <a:avLst/>
              <a:gdLst/>
              <a:ahLst/>
              <a:cxnLst/>
              <a:rect l="l" t="t" r="r" b="b"/>
              <a:pathLst>
                <a:path w="1560043" h="1335698">
                  <a:moveTo>
                    <a:pt x="67256" y="0"/>
                  </a:moveTo>
                  <a:lnTo>
                    <a:pt x="1492786" y="0"/>
                  </a:lnTo>
                  <a:cubicBezTo>
                    <a:pt x="1529931" y="0"/>
                    <a:pt x="1560043" y="30112"/>
                    <a:pt x="1560043" y="67256"/>
                  </a:cubicBezTo>
                  <a:lnTo>
                    <a:pt x="1560043" y="1268442"/>
                  </a:lnTo>
                  <a:cubicBezTo>
                    <a:pt x="1560043" y="1305586"/>
                    <a:pt x="1529931" y="1335698"/>
                    <a:pt x="1492786" y="1335698"/>
                  </a:cubicBezTo>
                  <a:lnTo>
                    <a:pt x="67256" y="1335698"/>
                  </a:lnTo>
                  <a:cubicBezTo>
                    <a:pt x="30112" y="1335698"/>
                    <a:pt x="0" y="1305586"/>
                    <a:pt x="0" y="1268442"/>
                  </a:cubicBezTo>
                  <a:lnTo>
                    <a:pt x="0" y="67256"/>
                  </a:lnTo>
                  <a:cubicBezTo>
                    <a:pt x="0" y="30112"/>
                    <a:pt x="30112" y="0"/>
                    <a:pt x="67256" y="0"/>
                  </a:cubicBezTo>
                  <a:close/>
                </a:path>
              </a:pathLst>
            </a:custGeom>
            <a:solidFill>
              <a:srgbClr val="000000">
                <a:alpha val="0"/>
              </a:srgbClr>
            </a:solidFill>
            <a:ln w="38100" cap="rnd">
              <a:solidFill>
                <a:srgbClr val="000000"/>
              </a:solidFill>
              <a:prstDash val="solid"/>
              <a:round/>
            </a:ln>
          </p:spPr>
          <p:txBody>
            <a:bodyPr/>
            <a:lstStyle/>
            <a:p>
              <a:endParaRPr lang="sv-SE" dirty="0"/>
            </a:p>
          </p:txBody>
        </p:sp>
        <p:sp>
          <p:nvSpPr>
            <p:cNvPr id="5" name="TextBox 5"/>
            <p:cNvSpPr txBox="1"/>
            <p:nvPr/>
          </p:nvSpPr>
          <p:spPr>
            <a:xfrm>
              <a:off x="0" y="-38100"/>
              <a:ext cx="1560043" cy="1373798"/>
            </a:xfrm>
            <a:prstGeom prst="rect">
              <a:avLst/>
            </a:prstGeom>
          </p:spPr>
          <p:txBody>
            <a:bodyPr lIns="46400" tIns="46400" rIns="46400" bIns="46400" rtlCol="0" anchor="ctr"/>
            <a:lstStyle/>
            <a:p>
              <a:pPr algn="ctr">
                <a:lnSpc>
                  <a:spcPts val="2659"/>
                </a:lnSpc>
                <a:spcBef>
                  <a:spcPct val="0"/>
                </a:spcBef>
              </a:pPr>
              <a:endParaRPr dirty="0"/>
            </a:p>
          </p:txBody>
        </p:sp>
      </p:grpSp>
      <p:grpSp>
        <p:nvGrpSpPr>
          <p:cNvPr id="6" name="Group 6"/>
          <p:cNvGrpSpPr/>
          <p:nvPr/>
        </p:nvGrpSpPr>
        <p:grpSpPr>
          <a:xfrm>
            <a:off x="6438900" y="3852275"/>
            <a:ext cx="5410200" cy="4632176"/>
            <a:chOff x="0" y="0"/>
            <a:chExt cx="1560043" cy="1335698"/>
          </a:xfrm>
        </p:grpSpPr>
        <p:sp>
          <p:nvSpPr>
            <p:cNvPr id="7" name="Freeform 7"/>
            <p:cNvSpPr/>
            <p:nvPr/>
          </p:nvSpPr>
          <p:spPr>
            <a:xfrm>
              <a:off x="0" y="0"/>
              <a:ext cx="1560043" cy="1335698"/>
            </a:xfrm>
            <a:custGeom>
              <a:avLst/>
              <a:gdLst/>
              <a:ahLst/>
              <a:cxnLst/>
              <a:rect l="l" t="t" r="r" b="b"/>
              <a:pathLst>
                <a:path w="1560043" h="1335698">
                  <a:moveTo>
                    <a:pt x="67256" y="0"/>
                  </a:moveTo>
                  <a:lnTo>
                    <a:pt x="1492786" y="0"/>
                  </a:lnTo>
                  <a:cubicBezTo>
                    <a:pt x="1529931" y="0"/>
                    <a:pt x="1560043" y="30112"/>
                    <a:pt x="1560043" y="67256"/>
                  </a:cubicBezTo>
                  <a:lnTo>
                    <a:pt x="1560043" y="1268442"/>
                  </a:lnTo>
                  <a:cubicBezTo>
                    <a:pt x="1560043" y="1305586"/>
                    <a:pt x="1529931" y="1335698"/>
                    <a:pt x="1492786" y="1335698"/>
                  </a:cubicBezTo>
                  <a:lnTo>
                    <a:pt x="67256" y="1335698"/>
                  </a:lnTo>
                  <a:cubicBezTo>
                    <a:pt x="30112" y="1335698"/>
                    <a:pt x="0" y="1305586"/>
                    <a:pt x="0" y="1268442"/>
                  </a:cubicBezTo>
                  <a:lnTo>
                    <a:pt x="0" y="67256"/>
                  </a:lnTo>
                  <a:cubicBezTo>
                    <a:pt x="0" y="30112"/>
                    <a:pt x="30112" y="0"/>
                    <a:pt x="67256" y="0"/>
                  </a:cubicBezTo>
                  <a:close/>
                </a:path>
              </a:pathLst>
            </a:custGeom>
            <a:solidFill>
              <a:srgbClr val="000000">
                <a:alpha val="0"/>
              </a:srgbClr>
            </a:solidFill>
            <a:ln w="38100" cap="rnd">
              <a:solidFill>
                <a:srgbClr val="000000"/>
              </a:solidFill>
              <a:prstDash val="solid"/>
              <a:round/>
            </a:ln>
          </p:spPr>
          <p:txBody>
            <a:bodyPr/>
            <a:lstStyle/>
            <a:p>
              <a:endParaRPr lang="sv-SE" dirty="0"/>
            </a:p>
          </p:txBody>
        </p:sp>
        <p:sp>
          <p:nvSpPr>
            <p:cNvPr id="8" name="TextBox 8"/>
            <p:cNvSpPr txBox="1"/>
            <p:nvPr/>
          </p:nvSpPr>
          <p:spPr>
            <a:xfrm>
              <a:off x="0" y="-38100"/>
              <a:ext cx="1560043" cy="1373798"/>
            </a:xfrm>
            <a:prstGeom prst="rect">
              <a:avLst/>
            </a:prstGeom>
          </p:spPr>
          <p:txBody>
            <a:bodyPr lIns="46400" tIns="46400" rIns="46400" bIns="46400" rtlCol="0" anchor="ctr"/>
            <a:lstStyle/>
            <a:p>
              <a:pPr algn="ctr">
                <a:lnSpc>
                  <a:spcPts val="2659"/>
                </a:lnSpc>
                <a:spcBef>
                  <a:spcPct val="0"/>
                </a:spcBef>
              </a:pPr>
              <a:endParaRPr dirty="0"/>
            </a:p>
          </p:txBody>
        </p:sp>
      </p:grpSp>
      <p:grpSp>
        <p:nvGrpSpPr>
          <p:cNvPr id="9" name="Group 9"/>
          <p:cNvGrpSpPr/>
          <p:nvPr/>
        </p:nvGrpSpPr>
        <p:grpSpPr>
          <a:xfrm>
            <a:off x="11849100" y="3852275"/>
            <a:ext cx="5410200" cy="4632176"/>
            <a:chOff x="0" y="0"/>
            <a:chExt cx="1560043" cy="1335698"/>
          </a:xfrm>
        </p:grpSpPr>
        <p:sp>
          <p:nvSpPr>
            <p:cNvPr id="10" name="Freeform 10"/>
            <p:cNvSpPr/>
            <p:nvPr/>
          </p:nvSpPr>
          <p:spPr>
            <a:xfrm>
              <a:off x="0" y="0"/>
              <a:ext cx="1560043" cy="1335698"/>
            </a:xfrm>
            <a:custGeom>
              <a:avLst/>
              <a:gdLst/>
              <a:ahLst/>
              <a:cxnLst/>
              <a:rect l="l" t="t" r="r" b="b"/>
              <a:pathLst>
                <a:path w="1560043" h="1335698">
                  <a:moveTo>
                    <a:pt x="67256" y="0"/>
                  </a:moveTo>
                  <a:lnTo>
                    <a:pt x="1492786" y="0"/>
                  </a:lnTo>
                  <a:cubicBezTo>
                    <a:pt x="1529931" y="0"/>
                    <a:pt x="1560043" y="30112"/>
                    <a:pt x="1560043" y="67256"/>
                  </a:cubicBezTo>
                  <a:lnTo>
                    <a:pt x="1560043" y="1268442"/>
                  </a:lnTo>
                  <a:cubicBezTo>
                    <a:pt x="1560043" y="1305586"/>
                    <a:pt x="1529931" y="1335698"/>
                    <a:pt x="1492786" y="1335698"/>
                  </a:cubicBezTo>
                  <a:lnTo>
                    <a:pt x="67256" y="1335698"/>
                  </a:lnTo>
                  <a:cubicBezTo>
                    <a:pt x="30112" y="1335698"/>
                    <a:pt x="0" y="1305586"/>
                    <a:pt x="0" y="1268442"/>
                  </a:cubicBezTo>
                  <a:lnTo>
                    <a:pt x="0" y="67256"/>
                  </a:lnTo>
                  <a:cubicBezTo>
                    <a:pt x="0" y="30112"/>
                    <a:pt x="30112" y="0"/>
                    <a:pt x="67256" y="0"/>
                  </a:cubicBezTo>
                  <a:close/>
                </a:path>
              </a:pathLst>
            </a:custGeom>
            <a:solidFill>
              <a:srgbClr val="000000">
                <a:alpha val="0"/>
              </a:srgbClr>
            </a:solidFill>
            <a:ln w="38100" cap="rnd">
              <a:solidFill>
                <a:srgbClr val="000000"/>
              </a:solidFill>
              <a:prstDash val="solid"/>
              <a:round/>
            </a:ln>
          </p:spPr>
          <p:txBody>
            <a:bodyPr/>
            <a:lstStyle/>
            <a:p>
              <a:endParaRPr lang="sv-SE" dirty="0"/>
            </a:p>
          </p:txBody>
        </p:sp>
        <p:sp>
          <p:nvSpPr>
            <p:cNvPr id="11" name="TextBox 11"/>
            <p:cNvSpPr txBox="1"/>
            <p:nvPr/>
          </p:nvSpPr>
          <p:spPr>
            <a:xfrm>
              <a:off x="0" y="-38100"/>
              <a:ext cx="1560043" cy="1373798"/>
            </a:xfrm>
            <a:prstGeom prst="rect">
              <a:avLst/>
            </a:prstGeom>
          </p:spPr>
          <p:txBody>
            <a:bodyPr lIns="46400" tIns="46400" rIns="46400" bIns="46400" rtlCol="0" anchor="ctr"/>
            <a:lstStyle/>
            <a:p>
              <a:pPr algn="ctr">
                <a:lnSpc>
                  <a:spcPts val="2659"/>
                </a:lnSpc>
                <a:spcBef>
                  <a:spcPct val="0"/>
                </a:spcBef>
              </a:pPr>
              <a:endParaRPr dirty="0"/>
            </a:p>
          </p:txBody>
        </p:sp>
      </p:grpSp>
      <p:sp>
        <p:nvSpPr>
          <p:cNvPr id="12" name="TextBox 12"/>
          <p:cNvSpPr txBox="1"/>
          <p:nvPr/>
        </p:nvSpPr>
        <p:spPr>
          <a:xfrm>
            <a:off x="1028700" y="4014515"/>
            <a:ext cx="5410200" cy="580390"/>
          </a:xfrm>
          <a:prstGeom prst="rect">
            <a:avLst/>
          </a:prstGeom>
        </p:spPr>
        <p:txBody>
          <a:bodyPr lIns="0" tIns="0" rIns="0" bIns="0" rtlCol="0" anchor="t">
            <a:spAutoFit/>
          </a:bodyPr>
          <a:lstStyle/>
          <a:p>
            <a:pPr algn="ctr">
              <a:lnSpc>
                <a:spcPts val="4759"/>
              </a:lnSpc>
            </a:pPr>
            <a:r>
              <a:rPr lang="en-US" sz="3399" dirty="0">
                <a:solidFill>
                  <a:srgbClr val="000000"/>
                </a:solidFill>
                <a:latin typeface="Open Sans"/>
              </a:rPr>
              <a:t>Aktiva</a:t>
            </a:r>
          </a:p>
        </p:txBody>
      </p:sp>
      <p:sp>
        <p:nvSpPr>
          <p:cNvPr id="13" name="TextBox 13"/>
          <p:cNvSpPr txBox="1"/>
          <p:nvPr/>
        </p:nvSpPr>
        <p:spPr>
          <a:xfrm>
            <a:off x="6438900" y="4014515"/>
            <a:ext cx="5410200" cy="580390"/>
          </a:xfrm>
          <a:prstGeom prst="rect">
            <a:avLst/>
          </a:prstGeom>
        </p:spPr>
        <p:txBody>
          <a:bodyPr lIns="0" tIns="0" rIns="0" bIns="0" rtlCol="0" anchor="t">
            <a:spAutoFit/>
          </a:bodyPr>
          <a:lstStyle/>
          <a:p>
            <a:pPr algn="ctr">
              <a:lnSpc>
                <a:spcPts val="4759"/>
              </a:lnSpc>
            </a:pPr>
            <a:r>
              <a:rPr lang="en-US" sz="3399" dirty="0">
                <a:solidFill>
                  <a:srgbClr val="000000"/>
                </a:solidFill>
                <a:latin typeface="Open Sans"/>
              </a:rPr>
              <a:t>Domare &amp; Ledare</a:t>
            </a:r>
          </a:p>
        </p:txBody>
      </p:sp>
      <p:sp>
        <p:nvSpPr>
          <p:cNvPr id="14" name="TextBox 14"/>
          <p:cNvSpPr txBox="1"/>
          <p:nvPr/>
        </p:nvSpPr>
        <p:spPr>
          <a:xfrm>
            <a:off x="11849100" y="3963035"/>
            <a:ext cx="5410200" cy="1180465"/>
          </a:xfrm>
          <a:prstGeom prst="rect">
            <a:avLst/>
          </a:prstGeom>
        </p:spPr>
        <p:txBody>
          <a:bodyPr lIns="0" tIns="0" rIns="0" bIns="0" rtlCol="0" anchor="t">
            <a:spAutoFit/>
          </a:bodyPr>
          <a:lstStyle/>
          <a:p>
            <a:pPr algn="ctr">
              <a:lnSpc>
                <a:spcPts val="4759"/>
              </a:lnSpc>
            </a:pPr>
            <a:r>
              <a:rPr lang="en-US" sz="3399" dirty="0">
                <a:solidFill>
                  <a:srgbClr val="000000"/>
                </a:solidFill>
                <a:latin typeface="Open Sans"/>
              </a:rPr>
              <a:t>Publik &amp; I omklädningsrummet</a:t>
            </a:r>
          </a:p>
        </p:txBody>
      </p:sp>
      <p:sp>
        <p:nvSpPr>
          <p:cNvPr id="17" name="Freeform 17"/>
          <p:cNvSpPr/>
          <p:nvPr/>
        </p:nvSpPr>
        <p:spPr>
          <a:xfrm>
            <a:off x="723521" y="8484451"/>
            <a:ext cx="1484121" cy="1547698"/>
          </a:xfrm>
          <a:custGeom>
            <a:avLst/>
            <a:gdLst/>
            <a:ahLst/>
            <a:cxnLst/>
            <a:rect l="l" t="t" r="r" b="b"/>
            <a:pathLst>
              <a:path w="1978828" h="2063597">
                <a:moveTo>
                  <a:pt x="0" y="0"/>
                </a:moveTo>
                <a:lnTo>
                  <a:pt x="1978828" y="0"/>
                </a:lnTo>
                <a:lnTo>
                  <a:pt x="1978828" y="2063597"/>
                </a:lnTo>
                <a:lnTo>
                  <a:pt x="0" y="2063597"/>
                </a:lnTo>
                <a:lnTo>
                  <a:pt x="0" y="0"/>
                </a:lnTo>
                <a:close/>
              </a:path>
            </a:pathLst>
          </a:custGeom>
          <a:blipFill>
            <a:blip r:embed="rId2"/>
            <a:stretch>
              <a:fillRect l="-43353" r="-42868"/>
            </a:stretch>
          </a:blipFill>
        </p:spPr>
        <p:txBody>
          <a:bodyPr/>
          <a:lstStyle/>
          <a:p>
            <a:endParaRPr lang="sv-SE"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D9D9D9"/>
        </a:solidFill>
        <a:effectLst/>
      </p:bgPr>
    </p:bg>
    <p:spTree>
      <p:nvGrpSpPr>
        <p:cNvPr id="1" name=""/>
        <p:cNvGrpSpPr/>
        <p:nvPr/>
      </p:nvGrpSpPr>
      <p:grpSpPr>
        <a:xfrm>
          <a:off x="0" y="0"/>
          <a:ext cx="0" cy="0"/>
          <a:chOff x="0" y="0"/>
          <a:chExt cx="0" cy="0"/>
        </a:xfrm>
      </p:grpSpPr>
      <p:sp>
        <p:nvSpPr>
          <p:cNvPr id="2" name="TextBox 2"/>
          <p:cNvSpPr txBox="1"/>
          <p:nvPr/>
        </p:nvSpPr>
        <p:spPr>
          <a:xfrm>
            <a:off x="1570137" y="339407"/>
            <a:ext cx="15147727" cy="2797174"/>
          </a:xfrm>
          <a:prstGeom prst="rect">
            <a:avLst/>
          </a:prstGeom>
        </p:spPr>
        <p:txBody>
          <a:bodyPr lIns="0" tIns="0" rIns="0" bIns="0" rtlCol="0" anchor="t">
            <a:spAutoFit/>
          </a:bodyPr>
          <a:lstStyle/>
          <a:p>
            <a:pPr algn="ctr">
              <a:lnSpc>
                <a:spcPts val="11200"/>
              </a:lnSpc>
            </a:pPr>
            <a:r>
              <a:rPr lang="en-US" sz="8000" dirty="0">
                <a:solidFill>
                  <a:srgbClr val="000000"/>
                </a:solidFill>
                <a:latin typeface="Sunborn"/>
              </a:rPr>
              <a:t>Så Vill vi att </a:t>
            </a:r>
          </a:p>
          <a:p>
            <a:pPr algn="ctr">
              <a:lnSpc>
                <a:spcPts val="11200"/>
              </a:lnSpc>
            </a:pPr>
            <a:r>
              <a:rPr lang="en-US" sz="8000" dirty="0">
                <a:solidFill>
                  <a:srgbClr val="000000"/>
                </a:solidFill>
                <a:latin typeface="Sunborn"/>
              </a:rPr>
              <a:t>andra vuxna agerar MOT... </a:t>
            </a:r>
          </a:p>
        </p:txBody>
      </p:sp>
      <p:grpSp>
        <p:nvGrpSpPr>
          <p:cNvPr id="3" name="Group 3"/>
          <p:cNvGrpSpPr/>
          <p:nvPr/>
        </p:nvGrpSpPr>
        <p:grpSpPr>
          <a:xfrm>
            <a:off x="1028700" y="3852275"/>
            <a:ext cx="5410200" cy="4632176"/>
            <a:chOff x="0" y="0"/>
            <a:chExt cx="1560043" cy="1335698"/>
          </a:xfrm>
        </p:grpSpPr>
        <p:sp>
          <p:nvSpPr>
            <p:cNvPr id="4" name="Freeform 4"/>
            <p:cNvSpPr/>
            <p:nvPr/>
          </p:nvSpPr>
          <p:spPr>
            <a:xfrm>
              <a:off x="0" y="0"/>
              <a:ext cx="1560043" cy="1335698"/>
            </a:xfrm>
            <a:custGeom>
              <a:avLst/>
              <a:gdLst/>
              <a:ahLst/>
              <a:cxnLst/>
              <a:rect l="l" t="t" r="r" b="b"/>
              <a:pathLst>
                <a:path w="1560043" h="1335698">
                  <a:moveTo>
                    <a:pt x="67256" y="0"/>
                  </a:moveTo>
                  <a:lnTo>
                    <a:pt x="1492786" y="0"/>
                  </a:lnTo>
                  <a:cubicBezTo>
                    <a:pt x="1529931" y="0"/>
                    <a:pt x="1560043" y="30112"/>
                    <a:pt x="1560043" y="67256"/>
                  </a:cubicBezTo>
                  <a:lnTo>
                    <a:pt x="1560043" y="1268442"/>
                  </a:lnTo>
                  <a:cubicBezTo>
                    <a:pt x="1560043" y="1305586"/>
                    <a:pt x="1529931" y="1335698"/>
                    <a:pt x="1492786" y="1335698"/>
                  </a:cubicBezTo>
                  <a:lnTo>
                    <a:pt x="67256" y="1335698"/>
                  </a:lnTo>
                  <a:cubicBezTo>
                    <a:pt x="30112" y="1335698"/>
                    <a:pt x="0" y="1305586"/>
                    <a:pt x="0" y="1268442"/>
                  </a:cubicBezTo>
                  <a:lnTo>
                    <a:pt x="0" y="67256"/>
                  </a:lnTo>
                  <a:cubicBezTo>
                    <a:pt x="0" y="30112"/>
                    <a:pt x="30112" y="0"/>
                    <a:pt x="67256" y="0"/>
                  </a:cubicBezTo>
                  <a:close/>
                </a:path>
              </a:pathLst>
            </a:custGeom>
            <a:solidFill>
              <a:srgbClr val="000000">
                <a:alpha val="0"/>
              </a:srgbClr>
            </a:solidFill>
            <a:ln w="38100" cap="rnd">
              <a:solidFill>
                <a:srgbClr val="000000"/>
              </a:solidFill>
              <a:prstDash val="solid"/>
              <a:round/>
            </a:ln>
          </p:spPr>
          <p:txBody>
            <a:bodyPr/>
            <a:lstStyle/>
            <a:p>
              <a:endParaRPr lang="sv-SE" dirty="0"/>
            </a:p>
          </p:txBody>
        </p:sp>
        <p:sp>
          <p:nvSpPr>
            <p:cNvPr id="5" name="TextBox 5"/>
            <p:cNvSpPr txBox="1"/>
            <p:nvPr/>
          </p:nvSpPr>
          <p:spPr>
            <a:xfrm>
              <a:off x="0" y="-38100"/>
              <a:ext cx="1560043" cy="1373798"/>
            </a:xfrm>
            <a:prstGeom prst="rect">
              <a:avLst/>
            </a:prstGeom>
          </p:spPr>
          <p:txBody>
            <a:bodyPr lIns="46400" tIns="46400" rIns="46400" bIns="46400" rtlCol="0" anchor="ctr"/>
            <a:lstStyle/>
            <a:p>
              <a:pPr algn="ctr">
                <a:lnSpc>
                  <a:spcPts val="2659"/>
                </a:lnSpc>
                <a:spcBef>
                  <a:spcPct val="0"/>
                </a:spcBef>
              </a:pPr>
              <a:endParaRPr dirty="0"/>
            </a:p>
          </p:txBody>
        </p:sp>
      </p:grpSp>
      <p:grpSp>
        <p:nvGrpSpPr>
          <p:cNvPr id="6" name="Group 6"/>
          <p:cNvGrpSpPr/>
          <p:nvPr/>
        </p:nvGrpSpPr>
        <p:grpSpPr>
          <a:xfrm>
            <a:off x="6438900" y="3852275"/>
            <a:ext cx="5410200" cy="4632176"/>
            <a:chOff x="0" y="0"/>
            <a:chExt cx="1560043" cy="1335698"/>
          </a:xfrm>
        </p:grpSpPr>
        <p:sp>
          <p:nvSpPr>
            <p:cNvPr id="7" name="Freeform 7"/>
            <p:cNvSpPr/>
            <p:nvPr/>
          </p:nvSpPr>
          <p:spPr>
            <a:xfrm>
              <a:off x="0" y="0"/>
              <a:ext cx="1560043" cy="1335698"/>
            </a:xfrm>
            <a:custGeom>
              <a:avLst/>
              <a:gdLst/>
              <a:ahLst/>
              <a:cxnLst/>
              <a:rect l="l" t="t" r="r" b="b"/>
              <a:pathLst>
                <a:path w="1560043" h="1335698">
                  <a:moveTo>
                    <a:pt x="67256" y="0"/>
                  </a:moveTo>
                  <a:lnTo>
                    <a:pt x="1492786" y="0"/>
                  </a:lnTo>
                  <a:cubicBezTo>
                    <a:pt x="1529931" y="0"/>
                    <a:pt x="1560043" y="30112"/>
                    <a:pt x="1560043" y="67256"/>
                  </a:cubicBezTo>
                  <a:lnTo>
                    <a:pt x="1560043" y="1268442"/>
                  </a:lnTo>
                  <a:cubicBezTo>
                    <a:pt x="1560043" y="1305586"/>
                    <a:pt x="1529931" y="1335698"/>
                    <a:pt x="1492786" y="1335698"/>
                  </a:cubicBezTo>
                  <a:lnTo>
                    <a:pt x="67256" y="1335698"/>
                  </a:lnTo>
                  <a:cubicBezTo>
                    <a:pt x="30112" y="1335698"/>
                    <a:pt x="0" y="1305586"/>
                    <a:pt x="0" y="1268442"/>
                  </a:cubicBezTo>
                  <a:lnTo>
                    <a:pt x="0" y="67256"/>
                  </a:lnTo>
                  <a:cubicBezTo>
                    <a:pt x="0" y="30112"/>
                    <a:pt x="30112" y="0"/>
                    <a:pt x="67256" y="0"/>
                  </a:cubicBezTo>
                  <a:close/>
                </a:path>
              </a:pathLst>
            </a:custGeom>
            <a:solidFill>
              <a:srgbClr val="000000">
                <a:alpha val="0"/>
              </a:srgbClr>
            </a:solidFill>
            <a:ln w="38100" cap="rnd">
              <a:solidFill>
                <a:srgbClr val="000000"/>
              </a:solidFill>
              <a:prstDash val="solid"/>
              <a:round/>
            </a:ln>
          </p:spPr>
          <p:txBody>
            <a:bodyPr/>
            <a:lstStyle/>
            <a:p>
              <a:endParaRPr lang="sv-SE" dirty="0"/>
            </a:p>
          </p:txBody>
        </p:sp>
        <p:sp>
          <p:nvSpPr>
            <p:cNvPr id="8" name="TextBox 8"/>
            <p:cNvSpPr txBox="1"/>
            <p:nvPr/>
          </p:nvSpPr>
          <p:spPr>
            <a:xfrm>
              <a:off x="0" y="-38100"/>
              <a:ext cx="1560043" cy="1373798"/>
            </a:xfrm>
            <a:prstGeom prst="rect">
              <a:avLst/>
            </a:prstGeom>
          </p:spPr>
          <p:txBody>
            <a:bodyPr lIns="46400" tIns="46400" rIns="46400" bIns="46400" rtlCol="0" anchor="ctr"/>
            <a:lstStyle/>
            <a:p>
              <a:pPr algn="ctr">
                <a:lnSpc>
                  <a:spcPts val="2659"/>
                </a:lnSpc>
                <a:spcBef>
                  <a:spcPct val="0"/>
                </a:spcBef>
              </a:pPr>
              <a:endParaRPr dirty="0"/>
            </a:p>
          </p:txBody>
        </p:sp>
      </p:grpSp>
      <p:grpSp>
        <p:nvGrpSpPr>
          <p:cNvPr id="9" name="Group 9"/>
          <p:cNvGrpSpPr/>
          <p:nvPr/>
        </p:nvGrpSpPr>
        <p:grpSpPr>
          <a:xfrm>
            <a:off x="11849100" y="3852275"/>
            <a:ext cx="5410200" cy="4632176"/>
            <a:chOff x="0" y="0"/>
            <a:chExt cx="1560043" cy="1335698"/>
          </a:xfrm>
        </p:grpSpPr>
        <p:sp>
          <p:nvSpPr>
            <p:cNvPr id="10" name="Freeform 10"/>
            <p:cNvSpPr/>
            <p:nvPr/>
          </p:nvSpPr>
          <p:spPr>
            <a:xfrm>
              <a:off x="0" y="0"/>
              <a:ext cx="1560043" cy="1335698"/>
            </a:xfrm>
            <a:custGeom>
              <a:avLst/>
              <a:gdLst/>
              <a:ahLst/>
              <a:cxnLst/>
              <a:rect l="l" t="t" r="r" b="b"/>
              <a:pathLst>
                <a:path w="1560043" h="1335698">
                  <a:moveTo>
                    <a:pt x="67256" y="0"/>
                  </a:moveTo>
                  <a:lnTo>
                    <a:pt x="1492786" y="0"/>
                  </a:lnTo>
                  <a:cubicBezTo>
                    <a:pt x="1529931" y="0"/>
                    <a:pt x="1560043" y="30112"/>
                    <a:pt x="1560043" y="67256"/>
                  </a:cubicBezTo>
                  <a:lnTo>
                    <a:pt x="1560043" y="1268442"/>
                  </a:lnTo>
                  <a:cubicBezTo>
                    <a:pt x="1560043" y="1305586"/>
                    <a:pt x="1529931" y="1335698"/>
                    <a:pt x="1492786" y="1335698"/>
                  </a:cubicBezTo>
                  <a:lnTo>
                    <a:pt x="67256" y="1335698"/>
                  </a:lnTo>
                  <a:cubicBezTo>
                    <a:pt x="30112" y="1335698"/>
                    <a:pt x="0" y="1305586"/>
                    <a:pt x="0" y="1268442"/>
                  </a:cubicBezTo>
                  <a:lnTo>
                    <a:pt x="0" y="67256"/>
                  </a:lnTo>
                  <a:cubicBezTo>
                    <a:pt x="0" y="30112"/>
                    <a:pt x="30112" y="0"/>
                    <a:pt x="67256" y="0"/>
                  </a:cubicBezTo>
                  <a:close/>
                </a:path>
              </a:pathLst>
            </a:custGeom>
            <a:solidFill>
              <a:srgbClr val="000000">
                <a:alpha val="0"/>
              </a:srgbClr>
            </a:solidFill>
            <a:ln w="38100" cap="rnd">
              <a:solidFill>
                <a:srgbClr val="000000"/>
              </a:solidFill>
              <a:prstDash val="solid"/>
              <a:round/>
            </a:ln>
          </p:spPr>
          <p:txBody>
            <a:bodyPr/>
            <a:lstStyle/>
            <a:p>
              <a:endParaRPr lang="sv-SE" dirty="0"/>
            </a:p>
          </p:txBody>
        </p:sp>
        <p:sp>
          <p:nvSpPr>
            <p:cNvPr id="11" name="TextBox 11"/>
            <p:cNvSpPr txBox="1"/>
            <p:nvPr/>
          </p:nvSpPr>
          <p:spPr>
            <a:xfrm>
              <a:off x="0" y="-38100"/>
              <a:ext cx="1560043" cy="1373798"/>
            </a:xfrm>
            <a:prstGeom prst="rect">
              <a:avLst/>
            </a:prstGeom>
          </p:spPr>
          <p:txBody>
            <a:bodyPr lIns="46400" tIns="46400" rIns="46400" bIns="46400" rtlCol="0" anchor="ctr"/>
            <a:lstStyle/>
            <a:p>
              <a:pPr algn="ctr">
                <a:lnSpc>
                  <a:spcPts val="2659"/>
                </a:lnSpc>
                <a:spcBef>
                  <a:spcPct val="0"/>
                </a:spcBef>
              </a:pPr>
              <a:endParaRPr dirty="0"/>
            </a:p>
          </p:txBody>
        </p:sp>
      </p:grpSp>
      <p:sp>
        <p:nvSpPr>
          <p:cNvPr id="12" name="TextBox 12"/>
          <p:cNvSpPr txBox="1"/>
          <p:nvPr/>
        </p:nvSpPr>
        <p:spPr>
          <a:xfrm>
            <a:off x="1028700" y="4014515"/>
            <a:ext cx="5410200" cy="1180465"/>
          </a:xfrm>
          <a:prstGeom prst="rect">
            <a:avLst/>
          </a:prstGeom>
        </p:spPr>
        <p:txBody>
          <a:bodyPr lIns="0" tIns="0" rIns="0" bIns="0" rtlCol="0" anchor="t">
            <a:spAutoFit/>
          </a:bodyPr>
          <a:lstStyle/>
          <a:p>
            <a:pPr algn="ctr">
              <a:lnSpc>
                <a:spcPts val="4759"/>
              </a:lnSpc>
            </a:pPr>
            <a:r>
              <a:rPr lang="en-US" sz="3399" dirty="0">
                <a:solidFill>
                  <a:srgbClr val="000000"/>
                </a:solidFill>
                <a:latin typeface="Open Sans"/>
              </a:rPr>
              <a:t>Lagkamrater &amp; motståndare</a:t>
            </a:r>
          </a:p>
        </p:txBody>
      </p:sp>
      <p:sp>
        <p:nvSpPr>
          <p:cNvPr id="13" name="TextBox 13"/>
          <p:cNvSpPr txBox="1"/>
          <p:nvPr/>
        </p:nvSpPr>
        <p:spPr>
          <a:xfrm>
            <a:off x="6438900" y="4014515"/>
            <a:ext cx="5410200" cy="580390"/>
          </a:xfrm>
          <a:prstGeom prst="rect">
            <a:avLst/>
          </a:prstGeom>
        </p:spPr>
        <p:txBody>
          <a:bodyPr lIns="0" tIns="0" rIns="0" bIns="0" rtlCol="0" anchor="t">
            <a:spAutoFit/>
          </a:bodyPr>
          <a:lstStyle/>
          <a:p>
            <a:pPr algn="ctr">
              <a:lnSpc>
                <a:spcPts val="4759"/>
              </a:lnSpc>
            </a:pPr>
            <a:r>
              <a:rPr lang="en-US" sz="3399" dirty="0">
                <a:solidFill>
                  <a:srgbClr val="000000"/>
                </a:solidFill>
                <a:latin typeface="Open Sans"/>
              </a:rPr>
              <a:t>Domare &amp; Ledare</a:t>
            </a:r>
          </a:p>
        </p:txBody>
      </p:sp>
      <p:sp>
        <p:nvSpPr>
          <p:cNvPr id="14" name="TextBox 14"/>
          <p:cNvSpPr txBox="1"/>
          <p:nvPr/>
        </p:nvSpPr>
        <p:spPr>
          <a:xfrm>
            <a:off x="11849100" y="3963035"/>
            <a:ext cx="5410200" cy="580390"/>
          </a:xfrm>
          <a:prstGeom prst="rect">
            <a:avLst/>
          </a:prstGeom>
        </p:spPr>
        <p:txBody>
          <a:bodyPr lIns="0" tIns="0" rIns="0" bIns="0" rtlCol="0" anchor="t">
            <a:spAutoFit/>
          </a:bodyPr>
          <a:lstStyle/>
          <a:p>
            <a:pPr algn="ctr">
              <a:lnSpc>
                <a:spcPts val="4759"/>
              </a:lnSpc>
            </a:pPr>
            <a:r>
              <a:rPr lang="en-US" sz="3399" dirty="0">
                <a:solidFill>
                  <a:srgbClr val="000000"/>
                </a:solidFill>
                <a:latin typeface="Open Sans"/>
              </a:rPr>
              <a:t>Publik</a:t>
            </a:r>
          </a:p>
        </p:txBody>
      </p:sp>
      <p:sp>
        <p:nvSpPr>
          <p:cNvPr id="17" name="Freeform 17"/>
          <p:cNvSpPr/>
          <p:nvPr/>
        </p:nvSpPr>
        <p:spPr>
          <a:xfrm>
            <a:off x="723521" y="8484451"/>
            <a:ext cx="1484121" cy="1547698"/>
          </a:xfrm>
          <a:custGeom>
            <a:avLst/>
            <a:gdLst/>
            <a:ahLst/>
            <a:cxnLst/>
            <a:rect l="l" t="t" r="r" b="b"/>
            <a:pathLst>
              <a:path w="1978828" h="2063597">
                <a:moveTo>
                  <a:pt x="0" y="0"/>
                </a:moveTo>
                <a:lnTo>
                  <a:pt x="1978828" y="0"/>
                </a:lnTo>
                <a:lnTo>
                  <a:pt x="1978828" y="2063597"/>
                </a:lnTo>
                <a:lnTo>
                  <a:pt x="0" y="2063597"/>
                </a:lnTo>
                <a:lnTo>
                  <a:pt x="0" y="0"/>
                </a:lnTo>
                <a:close/>
              </a:path>
            </a:pathLst>
          </a:custGeom>
          <a:blipFill>
            <a:blip r:embed="rId2"/>
            <a:stretch>
              <a:fillRect l="-43353" r="-42868"/>
            </a:stretch>
          </a:blipFill>
        </p:spPr>
        <p:txBody>
          <a:bodyPr/>
          <a:lstStyle/>
          <a:p>
            <a:endParaRPr lang="sv-SE"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D9D9D9"/>
        </a:solidFill>
        <a:effectLst/>
      </p:bgPr>
    </p:bg>
    <p:spTree>
      <p:nvGrpSpPr>
        <p:cNvPr id="1" name=""/>
        <p:cNvGrpSpPr/>
        <p:nvPr/>
      </p:nvGrpSpPr>
      <p:grpSpPr>
        <a:xfrm>
          <a:off x="0" y="0"/>
          <a:ext cx="0" cy="0"/>
          <a:chOff x="0" y="0"/>
          <a:chExt cx="0" cy="0"/>
        </a:xfrm>
      </p:grpSpPr>
      <p:sp>
        <p:nvSpPr>
          <p:cNvPr id="2" name="TextBox 2"/>
          <p:cNvSpPr txBox="1"/>
          <p:nvPr/>
        </p:nvSpPr>
        <p:spPr>
          <a:xfrm>
            <a:off x="394990" y="1342026"/>
            <a:ext cx="17498020" cy="2157097"/>
          </a:xfrm>
          <a:prstGeom prst="rect">
            <a:avLst/>
          </a:prstGeom>
        </p:spPr>
        <p:txBody>
          <a:bodyPr lIns="0" tIns="0" rIns="0" bIns="0" rtlCol="0" anchor="t">
            <a:spAutoFit/>
          </a:bodyPr>
          <a:lstStyle/>
          <a:p>
            <a:pPr algn="ctr">
              <a:lnSpc>
                <a:spcPts val="8679"/>
              </a:lnSpc>
            </a:pPr>
            <a:r>
              <a:rPr lang="en-US" sz="6199" dirty="0">
                <a:solidFill>
                  <a:srgbClr val="000000"/>
                </a:solidFill>
                <a:latin typeface="Sunborn"/>
              </a:rPr>
              <a:t>Om någon inte följer det vi pratat om? </a:t>
            </a:r>
          </a:p>
          <a:p>
            <a:pPr algn="ctr">
              <a:lnSpc>
                <a:spcPts val="8679"/>
              </a:lnSpc>
            </a:pPr>
            <a:r>
              <a:rPr lang="en-US" sz="6199" dirty="0">
                <a:solidFill>
                  <a:srgbClr val="000000"/>
                </a:solidFill>
                <a:latin typeface="Sunborn"/>
              </a:rPr>
              <a:t>Vad gör vi då?</a:t>
            </a:r>
          </a:p>
        </p:txBody>
      </p:sp>
      <p:sp>
        <p:nvSpPr>
          <p:cNvPr id="5" name="Freeform 5"/>
          <p:cNvSpPr/>
          <p:nvPr/>
        </p:nvSpPr>
        <p:spPr>
          <a:xfrm>
            <a:off x="723521" y="8484451"/>
            <a:ext cx="1484121" cy="1547698"/>
          </a:xfrm>
          <a:custGeom>
            <a:avLst/>
            <a:gdLst/>
            <a:ahLst/>
            <a:cxnLst/>
            <a:rect l="l" t="t" r="r" b="b"/>
            <a:pathLst>
              <a:path w="1978828" h="2063597">
                <a:moveTo>
                  <a:pt x="0" y="0"/>
                </a:moveTo>
                <a:lnTo>
                  <a:pt x="1978828" y="0"/>
                </a:lnTo>
                <a:lnTo>
                  <a:pt x="1978828" y="2063597"/>
                </a:lnTo>
                <a:lnTo>
                  <a:pt x="0" y="2063597"/>
                </a:lnTo>
                <a:lnTo>
                  <a:pt x="0" y="0"/>
                </a:lnTo>
                <a:close/>
              </a:path>
            </a:pathLst>
          </a:custGeom>
          <a:blipFill>
            <a:blip r:embed="rId2"/>
            <a:stretch>
              <a:fillRect l="-43353" r="-42868"/>
            </a:stretch>
          </a:blipFill>
        </p:spPr>
        <p:txBody>
          <a:bodyPr/>
          <a:lstStyle/>
          <a:p>
            <a:endParaRPr lang="sv-SE" dirty="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rgbClr val="D9D9D9"/>
        </a:solidFill>
        <a:effectLst/>
      </p:bgPr>
    </p:bg>
    <p:spTree>
      <p:nvGrpSpPr>
        <p:cNvPr id="1" name=""/>
        <p:cNvGrpSpPr/>
        <p:nvPr/>
      </p:nvGrpSpPr>
      <p:grpSpPr>
        <a:xfrm>
          <a:off x="0" y="0"/>
          <a:ext cx="0" cy="0"/>
          <a:chOff x="0" y="0"/>
          <a:chExt cx="0" cy="0"/>
        </a:xfrm>
      </p:grpSpPr>
      <p:grpSp>
        <p:nvGrpSpPr>
          <p:cNvPr id="2" name="Group 2"/>
          <p:cNvGrpSpPr/>
          <p:nvPr/>
        </p:nvGrpSpPr>
        <p:grpSpPr>
          <a:xfrm>
            <a:off x="228600" y="129399"/>
            <a:ext cx="18059400" cy="10157600"/>
            <a:chOff x="-587473" y="-1199068"/>
            <a:chExt cx="24079200" cy="13543468"/>
          </a:xfrm>
        </p:grpSpPr>
        <p:sp>
          <p:nvSpPr>
            <p:cNvPr id="4" name="Freeform 4"/>
            <p:cNvSpPr/>
            <p:nvPr/>
          </p:nvSpPr>
          <p:spPr>
            <a:xfrm>
              <a:off x="4850521" y="1882024"/>
              <a:ext cx="18641205" cy="10462376"/>
            </a:xfrm>
            <a:custGeom>
              <a:avLst/>
              <a:gdLst/>
              <a:ahLst/>
              <a:cxnLst/>
              <a:rect l="l" t="t" r="r" b="b"/>
              <a:pathLst>
                <a:path w="18641205" h="10462376">
                  <a:moveTo>
                    <a:pt x="0" y="0"/>
                  </a:moveTo>
                  <a:lnTo>
                    <a:pt x="18641205" y="0"/>
                  </a:lnTo>
                  <a:lnTo>
                    <a:pt x="18641205" y="10462376"/>
                  </a:lnTo>
                  <a:lnTo>
                    <a:pt x="0" y="10462376"/>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sv-SE" dirty="0"/>
            </a:p>
          </p:txBody>
        </p:sp>
        <p:grpSp>
          <p:nvGrpSpPr>
            <p:cNvPr id="5" name="Group 5"/>
            <p:cNvGrpSpPr/>
            <p:nvPr/>
          </p:nvGrpSpPr>
          <p:grpSpPr>
            <a:xfrm>
              <a:off x="-587473" y="9500393"/>
              <a:ext cx="5132884" cy="2844007"/>
              <a:chOff x="-198829" y="0"/>
              <a:chExt cx="1737214" cy="962548"/>
            </a:xfrm>
          </p:grpSpPr>
          <p:sp>
            <p:nvSpPr>
              <p:cNvPr id="6" name="Freeform 6"/>
              <p:cNvSpPr/>
              <p:nvPr/>
            </p:nvSpPr>
            <p:spPr>
              <a:xfrm>
                <a:off x="-198829" y="0"/>
                <a:ext cx="1737214" cy="962548"/>
              </a:xfrm>
              <a:custGeom>
                <a:avLst/>
                <a:gdLst/>
                <a:ahLst/>
                <a:cxnLst/>
                <a:rect l="l" t="t" r="r" b="b"/>
                <a:pathLst>
                  <a:path w="1538385" h="962548">
                    <a:moveTo>
                      <a:pt x="769192" y="0"/>
                    </a:moveTo>
                    <a:cubicBezTo>
                      <a:pt x="344379" y="0"/>
                      <a:pt x="0" y="215474"/>
                      <a:pt x="0" y="481274"/>
                    </a:cubicBezTo>
                    <a:cubicBezTo>
                      <a:pt x="0" y="747074"/>
                      <a:pt x="344379" y="962548"/>
                      <a:pt x="769192" y="962548"/>
                    </a:cubicBezTo>
                    <a:cubicBezTo>
                      <a:pt x="1194006" y="962548"/>
                      <a:pt x="1538385" y="747074"/>
                      <a:pt x="1538385" y="481274"/>
                    </a:cubicBezTo>
                    <a:cubicBezTo>
                      <a:pt x="1538385" y="215474"/>
                      <a:pt x="1194006" y="0"/>
                      <a:pt x="769192" y="0"/>
                    </a:cubicBezTo>
                    <a:close/>
                  </a:path>
                </a:pathLst>
              </a:custGeom>
              <a:solidFill>
                <a:srgbClr val="231F20"/>
              </a:solidFill>
            </p:spPr>
            <p:txBody>
              <a:bodyPr/>
              <a:lstStyle/>
              <a:p>
                <a:endParaRPr lang="sv-SE" dirty="0"/>
              </a:p>
            </p:txBody>
          </p:sp>
          <p:sp>
            <p:nvSpPr>
              <p:cNvPr id="7" name="TextBox 7"/>
              <p:cNvSpPr txBox="1"/>
              <p:nvPr/>
            </p:nvSpPr>
            <p:spPr>
              <a:xfrm>
                <a:off x="144224" y="52139"/>
                <a:ext cx="1249938" cy="820170"/>
              </a:xfrm>
              <a:prstGeom prst="rect">
                <a:avLst/>
              </a:prstGeom>
            </p:spPr>
            <p:txBody>
              <a:bodyPr lIns="50800" tIns="50800" rIns="50800" bIns="50800" rtlCol="0" anchor="ctr"/>
              <a:lstStyle/>
              <a:p>
                <a:pPr algn="ctr">
                  <a:lnSpc>
                    <a:spcPts val="2659"/>
                  </a:lnSpc>
                </a:pPr>
                <a:endParaRPr dirty="0"/>
              </a:p>
            </p:txBody>
          </p:sp>
        </p:grpSp>
        <p:sp>
          <p:nvSpPr>
            <p:cNvPr id="8" name="TextBox 8"/>
            <p:cNvSpPr txBox="1"/>
            <p:nvPr/>
          </p:nvSpPr>
          <p:spPr>
            <a:xfrm>
              <a:off x="-333313" y="-1199068"/>
              <a:ext cx="23825040" cy="3423159"/>
            </a:xfrm>
            <a:prstGeom prst="rect">
              <a:avLst/>
            </a:prstGeom>
          </p:spPr>
          <p:txBody>
            <a:bodyPr wrap="square" lIns="0" tIns="0" rIns="0" bIns="0" rtlCol="0" anchor="t">
              <a:spAutoFit/>
            </a:bodyPr>
            <a:lstStyle/>
            <a:p>
              <a:pPr>
                <a:lnSpc>
                  <a:spcPts val="11200"/>
                </a:lnSpc>
              </a:pPr>
              <a:r>
                <a:rPr lang="en-US" sz="4800" dirty="0">
                  <a:solidFill>
                    <a:srgbClr val="000000"/>
                  </a:solidFill>
                  <a:latin typeface="Sunborn"/>
                </a:rPr>
                <a:t>ÅTGÄRDSTRAPPAN</a:t>
              </a:r>
              <a:r>
                <a:rPr lang="en-US" sz="6600" dirty="0">
                  <a:solidFill>
                    <a:srgbClr val="000000"/>
                  </a:solidFill>
                  <a:latin typeface="Sunborn"/>
                </a:rPr>
                <a:t>  </a:t>
              </a:r>
              <a:r>
                <a:rPr lang="en-US" sz="3200" dirty="0">
                  <a:solidFill>
                    <a:srgbClr val="000000"/>
                  </a:solidFill>
                  <a:latin typeface="Sunborn"/>
                </a:rPr>
                <a:t>VAD </a:t>
              </a:r>
              <a:r>
                <a:rPr lang="en-US" sz="3200" dirty="0" err="1">
                  <a:solidFill>
                    <a:srgbClr val="000000"/>
                  </a:solidFill>
                  <a:latin typeface="Sunborn"/>
                </a:rPr>
                <a:t>Händer</a:t>
              </a:r>
              <a:r>
                <a:rPr lang="en-US" sz="3200" dirty="0">
                  <a:solidFill>
                    <a:srgbClr val="000000"/>
                  </a:solidFill>
                  <a:latin typeface="Sunborn"/>
                </a:rPr>
                <a:t> om man </a:t>
              </a:r>
              <a:r>
                <a:rPr lang="en-US" sz="3200" dirty="0" err="1">
                  <a:solidFill>
                    <a:srgbClr val="000000"/>
                  </a:solidFill>
                  <a:latin typeface="Sunborn"/>
                </a:rPr>
                <a:t>inte</a:t>
              </a:r>
              <a:r>
                <a:rPr lang="en-US" sz="3200" dirty="0">
                  <a:solidFill>
                    <a:srgbClr val="000000"/>
                  </a:solidFill>
                  <a:latin typeface="Sunborn"/>
                </a:rPr>
                <a:t> </a:t>
              </a:r>
              <a:r>
                <a:rPr lang="en-US" sz="3200" dirty="0" err="1">
                  <a:solidFill>
                    <a:srgbClr val="000000"/>
                  </a:solidFill>
                  <a:latin typeface="Sunborn"/>
                </a:rPr>
                <a:t>agerar</a:t>
              </a:r>
              <a:r>
                <a:rPr lang="en-US" sz="3200" dirty="0">
                  <a:solidFill>
                    <a:srgbClr val="000000"/>
                  </a:solidFill>
                  <a:latin typeface="Sunborn"/>
                </a:rPr>
                <a:t> </a:t>
              </a:r>
              <a:r>
                <a:rPr lang="en-US" sz="3200" dirty="0" err="1">
                  <a:solidFill>
                    <a:srgbClr val="000000"/>
                  </a:solidFill>
                  <a:latin typeface="Sunborn"/>
                </a:rPr>
                <a:t>som</a:t>
              </a:r>
              <a:r>
                <a:rPr lang="en-US" sz="3200" dirty="0">
                  <a:solidFill>
                    <a:srgbClr val="000000"/>
                  </a:solidFill>
                  <a:latin typeface="Sunborn"/>
                </a:rPr>
                <a:t> vi </a:t>
              </a:r>
              <a:r>
                <a:rPr lang="en-US" sz="3200" dirty="0" err="1">
                  <a:solidFill>
                    <a:srgbClr val="000000"/>
                  </a:solidFill>
                  <a:latin typeface="Sunborn"/>
                </a:rPr>
                <a:t>bestämt</a:t>
              </a:r>
              <a:r>
                <a:rPr lang="en-US" sz="3200" dirty="0">
                  <a:solidFill>
                    <a:srgbClr val="000000"/>
                  </a:solidFill>
                  <a:latin typeface="Sunborn"/>
                </a:rPr>
                <a:t>? </a:t>
              </a:r>
              <a:br>
                <a:rPr lang="en-US" sz="3200" dirty="0">
                  <a:solidFill>
                    <a:srgbClr val="000000"/>
                  </a:solidFill>
                  <a:latin typeface="Sunborn"/>
                </a:rPr>
              </a:br>
              <a:r>
                <a:rPr lang="en-US" sz="2400" dirty="0">
                  <a:solidFill>
                    <a:srgbClr val="000000"/>
                  </a:solidFill>
                  <a:latin typeface="Sunborn"/>
                </a:rPr>
                <a:t>Detta </a:t>
              </a:r>
              <a:r>
                <a:rPr lang="en-US" sz="2400" dirty="0" err="1">
                  <a:solidFill>
                    <a:srgbClr val="000000"/>
                  </a:solidFill>
                  <a:latin typeface="Sunborn"/>
                </a:rPr>
                <a:t>är</a:t>
              </a:r>
              <a:r>
                <a:rPr lang="en-US" sz="2400" dirty="0">
                  <a:solidFill>
                    <a:srgbClr val="000000"/>
                  </a:solidFill>
                  <a:latin typeface="Sunborn"/>
                </a:rPr>
                <a:t> </a:t>
              </a:r>
              <a:r>
                <a:rPr lang="en-US" sz="2400" dirty="0" err="1">
                  <a:solidFill>
                    <a:srgbClr val="000000"/>
                  </a:solidFill>
                  <a:latin typeface="Sunborn"/>
                </a:rPr>
                <a:t>endast</a:t>
              </a:r>
              <a:r>
                <a:rPr lang="en-US" sz="2400" dirty="0">
                  <a:solidFill>
                    <a:srgbClr val="000000"/>
                  </a:solidFill>
                  <a:latin typeface="Sunborn"/>
                </a:rPr>
                <a:t> </a:t>
              </a:r>
              <a:r>
                <a:rPr lang="en-US" sz="2400" dirty="0" err="1">
                  <a:solidFill>
                    <a:srgbClr val="000000"/>
                  </a:solidFill>
                  <a:latin typeface="Sunborn"/>
                </a:rPr>
                <a:t>exempel</a:t>
              </a:r>
              <a:r>
                <a:rPr lang="en-US" sz="2400" dirty="0">
                  <a:solidFill>
                    <a:srgbClr val="000000"/>
                  </a:solidFill>
                  <a:latin typeface="Sunborn"/>
                </a:rPr>
                <a:t>, </a:t>
              </a:r>
              <a:r>
                <a:rPr lang="en-US" sz="2400" dirty="0" err="1">
                  <a:solidFill>
                    <a:srgbClr val="000000"/>
                  </a:solidFill>
                  <a:latin typeface="Sunborn"/>
                </a:rPr>
                <a:t>ändra</a:t>
              </a:r>
              <a:r>
                <a:rPr lang="en-US" sz="2400" dirty="0">
                  <a:solidFill>
                    <a:srgbClr val="000000"/>
                  </a:solidFill>
                  <a:latin typeface="Sunborn"/>
                </a:rPr>
                <a:t> </a:t>
              </a:r>
              <a:r>
                <a:rPr lang="en-US" sz="2400" dirty="0" err="1">
                  <a:solidFill>
                    <a:srgbClr val="000000"/>
                  </a:solidFill>
                  <a:latin typeface="Sunborn"/>
                </a:rPr>
                <a:t>hur</a:t>
              </a:r>
              <a:r>
                <a:rPr lang="en-US" sz="2400" dirty="0">
                  <a:solidFill>
                    <a:srgbClr val="000000"/>
                  </a:solidFill>
                  <a:latin typeface="Sunborn"/>
                </a:rPr>
                <a:t> </a:t>
              </a:r>
              <a:r>
                <a:rPr lang="en-US" sz="2400" dirty="0" err="1">
                  <a:solidFill>
                    <a:srgbClr val="000000"/>
                  </a:solidFill>
                  <a:latin typeface="Sunborn"/>
                </a:rPr>
                <a:t>ni</a:t>
              </a:r>
              <a:r>
                <a:rPr lang="en-US" sz="2400" dirty="0">
                  <a:solidFill>
                    <a:srgbClr val="000000"/>
                  </a:solidFill>
                  <a:latin typeface="Sunborn"/>
                </a:rPr>
                <a:t> </a:t>
              </a:r>
              <a:r>
                <a:rPr lang="en-US" sz="2400" dirty="0" err="1">
                  <a:solidFill>
                    <a:srgbClr val="000000"/>
                  </a:solidFill>
                  <a:latin typeface="Sunborn"/>
                </a:rPr>
                <a:t>vill</a:t>
              </a:r>
              <a:r>
                <a:rPr lang="en-US" sz="2400" dirty="0">
                  <a:solidFill>
                    <a:srgbClr val="000000"/>
                  </a:solidFill>
                  <a:latin typeface="Sunborn"/>
                </a:rPr>
                <a:t> ha det!</a:t>
              </a:r>
              <a:endParaRPr lang="en-US" sz="8000" dirty="0">
                <a:solidFill>
                  <a:srgbClr val="000000"/>
                </a:solidFill>
                <a:latin typeface="Sunborn"/>
              </a:endParaRPr>
            </a:p>
          </p:txBody>
        </p:sp>
        <p:grpSp>
          <p:nvGrpSpPr>
            <p:cNvPr id="9" name="Group 9"/>
            <p:cNvGrpSpPr/>
            <p:nvPr/>
          </p:nvGrpSpPr>
          <p:grpSpPr>
            <a:xfrm>
              <a:off x="3992342" y="7096995"/>
              <a:ext cx="4545411" cy="2844007"/>
              <a:chOff x="0" y="0"/>
              <a:chExt cx="1538385" cy="962548"/>
            </a:xfrm>
          </p:grpSpPr>
          <p:sp>
            <p:nvSpPr>
              <p:cNvPr id="10" name="Freeform 10"/>
              <p:cNvSpPr/>
              <p:nvPr/>
            </p:nvSpPr>
            <p:spPr>
              <a:xfrm>
                <a:off x="0" y="0"/>
                <a:ext cx="1538385" cy="962548"/>
              </a:xfrm>
              <a:custGeom>
                <a:avLst/>
                <a:gdLst/>
                <a:ahLst/>
                <a:cxnLst/>
                <a:rect l="l" t="t" r="r" b="b"/>
                <a:pathLst>
                  <a:path w="1538385" h="962548">
                    <a:moveTo>
                      <a:pt x="769192" y="0"/>
                    </a:moveTo>
                    <a:cubicBezTo>
                      <a:pt x="344379" y="0"/>
                      <a:pt x="0" y="215474"/>
                      <a:pt x="0" y="481274"/>
                    </a:cubicBezTo>
                    <a:cubicBezTo>
                      <a:pt x="0" y="747074"/>
                      <a:pt x="344379" y="962548"/>
                      <a:pt x="769192" y="962548"/>
                    </a:cubicBezTo>
                    <a:cubicBezTo>
                      <a:pt x="1194006" y="962548"/>
                      <a:pt x="1538385" y="747074"/>
                      <a:pt x="1538385" y="481274"/>
                    </a:cubicBezTo>
                    <a:cubicBezTo>
                      <a:pt x="1538385" y="215474"/>
                      <a:pt x="1194006" y="0"/>
                      <a:pt x="769192" y="0"/>
                    </a:cubicBezTo>
                    <a:close/>
                  </a:path>
                </a:pathLst>
              </a:custGeom>
              <a:solidFill>
                <a:srgbClr val="231F20"/>
              </a:solidFill>
            </p:spPr>
            <p:txBody>
              <a:bodyPr/>
              <a:lstStyle/>
              <a:p>
                <a:endParaRPr lang="sv-SE" dirty="0"/>
              </a:p>
            </p:txBody>
          </p:sp>
          <p:sp>
            <p:nvSpPr>
              <p:cNvPr id="11" name="TextBox 11"/>
              <p:cNvSpPr txBox="1"/>
              <p:nvPr/>
            </p:nvSpPr>
            <p:spPr>
              <a:xfrm>
                <a:off x="144224" y="52139"/>
                <a:ext cx="1249938" cy="820170"/>
              </a:xfrm>
              <a:prstGeom prst="rect">
                <a:avLst/>
              </a:prstGeom>
            </p:spPr>
            <p:txBody>
              <a:bodyPr lIns="50800" tIns="50800" rIns="50800" bIns="50800" rtlCol="0" anchor="ctr"/>
              <a:lstStyle/>
              <a:p>
                <a:pPr algn="ctr">
                  <a:lnSpc>
                    <a:spcPts val="2659"/>
                  </a:lnSpc>
                </a:pPr>
                <a:endParaRPr dirty="0"/>
              </a:p>
            </p:txBody>
          </p:sp>
        </p:grpSp>
        <p:grpSp>
          <p:nvGrpSpPr>
            <p:cNvPr id="12" name="Group 12"/>
            <p:cNvGrpSpPr/>
            <p:nvPr/>
          </p:nvGrpSpPr>
          <p:grpSpPr>
            <a:xfrm>
              <a:off x="7032528" y="4269205"/>
              <a:ext cx="5690521" cy="2844007"/>
              <a:chOff x="-387560" y="0"/>
              <a:chExt cx="1925945" cy="962548"/>
            </a:xfrm>
          </p:grpSpPr>
          <p:sp>
            <p:nvSpPr>
              <p:cNvPr id="13" name="Freeform 13"/>
              <p:cNvSpPr/>
              <p:nvPr/>
            </p:nvSpPr>
            <p:spPr>
              <a:xfrm>
                <a:off x="-387560" y="0"/>
                <a:ext cx="1925945" cy="962548"/>
              </a:xfrm>
              <a:custGeom>
                <a:avLst/>
                <a:gdLst/>
                <a:ahLst/>
                <a:cxnLst/>
                <a:rect l="l" t="t" r="r" b="b"/>
                <a:pathLst>
                  <a:path w="1538385" h="962548">
                    <a:moveTo>
                      <a:pt x="769192" y="0"/>
                    </a:moveTo>
                    <a:cubicBezTo>
                      <a:pt x="344379" y="0"/>
                      <a:pt x="0" y="215474"/>
                      <a:pt x="0" y="481274"/>
                    </a:cubicBezTo>
                    <a:cubicBezTo>
                      <a:pt x="0" y="747074"/>
                      <a:pt x="344379" y="962548"/>
                      <a:pt x="769192" y="962548"/>
                    </a:cubicBezTo>
                    <a:cubicBezTo>
                      <a:pt x="1194006" y="962548"/>
                      <a:pt x="1538385" y="747074"/>
                      <a:pt x="1538385" y="481274"/>
                    </a:cubicBezTo>
                    <a:cubicBezTo>
                      <a:pt x="1538385" y="215474"/>
                      <a:pt x="1194006" y="0"/>
                      <a:pt x="769192" y="0"/>
                    </a:cubicBezTo>
                    <a:close/>
                  </a:path>
                </a:pathLst>
              </a:custGeom>
              <a:solidFill>
                <a:srgbClr val="231F20"/>
              </a:solidFill>
            </p:spPr>
            <p:txBody>
              <a:bodyPr/>
              <a:lstStyle/>
              <a:p>
                <a:endParaRPr lang="sv-SE" dirty="0"/>
              </a:p>
            </p:txBody>
          </p:sp>
          <p:sp>
            <p:nvSpPr>
              <p:cNvPr id="14" name="TextBox 14"/>
              <p:cNvSpPr txBox="1"/>
              <p:nvPr/>
            </p:nvSpPr>
            <p:spPr>
              <a:xfrm>
                <a:off x="144224" y="52139"/>
                <a:ext cx="1249938" cy="820170"/>
              </a:xfrm>
              <a:prstGeom prst="rect">
                <a:avLst/>
              </a:prstGeom>
            </p:spPr>
            <p:txBody>
              <a:bodyPr lIns="50800" tIns="50800" rIns="50800" bIns="50800" rtlCol="0" anchor="ctr"/>
              <a:lstStyle/>
              <a:p>
                <a:pPr algn="ctr">
                  <a:lnSpc>
                    <a:spcPts val="2659"/>
                  </a:lnSpc>
                </a:pPr>
                <a:endParaRPr dirty="0"/>
              </a:p>
            </p:txBody>
          </p:sp>
        </p:grpSp>
        <p:grpSp>
          <p:nvGrpSpPr>
            <p:cNvPr id="15" name="Group 15"/>
            <p:cNvGrpSpPr/>
            <p:nvPr/>
          </p:nvGrpSpPr>
          <p:grpSpPr>
            <a:xfrm>
              <a:off x="11083541" y="1368913"/>
              <a:ext cx="5941023" cy="2844007"/>
              <a:chOff x="-383092" y="-19050"/>
              <a:chExt cx="2010727" cy="962548"/>
            </a:xfrm>
          </p:grpSpPr>
          <p:sp>
            <p:nvSpPr>
              <p:cNvPr id="16" name="Freeform 16"/>
              <p:cNvSpPr/>
              <p:nvPr/>
            </p:nvSpPr>
            <p:spPr>
              <a:xfrm>
                <a:off x="-383092" y="-19050"/>
                <a:ext cx="2010727" cy="962548"/>
              </a:xfrm>
              <a:custGeom>
                <a:avLst/>
                <a:gdLst/>
                <a:ahLst/>
                <a:cxnLst/>
                <a:rect l="l" t="t" r="r" b="b"/>
                <a:pathLst>
                  <a:path w="1538385" h="962548">
                    <a:moveTo>
                      <a:pt x="769192" y="0"/>
                    </a:moveTo>
                    <a:cubicBezTo>
                      <a:pt x="344379" y="0"/>
                      <a:pt x="0" y="215474"/>
                      <a:pt x="0" y="481274"/>
                    </a:cubicBezTo>
                    <a:cubicBezTo>
                      <a:pt x="0" y="747074"/>
                      <a:pt x="344379" y="962548"/>
                      <a:pt x="769192" y="962548"/>
                    </a:cubicBezTo>
                    <a:cubicBezTo>
                      <a:pt x="1194006" y="962548"/>
                      <a:pt x="1538385" y="747074"/>
                      <a:pt x="1538385" y="481274"/>
                    </a:cubicBezTo>
                    <a:cubicBezTo>
                      <a:pt x="1538385" y="215474"/>
                      <a:pt x="1194006" y="0"/>
                      <a:pt x="769192" y="0"/>
                    </a:cubicBezTo>
                    <a:close/>
                  </a:path>
                </a:pathLst>
              </a:custGeom>
              <a:solidFill>
                <a:srgbClr val="231F20"/>
              </a:solidFill>
            </p:spPr>
            <p:txBody>
              <a:bodyPr/>
              <a:lstStyle/>
              <a:p>
                <a:endParaRPr lang="sv-SE" dirty="0"/>
              </a:p>
            </p:txBody>
          </p:sp>
          <p:sp>
            <p:nvSpPr>
              <p:cNvPr id="17" name="TextBox 17"/>
              <p:cNvSpPr txBox="1"/>
              <p:nvPr/>
            </p:nvSpPr>
            <p:spPr>
              <a:xfrm>
                <a:off x="144224" y="52139"/>
                <a:ext cx="1249938" cy="820170"/>
              </a:xfrm>
              <a:prstGeom prst="rect">
                <a:avLst/>
              </a:prstGeom>
            </p:spPr>
            <p:txBody>
              <a:bodyPr lIns="50800" tIns="50800" rIns="50800" bIns="50800" rtlCol="0" anchor="ctr"/>
              <a:lstStyle/>
              <a:p>
                <a:pPr algn="ctr">
                  <a:lnSpc>
                    <a:spcPts val="2659"/>
                  </a:lnSpc>
                </a:pPr>
                <a:endParaRPr dirty="0"/>
              </a:p>
            </p:txBody>
          </p:sp>
        </p:grpSp>
        <p:sp>
          <p:nvSpPr>
            <p:cNvPr id="18" name="TextBox 18"/>
            <p:cNvSpPr txBox="1"/>
            <p:nvPr/>
          </p:nvSpPr>
          <p:spPr>
            <a:xfrm>
              <a:off x="4850522" y="10491232"/>
              <a:ext cx="16101205" cy="795655"/>
            </a:xfrm>
            <a:prstGeom prst="rect">
              <a:avLst/>
            </a:prstGeom>
          </p:spPr>
          <p:txBody>
            <a:bodyPr wrap="square" lIns="0" tIns="0" rIns="0" bIns="0" rtlCol="0" anchor="t">
              <a:spAutoFit/>
            </a:bodyPr>
            <a:lstStyle/>
            <a:p>
              <a:pPr marL="777240" lvl="1" indent="-388620">
                <a:lnSpc>
                  <a:spcPts val="5040"/>
                </a:lnSpc>
                <a:buAutoNum type="arabicPeriod"/>
              </a:pPr>
              <a:r>
                <a:rPr lang="en-US" sz="3600" dirty="0" err="1">
                  <a:solidFill>
                    <a:srgbClr val="1A171A"/>
                  </a:solidFill>
                  <a:latin typeface="Glacial Indifference"/>
                </a:rPr>
                <a:t>Tillsägelse</a:t>
              </a:r>
              <a:endParaRPr lang="en-US" sz="3600" dirty="0">
                <a:solidFill>
                  <a:srgbClr val="1A171A"/>
                </a:solidFill>
                <a:latin typeface="Glacial Indifference"/>
              </a:endParaRPr>
            </a:p>
          </p:txBody>
        </p:sp>
        <p:sp>
          <p:nvSpPr>
            <p:cNvPr id="19" name="TextBox 19"/>
            <p:cNvSpPr txBox="1"/>
            <p:nvPr/>
          </p:nvSpPr>
          <p:spPr>
            <a:xfrm>
              <a:off x="13479470" y="5055235"/>
              <a:ext cx="10012257" cy="795655"/>
            </a:xfrm>
            <a:prstGeom prst="rect">
              <a:avLst/>
            </a:prstGeom>
          </p:spPr>
          <p:txBody>
            <a:bodyPr wrap="square" lIns="0" tIns="0" rIns="0" bIns="0" rtlCol="0" anchor="t">
              <a:spAutoFit/>
            </a:bodyPr>
            <a:lstStyle/>
            <a:p>
              <a:pPr>
                <a:lnSpc>
                  <a:spcPts val="5040"/>
                </a:lnSpc>
              </a:pPr>
              <a:r>
                <a:rPr lang="en-US" sz="3600" dirty="0">
                  <a:solidFill>
                    <a:srgbClr val="1A171A"/>
                  </a:solidFill>
                  <a:latin typeface="Glacial Indifference"/>
                </a:rPr>
                <a:t>3. Kliver av </a:t>
              </a:r>
              <a:r>
                <a:rPr lang="en-US" sz="3600" dirty="0" err="1">
                  <a:solidFill>
                    <a:srgbClr val="1A171A"/>
                  </a:solidFill>
                  <a:latin typeface="Glacial Indifference"/>
                </a:rPr>
                <a:t>träning</a:t>
              </a:r>
              <a:r>
                <a:rPr lang="en-US" sz="3600" dirty="0">
                  <a:solidFill>
                    <a:srgbClr val="1A171A"/>
                  </a:solidFill>
                  <a:latin typeface="Glacial Indifference"/>
                </a:rPr>
                <a:t>/match </a:t>
              </a:r>
            </a:p>
          </p:txBody>
        </p:sp>
        <p:sp>
          <p:nvSpPr>
            <p:cNvPr id="20" name="TextBox 20"/>
            <p:cNvSpPr txBox="1"/>
            <p:nvPr/>
          </p:nvSpPr>
          <p:spPr>
            <a:xfrm>
              <a:off x="17453655" y="2416036"/>
              <a:ext cx="5941023" cy="795655"/>
            </a:xfrm>
            <a:prstGeom prst="rect">
              <a:avLst/>
            </a:prstGeom>
          </p:spPr>
          <p:txBody>
            <a:bodyPr wrap="square" lIns="0" tIns="0" rIns="0" bIns="0" rtlCol="0" anchor="t">
              <a:spAutoFit/>
            </a:bodyPr>
            <a:lstStyle/>
            <a:p>
              <a:pPr>
                <a:lnSpc>
                  <a:spcPts val="5040"/>
                </a:lnSpc>
              </a:pPr>
              <a:r>
                <a:rPr lang="en-US" sz="3600" dirty="0">
                  <a:solidFill>
                    <a:srgbClr val="1A171A"/>
                  </a:solidFill>
                  <a:latin typeface="Glacial Indifference"/>
                </a:rPr>
                <a:t>4. </a:t>
              </a:r>
              <a:r>
                <a:rPr lang="en-US" sz="3600" dirty="0" err="1">
                  <a:solidFill>
                    <a:srgbClr val="1A171A"/>
                  </a:solidFill>
                  <a:latin typeface="Glacial Indifference"/>
                </a:rPr>
                <a:t>Avstängning</a:t>
              </a:r>
              <a:r>
                <a:rPr lang="en-US" sz="3600" dirty="0">
                  <a:solidFill>
                    <a:srgbClr val="1A171A"/>
                  </a:solidFill>
                  <a:latin typeface="Glacial Indifference"/>
                </a:rPr>
                <a:t>?</a:t>
              </a:r>
            </a:p>
          </p:txBody>
        </p:sp>
        <p:sp>
          <p:nvSpPr>
            <p:cNvPr id="21" name="TextBox 21"/>
            <p:cNvSpPr txBox="1"/>
            <p:nvPr/>
          </p:nvSpPr>
          <p:spPr>
            <a:xfrm>
              <a:off x="9524503" y="7723344"/>
              <a:ext cx="13459223" cy="1650024"/>
            </a:xfrm>
            <a:prstGeom prst="rect">
              <a:avLst/>
            </a:prstGeom>
          </p:spPr>
          <p:txBody>
            <a:bodyPr wrap="square" lIns="0" tIns="0" rIns="0" bIns="0" rtlCol="0" anchor="t">
              <a:spAutoFit/>
            </a:bodyPr>
            <a:lstStyle/>
            <a:p>
              <a:pPr>
                <a:lnSpc>
                  <a:spcPts val="5040"/>
                </a:lnSpc>
              </a:pPr>
              <a:r>
                <a:rPr lang="en-US" sz="3600" dirty="0">
                  <a:solidFill>
                    <a:srgbClr val="1A171A"/>
                  </a:solidFill>
                  <a:latin typeface="Glacial Indifference"/>
                </a:rPr>
                <a:t>2. Vila </a:t>
              </a:r>
              <a:r>
                <a:rPr lang="en-US" sz="3600" dirty="0" err="1">
                  <a:solidFill>
                    <a:srgbClr val="1A171A"/>
                  </a:solidFill>
                  <a:latin typeface="Glacial Indifference"/>
                </a:rPr>
                <a:t>ett</a:t>
              </a:r>
              <a:r>
                <a:rPr lang="en-US" sz="3600" dirty="0">
                  <a:solidFill>
                    <a:srgbClr val="1A171A"/>
                  </a:solidFill>
                  <a:latin typeface="Glacial Indifference"/>
                </a:rPr>
                <a:t> extra byte </a:t>
              </a:r>
              <a:r>
                <a:rPr lang="en-US" sz="3600" dirty="0" err="1">
                  <a:solidFill>
                    <a:srgbClr val="1A171A"/>
                  </a:solidFill>
                  <a:latin typeface="Glacial Indifference"/>
                </a:rPr>
                <a:t>på</a:t>
              </a:r>
              <a:r>
                <a:rPr lang="en-US" sz="3600" dirty="0">
                  <a:solidFill>
                    <a:srgbClr val="1A171A"/>
                  </a:solidFill>
                  <a:latin typeface="Glacial Indifference"/>
                </a:rPr>
                <a:t> </a:t>
              </a:r>
              <a:r>
                <a:rPr lang="en-US" sz="3600" dirty="0" err="1">
                  <a:solidFill>
                    <a:srgbClr val="1A171A"/>
                  </a:solidFill>
                  <a:latin typeface="Glacial Indifference"/>
                </a:rPr>
                <a:t>träning</a:t>
              </a:r>
              <a:r>
                <a:rPr lang="en-US" sz="3600" dirty="0">
                  <a:solidFill>
                    <a:srgbClr val="1A171A"/>
                  </a:solidFill>
                  <a:latin typeface="Glacial Indifference"/>
                </a:rPr>
                <a:t>/match, </a:t>
              </a:r>
              <a:r>
                <a:rPr lang="en-US" sz="3600" dirty="0" err="1">
                  <a:solidFill>
                    <a:srgbClr val="1A171A"/>
                  </a:solidFill>
                  <a:latin typeface="Glacial Indifference"/>
                </a:rPr>
                <a:t>får</a:t>
              </a:r>
              <a:r>
                <a:rPr lang="en-US" sz="3600" dirty="0">
                  <a:solidFill>
                    <a:srgbClr val="1A171A"/>
                  </a:solidFill>
                  <a:latin typeface="Glacial Indifference"/>
                </a:rPr>
                <a:t> sedan </a:t>
              </a:r>
              <a:r>
                <a:rPr lang="en-US" sz="3600" dirty="0" err="1">
                  <a:solidFill>
                    <a:srgbClr val="1A171A"/>
                  </a:solidFill>
                  <a:latin typeface="Glacial Indifference"/>
                </a:rPr>
                <a:t>fortsätta</a:t>
              </a:r>
              <a:r>
                <a:rPr lang="en-US" sz="3600" dirty="0">
                  <a:solidFill>
                    <a:srgbClr val="1A171A"/>
                  </a:solidFill>
                  <a:latin typeface="Glacial Indifference"/>
                </a:rPr>
                <a:t> </a:t>
              </a:r>
              <a:r>
                <a:rPr lang="en-US" sz="3600" dirty="0" err="1">
                  <a:solidFill>
                    <a:srgbClr val="1A171A"/>
                  </a:solidFill>
                  <a:latin typeface="Glacial Indifference"/>
                </a:rPr>
                <a:t>träna</a:t>
              </a:r>
              <a:r>
                <a:rPr lang="en-US" sz="3600" dirty="0">
                  <a:solidFill>
                    <a:srgbClr val="1A171A"/>
                  </a:solidFill>
                  <a:latin typeface="Glacial Indifference"/>
                </a:rPr>
                <a:t>/</a:t>
              </a:r>
              <a:r>
                <a:rPr lang="en-US" sz="3600" dirty="0" err="1">
                  <a:solidFill>
                    <a:srgbClr val="1A171A"/>
                  </a:solidFill>
                  <a:latin typeface="Glacial Indifference"/>
                </a:rPr>
                <a:t>spela</a:t>
              </a:r>
              <a:r>
                <a:rPr lang="en-US" sz="3600" dirty="0">
                  <a:solidFill>
                    <a:srgbClr val="1A171A"/>
                  </a:solidFill>
                  <a:latin typeface="Glacial Indifference"/>
                </a:rPr>
                <a:t>. </a:t>
              </a:r>
            </a:p>
          </p:txBody>
        </p:sp>
        <p:sp>
          <p:nvSpPr>
            <p:cNvPr id="22" name="TextBox 22"/>
            <p:cNvSpPr txBox="1"/>
            <p:nvPr/>
          </p:nvSpPr>
          <p:spPr>
            <a:xfrm>
              <a:off x="1344712" y="10524568"/>
              <a:ext cx="1268512" cy="795655"/>
            </a:xfrm>
            <a:prstGeom prst="rect">
              <a:avLst/>
            </a:prstGeom>
          </p:spPr>
          <p:txBody>
            <a:bodyPr wrap="square" lIns="0" tIns="0" rIns="0" bIns="0" rtlCol="0" anchor="t">
              <a:spAutoFit/>
            </a:bodyPr>
            <a:lstStyle/>
            <a:p>
              <a:pPr algn="ctr">
                <a:lnSpc>
                  <a:spcPts val="5040"/>
                </a:lnSpc>
              </a:pPr>
              <a:r>
                <a:rPr lang="en-US" sz="3600" dirty="0" err="1">
                  <a:solidFill>
                    <a:srgbClr val="FFFFFF"/>
                  </a:solidFill>
                  <a:latin typeface="Glacial Indifference"/>
                </a:rPr>
                <a:t>Stör</a:t>
              </a:r>
              <a:endParaRPr lang="en-US" sz="3600" dirty="0">
                <a:solidFill>
                  <a:srgbClr val="FFFFFF"/>
                </a:solidFill>
                <a:latin typeface="Glacial Indifference"/>
              </a:endParaRPr>
            </a:p>
          </p:txBody>
        </p:sp>
        <p:sp>
          <p:nvSpPr>
            <p:cNvPr id="23" name="TextBox 23"/>
            <p:cNvSpPr txBox="1"/>
            <p:nvPr/>
          </p:nvSpPr>
          <p:spPr>
            <a:xfrm>
              <a:off x="4418475" y="7773342"/>
              <a:ext cx="3686131" cy="1650024"/>
            </a:xfrm>
            <a:prstGeom prst="rect">
              <a:avLst/>
            </a:prstGeom>
          </p:spPr>
          <p:txBody>
            <a:bodyPr wrap="square" lIns="0" tIns="0" rIns="0" bIns="0" rtlCol="0" anchor="t">
              <a:spAutoFit/>
            </a:bodyPr>
            <a:lstStyle/>
            <a:p>
              <a:pPr algn="ctr">
                <a:lnSpc>
                  <a:spcPts val="5040"/>
                </a:lnSpc>
              </a:pPr>
              <a:r>
                <a:rPr lang="en-US" sz="3600" dirty="0" err="1">
                  <a:solidFill>
                    <a:srgbClr val="FFFFFF"/>
                  </a:solidFill>
                  <a:latin typeface="Glacial Indifference"/>
                </a:rPr>
                <a:t>Olämpligt</a:t>
              </a:r>
              <a:r>
                <a:rPr lang="en-US" sz="3600" dirty="0">
                  <a:solidFill>
                    <a:srgbClr val="FFFFFF"/>
                  </a:solidFill>
                  <a:latin typeface="Glacial Indifference"/>
                </a:rPr>
                <a:t> </a:t>
              </a:r>
              <a:r>
                <a:rPr lang="en-US" sz="3600" dirty="0" err="1">
                  <a:solidFill>
                    <a:srgbClr val="FFFFFF"/>
                  </a:solidFill>
                  <a:latin typeface="Glacial Indifference"/>
                </a:rPr>
                <a:t>språk</a:t>
              </a:r>
              <a:endParaRPr lang="en-US" sz="3600" dirty="0">
                <a:solidFill>
                  <a:srgbClr val="FFFFFF"/>
                </a:solidFill>
                <a:latin typeface="Glacial Indifference"/>
              </a:endParaRPr>
            </a:p>
          </p:txBody>
        </p:sp>
        <p:sp>
          <p:nvSpPr>
            <p:cNvPr id="24" name="TextBox 24"/>
            <p:cNvSpPr txBox="1"/>
            <p:nvPr/>
          </p:nvSpPr>
          <p:spPr>
            <a:xfrm>
              <a:off x="7032528" y="4955455"/>
              <a:ext cx="5827164" cy="1650024"/>
            </a:xfrm>
            <a:prstGeom prst="rect">
              <a:avLst/>
            </a:prstGeom>
          </p:spPr>
          <p:txBody>
            <a:bodyPr wrap="square" lIns="0" tIns="0" rIns="0" bIns="0" rtlCol="0" anchor="t">
              <a:spAutoFit/>
            </a:bodyPr>
            <a:lstStyle/>
            <a:p>
              <a:pPr algn="ctr">
                <a:lnSpc>
                  <a:spcPts val="5040"/>
                </a:lnSpc>
              </a:pPr>
              <a:r>
                <a:rPr lang="en-US" sz="3600" dirty="0" err="1">
                  <a:solidFill>
                    <a:srgbClr val="FFFFFF"/>
                  </a:solidFill>
                  <a:latin typeface="Glacial Indifference"/>
                </a:rPr>
                <a:t>Fortsatt</a:t>
              </a:r>
              <a:r>
                <a:rPr lang="en-US" sz="3600" dirty="0">
                  <a:solidFill>
                    <a:srgbClr val="FFFFFF"/>
                  </a:solidFill>
                  <a:latin typeface="Glacial Indifference"/>
                </a:rPr>
                <a:t> </a:t>
              </a:r>
              <a:r>
                <a:rPr lang="en-US" sz="3600" dirty="0" err="1">
                  <a:solidFill>
                    <a:srgbClr val="FFFFFF"/>
                  </a:solidFill>
                  <a:latin typeface="Glacial Indifference"/>
                </a:rPr>
                <a:t>olämpligt</a:t>
              </a:r>
              <a:r>
                <a:rPr lang="en-US" sz="3600" dirty="0">
                  <a:solidFill>
                    <a:srgbClr val="FFFFFF"/>
                  </a:solidFill>
                  <a:latin typeface="Glacial Indifference"/>
                </a:rPr>
                <a:t> </a:t>
              </a:r>
              <a:r>
                <a:rPr lang="en-US" sz="3600" dirty="0" err="1">
                  <a:solidFill>
                    <a:srgbClr val="FFFFFF"/>
                  </a:solidFill>
                  <a:latin typeface="Glacial Indifference"/>
                </a:rPr>
                <a:t>språk</a:t>
              </a:r>
              <a:endParaRPr lang="en-US" sz="3600" dirty="0">
                <a:solidFill>
                  <a:srgbClr val="FFFFFF"/>
                </a:solidFill>
                <a:latin typeface="Glacial Indifference"/>
              </a:endParaRPr>
            </a:p>
          </p:txBody>
        </p:sp>
        <p:sp>
          <p:nvSpPr>
            <p:cNvPr id="25" name="TextBox 25"/>
            <p:cNvSpPr txBox="1"/>
            <p:nvPr/>
          </p:nvSpPr>
          <p:spPr>
            <a:xfrm>
              <a:off x="11627975" y="1702160"/>
              <a:ext cx="4960949" cy="2504959"/>
            </a:xfrm>
            <a:prstGeom prst="rect">
              <a:avLst/>
            </a:prstGeom>
          </p:spPr>
          <p:txBody>
            <a:bodyPr wrap="square" lIns="0" tIns="0" rIns="0" bIns="0" rtlCol="0" anchor="t">
              <a:spAutoFit/>
            </a:bodyPr>
            <a:lstStyle/>
            <a:p>
              <a:pPr algn="ctr">
                <a:lnSpc>
                  <a:spcPts val="5040"/>
                </a:lnSpc>
              </a:pPr>
              <a:r>
                <a:rPr lang="en-US" sz="3600" dirty="0" err="1">
                  <a:solidFill>
                    <a:srgbClr val="FFFFFF"/>
                  </a:solidFill>
                  <a:latin typeface="Glacial Indifference"/>
                </a:rPr>
                <a:t>Grova</a:t>
              </a:r>
              <a:r>
                <a:rPr lang="en-US" sz="3600" dirty="0">
                  <a:solidFill>
                    <a:srgbClr val="FFFFFF"/>
                  </a:solidFill>
                  <a:latin typeface="Glacial Indifference"/>
                </a:rPr>
                <a:t> </a:t>
              </a:r>
              <a:r>
                <a:rPr lang="en-US" sz="3600" dirty="0" err="1">
                  <a:solidFill>
                    <a:srgbClr val="FFFFFF"/>
                  </a:solidFill>
                  <a:latin typeface="Glacial Indifference"/>
                </a:rPr>
                <a:t>kränkningar</a:t>
              </a:r>
              <a:r>
                <a:rPr lang="en-US" sz="3600" dirty="0">
                  <a:solidFill>
                    <a:srgbClr val="FFFFFF"/>
                  </a:solidFill>
                  <a:latin typeface="Glacial Indifference"/>
                </a:rPr>
                <a:t> </a:t>
              </a:r>
              <a:r>
                <a:rPr lang="en-US" sz="3600" dirty="0" err="1">
                  <a:solidFill>
                    <a:srgbClr val="FFFFFF"/>
                  </a:solidFill>
                  <a:latin typeface="Glacial Indifference"/>
                </a:rPr>
                <a:t>eller</a:t>
              </a:r>
              <a:r>
                <a:rPr lang="en-US" sz="3600" dirty="0">
                  <a:solidFill>
                    <a:srgbClr val="FFFFFF"/>
                  </a:solidFill>
                  <a:latin typeface="Glacial Indifference"/>
                </a:rPr>
                <a:t> </a:t>
              </a:r>
              <a:r>
                <a:rPr lang="en-US" sz="3600" dirty="0" err="1">
                  <a:solidFill>
                    <a:srgbClr val="FFFFFF"/>
                  </a:solidFill>
                  <a:latin typeface="Glacial Indifference"/>
                </a:rPr>
                <a:t>rasistiska</a:t>
              </a:r>
              <a:r>
                <a:rPr lang="en-US" sz="3600" dirty="0">
                  <a:solidFill>
                    <a:srgbClr val="FFFFFF"/>
                  </a:solidFill>
                  <a:latin typeface="Glacial Indifference"/>
                </a:rPr>
                <a:t> </a:t>
              </a:r>
              <a:r>
                <a:rPr lang="en-US" sz="3600" dirty="0" err="1">
                  <a:solidFill>
                    <a:srgbClr val="FFFFFF"/>
                  </a:solidFill>
                  <a:latin typeface="Glacial Indifference"/>
                </a:rPr>
                <a:t>uttalanden</a:t>
              </a:r>
              <a:endParaRPr lang="en-US" sz="3600" dirty="0">
                <a:solidFill>
                  <a:srgbClr val="FFFFFF"/>
                </a:solidFill>
                <a:latin typeface="Glacial Indifference"/>
              </a:endParaRPr>
            </a:p>
          </p:txBody>
        </p:sp>
      </p:gr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rgbClr val="D9D9D9"/>
        </a:solidFill>
        <a:effectLst/>
      </p:bgPr>
    </p:bg>
    <p:spTree>
      <p:nvGrpSpPr>
        <p:cNvPr id="1" name=""/>
        <p:cNvGrpSpPr/>
        <p:nvPr/>
      </p:nvGrpSpPr>
      <p:grpSpPr>
        <a:xfrm>
          <a:off x="0" y="0"/>
          <a:ext cx="0" cy="0"/>
          <a:chOff x="0" y="0"/>
          <a:chExt cx="0" cy="0"/>
        </a:xfrm>
      </p:grpSpPr>
      <p:sp>
        <p:nvSpPr>
          <p:cNvPr id="2" name="TextBox 2"/>
          <p:cNvSpPr txBox="1"/>
          <p:nvPr/>
        </p:nvSpPr>
        <p:spPr>
          <a:xfrm>
            <a:off x="2475436" y="1310087"/>
            <a:ext cx="12811713" cy="1377949"/>
          </a:xfrm>
          <a:prstGeom prst="rect">
            <a:avLst/>
          </a:prstGeom>
        </p:spPr>
        <p:txBody>
          <a:bodyPr lIns="0" tIns="0" rIns="0" bIns="0" rtlCol="0" anchor="t">
            <a:spAutoFit/>
          </a:bodyPr>
          <a:lstStyle/>
          <a:p>
            <a:pPr algn="ctr">
              <a:lnSpc>
                <a:spcPts val="11200"/>
              </a:lnSpc>
            </a:pPr>
            <a:r>
              <a:rPr lang="en-US" sz="8000" dirty="0">
                <a:solidFill>
                  <a:srgbClr val="000000"/>
                </a:solidFill>
                <a:latin typeface="Sunborn"/>
              </a:rPr>
              <a:t>VÅRDNADSHAVARMÖTE </a:t>
            </a:r>
          </a:p>
        </p:txBody>
      </p:sp>
      <p:grpSp>
        <p:nvGrpSpPr>
          <p:cNvPr id="3" name="Group 3"/>
          <p:cNvGrpSpPr/>
          <p:nvPr/>
        </p:nvGrpSpPr>
        <p:grpSpPr>
          <a:xfrm>
            <a:off x="723521" y="8484451"/>
            <a:ext cx="18317350" cy="2700438"/>
            <a:chOff x="0" y="0"/>
            <a:chExt cx="24423134" cy="3600584"/>
          </a:xfrm>
        </p:grpSpPr>
        <p:sp>
          <p:nvSpPr>
            <p:cNvPr id="4" name="Freeform 4"/>
            <p:cNvSpPr/>
            <p:nvPr/>
          </p:nvSpPr>
          <p:spPr>
            <a:xfrm rot="5400000">
              <a:off x="20820297" y="-2253"/>
              <a:ext cx="3600584" cy="3605091"/>
            </a:xfrm>
            <a:custGeom>
              <a:avLst/>
              <a:gdLst/>
              <a:ahLst/>
              <a:cxnLst/>
              <a:rect l="l" t="t" r="r" b="b"/>
              <a:pathLst>
                <a:path w="3600584" h="3605091">
                  <a:moveTo>
                    <a:pt x="0" y="0"/>
                  </a:moveTo>
                  <a:lnTo>
                    <a:pt x="3600584" y="0"/>
                  </a:lnTo>
                  <a:lnTo>
                    <a:pt x="3600584" y="3605090"/>
                  </a:lnTo>
                  <a:lnTo>
                    <a:pt x="0" y="3605090"/>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sv-SE" dirty="0"/>
            </a:p>
          </p:txBody>
        </p:sp>
        <p:sp>
          <p:nvSpPr>
            <p:cNvPr id="5" name="Freeform 5"/>
            <p:cNvSpPr/>
            <p:nvPr/>
          </p:nvSpPr>
          <p:spPr>
            <a:xfrm>
              <a:off x="0" y="0"/>
              <a:ext cx="1978828" cy="2063597"/>
            </a:xfrm>
            <a:custGeom>
              <a:avLst/>
              <a:gdLst/>
              <a:ahLst/>
              <a:cxnLst/>
              <a:rect l="l" t="t" r="r" b="b"/>
              <a:pathLst>
                <a:path w="1978828" h="2063597">
                  <a:moveTo>
                    <a:pt x="0" y="0"/>
                  </a:moveTo>
                  <a:lnTo>
                    <a:pt x="1978828" y="0"/>
                  </a:lnTo>
                  <a:lnTo>
                    <a:pt x="1978828" y="2063597"/>
                  </a:lnTo>
                  <a:lnTo>
                    <a:pt x="0" y="2063597"/>
                  </a:lnTo>
                  <a:lnTo>
                    <a:pt x="0" y="0"/>
                  </a:lnTo>
                  <a:close/>
                </a:path>
              </a:pathLst>
            </a:custGeom>
            <a:blipFill>
              <a:blip r:embed="rId4"/>
              <a:stretch>
                <a:fillRect l="-43353" r="-42868"/>
              </a:stretch>
            </a:blipFill>
          </p:spPr>
          <p:txBody>
            <a:bodyPr/>
            <a:lstStyle/>
            <a:p>
              <a:endParaRPr lang="sv-SE" dirty="0"/>
            </a:p>
          </p:txBody>
        </p:sp>
      </p:grpSp>
      <p:sp>
        <p:nvSpPr>
          <p:cNvPr id="6" name="TextBox 6"/>
          <p:cNvSpPr txBox="1"/>
          <p:nvPr/>
        </p:nvSpPr>
        <p:spPr>
          <a:xfrm>
            <a:off x="5254877" y="4257491"/>
            <a:ext cx="7778246" cy="1251585"/>
          </a:xfrm>
          <a:prstGeom prst="rect">
            <a:avLst/>
          </a:prstGeom>
        </p:spPr>
        <p:txBody>
          <a:bodyPr lIns="0" tIns="0" rIns="0" bIns="0" rtlCol="0" anchor="t">
            <a:spAutoFit/>
          </a:bodyPr>
          <a:lstStyle/>
          <a:p>
            <a:pPr algn="ctr">
              <a:lnSpc>
                <a:spcPts val="5040"/>
              </a:lnSpc>
            </a:pPr>
            <a:r>
              <a:rPr lang="en-US" sz="3600" dirty="0">
                <a:solidFill>
                  <a:srgbClr val="000000"/>
                </a:solidFill>
                <a:latin typeface="Glacial Indifference"/>
              </a:rPr>
              <a:t>LAGNAMN SÄSONGEN XXXX </a:t>
            </a:r>
          </a:p>
          <a:p>
            <a:pPr algn="ctr">
              <a:lnSpc>
                <a:spcPts val="5040"/>
              </a:lnSpc>
            </a:pPr>
            <a:r>
              <a:rPr lang="en-US" sz="3600" dirty="0">
                <a:solidFill>
                  <a:srgbClr val="000000"/>
                </a:solidFill>
                <a:latin typeface="Glacial Indifference"/>
              </a:rPr>
              <a:t>(Ex. F11 2024)</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rgbClr val="D9D9D9"/>
        </a:solidFill>
        <a:effectLst/>
      </p:bgPr>
    </p:bg>
    <p:spTree>
      <p:nvGrpSpPr>
        <p:cNvPr id="1" name=""/>
        <p:cNvGrpSpPr/>
        <p:nvPr/>
      </p:nvGrpSpPr>
      <p:grpSpPr>
        <a:xfrm>
          <a:off x="0" y="0"/>
          <a:ext cx="0" cy="0"/>
          <a:chOff x="0" y="0"/>
          <a:chExt cx="0" cy="0"/>
        </a:xfrm>
      </p:grpSpPr>
      <p:grpSp>
        <p:nvGrpSpPr>
          <p:cNvPr id="2" name="Group 2"/>
          <p:cNvGrpSpPr/>
          <p:nvPr/>
        </p:nvGrpSpPr>
        <p:grpSpPr>
          <a:xfrm>
            <a:off x="723521" y="8484451"/>
            <a:ext cx="18317350" cy="2700438"/>
            <a:chOff x="0" y="0"/>
            <a:chExt cx="24423134" cy="3600584"/>
          </a:xfrm>
        </p:grpSpPr>
        <p:sp>
          <p:nvSpPr>
            <p:cNvPr id="3" name="Freeform 3"/>
            <p:cNvSpPr/>
            <p:nvPr/>
          </p:nvSpPr>
          <p:spPr>
            <a:xfrm rot="5400000">
              <a:off x="20820297" y="-2253"/>
              <a:ext cx="3600584" cy="3605091"/>
            </a:xfrm>
            <a:custGeom>
              <a:avLst/>
              <a:gdLst/>
              <a:ahLst/>
              <a:cxnLst/>
              <a:rect l="l" t="t" r="r" b="b"/>
              <a:pathLst>
                <a:path w="3600584" h="3605091">
                  <a:moveTo>
                    <a:pt x="0" y="0"/>
                  </a:moveTo>
                  <a:lnTo>
                    <a:pt x="3600584" y="0"/>
                  </a:lnTo>
                  <a:lnTo>
                    <a:pt x="3600584" y="3605090"/>
                  </a:lnTo>
                  <a:lnTo>
                    <a:pt x="0" y="3605090"/>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sv-SE" dirty="0"/>
            </a:p>
          </p:txBody>
        </p:sp>
        <p:sp>
          <p:nvSpPr>
            <p:cNvPr id="4" name="Freeform 4"/>
            <p:cNvSpPr/>
            <p:nvPr/>
          </p:nvSpPr>
          <p:spPr>
            <a:xfrm>
              <a:off x="0" y="0"/>
              <a:ext cx="1978828" cy="2063597"/>
            </a:xfrm>
            <a:custGeom>
              <a:avLst/>
              <a:gdLst/>
              <a:ahLst/>
              <a:cxnLst/>
              <a:rect l="l" t="t" r="r" b="b"/>
              <a:pathLst>
                <a:path w="1978828" h="2063597">
                  <a:moveTo>
                    <a:pt x="0" y="0"/>
                  </a:moveTo>
                  <a:lnTo>
                    <a:pt x="1978828" y="0"/>
                  </a:lnTo>
                  <a:lnTo>
                    <a:pt x="1978828" y="2063597"/>
                  </a:lnTo>
                  <a:lnTo>
                    <a:pt x="0" y="2063597"/>
                  </a:lnTo>
                  <a:lnTo>
                    <a:pt x="0" y="0"/>
                  </a:lnTo>
                  <a:close/>
                </a:path>
              </a:pathLst>
            </a:custGeom>
            <a:blipFill>
              <a:blip r:embed="rId4"/>
              <a:stretch>
                <a:fillRect l="-43353" r="-42868"/>
              </a:stretch>
            </a:blipFill>
          </p:spPr>
          <p:txBody>
            <a:bodyPr/>
            <a:lstStyle/>
            <a:p>
              <a:endParaRPr lang="sv-SE" dirty="0"/>
            </a:p>
          </p:txBody>
        </p:sp>
      </p:grpSp>
      <p:sp>
        <p:nvSpPr>
          <p:cNvPr id="5" name="TextBox 5"/>
          <p:cNvSpPr txBox="1"/>
          <p:nvPr/>
        </p:nvSpPr>
        <p:spPr>
          <a:xfrm>
            <a:off x="1028700" y="866775"/>
            <a:ext cx="14471825" cy="1377949"/>
          </a:xfrm>
          <a:prstGeom prst="rect">
            <a:avLst/>
          </a:prstGeom>
        </p:spPr>
        <p:txBody>
          <a:bodyPr lIns="0" tIns="0" rIns="0" bIns="0" rtlCol="0" anchor="t">
            <a:spAutoFit/>
          </a:bodyPr>
          <a:lstStyle/>
          <a:p>
            <a:pPr>
              <a:lnSpc>
                <a:spcPts val="11200"/>
              </a:lnSpc>
            </a:pPr>
            <a:r>
              <a:rPr lang="en-US" sz="8000" dirty="0">
                <a:solidFill>
                  <a:srgbClr val="000000"/>
                </a:solidFill>
                <a:latin typeface="Sunborn"/>
              </a:rPr>
              <a:t>NÄRVARO &amp; PRESENTATION</a:t>
            </a:r>
          </a:p>
        </p:txBody>
      </p:sp>
      <p:sp>
        <p:nvSpPr>
          <p:cNvPr id="6" name="TextBox 6"/>
          <p:cNvSpPr txBox="1"/>
          <p:nvPr/>
        </p:nvSpPr>
        <p:spPr>
          <a:xfrm>
            <a:off x="909638" y="2508222"/>
            <a:ext cx="3523208" cy="1251585"/>
          </a:xfrm>
          <a:prstGeom prst="rect">
            <a:avLst/>
          </a:prstGeom>
        </p:spPr>
        <p:txBody>
          <a:bodyPr lIns="0" tIns="0" rIns="0" bIns="0" rtlCol="0" anchor="t">
            <a:spAutoFit/>
          </a:bodyPr>
          <a:lstStyle/>
          <a:p>
            <a:pPr>
              <a:lnSpc>
                <a:spcPts val="5040"/>
              </a:lnSpc>
            </a:pPr>
            <a:r>
              <a:rPr lang="en-US" sz="3600" dirty="0">
                <a:solidFill>
                  <a:srgbClr val="000000"/>
                </a:solidFill>
                <a:latin typeface="Glacial Indifference"/>
              </a:rPr>
              <a:t>www.menti.com</a:t>
            </a:r>
          </a:p>
          <a:p>
            <a:pPr>
              <a:lnSpc>
                <a:spcPts val="5040"/>
              </a:lnSpc>
            </a:pPr>
            <a:r>
              <a:rPr lang="en-US" sz="3600" dirty="0">
                <a:solidFill>
                  <a:srgbClr val="000000"/>
                </a:solidFill>
                <a:latin typeface="Glacial Indifference"/>
              </a:rPr>
              <a:t>KOD: XXXX-XXXX</a:t>
            </a:r>
          </a:p>
        </p:txBody>
      </p:sp>
      <p:sp>
        <p:nvSpPr>
          <p:cNvPr id="7" name="TextBox 7"/>
          <p:cNvSpPr txBox="1"/>
          <p:nvPr/>
        </p:nvSpPr>
        <p:spPr>
          <a:xfrm>
            <a:off x="909638" y="4705458"/>
            <a:ext cx="16316013" cy="1251585"/>
          </a:xfrm>
          <a:prstGeom prst="rect">
            <a:avLst/>
          </a:prstGeom>
        </p:spPr>
        <p:txBody>
          <a:bodyPr lIns="0" tIns="0" rIns="0" bIns="0" rtlCol="0" anchor="t">
            <a:spAutoFit/>
          </a:bodyPr>
          <a:lstStyle/>
          <a:p>
            <a:pPr>
              <a:lnSpc>
                <a:spcPts val="5040"/>
              </a:lnSpc>
            </a:pPr>
            <a:r>
              <a:rPr lang="en-US" sz="3600" dirty="0">
                <a:solidFill>
                  <a:srgbClr val="000000"/>
                </a:solidFill>
                <a:latin typeface="Glacial Indifference"/>
              </a:rPr>
              <a:t>Vad gör jag som vårdnadshavare för att mitt/mina barn ska tycka att fysisk aktivitet och idrott är roligt? </a:t>
            </a: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rgbClr val="D9D9D9"/>
        </a:solidFill>
        <a:effectLst/>
      </p:bgPr>
    </p:bg>
    <p:spTree>
      <p:nvGrpSpPr>
        <p:cNvPr id="1" name=""/>
        <p:cNvGrpSpPr/>
        <p:nvPr/>
      </p:nvGrpSpPr>
      <p:grpSpPr>
        <a:xfrm>
          <a:off x="0" y="0"/>
          <a:ext cx="0" cy="0"/>
          <a:chOff x="0" y="0"/>
          <a:chExt cx="0" cy="0"/>
        </a:xfrm>
      </p:grpSpPr>
      <p:sp>
        <p:nvSpPr>
          <p:cNvPr id="2" name="TextBox 2"/>
          <p:cNvSpPr txBox="1"/>
          <p:nvPr/>
        </p:nvSpPr>
        <p:spPr>
          <a:xfrm>
            <a:off x="200065" y="467802"/>
            <a:ext cx="11876108" cy="1377949"/>
          </a:xfrm>
          <a:prstGeom prst="rect">
            <a:avLst/>
          </a:prstGeom>
        </p:spPr>
        <p:txBody>
          <a:bodyPr lIns="0" tIns="0" rIns="0" bIns="0" rtlCol="0" anchor="t">
            <a:spAutoFit/>
          </a:bodyPr>
          <a:lstStyle/>
          <a:p>
            <a:pPr>
              <a:lnSpc>
                <a:spcPts val="11200"/>
              </a:lnSpc>
            </a:pPr>
            <a:r>
              <a:rPr lang="en-US" sz="8000" dirty="0">
                <a:solidFill>
                  <a:srgbClr val="000000"/>
                </a:solidFill>
                <a:latin typeface="Sunborn"/>
              </a:rPr>
              <a:t>SVIF:S VÄRDEGRUND</a:t>
            </a:r>
          </a:p>
        </p:txBody>
      </p:sp>
      <p:grpSp>
        <p:nvGrpSpPr>
          <p:cNvPr id="3" name="Group 3"/>
          <p:cNvGrpSpPr/>
          <p:nvPr/>
        </p:nvGrpSpPr>
        <p:grpSpPr>
          <a:xfrm>
            <a:off x="10641254" y="2244724"/>
            <a:ext cx="7646746" cy="7708289"/>
            <a:chOff x="0" y="0"/>
            <a:chExt cx="10195662" cy="10277718"/>
          </a:xfrm>
        </p:grpSpPr>
        <p:sp>
          <p:nvSpPr>
            <p:cNvPr id="4" name="Freeform 4"/>
            <p:cNvSpPr/>
            <p:nvPr/>
          </p:nvSpPr>
          <p:spPr>
            <a:xfrm>
              <a:off x="0" y="0"/>
              <a:ext cx="4828103" cy="4889219"/>
            </a:xfrm>
            <a:custGeom>
              <a:avLst/>
              <a:gdLst/>
              <a:ahLst/>
              <a:cxnLst/>
              <a:rect l="l" t="t" r="r" b="b"/>
              <a:pathLst>
                <a:path w="4828103" h="4889219">
                  <a:moveTo>
                    <a:pt x="0" y="0"/>
                  </a:moveTo>
                  <a:lnTo>
                    <a:pt x="4828103" y="0"/>
                  </a:lnTo>
                  <a:lnTo>
                    <a:pt x="4828103" y="4889219"/>
                  </a:lnTo>
                  <a:lnTo>
                    <a:pt x="0" y="4889219"/>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sv-SE" dirty="0"/>
            </a:p>
          </p:txBody>
        </p:sp>
        <p:sp>
          <p:nvSpPr>
            <p:cNvPr id="5" name="Freeform 5"/>
            <p:cNvSpPr/>
            <p:nvPr/>
          </p:nvSpPr>
          <p:spPr>
            <a:xfrm>
              <a:off x="4828103" y="857924"/>
              <a:ext cx="4828103" cy="4889219"/>
            </a:xfrm>
            <a:custGeom>
              <a:avLst/>
              <a:gdLst/>
              <a:ahLst/>
              <a:cxnLst/>
              <a:rect l="l" t="t" r="r" b="b"/>
              <a:pathLst>
                <a:path w="4828103" h="4889219">
                  <a:moveTo>
                    <a:pt x="0" y="0"/>
                  </a:moveTo>
                  <a:lnTo>
                    <a:pt x="4828104" y="0"/>
                  </a:lnTo>
                  <a:lnTo>
                    <a:pt x="4828104" y="4889219"/>
                  </a:lnTo>
                  <a:lnTo>
                    <a:pt x="0" y="4889219"/>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sv-SE" dirty="0"/>
            </a:p>
          </p:txBody>
        </p:sp>
        <p:sp>
          <p:nvSpPr>
            <p:cNvPr id="6" name="Freeform 6"/>
            <p:cNvSpPr/>
            <p:nvPr/>
          </p:nvSpPr>
          <p:spPr>
            <a:xfrm>
              <a:off x="448234" y="4977192"/>
              <a:ext cx="4828103" cy="4889219"/>
            </a:xfrm>
            <a:custGeom>
              <a:avLst/>
              <a:gdLst/>
              <a:ahLst/>
              <a:cxnLst/>
              <a:rect l="l" t="t" r="r" b="b"/>
              <a:pathLst>
                <a:path w="4828103" h="4889219">
                  <a:moveTo>
                    <a:pt x="0" y="0"/>
                  </a:moveTo>
                  <a:lnTo>
                    <a:pt x="4828104" y="0"/>
                  </a:lnTo>
                  <a:lnTo>
                    <a:pt x="4828104" y="4889218"/>
                  </a:lnTo>
                  <a:lnTo>
                    <a:pt x="0" y="4889218"/>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sv-SE" dirty="0"/>
            </a:p>
          </p:txBody>
        </p:sp>
        <p:sp>
          <p:nvSpPr>
            <p:cNvPr id="7" name="Freeform 7"/>
            <p:cNvSpPr/>
            <p:nvPr/>
          </p:nvSpPr>
          <p:spPr>
            <a:xfrm>
              <a:off x="5367558" y="5388499"/>
              <a:ext cx="4828103" cy="4889219"/>
            </a:xfrm>
            <a:custGeom>
              <a:avLst/>
              <a:gdLst/>
              <a:ahLst/>
              <a:cxnLst/>
              <a:rect l="l" t="t" r="r" b="b"/>
              <a:pathLst>
                <a:path w="4828103" h="4889219">
                  <a:moveTo>
                    <a:pt x="0" y="0"/>
                  </a:moveTo>
                  <a:lnTo>
                    <a:pt x="4828104" y="0"/>
                  </a:lnTo>
                  <a:lnTo>
                    <a:pt x="4828104" y="4889219"/>
                  </a:lnTo>
                  <a:lnTo>
                    <a:pt x="0" y="4889219"/>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sv-SE" dirty="0"/>
            </a:p>
          </p:txBody>
        </p:sp>
        <p:sp>
          <p:nvSpPr>
            <p:cNvPr id="8" name="TextBox 8"/>
            <p:cNvSpPr txBox="1"/>
            <p:nvPr/>
          </p:nvSpPr>
          <p:spPr>
            <a:xfrm>
              <a:off x="0" y="2013444"/>
              <a:ext cx="4828103" cy="795655"/>
            </a:xfrm>
            <a:prstGeom prst="rect">
              <a:avLst/>
            </a:prstGeom>
          </p:spPr>
          <p:txBody>
            <a:bodyPr lIns="0" tIns="0" rIns="0" bIns="0" rtlCol="0" anchor="t">
              <a:spAutoFit/>
            </a:bodyPr>
            <a:lstStyle/>
            <a:p>
              <a:pPr algn="ctr">
                <a:lnSpc>
                  <a:spcPts val="5040"/>
                </a:lnSpc>
              </a:pPr>
              <a:r>
                <a:rPr lang="en-US" sz="3600" dirty="0">
                  <a:solidFill>
                    <a:srgbClr val="1A171A"/>
                  </a:solidFill>
                  <a:latin typeface="Glacial Indifference Bold"/>
                </a:rPr>
                <a:t>GLÄDJE</a:t>
              </a:r>
            </a:p>
          </p:txBody>
        </p:sp>
        <p:sp>
          <p:nvSpPr>
            <p:cNvPr id="9" name="TextBox 9"/>
            <p:cNvSpPr txBox="1"/>
            <p:nvPr/>
          </p:nvSpPr>
          <p:spPr>
            <a:xfrm>
              <a:off x="4828103" y="2871368"/>
              <a:ext cx="4828103" cy="795655"/>
            </a:xfrm>
            <a:prstGeom prst="rect">
              <a:avLst/>
            </a:prstGeom>
          </p:spPr>
          <p:txBody>
            <a:bodyPr lIns="0" tIns="0" rIns="0" bIns="0" rtlCol="0" anchor="t">
              <a:spAutoFit/>
            </a:bodyPr>
            <a:lstStyle/>
            <a:p>
              <a:pPr algn="ctr">
                <a:lnSpc>
                  <a:spcPts val="5040"/>
                </a:lnSpc>
              </a:pPr>
              <a:r>
                <a:rPr lang="en-US" sz="3600" dirty="0">
                  <a:solidFill>
                    <a:srgbClr val="1A171A"/>
                  </a:solidFill>
                  <a:latin typeface="Glacial Indifference Bold"/>
                </a:rPr>
                <a:t>RESPEKT</a:t>
              </a:r>
            </a:p>
          </p:txBody>
        </p:sp>
        <p:sp>
          <p:nvSpPr>
            <p:cNvPr id="10" name="TextBox 10"/>
            <p:cNvSpPr txBox="1"/>
            <p:nvPr/>
          </p:nvSpPr>
          <p:spPr>
            <a:xfrm>
              <a:off x="448234" y="6608578"/>
              <a:ext cx="4828103" cy="1447376"/>
            </a:xfrm>
            <a:prstGeom prst="rect">
              <a:avLst/>
            </a:prstGeom>
          </p:spPr>
          <p:txBody>
            <a:bodyPr lIns="0" tIns="0" rIns="0" bIns="0" rtlCol="0" anchor="t">
              <a:spAutoFit/>
            </a:bodyPr>
            <a:lstStyle/>
            <a:p>
              <a:pPr algn="ctr">
                <a:lnSpc>
                  <a:spcPts val="4480"/>
                </a:lnSpc>
              </a:pPr>
              <a:r>
                <a:rPr lang="en-US" sz="3200" dirty="0">
                  <a:solidFill>
                    <a:srgbClr val="1A171A"/>
                  </a:solidFill>
                  <a:latin typeface="Glacial Indifference Bold"/>
                </a:rPr>
                <a:t>DELAKTIGHET/</a:t>
              </a:r>
            </a:p>
            <a:p>
              <a:pPr algn="ctr">
                <a:lnSpc>
                  <a:spcPts val="4480"/>
                </a:lnSpc>
              </a:pPr>
              <a:r>
                <a:rPr lang="en-US" sz="3200" dirty="0">
                  <a:solidFill>
                    <a:srgbClr val="1A171A"/>
                  </a:solidFill>
                  <a:latin typeface="Glacial Indifference Bold"/>
                </a:rPr>
                <a:t>GEMENSKAP</a:t>
              </a:r>
            </a:p>
          </p:txBody>
        </p:sp>
        <p:sp>
          <p:nvSpPr>
            <p:cNvPr id="11" name="TextBox 11"/>
            <p:cNvSpPr txBox="1"/>
            <p:nvPr/>
          </p:nvSpPr>
          <p:spPr>
            <a:xfrm>
              <a:off x="6242033" y="7260299"/>
              <a:ext cx="3079155" cy="795655"/>
            </a:xfrm>
            <a:prstGeom prst="rect">
              <a:avLst/>
            </a:prstGeom>
          </p:spPr>
          <p:txBody>
            <a:bodyPr lIns="0" tIns="0" rIns="0" bIns="0" rtlCol="0" anchor="t">
              <a:spAutoFit/>
            </a:bodyPr>
            <a:lstStyle/>
            <a:p>
              <a:pPr algn="ctr">
                <a:lnSpc>
                  <a:spcPts val="5040"/>
                </a:lnSpc>
              </a:pPr>
              <a:r>
                <a:rPr lang="en-US" sz="3600" dirty="0">
                  <a:solidFill>
                    <a:srgbClr val="1A171A"/>
                  </a:solidFill>
                  <a:latin typeface="Glacial Indifference Bold"/>
                </a:rPr>
                <a:t>TRYGGHET</a:t>
              </a:r>
            </a:p>
          </p:txBody>
        </p:sp>
      </p:grpSp>
      <p:sp>
        <p:nvSpPr>
          <p:cNvPr id="12" name="TextBox 12"/>
          <p:cNvSpPr txBox="1"/>
          <p:nvPr/>
        </p:nvSpPr>
        <p:spPr>
          <a:xfrm>
            <a:off x="200065" y="2197099"/>
            <a:ext cx="10063028" cy="1298575"/>
          </a:xfrm>
          <a:prstGeom prst="rect">
            <a:avLst/>
          </a:prstGeom>
        </p:spPr>
        <p:txBody>
          <a:bodyPr lIns="0" tIns="0" rIns="0" bIns="0" rtlCol="0" anchor="t">
            <a:spAutoFit/>
          </a:bodyPr>
          <a:lstStyle/>
          <a:p>
            <a:pPr>
              <a:lnSpc>
                <a:spcPts val="3499"/>
              </a:lnSpc>
            </a:pPr>
            <a:r>
              <a:rPr lang="en-US" sz="2499" dirty="0">
                <a:solidFill>
                  <a:srgbClr val="000000"/>
                </a:solidFill>
                <a:latin typeface="Open Sans Bold"/>
              </a:rPr>
              <a:t>Glädje </a:t>
            </a:r>
            <a:r>
              <a:rPr lang="en-US" sz="2499" dirty="0">
                <a:solidFill>
                  <a:srgbClr val="000000"/>
                </a:solidFill>
                <a:latin typeface="Open Sans"/>
              </a:rPr>
              <a:t>- Föreningens hela verksamhet skall präglas av en uppmuntrande miljö. Vi skall glädjas åt varandras framgångar och stötta varandra vid motgångar.</a:t>
            </a:r>
          </a:p>
        </p:txBody>
      </p:sp>
      <p:sp>
        <p:nvSpPr>
          <p:cNvPr id="13" name="AutoShape 13"/>
          <p:cNvSpPr/>
          <p:nvPr/>
        </p:nvSpPr>
        <p:spPr>
          <a:xfrm>
            <a:off x="200065" y="3514724"/>
            <a:ext cx="9627320" cy="0"/>
          </a:xfrm>
          <a:prstGeom prst="line">
            <a:avLst/>
          </a:prstGeom>
          <a:ln w="38100" cap="flat">
            <a:solidFill>
              <a:srgbClr val="000000"/>
            </a:solidFill>
            <a:prstDash val="solid"/>
            <a:headEnd type="none" w="sm" len="sm"/>
            <a:tailEnd type="none" w="sm" len="sm"/>
          </a:ln>
        </p:spPr>
        <p:txBody>
          <a:bodyPr/>
          <a:lstStyle/>
          <a:p>
            <a:endParaRPr lang="sv-SE" dirty="0"/>
          </a:p>
        </p:txBody>
      </p:sp>
      <p:sp>
        <p:nvSpPr>
          <p:cNvPr id="14" name="TextBox 14"/>
          <p:cNvSpPr txBox="1"/>
          <p:nvPr/>
        </p:nvSpPr>
        <p:spPr>
          <a:xfrm>
            <a:off x="200065" y="3660784"/>
            <a:ext cx="10032337" cy="1298575"/>
          </a:xfrm>
          <a:prstGeom prst="rect">
            <a:avLst/>
          </a:prstGeom>
        </p:spPr>
        <p:txBody>
          <a:bodyPr lIns="0" tIns="0" rIns="0" bIns="0" rtlCol="0" anchor="t">
            <a:spAutoFit/>
          </a:bodyPr>
          <a:lstStyle/>
          <a:p>
            <a:pPr>
              <a:lnSpc>
                <a:spcPts val="3499"/>
              </a:lnSpc>
            </a:pPr>
            <a:r>
              <a:rPr lang="en-US" sz="2499" dirty="0">
                <a:solidFill>
                  <a:srgbClr val="000000"/>
                </a:solidFill>
                <a:latin typeface="Open Sans Bold"/>
              </a:rPr>
              <a:t>Respekt -</a:t>
            </a:r>
            <a:r>
              <a:rPr lang="en-US" sz="2499" dirty="0">
                <a:solidFill>
                  <a:srgbClr val="000000"/>
                </a:solidFill>
                <a:latin typeface="Open Sans"/>
              </a:rPr>
              <a:t> Respektera, acceptera och förstå varandras olika roller. Uppmuntra till ett gott uppträdande såväl inom som utanför idrotten. Allas åsikter och olikheter tas tillvara.</a:t>
            </a:r>
          </a:p>
        </p:txBody>
      </p:sp>
      <p:sp>
        <p:nvSpPr>
          <p:cNvPr id="15" name="AutoShape 15"/>
          <p:cNvSpPr/>
          <p:nvPr/>
        </p:nvSpPr>
        <p:spPr>
          <a:xfrm>
            <a:off x="200065" y="4978409"/>
            <a:ext cx="9627320" cy="0"/>
          </a:xfrm>
          <a:prstGeom prst="line">
            <a:avLst/>
          </a:prstGeom>
          <a:ln w="38100" cap="flat">
            <a:solidFill>
              <a:srgbClr val="000000"/>
            </a:solidFill>
            <a:prstDash val="solid"/>
            <a:headEnd type="none" w="sm" len="sm"/>
            <a:tailEnd type="none" w="sm" len="sm"/>
          </a:ln>
        </p:spPr>
        <p:txBody>
          <a:bodyPr/>
          <a:lstStyle/>
          <a:p>
            <a:endParaRPr lang="sv-SE" dirty="0"/>
          </a:p>
        </p:txBody>
      </p:sp>
      <p:sp>
        <p:nvSpPr>
          <p:cNvPr id="16" name="TextBox 16"/>
          <p:cNvSpPr txBox="1"/>
          <p:nvPr/>
        </p:nvSpPr>
        <p:spPr>
          <a:xfrm>
            <a:off x="200065" y="5095875"/>
            <a:ext cx="9817506" cy="1298575"/>
          </a:xfrm>
          <a:prstGeom prst="rect">
            <a:avLst/>
          </a:prstGeom>
        </p:spPr>
        <p:txBody>
          <a:bodyPr lIns="0" tIns="0" rIns="0" bIns="0" rtlCol="0" anchor="t">
            <a:spAutoFit/>
          </a:bodyPr>
          <a:lstStyle/>
          <a:p>
            <a:pPr>
              <a:lnSpc>
                <a:spcPts val="3499"/>
              </a:lnSpc>
            </a:pPr>
            <a:r>
              <a:rPr lang="en-US" sz="2499" dirty="0">
                <a:solidFill>
                  <a:srgbClr val="000000"/>
                </a:solidFill>
                <a:latin typeface="Open Sans Bold"/>
              </a:rPr>
              <a:t>Delaktighet/Gemenskap</a:t>
            </a:r>
            <a:r>
              <a:rPr lang="en-US" sz="2499" dirty="0">
                <a:solidFill>
                  <a:srgbClr val="000000"/>
                </a:solidFill>
                <a:latin typeface="Open Sans"/>
              </a:rPr>
              <a:t> </a:t>
            </a:r>
            <a:r>
              <a:rPr lang="en-US" sz="2499" dirty="0">
                <a:solidFill>
                  <a:srgbClr val="000000"/>
                </a:solidFill>
                <a:latin typeface="Open Sans Bold"/>
              </a:rPr>
              <a:t>- </a:t>
            </a:r>
            <a:r>
              <a:rPr lang="en-US" sz="2499" dirty="0">
                <a:solidFill>
                  <a:srgbClr val="000000"/>
                </a:solidFill>
                <a:latin typeface="Open Sans"/>
              </a:rPr>
              <a:t>Att alla känner engagemang att få vara med och påverka samt känna ansvar. Alla skall få vara med utifrån sina förutsättningar i föreningens aktiviteter.</a:t>
            </a:r>
          </a:p>
        </p:txBody>
      </p:sp>
      <p:sp>
        <p:nvSpPr>
          <p:cNvPr id="17" name="AutoShape 17"/>
          <p:cNvSpPr/>
          <p:nvPr/>
        </p:nvSpPr>
        <p:spPr>
          <a:xfrm>
            <a:off x="200065" y="6413500"/>
            <a:ext cx="9627320" cy="0"/>
          </a:xfrm>
          <a:prstGeom prst="line">
            <a:avLst/>
          </a:prstGeom>
          <a:ln w="38100" cap="flat">
            <a:solidFill>
              <a:srgbClr val="000000"/>
            </a:solidFill>
            <a:prstDash val="solid"/>
            <a:headEnd type="none" w="sm" len="sm"/>
            <a:tailEnd type="none" w="sm" len="sm"/>
          </a:ln>
        </p:spPr>
        <p:txBody>
          <a:bodyPr/>
          <a:lstStyle/>
          <a:p>
            <a:endParaRPr lang="sv-SE" dirty="0"/>
          </a:p>
        </p:txBody>
      </p:sp>
      <p:sp>
        <p:nvSpPr>
          <p:cNvPr id="18" name="TextBox 18"/>
          <p:cNvSpPr txBox="1"/>
          <p:nvPr/>
        </p:nvSpPr>
        <p:spPr>
          <a:xfrm>
            <a:off x="200065" y="6527800"/>
            <a:ext cx="9627320" cy="1298575"/>
          </a:xfrm>
          <a:prstGeom prst="rect">
            <a:avLst/>
          </a:prstGeom>
        </p:spPr>
        <p:txBody>
          <a:bodyPr lIns="0" tIns="0" rIns="0" bIns="0" rtlCol="0" anchor="t">
            <a:spAutoFit/>
          </a:bodyPr>
          <a:lstStyle/>
          <a:p>
            <a:pPr>
              <a:lnSpc>
                <a:spcPts val="3499"/>
              </a:lnSpc>
            </a:pPr>
            <a:r>
              <a:rPr lang="en-US" sz="2499" dirty="0">
                <a:solidFill>
                  <a:srgbClr val="000000"/>
                </a:solidFill>
                <a:latin typeface="Open Sans Bold"/>
              </a:rPr>
              <a:t>Trygghet -  </a:t>
            </a:r>
            <a:r>
              <a:rPr lang="en-US" sz="2499" dirty="0">
                <a:solidFill>
                  <a:srgbClr val="000000"/>
                </a:solidFill>
                <a:latin typeface="Open Sans"/>
              </a:rPr>
              <a:t>Ledares och aktivas engagemang ska erkännas och </a:t>
            </a:r>
          </a:p>
          <a:p>
            <a:pPr>
              <a:lnSpc>
                <a:spcPts val="3499"/>
              </a:lnSpc>
            </a:pPr>
            <a:r>
              <a:rPr lang="en-US" sz="2499" dirty="0">
                <a:solidFill>
                  <a:srgbClr val="000000"/>
                </a:solidFill>
                <a:latin typeface="Open Sans"/>
              </a:rPr>
              <a:t>uppmuntras och samtidigt ges möjlighet till utveckling. </a:t>
            </a:r>
          </a:p>
          <a:p>
            <a:pPr>
              <a:lnSpc>
                <a:spcPts val="3499"/>
              </a:lnSpc>
            </a:pPr>
            <a:r>
              <a:rPr lang="en-US" sz="2499" dirty="0">
                <a:solidFill>
                  <a:srgbClr val="000000"/>
                </a:solidFill>
                <a:latin typeface="Open Sans"/>
              </a:rPr>
              <a:t>Alla skall känna att man duger och kan vara sig själv. </a:t>
            </a:r>
          </a:p>
        </p:txBody>
      </p:sp>
      <p:grpSp>
        <p:nvGrpSpPr>
          <p:cNvPr id="19" name="Group 19"/>
          <p:cNvGrpSpPr/>
          <p:nvPr/>
        </p:nvGrpSpPr>
        <p:grpSpPr>
          <a:xfrm>
            <a:off x="723521" y="8484451"/>
            <a:ext cx="18317350" cy="2700438"/>
            <a:chOff x="0" y="0"/>
            <a:chExt cx="24423134" cy="3600584"/>
          </a:xfrm>
        </p:grpSpPr>
        <p:sp>
          <p:nvSpPr>
            <p:cNvPr id="20" name="Freeform 20"/>
            <p:cNvSpPr/>
            <p:nvPr/>
          </p:nvSpPr>
          <p:spPr>
            <a:xfrm rot="5400000">
              <a:off x="20820297" y="-2253"/>
              <a:ext cx="3600584" cy="3605091"/>
            </a:xfrm>
            <a:custGeom>
              <a:avLst/>
              <a:gdLst/>
              <a:ahLst/>
              <a:cxnLst/>
              <a:rect l="l" t="t" r="r" b="b"/>
              <a:pathLst>
                <a:path w="3600584" h="3605091">
                  <a:moveTo>
                    <a:pt x="0" y="0"/>
                  </a:moveTo>
                  <a:lnTo>
                    <a:pt x="3600584" y="0"/>
                  </a:lnTo>
                  <a:lnTo>
                    <a:pt x="3600584" y="3605090"/>
                  </a:lnTo>
                  <a:lnTo>
                    <a:pt x="0" y="3605090"/>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sv-SE" dirty="0"/>
            </a:p>
          </p:txBody>
        </p:sp>
        <p:sp>
          <p:nvSpPr>
            <p:cNvPr id="21" name="Freeform 21"/>
            <p:cNvSpPr/>
            <p:nvPr/>
          </p:nvSpPr>
          <p:spPr>
            <a:xfrm>
              <a:off x="0" y="0"/>
              <a:ext cx="1978828" cy="2063597"/>
            </a:xfrm>
            <a:custGeom>
              <a:avLst/>
              <a:gdLst/>
              <a:ahLst/>
              <a:cxnLst/>
              <a:rect l="l" t="t" r="r" b="b"/>
              <a:pathLst>
                <a:path w="1978828" h="2063597">
                  <a:moveTo>
                    <a:pt x="0" y="0"/>
                  </a:moveTo>
                  <a:lnTo>
                    <a:pt x="1978828" y="0"/>
                  </a:lnTo>
                  <a:lnTo>
                    <a:pt x="1978828" y="2063597"/>
                  </a:lnTo>
                  <a:lnTo>
                    <a:pt x="0" y="2063597"/>
                  </a:lnTo>
                  <a:lnTo>
                    <a:pt x="0" y="0"/>
                  </a:lnTo>
                  <a:close/>
                </a:path>
              </a:pathLst>
            </a:custGeom>
            <a:blipFill>
              <a:blip r:embed="rId6"/>
              <a:stretch>
                <a:fillRect l="-43353" r="-42868"/>
              </a:stretch>
            </a:blipFill>
          </p:spPr>
          <p:txBody>
            <a:bodyPr/>
            <a:lstStyle/>
            <a:p>
              <a:endParaRPr lang="sv-SE" dirty="0"/>
            </a:p>
          </p:txBody>
        </p:sp>
      </p:gr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D9D9D9"/>
        </a:solidFill>
        <a:effectLst/>
      </p:bgPr>
    </p:bg>
    <p:spTree>
      <p:nvGrpSpPr>
        <p:cNvPr id="1" name=""/>
        <p:cNvGrpSpPr/>
        <p:nvPr/>
      </p:nvGrpSpPr>
      <p:grpSpPr>
        <a:xfrm>
          <a:off x="0" y="0"/>
          <a:ext cx="0" cy="0"/>
          <a:chOff x="0" y="0"/>
          <a:chExt cx="0" cy="0"/>
        </a:xfrm>
      </p:grpSpPr>
      <p:sp>
        <p:nvSpPr>
          <p:cNvPr id="4" name="Freeform 4"/>
          <p:cNvSpPr/>
          <p:nvPr/>
        </p:nvSpPr>
        <p:spPr>
          <a:xfrm>
            <a:off x="613898" y="7733324"/>
            <a:ext cx="2169150" cy="2262072"/>
          </a:xfrm>
          <a:custGeom>
            <a:avLst/>
            <a:gdLst/>
            <a:ahLst/>
            <a:cxnLst/>
            <a:rect l="l" t="t" r="r" b="b"/>
            <a:pathLst>
              <a:path w="2892200" h="3016097">
                <a:moveTo>
                  <a:pt x="0" y="0"/>
                </a:moveTo>
                <a:lnTo>
                  <a:pt x="2892200" y="0"/>
                </a:lnTo>
                <a:lnTo>
                  <a:pt x="2892200" y="3016097"/>
                </a:lnTo>
                <a:lnTo>
                  <a:pt x="0" y="3016097"/>
                </a:lnTo>
                <a:lnTo>
                  <a:pt x="0" y="0"/>
                </a:lnTo>
                <a:close/>
              </a:path>
            </a:pathLst>
          </a:custGeom>
          <a:blipFill>
            <a:blip r:embed="rId2"/>
            <a:stretch>
              <a:fillRect l="-43353" r="-42868"/>
            </a:stretch>
          </a:blipFill>
        </p:spPr>
        <p:txBody>
          <a:bodyPr/>
          <a:lstStyle/>
          <a:p>
            <a:endParaRPr lang="sv-SE" dirty="0"/>
          </a:p>
        </p:txBody>
      </p:sp>
      <p:sp>
        <p:nvSpPr>
          <p:cNvPr id="5" name="TextBox 5"/>
          <p:cNvSpPr txBox="1"/>
          <p:nvPr/>
        </p:nvSpPr>
        <p:spPr>
          <a:xfrm>
            <a:off x="1028700" y="1898227"/>
            <a:ext cx="16230600" cy="1308099"/>
          </a:xfrm>
          <a:prstGeom prst="rect">
            <a:avLst/>
          </a:prstGeom>
        </p:spPr>
        <p:txBody>
          <a:bodyPr lIns="0" tIns="0" rIns="0" bIns="0" rtlCol="0" anchor="t">
            <a:spAutoFit/>
          </a:bodyPr>
          <a:lstStyle/>
          <a:p>
            <a:pPr>
              <a:lnSpc>
                <a:spcPts val="3500"/>
              </a:lnSpc>
            </a:pPr>
            <a:r>
              <a:rPr lang="en-US" sz="2500" dirty="0">
                <a:solidFill>
                  <a:srgbClr val="000000"/>
                </a:solidFill>
                <a:latin typeface="Open Sans"/>
              </a:rPr>
              <a:t>Syftet är att spelare, ledare och vårdnadshavare ska få en större inblick i föreningens värdegrund och att spelarna tillsammans tar fram lagets gemensamma lagregler och sätter upp riktlinjer på hur de ska uppföra sig på och utanför planen mot varandra och mot andra. </a:t>
            </a:r>
          </a:p>
        </p:txBody>
      </p:sp>
      <p:sp>
        <p:nvSpPr>
          <p:cNvPr id="6" name="TextBox 6"/>
          <p:cNvSpPr txBox="1"/>
          <p:nvPr/>
        </p:nvSpPr>
        <p:spPr>
          <a:xfrm>
            <a:off x="1028700" y="933450"/>
            <a:ext cx="5890189" cy="837566"/>
          </a:xfrm>
          <a:prstGeom prst="rect">
            <a:avLst/>
          </a:prstGeom>
        </p:spPr>
        <p:txBody>
          <a:bodyPr lIns="0" tIns="0" rIns="0" bIns="0" rtlCol="0" anchor="t">
            <a:spAutoFit/>
          </a:bodyPr>
          <a:lstStyle/>
          <a:p>
            <a:pPr>
              <a:lnSpc>
                <a:spcPts val="6859"/>
              </a:lnSpc>
            </a:pPr>
            <a:r>
              <a:rPr lang="en-US" sz="4899" dirty="0">
                <a:solidFill>
                  <a:srgbClr val="000000"/>
                </a:solidFill>
                <a:latin typeface="Sunborn"/>
              </a:rPr>
              <a:t>INSTRUKTIONER</a:t>
            </a:r>
          </a:p>
        </p:txBody>
      </p:sp>
      <p:sp>
        <p:nvSpPr>
          <p:cNvPr id="7" name="AutoShape 7"/>
          <p:cNvSpPr/>
          <p:nvPr/>
        </p:nvSpPr>
        <p:spPr>
          <a:xfrm>
            <a:off x="1028700" y="3305774"/>
            <a:ext cx="16230600" cy="0"/>
          </a:xfrm>
          <a:prstGeom prst="line">
            <a:avLst/>
          </a:prstGeom>
          <a:ln w="38100" cap="flat">
            <a:solidFill>
              <a:srgbClr val="000000"/>
            </a:solidFill>
            <a:prstDash val="solid"/>
            <a:headEnd type="none" w="sm" len="sm"/>
            <a:tailEnd type="none" w="sm" len="sm"/>
          </a:ln>
        </p:spPr>
        <p:txBody>
          <a:bodyPr/>
          <a:lstStyle/>
          <a:p>
            <a:endParaRPr lang="sv-SE" dirty="0"/>
          </a:p>
        </p:txBody>
      </p:sp>
      <p:sp>
        <p:nvSpPr>
          <p:cNvPr id="8" name="TextBox 8"/>
          <p:cNvSpPr txBox="1"/>
          <p:nvPr/>
        </p:nvSpPr>
        <p:spPr>
          <a:xfrm>
            <a:off x="758875" y="3286724"/>
            <a:ext cx="16500425" cy="3113088"/>
          </a:xfrm>
          <a:prstGeom prst="rect">
            <a:avLst/>
          </a:prstGeom>
        </p:spPr>
        <p:txBody>
          <a:bodyPr lIns="0" tIns="0" rIns="0" bIns="0" rtlCol="0" anchor="t">
            <a:spAutoFit/>
          </a:bodyPr>
          <a:lstStyle/>
          <a:p>
            <a:pPr marL="539749" lvl="1" indent="-269875">
              <a:lnSpc>
                <a:spcPts val="5224"/>
              </a:lnSpc>
              <a:buAutoNum type="arabicPeriod"/>
            </a:pPr>
            <a:r>
              <a:rPr lang="en-US" sz="2499" dirty="0">
                <a:solidFill>
                  <a:srgbClr val="000000"/>
                </a:solidFill>
                <a:latin typeface="Open Sans"/>
              </a:rPr>
              <a:t>Ledarmöte - Diskussioner i ledargruppen utifrån frågorna.  </a:t>
            </a:r>
          </a:p>
          <a:p>
            <a:pPr marL="539749" lvl="1" indent="-269875">
              <a:lnSpc>
                <a:spcPts val="5224"/>
              </a:lnSpc>
              <a:buAutoNum type="arabicPeriod"/>
            </a:pPr>
            <a:r>
              <a:rPr lang="en-US" sz="2499" dirty="0">
                <a:solidFill>
                  <a:srgbClr val="000000"/>
                </a:solidFill>
                <a:latin typeface="Open Sans"/>
              </a:rPr>
              <a:t>Spelarmöte - Diskussion i smågrupper utifrån frågorna: </a:t>
            </a:r>
            <a:r>
              <a:rPr lang="en-US" sz="2499" dirty="0">
                <a:solidFill>
                  <a:srgbClr val="000000"/>
                </a:solidFill>
                <a:latin typeface="Open Sans Italics"/>
              </a:rPr>
              <a:t>Hur agerar vi? Hur vill vi att ledare och vårdnadshavare agerar? Vad händer om man inte uppfyller uppförandekoden?</a:t>
            </a:r>
          </a:p>
          <a:p>
            <a:pPr marL="539749" lvl="1" indent="-269875">
              <a:lnSpc>
                <a:spcPts val="5224"/>
              </a:lnSpc>
              <a:buAutoNum type="arabicPeriod"/>
            </a:pPr>
            <a:r>
              <a:rPr lang="en-US" sz="2499" dirty="0">
                <a:solidFill>
                  <a:srgbClr val="000000"/>
                </a:solidFill>
                <a:latin typeface="Open Sans"/>
              </a:rPr>
              <a:t>Föräldramöte - Presentera den gemensamma uppförandekoden.  </a:t>
            </a:r>
          </a:p>
          <a:p>
            <a:pPr algn="just">
              <a:lnSpc>
                <a:spcPts val="3499"/>
              </a:lnSpc>
            </a:pPr>
            <a:endParaRPr lang="en-US" sz="2499" dirty="0">
              <a:solidFill>
                <a:srgbClr val="000000"/>
              </a:solidFill>
              <a:latin typeface="Open Sans"/>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rgbClr val="D9D9D9"/>
        </a:solidFill>
        <a:effectLst/>
      </p:bgPr>
    </p:bg>
    <p:spTree>
      <p:nvGrpSpPr>
        <p:cNvPr id="1" name=""/>
        <p:cNvGrpSpPr/>
        <p:nvPr/>
      </p:nvGrpSpPr>
      <p:grpSpPr>
        <a:xfrm>
          <a:off x="0" y="0"/>
          <a:ext cx="0" cy="0"/>
          <a:chOff x="0" y="0"/>
          <a:chExt cx="0" cy="0"/>
        </a:xfrm>
      </p:grpSpPr>
      <p:grpSp>
        <p:nvGrpSpPr>
          <p:cNvPr id="2" name="Group 2"/>
          <p:cNvGrpSpPr/>
          <p:nvPr/>
        </p:nvGrpSpPr>
        <p:grpSpPr>
          <a:xfrm>
            <a:off x="723521" y="8484451"/>
            <a:ext cx="18317350" cy="2700438"/>
            <a:chOff x="0" y="0"/>
            <a:chExt cx="24423134" cy="3600584"/>
          </a:xfrm>
        </p:grpSpPr>
        <p:sp>
          <p:nvSpPr>
            <p:cNvPr id="3" name="Freeform 3"/>
            <p:cNvSpPr/>
            <p:nvPr/>
          </p:nvSpPr>
          <p:spPr>
            <a:xfrm rot="5400000">
              <a:off x="20820297" y="-2253"/>
              <a:ext cx="3600584" cy="3605091"/>
            </a:xfrm>
            <a:custGeom>
              <a:avLst/>
              <a:gdLst/>
              <a:ahLst/>
              <a:cxnLst/>
              <a:rect l="l" t="t" r="r" b="b"/>
              <a:pathLst>
                <a:path w="3600584" h="3605091">
                  <a:moveTo>
                    <a:pt x="0" y="0"/>
                  </a:moveTo>
                  <a:lnTo>
                    <a:pt x="3600584" y="0"/>
                  </a:lnTo>
                  <a:lnTo>
                    <a:pt x="3600584" y="3605090"/>
                  </a:lnTo>
                  <a:lnTo>
                    <a:pt x="0" y="3605090"/>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sv-SE" dirty="0"/>
            </a:p>
          </p:txBody>
        </p:sp>
        <p:sp>
          <p:nvSpPr>
            <p:cNvPr id="4" name="Freeform 4"/>
            <p:cNvSpPr/>
            <p:nvPr/>
          </p:nvSpPr>
          <p:spPr>
            <a:xfrm>
              <a:off x="0" y="0"/>
              <a:ext cx="1978828" cy="2063597"/>
            </a:xfrm>
            <a:custGeom>
              <a:avLst/>
              <a:gdLst/>
              <a:ahLst/>
              <a:cxnLst/>
              <a:rect l="l" t="t" r="r" b="b"/>
              <a:pathLst>
                <a:path w="1978828" h="2063597">
                  <a:moveTo>
                    <a:pt x="0" y="0"/>
                  </a:moveTo>
                  <a:lnTo>
                    <a:pt x="1978828" y="0"/>
                  </a:lnTo>
                  <a:lnTo>
                    <a:pt x="1978828" y="2063597"/>
                  </a:lnTo>
                  <a:lnTo>
                    <a:pt x="0" y="2063597"/>
                  </a:lnTo>
                  <a:lnTo>
                    <a:pt x="0" y="0"/>
                  </a:lnTo>
                  <a:close/>
                </a:path>
              </a:pathLst>
            </a:custGeom>
            <a:blipFill>
              <a:blip r:embed="rId4"/>
              <a:stretch>
                <a:fillRect l="-43353" r="-42868"/>
              </a:stretch>
            </a:blipFill>
          </p:spPr>
          <p:txBody>
            <a:bodyPr/>
            <a:lstStyle/>
            <a:p>
              <a:endParaRPr lang="sv-SE" dirty="0"/>
            </a:p>
          </p:txBody>
        </p:sp>
      </p:grpSp>
      <p:sp>
        <p:nvSpPr>
          <p:cNvPr id="5" name="Freeform 5"/>
          <p:cNvSpPr/>
          <p:nvPr/>
        </p:nvSpPr>
        <p:spPr>
          <a:xfrm>
            <a:off x="7916936" y="4906435"/>
            <a:ext cx="2454129" cy="2454129"/>
          </a:xfrm>
          <a:custGeom>
            <a:avLst/>
            <a:gdLst/>
            <a:ahLst/>
            <a:cxnLst/>
            <a:rect l="l" t="t" r="r" b="b"/>
            <a:pathLst>
              <a:path w="2454129" h="2454129">
                <a:moveTo>
                  <a:pt x="0" y="0"/>
                </a:moveTo>
                <a:lnTo>
                  <a:pt x="2454128" y="0"/>
                </a:lnTo>
                <a:lnTo>
                  <a:pt x="2454128" y="2454129"/>
                </a:lnTo>
                <a:lnTo>
                  <a:pt x="0" y="2454129"/>
                </a:lnTo>
                <a:lnTo>
                  <a:pt x="0" y="0"/>
                </a:lnTo>
                <a:close/>
              </a:path>
            </a:pathLst>
          </a:custGeom>
          <a:blipFill>
            <a:blip r:embed="rId5"/>
            <a:stretch>
              <a:fillRect/>
            </a:stretch>
          </a:blipFill>
        </p:spPr>
        <p:txBody>
          <a:bodyPr/>
          <a:lstStyle/>
          <a:p>
            <a:endParaRPr lang="sv-SE" dirty="0"/>
          </a:p>
        </p:txBody>
      </p:sp>
      <p:grpSp>
        <p:nvGrpSpPr>
          <p:cNvPr id="6" name="Group 6"/>
          <p:cNvGrpSpPr/>
          <p:nvPr/>
        </p:nvGrpSpPr>
        <p:grpSpPr>
          <a:xfrm>
            <a:off x="11375844" y="3726289"/>
            <a:ext cx="3145333" cy="2470149"/>
            <a:chOff x="0" y="0"/>
            <a:chExt cx="1034969" cy="812800"/>
          </a:xfrm>
        </p:grpSpPr>
        <p:sp>
          <p:nvSpPr>
            <p:cNvPr id="7" name="Freeform 7"/>
            <p:cNvSpPr/>
            <p:nvPr/>
          </p:nvSpPr>
          <p:spPr>
            <a:xfrm>
              <a:off x="0" y="0"/>
              <a:ext cx="1034969" cy="812800"/>
            </a:xfrm>
            <a:custGeom>
              <a:avLst/>
              <a:gdLst/>
              <a:ahLst/>
              <a:cxnLst/>
              <a:rect l="l" t="t" r="r" b="b"/>
              <a:pathLst>
                <a:path w="1034969" h="812800">
                  <a:moveTo>
                    <a:pt x="517484" y="0"/>
                  </a:moveTo>
                  <a:cubicBezTo>
                    <a:pt x="231686" y="0"/>
                    <a:pt x="0" y="181951"/>
                    <a:pt x="0" y="406400"/>
                  </a:cubicBezTo>
                  <a:cubicBezTo>
                    <a:pt x="0" y="630849"/>
                    <a:pt x="231686" y="812800"/>
                    <a:pt x="517484" y="812800"/>
                  </a:cubicBezTo>
                  <a:cubicBezTo>
                    <a:pt x="803283" y="812800"/>
                    <a:pt x="1034969" y="630849"/>
                    <a:pt x="1034969" y="406400"/>
                  </a:cubicBezTo>
                  <a:cubicBezTo>
                    <a:pt x="1034969" y="181951"/>
                    <a:pt x="803283" y="0"/>
                    <a:pt x="517484" y="0"/>
                  </a:cubicBezTo>
                  <a:close/>
                </a:path>
              </a:pathLst>
            </a:custGeom>
            <a:solidFill>
              <a:srgbClr val="E6C955"/>
            </a:solidFill>
          </p:spPr>
          <p:txBody>
            <a:bodyPr/>
            <a:lstStyle/>
            <a:p>
              <a:endParaRPr lang="sv-SE" dirty="0"/>
            </a:p>
          </p:txBody>
        </p:sp>
        <p:sp>
          <p:nvSpPr>
            <p:cNvPr id="8" name="TextBox 8"/>
            <p:cNvSpPr txBox="1"/>
            <p:nvPr/>
          </p:nvSpPr>
          <p:spPr>
            <a:xfrm>
              <a:off x="97028" y="19050"/>
              <a:ext cx="840912" cy="717550"/>
            </a:xfrm>
            <a:prstGeom prst="rect">
              <a:avLst/>
            </a:prstGeom>
          </p:spPr>
          <p:txBody>
            <a:bodyPr lIns="50800" tIns="50800" rIns="50800" bIns="50800" rtlCol="0" anchor="ctr"/>
            <a:lstStyle/>
            <a:p>
              <a:pPr algn="ctr">
                <a:lnSpc>
                  <a:spcPts val="4200"/>
                </a:lnSpc>
              </a:pPr>
              <a:r>
                <a:rPr lang="en-US" sz="3000" dirty="0">
                  <a:solidFill>
                    <a:srgbClr val="000000"/>
                  </a:solidFill>
                  <a:latin typeface="Open Sans Bold"/>
                </a:rPr>
                <a:t>TRYGGHET</a:t>
              </a:r>
            </a:p>
          </p:txBody>
        </p:sp>
      </p:grpSp>
      <p:sp>
        <p:nvSpPr>
          <p:cNvPr id="9" name="TextBox 9"/>
          <p:cNvSpPr txBox="1"/>
          <p:nvPr/>
        </p:nvSpPr>
        <p:spPr>
          <a:xfrm>
            <a:off x="723521" y="656916"/>
            <a:ext cx="15335762" cy="1739901"/>
          </a:xfrm>
          <a:prstGeom prst="rect">
            <a:avLst/>
          </a:prstGeom>
        </p:spPr>
        <p:txBody>
          <a:bodyPr lIns="0" tIns="0" rIns="0" bIns="0" rtlCol="0" anchor="t">
            <a:spAutoFit/>
          </a:bodyPr>
          <a:lstStyle/>
          <a:p>
            <a:pPr>
              <a:lnSpc>
                <a:spcPts val="6999"/>
              </a:lnSpc>
            </a:pPr>
            <a:r>
              <a:rPr lang="en-US" sz="4999" dirty="0">
                <a:solidFill>
                  <a:srgbClr val="000000"/>
                </a:solidFill>
                <a:latin typeface="Sunborn"/>
              </a:rPr>
              <a:t>SVIF FÖLJER RF-SISU:S riktlinjer för barn- och ungdomsidrott</a:t>
            </a:r>
          </a:p>
        </p:txBody>
      </p:sp>
      <p:grpSp>
        <p:nvGrpSpPr>
          <p:cNvPr id="10" name="Group 10"/>
          <p:cNvGrpSpPr/>
          <p:nvPr/>
        </p:nvGrpSpPr>
        <p:grpSpPr>
          <a:xfrm>
            <a:off x="10570432" y="7249377"/>
            <a:ext cx="3513616" cy="2470149"/>
            <a:chOff x="0" y="0"/>
            <a:chExt cx="1156152" cy="812800"/>
          </a:xfrm>
        </p:grpSpPr>
        <p:sp>
          <p:nvSpPr>
            <p:cNvPr id="11" name="Freeform 11"/>
            <p:cNvSpPr/>
            <p:nvPr/>
          </p:nvSpPr>
          <p:spPr>
            <a:xfrm>
              <a:off x="0" y="0"/>
              <a:ext cx="1156152" cy="812800"/>
            </a:xfrm>
            <a:custGeom>
              <a:avLst/>
              <a:gdLst/>
              <a:ahLst/>
              <a:cxnLst/>
              <a:rect l="l" t="t" r="r" b="b"/>
              <a:pathLst>
                <a:path w="1156152" h="812800">
                  <a:moveTo>
                    <a:pt x="578076" y="0"/>
                  </a:moveTo>
                  <a:cubicBezTo>
                    <a:pt x="258813" y="0"/>
                    <a:pt x="0" y="181951"/>
                    <a:pt x="0" y="406400"/>
                  </a:cubicBezTo>
                  <a:cubicBezTo>
                    <a:pt x="0" y="630849"/>
                    <a:pt x="258813" y="812800"/>
                    <a:pt x="578076" y="812800"/>
                  </a:cubicBezTo>
                  <a:cubicBezTo>
                    <a:pt x="897338" y="812800"/>
                    <a:pt x="1156152" y="630849"/>
                    <a:pt x="1156152" y="406400"/>
                  </a:cubicBezTo>
                  <a:cubicBezTo>
                    <a:pt x="1156152" y="181951"/>
                    <a:pt x="897338" y="0"/>
                    <a:pt x="578076" y="0"/>
                  </a:cubicBezTo>
                  <a:close/>
                </a:path>
              </a:pathLst>
            </a:custGeom>
            <a:solidFill>
              <a:srgbClr val="E6C955"/>
            </a:solidFill>
          </p:spPr>
          <p:txBody>
            <a:bodyPr/>
            <a:lstStyle/>
            <a:p>
              <a:endParaRPr lang="sv-SE" dirty="0"/>
            </a:p>
          </p:txBody>
        </p:sp>
        <p:sp>
          <p:nvSpPr>
            <p:cNvPr id="12" name="TextBox 12"/>
            <p:cNvSpPr txBox="1"/>
            <p:nvPr/>
          </p:nvSpPr>
          <p:spPr>
            <a:xfrm>
              <a:off x="108389" y="19050"/>
              <a:ext cx="939373" cy="717550"/>
            </a:xfrm>
            <a:prstGeom prst="rect">
              <a:avLst/>
            </a:prstGeom>
          </p:spPr>
          <p:txBody>
            <a:bodyPr lIns="50800" tIns="50800" rIns="50800" bIns="50800" rtlCol="0" anchor="ctr"/>
            <a:lstStyle/>
            <a:p>
              <a:pPr algn="ctr">
                <a:lnSpc>
                  <a:spcPts val="4200"/>
                </a:lnSpc>
              </a:pPr>
              <a:r>
                <a:rPr lang="en-US" sz="3000" dirty="0">
                  <a:solidFill>
                    <a:srgbClr val="000000"/>
                  </a:solidFill>
                  <a:latin typeface="Open Sans Bold"/>
                </a:rPr>
                <a:t>DELAKTIGHET</a:t>
              </a:r>
            </a:p>
          </p:txBody>
        </p:sp>
      </p:grpSp>
      <p:grpSp>
        <p:nvGrpSpPr>
          <p:cNvPr id="13" name="Group 13"/>
          <p:cNvGrpSpPr/>
          <p:nvPr/>
        </p:nvGrpSpPr>
        <p:grpSpPr>
          <a:xfrm>
            <a:off x="4014511" y="7249377"/>
            <a:ext cx="3482925" cy="2470149"/>
            <a:chOff x="0" y="0"/>
            <a:chExt cx="1146053" cy="812800"/>
          </a:xfrm>
        </p:grpSpPr>
        <p:sp>
          <p:nvSpPr>
            <p:cNvPr id="14" name="Freeform 14"/>
            <p:cNvSpPr/>
            <p:nvPr/>
          </p:nvSpPr>
          <p:spPr>
            <a:xfrm>
              <a:off x="0" y="0"/>
              <a:ext cx="1146053" cy="812800"/>
            </a:xfrm>
            <a:custGeom>
              <a:avLst/>
              <a:gdLst/>
              <a:ahLst/>
              <a:cxnLst/>
              <a:rect l="l" t="t" r="r" b="b"/>
              <a:pathLst>
                <a:path w="1146053" h="812800">
                  <a:moveTo>
                    <a:pt x="573027" y="0"/>
                  </a:moveTo>
                  <a:cubicBezTo>
                    <a:pt x="256553" y="0"/>
                    <a:pt x="0" y="181951"/>
                    <a:pt x="0" y="406400"/>
                  </a:cubicBezTo>
                  <a:cubicBezTo>
                    <a:pt x="0" y="630849"/>
                    <a:pt x="256553" y="812800"/>
                    <a:pt x="573027" y="812800"/>
                  </a:cubicBezTo>
                  <a:cubicBezTo>
                    <a:pt x="889500" y="812800"/>
                    <a:pt x="1146053" y="630849"/>
                    <a:pt x="1146053" y="406400"/>
                  </a:cubicBezTo>
                  <a:cubicBezTo>
                    <a:pt x="1146053" y="181951"/>
                    <a:pt x="889500" y="0"/>
                    <a:pt x="573027" y="0"/>
                  </a:cubicBezTo>
                  <a:close/>
                </a:path>
              </a:pathLst>
            </a:custGeom>
            <a:solidFill>
              <a:srgbClr val="E6C955"/>
            </a:solidFill>
          </p:spPr>
          <p:txBody>
            <a:bodyPr/>
            <a:lstStyle/>
            <a:p>
              <a:endParaRPr lang="sv-SE" dirty="0"/>
            </a:p>
          </p:txBody>
        </p:sp>
        <p:sp>
          <p:nvSpPr>
            <p:cNvPr id="15" name="TextBox 15"/>
            <p:cNvSpPr txBox="1"/>
            <p:nvPr/>
          </p:nvSpPr>
          <p:spPr>
            <a:xfrm>
              <a:off x="107442" y="19050"/>
              <a:ext cx="931168" cy="717550"/>
            </a:xfrm>
            <a:prstGeom prst="rect">
              <a:avLst/>
            </a:prstGeom>
          </p:spPr>
          <p:txBody>
            <a:bodyPr lIns="50800" tIns="50800" rIns="50800" bIns="50800" rtlCol="0" anchor="ctr"/>
            <a:lstStyle/>
            <a:p>
              <a:pPr algn="ctr">
                <a:lnSpc>
                  <a:spcPts val="4200"/>
                </a:lnSpc>
              </a:pPr>
              <a:r>
                <a:rPr lang="en-US" sz="3000" dirty="0">
                  <a:solidFill>
                    <a:srgbClr val="000000"/>
                  </a:solidFill>
                  <a:latin typeface="Open Sans Bold"/>
                </a:rPr>
                <a:t>GLÄDJE</a:t>
              </a:r>
            </a:p>
          </p:txBody>
        </p:sp>
      </p:grpSp>
      <p:grpSp>
        <p:nvGrpSpPr>
          <p:cNvPr id="16" name="Group 16"/>
          <p:cNvGrpSpPr/>
          <p:nvPr/>
        </p:nvGrpSpPr>
        <p:grpSpPr>
          <a:xfrm>
            <a:off x="3555178" y="3726289"/>
            <a:ext cx="3212866" cy="2470149"/>
            <a:chOff x="0" y="0"/>
            <a:chExt cx="1057190" cy="812800"/>
          </a:xfrm>
        </p:grpSpPr>
        <p:sp>
          <p:nvSpPr>
            <p:cNvPr id="17" name="Freeform 17"/>
            <p:cNvSpPr/>
            <p:nvPr/>
          </p:nvSpPr>
          <p:spPr>
            <a:xfrm>
              <a:off x="0" y="0"/>
              <a:ext cx="1057190" cy="812800"/>
            </a:xfrm>
            <a:custGeom>
              <a:avLst/>
              <a:gdLst/>
              <a:ahLst/>
              <a:cxnLst/>
              <a:rect l="l" t="t" r="r" b="b"/>
              <a:pathLst>
                <a:path w="1057190" h="812800">
                  <a:moveTo>
                    <a:pt x="528595" y="0"/>
                  </a:moveTo>
                  <a:cubicBezTo>
                    <a:pt x="236660" y="0"/>
                    <a:pt x="0" y="181951"/>
                    <a:pt x="0" y="406400"/>
                  </a:cubicBezTo>
                  <a:cubicBezTo>
                    <a:pt x="0" y="630849"/>
                    <a:pt x="236660" y="812800"/>
                    <a:pt x="528595" y="812800"/>
                  </a:cubicBezTo>
                  <a:cubicBezTo>
                    <a:pt x="820530" y="812800"/>
                    <a:pt x="1057190" y="630849"/>
                    <a:pt x="1057190" y="406400"/>
                  </a:cubicBezTo>
                  <a:cubicBezTo>
                    <a:pt x="1057190" y="181951"/>
                    <a:pt x="820530" y="0"/>
                    <a:pt x="528595" y="0"/>
                  </a:cubicBezTo>
                  <a:close/>
                </a:path>
              </a:pathLst>
            </a:custGeom>
            <a:solidFill>
              <a:srgbClr val="E6C955"/>
            </a:solidFill>
          </p:spPr>
          <p:txBody>
            <a:bodyPr/>
            <a:lstStyle/>
            <a:p>
              <a:endParaRPr lang="sv-SE" dirty="0"/>
            </a:p>
          </p:txBody>
        </p:sp>
        <p:sp>
          <p:nvSpPr>
            <p:cNvPr id="18" name="TextBox 18"/>
            <p:cNvSpPr txBox="1"/>
            <p:nvPr/>
          </p:nvSpPr>
          <p:spPr>
            <a:xfrm>
              <a:off x="99112" y="19050"/>
              <a:ext cx="858967" cy="717550"/>
            </a:xfrm>
            <a:prstGeom prst="rect">
              <a:avLst/>
            </a:prstGeom>
          </p:spPr>
          <p:txBody>
            <a:bodyPr lIns="50800" tIns="50800" rIns="50800" bIns="50800" rtlCol="0" anchor="ctr"/>
            <a:lstStyle/>
            <a:p>
              <a:pPr algn="ctr">
                <a:lnSpc>
                  <a:spcPts val="4200"/>
                </a:lnSpc>
              </a:pPr>
              <a:r>
                <a:rPr lang="en-US" sz="3000" dirty="0">
                  <a:solidFill>
                    <a:srgbClr val="000000"/>
                  </a:solidFill>
                  <a:latin typeface="Open Sans Bold"/>
                </a:rPr>
                <a:t>ALLSIDIGHET</a:t>
              </a:r>
            </a:p>
          </p:txBody>
        </p:sp>
      </p:grpSp>
      <p:sp>
        <p:nvSpPr>
          <p:cNvPr id="19" name="AutoShape 19"/>
          <p:cNvSpPr/>
          <p:nvPr/>
        </p:nvSpPr>
        <p:spPr>
          <a:xfrm flipV="1">
            <a:off x="9162947" y="3837244"/>
            <a:ext cx="111621" cy="1067210"/>
          </a:xfrm>
          <a:prstGeom prst="line">
            <a:avLst/>
          </a:prstGeom>
          <a:ln w="38100" cap="flat">
            <a:solidFill>
              <a:srgbClr val="000000"/>
            </a:solidFill>
            <a:prstDash val="solid"/>
            <a:headEnd type="none" w="sm" len="sm"/>
            <a:tailEnd type="none" w="sm" len="sm"/>
          </a:ln>
        </p:spPr>
        <p:txBody>
          <a:bodyPr/>
          <a:lstStyle/>
          <a:p>
            <a:endParaRPr lang="sv-SE" dirty="0"/>
          </a:p>
        </p:txBody>
      </p:sp>
      <p:grpSp>
        <p:nvGrpSpPr>
          <p:cNvPr id="20" name="Group 20"/>
          <p:cNvGrpSpPr/>
          <p:nvPr/>
        </p:nvGrpSpPr>
        <p:grpSpPr>
          <a:xfrm>
            <a:off x="7916936" y="1964534"/>
            <a:ext cx="3088638" cy="2356640"/>
            <a:chOff x="0" y="0"/>
            <a:chExt cx="1065264" cy="812800"/>
          </a:xfrm>
        </p:grpSpPr>
        <p:sp>
          <p:nvSpPr>
            <p:cNvPr id="21" name="Freeform 21"/>
            <p:cNvSpPr/>
            <p:nvPr/>
          </p:nvSpPr>
          <p:spPr>
            <a:xfrm>
              <a:off x="0" y="0"/>
              <a:ext cx="1065264" cy="812800"/>
            </a:xfrm>
            <a:custGeom>
              <a:avLst/>
              <a:gdLst/>
              <a:ahLst/>
              <a:cxnLst/>
              <a:rect l="l" t="t" r="r" b="b"/>
              <a:pathLst>
                <a:path w="1065264" h="812800">
                  <a:moveTo>
                    <a:pt x="532632" y="0"/>
                  </a:moveTo>
                  <a:cubicBezTo>
                    <a:pt x="238468" y="0"/>
                    <a:pt x="0" y="181951"/>
                    <a:pt x="0" y="406400"/>
                  </a:cubicBezTo>
                  <a:cubicBezTo>
                    <a:pt x="0" y="630849"/>
                    <a:pt x="238468" y="812800"/>
                    <a:pt x="532632" y="812800"/>
                  </a:cubicBezTo>
                  <a:cubicBezTo>
                    <a:pt x="826797" y="812800"/>
                    <a:pt x="1065264" y="630849"/>
                    <a:pt x="1065264" y="406400"/>
                  </a:cubicBezTo>
                  <a:cubicBezTo>
                    <a:pt x="1065264" y="181951"/>
                    <a:pt x="826797" y="0"/>
                    <a:pt x="532632" y="0"/>
                  </a:cubicBezTo>
                  <a:close/>
                </a:path>
              </a:pathLst>
            </a:custGeom>
            <a:solidFill>
              <a:srgbClr val="E6C955"/>
            </a:solidFill>
          </p:spPr>
          <p:txBody>
            <a:bodyPr/>
            <a:lstStyle/>
            <a:p>
              <a:endParaRPr lang="sv-SE" dirty="0"/>
            </a:p>
          </p:txBody>
        </p:sp>
        <p:sp>
          <p:nvSpPr>
            <p:cNvPr id="22" name="TextBox 22"/>
            <p:cNvSpPr txBox="1"/>
            <p:nvPr/>
          </p:nvSpPr>
          <p:spPr>
            <a:xfrm>
              <a:off x="99869" y="19050"/>
              <a:ext cx="865527" cy="717550"/>
            </a:xfrm>
            <a:prstGeom prst="rect">
              <a:avLst/>
            </a:prstGeom>
          </p:spPr>
          <p:txBody>
            <a:bodyPr lIns="50800" tIns="50800" rIns="50800" bIns="50800" rtlCol="0" anchor="ctr"/>
            <a:lstStyle/>
            <a:p>
              <a:pPr algn="ctr">
                <a:lnSpc>
                  <a:spcPts val="4200"/>
                </a:lnSpc>
              </a:pPr>
              <a:r>
                <a:rPr lang="en-US" sz="3000" dirty="0">
                  <a:solidFill>
                    <a:srgbClr val="000000"/>
                  </a:solidFill>
                  <a:latin typeface="Open Sans Bold"/>
                </a:rPr>
                <a:t>HÄLSA</a:t>
              </a:r>
            </a:p>
          </p:txBody>
        </p:sp>
      </p:grpSp>
      <p:sp>
        <p:nvSpPr>
          <p:cNvPr id="23" name="AutoShape 23"/>
          <p:cNvSpPr/>
          <p:nvPr/>
        </p:nvSpPr>
        <p:spPr>
          <a:xfrm>
            <a:off x="10209348" y="6613183"/>
            <a:ext cx="783204" cy="733477"/>
          </a:xfrm>
          <a:prstGeom prst="line">
            <a:avLst/>
          </a:prstGeom>
          <a:ln w="38100" cap="flat">
            <a:solidFill>
              <a:srgbClr val="000000"/>
            </a:solidFill>
            <a:prstDash val="solid"/>
            <a:headEnd type="none" w="sm" len="sm"/>
            <a:tailEnd type="none" w="sm" len="sm"/>
          </a:ln>
        </p:spPr>
        <p:txBody>
          <a:bodyPr/>
          <a:lstStyle/>
          <a:p>
            <a:endParaRPr lang="sv-SE" dirty="0"/>
          </a:p>
        </p:txBody>
      </p:sp>
      <p:sp>
        <p:nvSpPr>
          <p:cNvPr id="24" name="AutoShape 24"/>
          <p:cNvSpPr/>
          <p:nvPr/>
        </p:nvSpPr>
        <p:spPr>
          <a:xfrm flipV="1">
            <a:off x="7073799" y="6661117"/>
            <a:ext cx="826118" cy="684781"/>
          </a:xfrm>
          <a:prstGeom prst="line">
            <a:avLst/>
          </a:prstGeom>
          <a:ln w="38100" cap="flat">
            <a:solidFill>
              <a:srgbClr val="000000"/>
            </a:solidFill>
            <a:prstDash val="solid"/>
            <a:headEnd type="none" w="sm" len="sm"/>
            <a:tailEnd type="none" w="sm" len="sm"/>
          </a:ln>
        </p:spPr>
        <p:txBody>
          <a:bodyPr/>
          <a:lstStyle/>
          <a:p>
            <a:endParaRPr lang="sv-SE" dirty="0"/>
          </a:p>
        </p:txBody>
      </p:sp>
      <p:sp>
        <p:nvSpPr>
          <p:cNvPr id="25" name="AutoShape 25"/>
          <p:cNvSpPr/>
          <p:nvPr/>
        </p:nvSpPr>
        <p:spPr>
          <a:xfrm>
            <a:off x="6874569" y="5400317"/>
            <a:ext cx="1037505" cy="273824"/>
          </a:xfrm>
          <a:prstGeom prst="line">
            <a:avLst/>
          </a:prstGeom>
          <a:ln w="38100" cap="flat">
            <a:solidFill>
              <a:srgbClr val="000000"/>
            </a:solidFill>
            <a:prstDash val="solid"/>
            <a:headEnd type="none" w="sm" len="sm"/>
            <a:tailEnd type="none" w="sm" len="sm"/>
          </a:ln>
        </p:spPr>
        <p:txBody>
          <a:bodyPr/>
          <a:lstStyle/>
          <a:p>
            <a:endParaRPr lang="sv-SE" dirty="0"/>
          </a:p>
        </p:txBody>
      </p:sp>
      <p:sp>
        <p:nvSpPr>
          <p:cNvPr id="26" name="AutoShape 26"/>
          <p:cNvSpPr/>
          <p:nvPr/>
        </p:nvSpPr>
        <p:spPr>
          <a:xfrm flipV="1">
            <a:off x="10322311" y="5405913"/>
            <a:ext cx="1034036" cy="286647"/>
          </a:xfrm>
          <a:prstGeom prst="line">
            <a:avLst/>
          </a:prstGeom>
          <a:ln w="38100" cap="flat">
            <a:solidFill>
              <a:srgbClr val="000000"/>
            </a:solidFill>
            <a:prstDash val="solid"/>
            <a:headEnd type="none" w="sm" len="sm"/>
            <a:tailEnd type="none" w="sm" len="sm"/>
          </a:ln>
        </p:spPr>
        <p:txBody>
          <a:bodyPr/>
          <a:lstStyle/>
          <a:p>
            <a:endParaRPr lang="sv-SE" dirty="0"/>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rgbClr val="D9D9D9"/>
        </a:solidFill>
        <a:effectLst/>
      </p:bgPr>
    </p:bg>
    <p:spTree>
      <p:nvGrpSpPr>
        <p:cNvPr id="1" name=""/>
        <p:cNvGrpSpPr/>
        <p:nvPr/>
      </p:nvGrpSpPr>
      <p:grpSpPr>
        <a:xfrm>
          <a:off x="0" y="0"/>
          <a:ext cx="0" cy="0"/>
          <a:chOff x="0" y="0"/>
          <a:chExt cx="0" cy="0"/>
        </a:xfrm>
      </p:grpSpPr>
      <p:grpSp>
        <p:nvGrpSpPr>
          <p:cNvPr id="2" name="Group 2"/>
          <p:cNvGrpSpPr/>
          <p:nvPr/>
        </p:nvGrpSpPr>
        <p:grpSpPr>
          <a:xfrm>
            <a:off x="723521" y="8484451"/>
            <a:ext cx="18317350" cy="2700438"/>
            <a:chOff x="0" y="0"/>
            <a:chExt cx="24423134" cy="3600584"/>
          </a:xfrm>
        </p:grpSpPr>
        <p:sp>
          <p:nvSpPr>
            <p:cNvPr id="3" name="Freeform 3"/>
            <p:cNvSpPr/>
            <p:nvPr/>
          </p:nvSpPr>
          <p:spPr>
            <a:xfrm rot="5400000">
              <a:off x="20820297" y="-2253"/>
              <a:ext cx="3600584" cy="3605091"/>
            </a:xfrm>
            <a:custGeom>
              <a:avLst/>
              <a:gdLst/>
              <a:ahLst/>
              <a:cxnLst/>
              <a:rect l="l" t="t" r="r" b="b"/>
              <a:pathLst>
                <a:path w="3600584" h="3605091">
                  <a:moveTo>
                    <a:pt x="0" y="0"/>
                  </a:moveTo>
                  <a:lnTo>
                    <a:pt x="3600584" y="0"/>
                  </a:lnTo>
                  <a:lnTo>
                    <a:pt x="3600584" y="3605090"/>
                  </a:lnTo>
                  <a:lnTo>
                    <a:pt x="0" y="3605090"/>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sv-SE" dirty="0"/>
            </a:p>
          </p:txBody>
        </p:sp>
        <p:sp>
          <p:nvSpPr>
            <p:cNvPr id="4" name="Freeform 4"/>
            <p:cNvSpPr/>
            <p:nvPr/>
          </p:nvSpPr>
          <p:spPr>
            <a:xfrm>
              <a:off x="0" y="0"/>
              <a:ext cx="1978828" cy="2063597"/>
            </a:xfrm>
            <a:custGeom>
              <a:avLst/>
              <a:gdLst/>
              <a:ahLst/>
              <a:cxnLst/>
              <a:rect l="l" t="t" r="r" b="b"/>
              <a:pathLst>
                <a:path w="1978828" h="2063597">
                  <a:moveTo>
                    <a:pt x="0" y="0"/>
                  </a:moveTo>
                  <a:lnTo>
                    <a:pt x="1978828" y="0"/>
                  </a:lnTo>
                  <a:lnTo>
                    <a:pt x="1978828" y="2063597"/>
                  </a:lnTo>
                  <a:lnTo>
                    <a:pt x="0" y="2063597"/>
                  </a:lnTo>
                  <a:lnTo>
                    <a:pt x="0" y="0"/>
                  </a:lnTo>
                  <a:close/>
                </a:path>
              </a:pathLst>
            </a:custGeom>
            <a:blipFill>
              <a:blip r:embed="rId4"/>
              <a:stretch>
                <a:fillRect l="-43353" r="-42868"/>
              </a:stretch>
            </a:blipFill>
          </p:spPr>
          <p:txBody>
            <a:bodyPr/>
            <a:lstStyle/>
            <a:p>
              <a:endParaRPr lang="sv-SE" dirty="0"/>
            </a:p>
          </p:txBody>
        </p:sp>
      </p:grpSp>
      <p:sp>
        <p:nvSpPr>
          <p:cNvPr id="5" name="TextBox 5"/>
          <p:cNvSpPr txBox="1"/>
          <p:nvPr/>
        </p:nvSpPr>
        <p:spPr>
          <a:xfrm>
            <a:off x="1028700" y="904875"/>
            <a:ext cx="16912008" cy="1038225"/>
          </a:xfrm>
          <a:prstGeom prst="rect">
            <a:avLst/>
          </a:prstGeom>
        </p:spPr>
        <p:txBody>
          <a:bodyPr lIns="0" tIns="0" rIns="0" bIns="0" rtlCol="0" anchor="t">
            <a:spAutoFit/>
          </a:bodyPr>
          <a:lstStyle/>
          <a:p>
            <a:pPr>
              <a:lnSpc>
                <a:spcPts val="8400"/>
              </a:lnSpc>
            </a:pPr>
            <a:r>
              <a:rPr lang="en-US" sz="6000" dirty="0">
                <a:solidFill>
                  <a:srgbClr val="000000"/>
                </a:solidFill>
                <a:latin typeface="Sunborn"/>
              </a:rPr>
              <a:t>Vad är viktigt ditt barns idrottande?</a:t>
            </a:r>
          </a:p>
        </p:txBody>
      </p:sp>
      <p:sp>
        <p:nvSpPr>
          <p:cNvPr id="6" name="TextBox 6"/>
          <p:cNvSpPr txBox="1"/>
          <p:nvPr/>
        </p:nvSpPr>
        <p:spPr>
          <a:xfrm>
            <a:off x="2389716" y="1976782"/>
            <a:ext cx="6481453" cy="7600778"/>
          </a:xfrm>
          <a:prstGeom prst="rect">
            <a:avLst/>
          </a:prstGeom>
        </p:spPr>
        <p:txBody>
          <a:bodyPr lIns="0" tIns="0" rIns="0" bIns="0" rtlCol="0" anchor="t">
            <a:spAutoFit/>
          </a:bodyPr>
          <a:lstStyle/>
          <a:p>
            <a:pPr>
              <a:lnSpc>
                <a:spcPts val="4627"/>
              </a:lnSpc>
            </a:pPr>
            <a:r>
              <a:rPr lang="en-US" sz="3305" dirty="0">
                <a:solidFill>
                  <a:srgbClr val="000000"/>
                </a:solidFill>
                <a:latin typeface="Glacial Indifference"/>
              </a:rPr>
              <a:t>_____ Bli en bra idrottare </a:t>
            </a:r>
          </a:p>
          <a:p>
            <a:pPr>
              <a:lnSpc>
                <a:spcPts val="4627"/>
              </a:lnSpc>
            </a:pPr>
            <a:r>
              <a:rPr lang="en-US" sz="3305" dirty="0">
                <a:solidFill>
                  <a:srgbClr val="000000"/>
                </a:solidFill>
                <a:latin typeface="Glacial Indifference"/>
              </a:rPr>
              <a:t>_____ Lära sig idrotten </a:t>
            </a:r>
          </a:p>
          <a:p>
            <a:pPr>
              <a:lnSpc>
                <a:spcPts val="4627"/>
              </a:lnSpc>
            </a:pPr>
            <a:r>
              <a:rPr lang="en-US" sz="3305" dirty="0">
                <a:solidFill>
                  <a:srgbClr val="000000"/>
                </a:solidFill>
                <a:latin typeface="Glacial Indifference"/>
              </a:rPr>
              <a:t>_____ Lära sig laganda </a:t>
            </a:r>
          </a:p>
          <a:p>
            <a:pPr>
              <a:lnSpc>
                <a:spcPts val="4627"/>
              </a:lnSpc>
            </a:pPr>
            <a:r>
              <a:rPr lang="en-US" sz="3305" dirty="0">
                <a:solidFill>
                  <a:srgbClr val="000000"/>
                </a:solidFill>
                <a:latin typeface="Glacial Indifference"/>
              </a:rPr>
              <a:t>_____ Vinna </a:t>
            </a:r>
          </a:p>
          <a:p>
            <a:pPr>
              <a:lnSpc>
                <a:spcPts val="4627"/>
              </a:lnSpc>
            </a:pPr>
            <a:r>
              <a:rPr lang="en-US" sz="3305" dirty="0">
                <a:solidFill>
                  <a:srgbClr val="000000"/>
                </a:solidFill>
                <a:latin typeface="Glacial Indifference"/>
              </a:rPr>
              <a:t>_____ Få ökat självförtroende </a:t>
            </a:r>
          </a:p>
          <a:p>
            <a:pPr>
              <a:lnSpc>
                <a:spcPts val="4627"/>
              </a:lnSpc>
            </a:pPr>
            <a:r>
              <a:rPr lang="en-US" sz="3305" dirty="0">
                <a:solidFill>
                  <a:srgbClr val="000000"/>
                </a:solidFill>
                <a:latin typeface="Glacial Indifference"/>
              </a:rPr>
              <a:t>_____ Lära sig hantera motgångar </a:t>
            </a:r>
          </a:p>
          <a:p>
            <a:pPr>
              <a:lnSpc>
                <a:spcPts val="4627"/>
              </a:lnSpc>
            </a:pPr>
            <a:r>
              <a:rPr lang="en-US" sz="3305" dirty="0">
                <a:solidFill>
                  <a:srgbClr val="000000"/>
                </a:solidFill>
                <a:latin typeface="Glacial Indifference"/>
              </a:rPr>
              <a:t>_____ Fysisk hälsa </a:t>
            </a:r>
          </a:p>
          <a:p>
            <a:pPr>
              <a:lnSpc>
                <a:spcPts val="4627"/>
              </a:lnSpc>
            </a:pPr>
            <a:r>
              <a:rPr lang="en-US" sz="3305" dirty="0">
                <a:solidFill>
                  <a:srgbClr val="000000"/>
                </a:solidFill>
                <a:latin typeface="Glacial Indifference"/>
              </a:rPr>
              <a:t>_____ Erfarenheter för livet </a:t>
            </a:r>
          </a:p>
          <a:p>
            <a:pPr>
              <a:lnSpc>
                <a:spcPts val="4627"/>
              </a:lnSpc>
            </a:pPr>
            <a:r>
              <a:rPr lang="en-US" sz="3305" dirty="0">
                <a:solidFill>
                  <a:srgbClr val="000000"/>
                </a:solidFill>
                <a:latin typeface="Glacial Indifference"/>
              </a:rPr>
              <a:t>_____ Ha roligt </a:t>
            </a:r>
          </a:p>
          <a:p>
            <a:pPr>
              <a:lnSpc>
                <a:spcPts val="4627"/>
              </a:lnSpc>
            </a:pPr>
            <a:r>
              <a:rPr lang="en-US" sz="3305" dirty="0">
                <a:solidFill>
                  <a:srgbClr val="000000"/>
                </a:solidFill>
                <a:latin typeface="Glacial Indifference"/>
              </a:rPr>
              <a:t>_____ Få vänner </a:t>
            </a:r>
          </a:p>
          <a:p>
            <a:pPr>
              <a:lnSpc>
                <a:spcPts val="4627"/>
              </a:lnSpc>
            </a:pPr>
            <a:r>
              <a:rPr lang="en-US" sz="3305" dirty="0">
                <a:solidFill>
                  <a:srgbClr val="000000"/>
                </a:solidFill>
                <a:latin typeface="Glacial Indifference"/>
              </a:rPr>
              <a:t>_____ Få ett idrottsstipendium </a:t>
            </a:r>
          </a:p>
          <a:p>
            <a:pPr>
              <a:lnSpc>
                <a:spcPts val="4627"/>
              </a:lnSpc>
            </a:pPr>
            <a:r>
              <a:rPr lang="en-US" sz="3305" dirty="0">
                <a:solidFill>
                  <a:srgbClr val="000000"/>
                </a:solidFill>
                <a:latin typeface="Glacial Indifference"/>
              </a:rPr>
              <a:t>_____ Andra exempel?</a:t>
            </a:r>
          </a:p>
          <a:p>
            <a:pPr algn="ctr">
              <a:lnSpc>
                <a:spcPts val="4627"/>
              </a:lnSpc>
            </a:pPr>
            <a:endParaRPr lang="en-US" sz="3305" dirty="0">
              <a:solidFill>
                <a:srgbClr val="000000"/>
              </a:solidFill>
              <a:latin typeface="Glacial Indifference"/>
            </a:endParaRPr>
          </a:p>
        </p:txBody>
      </p:sp>
      <p:sp>
        <p:nvSpPr>
          <p:cNvPr id="7" name="TextBox 7"/>
          <p:cNvSpPr txBox="1"/>
          <p:nvPr/>
        </p:nvSpPr>
        <p:spPr>
          <a:xfrm>
            <a:off x="9416833" y="3467100"/>
            <a:ext cx="6845254" cy="833562"/>
          </a:xfrm>
          <a:prstGeom prst="rect">
            <a:avLst/>
          </a:prstGeom>
        </p:spPr>
        <p:txBody>
          <a:bodyPr wrap="square" lIns="0" tIns="0" rIns="0" bIns="0" rtlCol="0" anchor="t">
            <a:spAutoFit/>
          </a:bodyPr>
          <a:lstStyle/>
          <a:p>
            <a:pPr algn="ctr">
              <a:lnSpc>
                <a:spcPts val="7000"/>
              </a:lnSpc>
            </a:pPr>
            <a:r>
              <a:rPr lang="en-US" sz="5000" dirty="0">
                <a:solidFill>
                  <a:srgbClr val="000000"/>
                </a:solidFill>
                <a:latin typeface="Glacial Indifference Bold"/>
              </a:rPr>
              <a:t>100p ska delas ut</a:t>
            </a:r>
          </a:p>
        </p:txBody>
      </p:sp>
      <p:sp>
        <p:nvSpPr>
          <p:cNvPr id="8" name="TextBox 8"/>
          <p:cNvSpPr txBox="1"/>
          <p:nvPr/>
        </p:nvSpPr>
        <p:spPr>
          <a:xfrm>
            <a:off x="10994156" y="5151378"/>
            <a:ext cx="4904128" cy="1251585"/>
          </a:xfrm>
          <a:prstGeom prst="rect">
            <a:avLst/>
          </a:prstGeom>
        </p:spPr>
        <p:txBody>
          <a:bodyPr wrap="square" lIns="0" tIns="0" rIns="0" bIns="0" rtlCol="0" anchor="t">
            <a:spAutoFit/>
          </a:bodyPr>
          <a:lstStyle/>
          <a:p>
            <a:pPr>
              <a:lnSpc>
                <a:spcPts val="5040"/>
              </a:lnSpc>
            </a:pPr>
            <a:r>
              <a:rPr lang="en-US" sz="3600" dirty="0">
                <a:solidFill>
                  <a:srgbClr val="000000"/>
                </a:solidFill>
                <a:latin typeface="Glacial Indifference"/>
              </a:rPr>
              <a:t>www.menti.com</a:t>
            </a:r>
          </a:p>
          <a:p>
            <a:pPr>
              <a:lnSpc>
                <a:spcPts val="5040"/>
              </a:lnSpc>
            </a:pPr>
            <a:r>
              <a:rPr lang="en-US" sz="3600" dirty="0">
                <a:solidFill>
                  <a:srgbClr val="000000"/>
                </a:solidFill>
                <a:latin typeface="Glacial Indifference"/>
              </a:rPr>
              <a:t>Kod: XXXX-XXXX</a:t>
            </a: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rgbClr val="D9D9D9"/>
        </a:solidFill>
        <a:effectLst/>
      </p:bgPr>
    </p:bg>
    <p:spTree>
      <p:nvGrpSpPr>
        <p:cNvPr id="1" name=""/>
        <p:cNvGrpSpPr/>
        <p:nvPr/>
      </p:nvGrpSpPr>
      <p:grpSpPr>
        <a:xfrm>
          <a:off x="0" y="0"/>
          <a:ext cx="0" cy="0"/>
          <a:chOff x="0" y="0"/>
          <a:chExt cx="0" cy="0"/>
        </a:xfrm>
      </p:grpSpPr>
      <p:grpSp>
        <p:nvGrpSpPr>
          <p:cNvPr id="2" name="Group 2"/>
          <p:cNvGrpSpPr/>
          <p:nvPr/>
        </p:nvGrpSpPr>
        <p:grpSpPr>
          <a:xfrm>
            <a:off x="723521" y="8484451"/>
            <a:ext cx="18317350" cy="2700438"/>
            <a:chOff x="0" y="0"/>
            <a:chExt cx="24423134" cy="3600584"/>
          </a:xfrm>
        </p:grpSpPr>
        <p:sp>
          <p:nvSpPr>
            <p:cNvPr id="3" name="Freeform 3"/>
            <p:cNvSpPr/>
            <p:nvPr/>
          </p:nvSpPr>
          <p:spPr>
            <a:xfrm rot="5400000">
              <a:off x="20820297" y="-2253"/>
              <a:ext cx="3600584" cy="3605091"/>
            </a:xfrm>
            <a:custGeom>
              <a:avLst/>
              <a:gdLst/>
              <a:ahLst/>
              <a:cxnLst/>
              <a:rect l="l" t="t" r="r" b="b"/>
              <a:pathLst>
                <a:path w="3600584" h="3605091">
                  <a:moveTo>
                    <a:pt x="0" y="0"/>
                  </a:moveTo>
                  <a:lnTo>
                    <a:pt x="3600584" y="0"/>
                  </a:lnTo>
                  <a:lnTo>
                    <a:pt x="3600584" y="3605090"/>
                  </a:lnTo>
                  <a:lnTo>
                    <a:pt x="0" y="3605090"/>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sv-SE" dirty="0"/>
            </a:p>
          </p:txBody>
        </p:sp>
        <p:sp>
          <p:nvSpPr>
            <p:cNvPr id="4" name="Freeform 4"/>
            <p:cNvSpPr/>
            <p:nvPr/>
          </p:nvSpPr>
          <p:spPr>
            <a:xfrm>
              <a:off x="0" y="0"/>
              <a:ext cx="1978828" cy="2063597"/>
            </a:xfrm>
            <a:custGeom>
              <a:avLst/>
              <a:gdLst/>
              <a:ahLst/>
              <a:cxnLst/>
              <a:rect l="l" t="t" r="r" b="b"/>
              <a:pathLst>
                <a:path w="1978828" h="2063597">
                  <a:moveTo>
                    <a:pt x="0" y="0"/>
                  </a:moveTo>
                  <a:lnTo>
                    <a:pt x="1978828" y="0"/>
                  </a:lnTo>
                  <a:lnTo>
                    <a:pt x="1978828" y="2063597"/>
                  </a:lnTo>
                  <a:lnTo>
                    <a:pt x="0" y="2063597"/>
                  </a:lnTo>
                  <a:lnTo>
                    <a:pt x="0" y="0"/>
                  </a:lnTo>
                  <a:close/>
                </a:path>
              </a:pathLst>
            </a:custGeom>
            <a:blipFill>
              <a:blip r:embed="rId4"/>
              <a:stretch>
                <a:fillRect l="-43353" r="-42868"/>
              </a:stretch>
            </a:blipFill>
          </p:spPr>
          <p:txBody>
            <a:bodyPr/>
            <a:lstStyle/>
            <a:p>
              <a:endParaRPr lang="sv-SE" dirty="0"/>
            </a:p>
          </p:txBody>
        </p:sp>
      </p:grpSp>
      <p:sp>
        <p:nvSpPr>
          <p:cNvPr id="5" name="TextBox 5"/>
          <p:cNvSpPr txBox="1"/>
          <p:nvPr/>
        </p:nvSpPr>
        <p:spPr>
          <a:xfrm>
            <a:off x="1028700" y="866775"/>
            <a:ext cx="15335762" cy="1377949"/>
          </a:xfrm>
          <a:prstGeom prst="rect">
            <a:avLst/>
          </a:prstGeom>
        </p:spPr>
        <p:txBody>
          <a:bodyPr lIns="0" tIns="0" rIns="0" bIns="0" rtlCol="0" anchor="t">
            <a:spAutoFit/>
          </a:bodyPr>
          <a:lstStyle/>
          <a:p>
            <a:pPr>
              <a:lnSpc>
                <a:spcPts val="11200"/>
              </a:lnSpc>
            </a:pPr>
            <a:r>
              <a:rPr lang="en-US" sz="8000" dirty="0">
                <a:solidFill>
                  <a:srgbClr val="000000"/>
                </a:solidFill>
                <a:latin typeface="Sunborn"/>
              </a:rPr>
              <a:t>SVIF ViLL...</a:t>
            </a:r>
          </a:p>
        </p:txBody>
      </p:sp>
      <p:sp>
        <p:nvSpPr>
          <p:cNvPr id="6" name="TextBox 6"/>
          <p:cNvSpPr txBox="1"/>
          <p:nvPr/>
        </p:nvSpPr>
        <p:spPr>
          <a:xfrm>
            <a:off x="723521" y="2127834"/>
            <a:ext cx="17564479" cy="4403979"/>
          </a:xfrm>
          <a:prstGeom prst="rect">
            <a:avLst/>
          </a:prstGeom>
        </p:spPr>
        <p:txBody>
          <a:bodyPr lIns="0" tIns="0" rIns="0" bIns="0" rtlCol="0" anchor="t">
            <a:spAutoFit/>
          </a:bodyPr>
          <a:lstStyle/>
          <a:p>
            <a:pPr marL="777240" lvl="1" indent="-388620">
              <a:lnSpc>
                <a:spcPts val="5867"/>
              </a:lnSpc>
              <a:buFont typeface="Arial"/>
              <a:buChar char="•"/>
            </a:pPr>
            <a:r>
              <a:rPr lang="en-US" sz="3600" dirty="0">
                <a:solidFill>
                  <a:srgbClr val="000000"/>
                </a:solidFill>
                <a:latin typeface="Glacial Indifference"/>
              </a:rPr>
              <a:t>att barn ska kunna multiidrotta så långt upp i åldrarna som möjligt genom att träningstider inte ska krocka i så stor utsträckning som möjligt.</a:t>
            </a:r>
          </a:p>
          <a:p>
            <a:pPr marL="777240" lvl="1" indent="-388620">
              <a:lnSpc>
                <a:spcPts val="5867"/>
              </a:lnSpc>
              <a:buFont typeface="Arial"/>
              <a:buChar char="•"/>
            </a:pPr>
            <a:r>
              <a:rPr lang="en-US" sz="3600" dirty="0">
                <a:solidFill>
                  <a:srgbClr val="000000"/>
                </a:solidFill>
                <a:latin typeface="Glacial Indifference"/>
              </a:rPr>
              <a:t>att den långsiktiga utvecklingen ska prioriteras före kortsiktiga resultat och segrar.</a:t>
            </a:r>
          </a:p>
          <a:p>
            <a:pPr marL="777240" lvl="1" indent="-388620">
              <a:lnSpc>
                <a:spcPts val="5867"/>
              </a:lnSpc>
              <a:buFont typeface="Arial"/>
              <a:buChar char="•"/>
            </a:pPr>
            <a:r>
              <a:rPr lang="en-US" sz="3600" dirty="0">
                <a:solidFill>
                  <a:srgbClr val="000000"/>
                </a:solidFill>
                <a:latin typeface="Glacial Indifference"/>
              </a:rPr>
              <a:t>erbjuda en utvecklande träningsmiljö genom att ge möjlighet till aktiva att träna med äldre och/eller yngre lag. </a:t>
            </a:r>
          </a:p>
          <a:p>
            <a:pPr marL="777240" lvl="1" indent="-388620">
              <a:lnSpc>
                <a:spcPts val="5867"/>
              </a:lnSpc>
              <a:buFont typeface="Arial"/>
              <a:buChar char="•"/>
            </a:pPr>
            <a:r>
              <a:rPr lang="en-US" sz="3600" dirty="0">
                <a:solidFill>
                  <a:srgbClr val="000000"/>
                </a:solidFill>
                <a:latin typeface="Glacial Indifference"/>
              </a:rPr>
              <a:t>att idrotten ska vara en trygg plats för samtliga aktiva. </a:t>
            </a: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rgbClr val="D9D9D9"/>
        </a:solidFill>
        <a:effectLst/>
      </p:bgPr>
    </p:bg>
    <p:spTree>
      <p:nvGrpSpPr>
        <p:cNvPr id="1" name=""/>
        <p:cNvGrpSpPr/>
        <p:nvPr/>
      </p:nvGrpSpPr>
      <p:grpSpPr>
        <a:xfrm>
          <a:off x="0" y="0"/>
          <a:ext cx="0" cy="0"/>
          <a:chOff x="0" y="0"/>
          <a:chExt cx="0" cy="0"/>
        </a:xfrm>
      </p:grpSpPr>
      <p:sp>
        <p:nvSpPr>
          <p:cNvPr id="2" name="TextBox 2"/>
          <p:cNvSpPr txBox="1"/>
          <p:nvPr/>
        </p:nvSpPr>
        <p:spPr>
          <a:xfrm>
            <a:off x="723521" y="866775"/>
            <a:ext cx="15335762" cy="1377949"/>
          </a:xfrm>
          <a:prstGeom prst="rect">
            <a:avLst/>
          </a:prstGeom>
        </p:spPr>
        <p:txBody>
          <a:bodyPr lIns="0" tIns="0" rIns="0" bIns="0" rtlCol="0" anchor="t">
            <a:spAutoFit/>
          </a:bodyPr>
          <a:lstStyle/>
          <a:p>
            <a:pPr>
              <a:lnSpc>
                <a:spcPts val="11200"/>
              </a:lnSpc>
            </a:pPr>
            <a:r>
              <a:rPr lang="en-US" sz="8000" dirty="0">
                <a:solidFill>
                  <a:srgbClr val="000000"/>
                </a:solidFill>
                <a:latin typeface="Sunborn"/>
              </a:rPr>
              <a:t>BARNENS egna regler</a:t>
            </a:r>
          </a:p>
        </p:txBody>
      </p:sp>
      <p:grpSp>
        <p:nvGrpSpPr>
          <p:cNvPr id="3" name="Group 3"/>
          <p:cNvGrpSpPr/>
          <p:nvPr/>
        </p:nvGrpSpPr>
        <p:grpSpPr>
          <a:xfrm>
            <a:off x="723521" y="2244724"/>
            <a:ext cx="16945822" cy="7485534"/>
            <a:chOff x="0" y="0"/>
            <a:chExt cx="4768070" cy="2106215"/>
          </a:xfrm>
        </p:grpSpPr>
        <p:sp>
          <p:nvSpPr>
            <p:cNvPr id="4" name="Freeform 4"/>
            <p:cNvSpPr/>
            <p:nvPr/>
          </p:nvSpPr>
          <p:spPr>
            <a:xfrm>
              <a:off x="0" y="0"/>
              <a:ext cx="4768070" cy="2106215"/>
            </a:xfrm>
            <a:custGeom>
              <a:avLst/>
              <a:gdLst/>
              <a:ahLst/>
              <a:cxnLst/>
              <a:rect l="l" t="t" r="r" b="b"/>
              <a:pathLst>
                <a:path w="4768070" h="2106215">
                  <a:moveTo>
                    <a:pt x="0" y="0"/>
                  </a:moveTo>
                  <a:lnTo>
                    <a:pt x="4768070" y="0"/>
                  </a:lnTo>
                  <a:lnTo>
                    <a:pt x="4768070" y="2106215"/>
                  </a:lnTo>
                  <a:lnTo>
                    <a:pt x="0" y="2106215"/>
                  </a:lnTo>
                  <a:close/>
                </a:path>
              </a:pathLst>
            </a:custGeom>
            <a:solidFill>
              <a:srgbClr val="E6C955"/>
            </a:solidFill>
          </p:spPr>
          <p:txBody>
            <a:bodyPr/>
            <a:lstStyle/>
            <a:p>
              <a:endParaRPr lang="sv-SE" dirty="0"/>
            </a:p>
          </p:txBody>
        </p:sp>
        <p:sp>
          <p:nvSpPr>
            <p:cNvPr id="5" name="TextBox 5"/>
            <p:cNvSpPr txBox="1"/>
            <p:nvPr/>
          </p:nvSpPr>
          <p:spPr>
            <a:xfrm>
              <a:off x="0" y="-38100"/>
              <a:ext cx="4768070" cy="2144315"/>
            </a:xfrm>
            <a:prstGeom prst="rect">
              <a:avLst/>
            </a:prstGeom>
          </p:spPr>
          <p:txBody>
            <a:bodyPr lIns="47551" tIns="47551" rIns="47551" bIns="47551" rtlCol="0" anchor="ctr"/>
            <a:lstStyle/>
            <a:p>
              <a:pPr algn="ctr">
                <a:lnSpc>
                  <a:spcPts val="2659"/>
                </a:lnSpc>
              </a:pPr>
              <a:endParaRPr dirty="0"/>
            </a:p>
          </p:txBody>
        </p:sp>
      </p:grpSp>
      <p:sp>
        <p:nvSpPr>
          <p:cNvPr id="6" name="TextBox 6"/>
          <p:cNvSpPr txBox="1"/>
          <p:nvPr/>
        </p:nvSpPr>
        <p:spPr>
          <a:xfrm>
            <a:off x="2398025" y="2453662"/>
            <a:ext cx="13491950" cy="854075"/>
          </a:xfrm>
          <a:prstGeom prst="rect">
            <a:avLst/>
          </a:prstGeom>
        </p:spPr>
        <p:txBody>
          <a:bodyPr lIns="0" tIns="0" rIns="0" bIns="0" rtlCol="0" anchor="t">
            <a:spAutoFit/>
          </a:bodyPr>
          <a:lstStyle/>
          <a:p>
            <a:pPr algn="ctr">
              <a:lnSpc>
                <a:spcPts val="6999"/>
              </a:lnSpc>
            </a:pPr>
            <a:r>
              <a:rPr lang="en-US" sz="4999" dirty="0">
                <a:solidFill>
                  <a:srgbClr val="000000"/>
                </a:solidFill>
                <a:latin typeface="Glacial Indifference Bold"/>
              </a:rPr>
              <a:t>REGLER OCH UPPFÖRANDEKOD</a:t>
            </a: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rgbClr val="D9D9D9"/>
        </a:solidFill>
        <a:effectLst/>
      </p:bgPr>
    </p:bg>
    <p:spTree>
      <p:nvGrpSpPr>
        <p:cNvPr id="1" name=""/>
        <p:cNvGrpSpPr/>
        <p:nvPr/>
      </p:nvGrpSpPr>
      <p:grpSpPr>
        <a:xfrm>
          <a:off x="0" y="0"/>
          <a:ext cx="0" cy="0"/>
          <a:chOff x="0" y="0"/>
          <a:chExt cx="0" cy="0"/>
        </a:xfrm>
      </p:grpSpPr>
      <p:sp>
        <p:nvSpPr>
          <p:cNvPr id="2" name="Freeform 2"/>
          <p:cNvSpPr/>
          <p:nvPr/>
        </p:nvSpPr>
        <p:spPr>
          <a:xfrm rot="5400000">
            <a:off x="15627705" y="7584872"/>
            <a:ext cx="2700438" cy="2703818"/>
          </a:xfrm>
          <a:custGeom>
            <a:avLst/>
            <a:gdLst/>
            <a:ahLst/>
            <a:cxnLst/>
            <a:rect l="l" t="t" r="r" b="b"/>
            <a:pathLst>
              <a:path w="2700438" h="2703818">
                <a:moveTo>
                  <a:pt x="0" y="0"/>
                </a:moveTo>
                <a:lnTo>
                  <a:pt x="2700438" y="0"/>
                </a:lnTo>
                <a:lnTo>
                  <a:pt x="2700438" y="2703818"/>
                </a:lnTo>
                <a:lnTo>
                  <a:pt x="0" y="2703818"/>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sv-SE" dirty="0"/>
          </a:p>
        </p:txBody>
      </p:sp>
      <p:sp>
        <p:nvSpPr>
          <p:cNvPr id="3" name="Freeform 3"/>
          <p:cNvSpPr/>
          <p:nvPr/>
        </p:nvSpPr>
        <p:spPr>
          <a:xfrm>
            <a:off x="3556713" y="1992845"/>
            <a:ext cx="13980904" cy="7846782"/>
          </a:xfrm>
          <a:custGeom>
            <a:avLst/>
            <a:gdLst/>
            <a:ahLst/>
            <a:cxnLst/>
            <a:rect l="l" t="t" r="r" b="b"/>
            <a:pathLst>
              <a:path w="13980904" h="7846782">
                <a:moveTo>
                  <a:pt x="0" y="0"/>
                </a:moveTo>
                <a:lnTo>
                  <a:pt x="13980903" y="0"/>
                </a:lnTo>
                <a:lnTo>
                  <a:pt x="13980903" y="7846782"/>
                </a:lnTo>
                <a:lnTo>
                  <a:pt x="0" y="7846782"/>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sv-SE" dirty="0"/>
          </a:p>
        </p:txBody>
      </p:sp>
      <p:grpSp>
        <p:nvGrpSpPr>
          <p:cNvPr id="4" name="Group 4"/>
          <p:cNvGrpSpPr/>
          <p:nvPr/>
        </p:nvGrpSpPr>
        <p:grpSpPr>
          <a:xfrm>
            <a:off x="-41833" y="7586562"/>
            <a:ext cx="3409058" cy="2133005"/>
            <a:chOff x="0" y="0"/>
            <a:chExt cx="1538385" cy="962548"/>
          </a:xfrm>
        </p:grpSpPr>
        <p:sp>
          <p:nvSpPr>
            <p:cNvPr id="5" name="Freeform 5"/>
            <p:cNvSpPr/>
            <p:nvPr/>
          </p:nvSpPr>
          <p:spPr>
            <a:xfrm>
              <a:off x="0" y="0"/>
              <a:ext cx="1538385" cy="962548"/>
            </a:xfrm>
            <a:custGeom>
              <a:avLst/>
              <a:gdLst/>
              <a:ahLst/>
              <a:cxnLst/>
              <a:rect l="l" t="t" r="r" b="b"/>
              <a:pathLst>
                <a:path w="1538385" h="962548">
                  <a:moveTo>
                    <a:pt x="769192" y="0"/>
                  </a:moveTo>
                  <a:cubicBezTo>
                    <a:pt x="344379" y="0"/>
                    <a:pt x="0" y="215474"/>
                    <a:pt x="0" y="481274"/>
                  </a:cubicBezTo>
                  <a:cubicBezTo>
                    <a:pt x="0" y="747074"/>
                    <a:pt x="344379" y="962548"/>
                    <a:pt x="769192" y="962548"/>
                  </a:cubicBezTo>
                  <a:cubicBezTo>
                    <a:pt x="1194006" y="962548"/>
                    <a:pt x="1538385" y="747074"/>
                    <a:pt x="1538385" y="481274"/>
                  </a:cubicBezTo>
                  <a:cubicBezTo>
                    <a:pt x="1538385" y="215474"/>
                    <a:pt x="1194006" y="0"/>
                    <a:pt x="769192" y="0"/>
                  </a:cubicBezTo>
                  <a:close/>
                </a:path>
              </a:pathLst>
            </a:custGeom>
            <a:solidFill>
              <a:srgbClr val="231F20"/>
            </a:solidFill>
          </p:spPr>
          <p:txBody>
            <a:bodyPr/>
            <a:lstStyle/>
            <a:p>
              <a:endParaRPr lang="sv-SE" dirty="0"/>
            </a:p>
          </p:txBody>
        </p:sp>
        <p:sp>
          <p:nvSpPr>
            <p:cNvPr id="6" name="TextBox 6"/>
            <p:cNvSpPr txBox="1"/>
            <p:nvPr/>
          </p:nvSpPr>
          <p:spPr>
            <a:xfrm>
              <a:off x="144224" y="52139"/>
              <a:ext cx="1249938" cy="820170"/>
            </a:xfrm>
            <a:prstGeom prst="rect">
              <a:avLst/>
            </a:prstGeom>
          </p:spPr>
          <p:txBody>
            <a:bodyPr lIns="50800" tIns="50800" rIns="50800" bIns="50800" rtlCol="0" anchor="ctr"/>
            <a:lstStyle/>
            <a:p>
              <a:pPr algn="ctr">
                <a:lnSpc>
                  <a:spcPts val="2659"/>
                </a:lnSpc>
              </a:pPr>
              <a:endParaRPr dirty="0"/>
            </a:p>
          </p:txBody>
        </p:sp>
      </p:grpSp>
      <p:sp>
        <p:nvSpPr>
          <p:cNvPr id="7" name="TextBox 7"/>
          <p:cNvSpPr txBox="1"/>
          <p:nvPr/>
        </p:nvSpPr>
        <p:spPr>
          <a:xfrm>
            <a:off x="317662" y="-31114"/>
            <a:ext cx="15335762" cy="1377949"/>
          </a:xfrm>
          <a:prstGeom prst="rect">
            <a:avLst/>
          </a:prstGeom>
        </p:spPr>
        <p:txBody>
          <a:bodyPr lIns="0" tIns="0" rIns="0" bIns="0" rtlCol="0" anchor="t">
            <a:spAutoFit/>
          </a:bodyPr>
          <a:lstStyle/>
          <a:p>
            <a:pPr>
              <a:lnSpc>
                <a:spcPts val="11200"/>
              </a:lnSpc>
            </a:pPr>
            <a:r>
              <a:rPr lang="en-US" sz="8000" dirty="0">
                <a:solidFill>
                  <a:srgbClr val="000000"/>
                </a:solidFill>
                <a:latin typeface="Sunborn"/>
              </a:rPr>
              <a:t>BARNENS ÅTGÄRDSTRAPPA </a:t>
            </a:r>
          </a:p>
        </p:txBody>
      </p:sp>
      <p:grpSp>
        <p:nvGrpSpPr>
          <p:cNvPr id="8" name="Group 8"/>
          <p:cNvGrpSpPr/>
          <p:nvPr/>
        </p:nvGrpSpPr>
        <p:grpSpPr>
          <a:xfrm>
            <a:off x="2952423" y="5726924"/>
            <a:ext cx="3409058" cy="2133005"/>
            <a:chOff x="0" y="0"/>
            <a:chExt cx="1538385" cy="962548"/>
          </a:xfrm>
        </p:grpSpPr>
        <p:sp>
          <p:nvSpPr>
            <p:cNvPr id="9" name="Freeform 9"/>
            <p:cNvSpPr/>
            <p:nvPr/>
          </p:nvSpPr>
          <p:spPr>
            <a:xfrm>
              <a:off x="0" y="0"/>
              <a:ext cx="1538385" cy="962548"/>
            </a:xfrm>
            <a:custGeom>
              <a:avLst/>
              <a:gdLst/>
              <a:ahLst/>
              <a:cxnLst/>
              <a:rect l="l" t="t" r="r" b="b"/>
              <a:pathLst>
                <a:path w="1538385" h="962548">
                  <a:moveTo>
                    <a:pt x="769192" y="0"/>
                  </a:moveTo>
                  <a:cubicBezTo>
                    <a:pt x="344379" y="0"/>
                    <a:pt x="0" y="215474"/>
                    <a:pt x="0" y="481274"/>
                  </a:cubicBezTo>
                  <a:cubicBezTo>
                    <a:pt x="0" y="747074"/>
                    <a:pt x="344379" y="962548"/>
                    <a:pt x="769192" y="962548"/>
                  </a:cubicBezTo>
                  <a:cubicBezTo>
                    <a:pt x="1194006" y="962548"/>
                    <a:pt x="1538385" y="747074"/>
                    <a:pt x="1538385" y="481274"/>
                  </a:cubicBezTo>
                  <a:cubicBezTo>
                    <a:pt x="1538385" y="215474"/>
                    <a:pt x="1194006" y="0"/>
                    <a:pt x="769192" y="0"/>
                  </a:cubicBezTo>
                  <a:close/>
                </a:path>
              </a:pathLst>
            </a:custGeom>
            <a:solidFill>
              <a:srgbClr val="231F20"/>
            </a:solidFill>
          </p:spPr>
          <p:txBody>
            <a:bodyPr/>
            <a:lstStyle/>
            <a:p>
              <a:endParaRPr lang="sv-SE" dirty="0"/>
            </a:p>
          </p:txBody>
        </p:sp>
        <p:sp>
          <p:nvSpPr>
            <p:cNvPr id="10" name="TextBox 10"/>
            <p:cNvSpPr txBox="1"/>
            <p:nvPr/>
          </p:nvSpPr>
          <p:spPr>
            <a:xfrm>
              <a:off x="144224" y="52139"/>
              <a:ext cx="1249938" cy="820170"/>
            </a:xfrm>
            <a:prstGeom prst="rect">
              <a:avLst/>
            </a:prstGeom>
          </p:spPr>
          <p:txBody>
            <a:bodyPr lIns="50800" tIns="50800" rIns="50800" bIns="50800" rtlCol="0" anchor="ctr"/>
            <a:lstStyle/>
            <a:p>
              <a:pPr algn="ctr">
                <a:lnSpc>
                  <a:spcPts val="2659"/>
                </a:lnSpc>
              </a:pPr>
              <a:endParaRPr dirty="0"/>
            </a:p>
          </p:txBody>
        </p:sp>
      </p:grpSp>
      <p:grpSp>
        <p:nvGrpSpPr>
          <p:cNvPr id="11" name="Group 11"/>
          <p:cNvGrpSpPr/>
          <p:nvPr/>
        </p:nvGrpSpPr>
        <p:grpSpPr>
          <a:xfrm>
            <a:off x="6061013" y="3606082"/>
            <a:ext cx="3409058" cy="2133005"/>
            <a:chOff x="0" y="0"/>
            <a:chExt cx="1538385" cy="962548"/>
          </a:xfrm>
        </p:grpSpPr>
        <p:sp>
          <p:nvSpPr>
            <p:cNvPr id="12" name="Freeform 12"/>
            <p:cNvSpPr/>
            <p:nvPr/>
          </p:nvSpPr>
          <p:spPr>
            <a:xfrm>
              <a:off x="0" y="0"/>
              <a:ext cx="1538385" cy="962548"/>
            </a:xfrm>
            <a:custGeom>
              <a:avLst/>
              <a:gdLst/>
              <a:ahLst/>
              <a:cxnLst/>
              <a:rect l="l" t="t" r="r" b="b"/>
              <a:pathLst>
                <a:path w="1538385" h="962548">
                  <a:moveTo>
                    <a:pt x="769192" y="0"/>
                  </a:moveTo>
                  <a:cubicBezTo>
                    <a:pt x="344379" y="0"/>
                    <a:pt x="0" y="215474"/>
                    <a:pt x="0" y="481274"/>
                  </a:cubicBezTo>
                  <a:cubicBezTo>
                    <a:pt x="0" y="747074"/>
                    <a:pt x="344379" y="962548"/>
                    <a:pt x="769192" y="962548"/>
                  </a:cubicBezTo>
                  <a:cubicBezTo>
                    <a:pt x="1194006" y="962548"/>
                    <a:pt x="1538385" y="747074"/>
                    <a:pt x="1538385" y="481274"/>
                  </a:cubicBezTo>
                  <a:cubicBezTo>
                    <a:pt x="1538385" y="215474"/>
                    <a:pt x="1194006" y="0"/>
                    <a:pt x="769192" y="0"/>
                  </a:cubicBezTo>
                  <a:close/>
                </a:path>
              </a:pathLst>
            </a:custGeom>
            <a:solidFill>
              <a:srgbClr val="231F20"/>
            </a:solidFill>
          </p:spPr>
          <p:txBody>
            <a:bodyPr/>
            <a:lstStyle/>
            <a:p>
              <a:endParaRPr lang="sv-SE" dirty="0"/>
            </a:p>
          </p:txBody>
        </p:sp>
        <p:sp>
          <p:nvSpPr>
            <p:cNvPr id="13" name="TextBox 13"/>
            <p:cNvSpPr txBox="1"/>
            <p:nvPr/>
          </p:nvSpPr>
          <p:spPr>
            <a:xfrm>
              <a:off x="144224" y="52139"/>
              <a:ext cx="1249938" cy="820170"/>
            </a:xfrm>
            <a:prstGeom prst="rect">
              <a:avLst/>
            </a:prstGeom>
          </p:spPr>
          <p:txBody>
            <a:bodyPr lIns="50800" tIns="50800" rIns="50800" bIns="50800" rtlCol="0" anchor="ctr"/>
            <a:lstStyle/>
            <a:p>
              <a:pPr algn="ctr">
                <a:lnSpc>
                  <a:spcPts val="2659"/>
                </a:lnSpc>
              </a:pPr>
              <a:endParaRPr dirty="0"/>
            </a:p>
          </p:txBody>
        </p:sp>
      </p:grpSp>
      <p:grpSp>
        <p:nvGrpSpPr>
          <p:cNvPr id="14" name="Group 14"/>
          <p:cNvGrpSpPr/>
          <p:nvPr/>
        </p:nvGrpSpPr>
        <p:grpSpPr>
          <a:xfrm>
            <a:off x="9119753" y="1346835"/>
            <a:ext cx="3409058" cy="2133005"/>
            <a:chOff x="0" y="0"/>
            <a:chExt cx="1538385" cy="962548"/>
          </a:xfrm>
        </p:grpSpPr>
        <p:sp>
          <p:nvSpPr>
            <p:cNvPr id="15" name="Freeform 15"/>
            <p:cNvSpPr/>
            <p:nvPr/>
          </p:nvSpPr>
          <p:spPr>
            <a:xfrm>
              <a:off x="0" y="0"/>
              <a:ext cx="1538385" cy="962548"/>
            </a:xfrm>
            <a:custGeom>
              <a:avLst/>
              <a:gdLst/>
              <a:ahLst/>
              <a:cxnLst/>
              <a:rect l="l" t="t" r="r" b="b"/>
              <a:pathLst>
                <a:path w="1538385" h="962548">
                  <a:moveTo>
                    <a:pt x="769192" y="0"/>
                  </a:moveTo>
                  <a:cubicBezTo>
                    <a:pt x="344379" y="0"/>
                    <a:pt x="0" y="215474"/>
                    <a:pt x="0" y="481274"/>
                  </a:cubicBezTo>
                  <a:cubicBezTo>
                    <a:pt x="0" y="747074"/>
                    <a:pt x="344379" y="962548"/>
                    <a:pt x="769192" y="962548"/>
                  </a:cubicBezTo>
                  <a:cubicBezTo>
                    <a:pt x="1194006" y="962548"/>
                    <a:pt x="1538385" y="747074"/>
                    <a:pt x="1538385" y="481274"/>
                  </a:cubicBezTo>
                  <a:cubicBezTo>
                    <a:pt x="1538385" y="215474"/>
                    <a:pt x="1194006" y="0"/>
                    <a:pt x="769192" y="0"/>
                  </a:cubicBezTo>
                  <a:close/>
                </a:path>
              </a:pathLst>
            </a:custGeom>
            <a:solidFill>
              <a:srgbClr val="231F20"/>
            </a:solidFill>
          </p:spPr>
          <p:txBody>
            <a:bodyPr/>
            <a:lstStyle/>
            <a:p>
              <a:endParaRPr lang="sv-SE" dirty="0"/>
            </a:p>
          </p:txBody>
        </p:sp>
        <p:sp>
          <p:nvSpPr>
            <p:cNvPr id="16" name="TextBox 16"/>
            <p:cNvSpPr txBox="1"/>
            <p:nvPr/>
          </p:nvSpPr>
          <p:spPr>
            <a:xfrm>
              <a:off x="144224" y="52139"/>
              <a:ext cx="1249938" cy="820170"/>
            </a:xfrm>
            <a:prstGeom prst="rect">
              <a:avLst/>
            </a:prstGeom>
          </p:spPr>
          <p:txBody>
            <a:bodyPr lIns="50800" tIns="50800" rIns="50800" bIns="50800" rtlCol="0" anchor="ctr"/>
            <a:lstStyle/>
            <a:p>
              <a:pPr algn="ctr">
                <a:lnSpc>
                  <a:spcPts val="2659"/>
                </a:lnSpc>
              </a:pPr>
              <a:endParaRPr dirty="0"/>
            </a:p>
          </p:txBody>
        </p:sp>
      </p:grpSp>
      <p:sp>
        <p:nvSpPr>
          <p:cNvPr id="17" name="TextBox 17"/>
          <p:cNvSpPr txBox="1"/>
          <p:nvPr/>
        </p:nvSpPr>
        <p:spPr>
          <a:xfrm>
            <a:off x="3602654" y="8323371"/>
            <a:ext cx="1331416" cy="613410"/>
          </a:xfrm>
          <a:prstGeom prst="rect">
            <a:avLst/>
          </a:prstGeom>
        </p:spPr>
        <p:txBody>
          <a:bodyPr lIns="0" tIns="0" rIns="0" bIns="0" rtlCol="0" anchor="t">
            <a:spAutoFit/>
          </a:bodyPr>
          <a:lstStyle/>
          <a:p>
            <a:pPr marL="777240" lvl="1" indent="-388620">
              <a:lnSpc>
                <a:spcPts val="5040"/>
              </a:lnSpc>
              <a:buAutoNum type="arabicPeriod"/>
            </a:pPr>
            <a:r>
              <a:rPr lang="en-US" sz="3600" dirty="0">
                <a:solidFill>
                  <a:srgbClr val="1A171A"/>
                </a:solidFill>
                <a:latin typeface="Glacial Indifference"/>
              </a:rPr>
              <a:t>XX</a:t>
            </a:r>
          </a:p>
        </p:txBody>
      </p:sp>
      <p:sp>
        <p:nvSpPr>
          <p:cNvPr id="18" name="TextBox 18"/>
          <p:cNvSpPr txBox="1"/>
          <p:nvPr/>
        </p:nvSpPr>
        <p:spPr>
          <a:xfrm>
            <a:off x="10063920" y="4332542"/>
            <a:ext cx="1037481" cy="613410"/>
          </a:xfrm>
          <a:prstGeom prst="rect">
            <a:avLst/>
          </a:prstGeom>
        </p:spPr>
        <p:txBody>
          <a:bodyPr lIns="0" tIns="0" rIns="0" bIns="0" rtlCol="0" anchor="t">
            <a:spAutoFit/>
          </a:bodyPr>
          <a:lstStyle/>
          <a:p>
            <a:pPr>
              <a:lnSpc>
                <a:spcPts val="5040"/>
              </a:lnSpc>
            </a:pPr>
            <a:r>
              <a:rPr lang="en-US" sz="3600" dirty="0">
                <a:solidFill>
                  <a:srgbClr val="1A171A"/>
                </a:solidFill>
                <a:latin typeface="Glacial Indifference"/>
              </a:rPr>
              <a:t>3. XX</a:t>
            </a:r>
          </a:p>
        </p:txBody>
      </p:sp>
      <p:sp>
        <p:nvSpPr>
          <p:cNvPr id="19" name="TextBox 19"/>
          <p:cNvSpPr txBox="1"/>
          <p:nvPr/>
        </p:nvSpPr>
        <p:spPr>
          <a:xfrm>
            <a:off x="13048408" y="2199537"/>
            <a:ext cx="1076325" cy="613410"/>
          </a:xfrm>
          <a:prstGeom prst="rect">
            <a:avLst/>
          </a:prstGeom>
        </p:spPr>
        <p:txBody>
          <a:bodyPr lIns="0" tIns="0" rIns="0" bIns="0" rtlCol="0" anchor="t">
            <a:spAutoFit/>
          </a:bodyPr>
          <a:lstStyle/>
          <a:p>
            <a:pPr>
              <a:lnSpc>
                <a:spcPts val="5040"/>
              </a:lnSpc>
            </a:pPr>
            <a:r>
              <a:rPr lang="en-US" sz="3600" dirty="0">
                <a:solidFill>
                  <a:srgbClr val="1A171A"/>
                </a:solidFill>
                <a:latin typeface="Glacial Indifference"/>
              </a:rPr>
              <a:t>4. XX</a:t>
            </a:r>
          </a:p>
        </p:txBody>
      </p:sp>
      <p:sp>
        <p:nvSpPr>
          <p:cNvPr id="20" name="TextBox 20"/>
          <p:cNvSpPr txBox="1"/>
          <p:nvPr/>
        </p:nvSpPr>
        <p:spPr>
          <a:xfrm>
            <a:off x="7101545" y="6453384"/>
            <a:ext cx="1327993" cy="613410"/>
          </a:xfrm>
          <a:prstGeom prst="rect">
            <a:avLst/>
          </a:prstGeom>
        </p:spPr>
        <p:txBody>
          <a:bodyPr lIns="0" tIns="0" rIns="0" bIns="0" rtlCol="0" anchor="t">
            <a:spAutoFit/>
          </a:bodyPr>
          <a:lstStyle/>
          <a:p>
            <a:pPr>
              <a:lnSpc>
                <a:spcPts val="5040"/>
              </a:lnSpc>
            </a:pPr>
            <a:r>
              <a:rPr lang="en-US" sz="3600" dirty="0">
                <a:solidFill>
                  <a:srgbClr val="1A171A"/>
                </a:solidFill>
                <a:latin typeface="Glacial Indifference"/>
              </a:rPr>
              <a:t>2.  XX </a:t>
            </a:r>
          </a:p>
        </p:txBody>
      </p:sp>
      <p:sp>
        <p:nvSpPr>
          <p:cNvPr id="21" name="TextBox 21"/>
          <p:cNvSpPr txBox="1"/>
          <p:nvPr/>
        </p:nvSpPr>
        <p:spPr>
          <a:xfrm>
            <a:off x="1385578" y="8313022"/>
            <a:ext cx="554236" cy="613410"/>
          </a:xfrm>
          <a:prstGeom prst="rect">
            <a:avLst/>
          </a:prstGeom>
        </p:spPr>
        <p:txBody>
          <a:bodyPr lIns="0" tIns="0" rIns="0" bIns="0" rtlCol="0" anchor="t">
            <a:spAutoFit/>
          </a:bodyPr>
          <a:lstStyle/>
          <a:p>
            <a:pPr algn="ctr">
              <a:lnSpc>
                <a:spcPts val="5040"/>
              </a:lnSpc>
            </a:pPr>
            <a:r>
              <a:rPr lang="en-US" sz="3600" dirty="0">
                <a:solidFill>
                  <a:srgbClr val="FFFFFF"/>
                </a:solidFill>
                <a:latin typeface="Glacial Indifference"/>
              </a:rPr>
              <a:t>XX</a:t>
            </a:r>
          </a:p>
        </p:txBody>
      </p:sp>
      <p:sp>
        <p:nvSpPr>
          <p:cNvPr id="22" name="TextBox 22"/>
          <p:cNvSpPr txBox="1"/>
          <p:nvPr/>
        </p:nvSpPr>
        <p:spPr>
          <a:xfrm>
            <a:off x="4379835" y="6453384"/>
            <a:ext cx="554236" cy="613410"/>
          </a:xfrm>
          <a:prstGeom prst="rect">
            <a:avLst/>
          </a:prstGeom>
        </p:spPr>
        <p:txBody>
          <a:bodyPr lIns="0" tIns="0" rIns="0" bIns="0" rtlCol="0" anchor="t">
            <a:spAutoFit/>
          </a:bodyPr>
          <a:lstStyle/>
          <a:p>
            <a:pPr algn="ctr">
              <a:lnSpc>
                <a:spcPts val="5040"/>
              </a:lnSpc>
            </a:pPr>
            <a:r>
              <a:rPr lang="en-US" sz="3600" dirty="0">
                <a:solidFill>
                  <a:srgbClr val="FFFFFF"/>
                </a:solidFill>
                <a:latin typeface="Glacial Indifference"/>
              </a:rPr>
              <a:t>XX</a:t>
            </a:r>
          </a:p>
        </p:txBody>
      </p:sp>
      <p:sp>
        <p:nvSpPr>
          <p:cNvPr id="23" name="TextBox 23"/>
          <p:cNvSpPr txBox="1"/>
          <p:nvPr/>
        </p:nvSpPr>
        <p:spPr>
          <a:xfrm>
            <a:off x="7488424" y="4332542"/>
            <a:ext cx="554236" cy="613410"/>
          </a:xfrm>
          <a:prstGeom prst="rect">
            <a:avLst/>
          </a:prstGeom>
        </p:spPr>
        <p:txBody>
          <a:bodyPr lIns="0" tIns="0" rIns="0" bIns="0" rtlCol="0" anchor="t">
            <a:spAutoFit/>
          </a:bodyPr>
          <a:lstStyle/>
          <a:p>
            <a:pPr algn="ctr">
              <a:lnSpc>
                <a:spcPts val="5040"/>
              </a:lnSpc>
            </a:pPr>
            <a:r>
              <a:rPr lang="en-US" sz="3600" dirty="0">
                <a:solidFill>
                  <a:srgbClr val="FFFFFF"/>
                </a:solidFill>
                <a:latin typeface="Glacial Indifference"/>
              </a:rPr>
              <a:t>XX</a:t>
            </a:r>
          </a:p>
        </p:txBody>
      </p:sp>
      <p:sp>
        <p:nvSpPr>
          <p:cNvPr id="24" name="TextBox 24"/>
          <p:cNvSpPr txBox="1"/>
          <p:nvPr/>
        </p:nvSpPr>
        <p:spPr>
          <a:xfrm>
            <a:off x="10547165" y="1926170"/>
            <a:ext cx="554236" cy="613410"/>
          </a:xfrm>
          <a:prstGeom prst="rect">
            <a:avLst/>
          </a:prstGeom>
        </p:spPr>
        <p:txBody>
          <a:bodyPr lIns="0" tIns="0" rIns="0" bIns="0" rtlCol="0" anchor="t">
            <a:spAutoFit/>
          </a:bodyPr>
          <a:lstStyle/>
          <a:p>
            <a:pPr algn="ctr">
              <a:lnSpc>
                <a:spcPts val="5040"/>
              </a:lnSpc>
            </a:pPr>
            <a:r>
              <a:rPr lang="en-US" sz="3600" dirty="0">
                <a:solidFill>
                  <a:srgbClr val="FFFFFF"/>
                </a:solidFill>
                <a:latin typeface="Glacial Indifference"/>
              </a:rPr>
              <a:t>XX</a:t>
            </a:r>
          </a:p>
        </p:txBody>
      </p:sp>
      <p:sp>
        <p:nvSpPr>
          <p:cNvPr id="25" name="TextBox 25"/>
          <p:cNvSpPr txBox="1"/>
          <p:nvPr/>
        </p:nvSpPr>
        <p:spPr>
          <a:xfrm>
            <a:off x="317662" y="1329798"/>
            <a:ext cx="6361482" cy="613410"/>
          </a:xfrm>
          <a:prstGeom prst="rect">
            <a:avLst/>
          </a:prstGeom>
        </p:spPr>
        <p:txBody>
          <a:bodyPr lIns="0" tIns="0" rIns="0" bIns="0" rtlCol="0" anchor="t">
            <a:spAutoFit/>
          </a:bodyPr>
          <a:lstStyle/>
          <a:p>
            <a:pPr>
              <a:lnSpc>
                <a:spcPts val="5040"/>
              </a:lnSpc>
            </a:pPr>
            <a:r>
              <a:rPr lang="en-US" sz="3600" dirty="0">
                <a:solidFill>
                  <a:srgbClr val="000000"/>
                </a:solidFill>
                <a:latin typeface="Glacial Indifference Italics"/>
              </a:rPr>
              <a:t>Vid upprepande händelser</a:t>
            </a: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rgbClr val="D9D9D9"/>
        </a:solidFill>
        <a:effectLst/>
      </p:bgPr>
    </p:bg>
    <p:spTree>
      <p:nvGrpSpPr>
        <p:cNvPr id="1" name=""/>
        <p:cNvGrpSpPr/>
        <p:nvPr/>
      </p:nvGrpSpPr>
      <p:grpSpPr>
        <a:xfrm>
          <a:off x="0" y="0"/>
          <a:ext cx="0" cy="0"/>
          <a:chOff x="0" y="0"/>
          <a:chExt cx="0" cy="0"/>
        </a:xfrm>
      </p:grpSpPr>
      <p:sp>
        <p:nvSpPr>
          <p:cNvPr id="2" name="Freeform 2"/>
          <p:cNvSpPr/>
          <p:nvPr/>
        </p:nvSpPr>
        <p:spPr>
          <a:xfrm>
            <a:off x="723521" y="8484451"/>
            <a:ext cx="1484121" cy="1547698"/>
          </a:xfrm>
          <a:custGeom>
            <a:avLst/>
            <a:gdLst/>
            <a:ahLst/>
            <a:cxnLst/>
            <a:rect l="l" t="t" r="r" b="b"/>
            <a:pathLst>
              <a:path w="1484121" h="1547698">
                <a:moveTo>
                  <a:pt x="0" y="0"/>
                </a:moveTo>
                <a:lnTo>
                  <a:pt x="1484121" y="0"/>
                </a:lnTo>
                <a:lnTo>
                  <a:pt x="1484121" y="1547698"/>
                </a:lnTo>
                <a:lnTo>
                  <a:pt x="0" y="1547698"/>
                </a:lnTo>
                <a:lnTo>
                  <a:pt x="0" y="0"/>
                </a:lnTo>
                <a:close/>
              </a:path>
            </a:pathLst>
          </a:custGeom>
          <a:blipFill>
            <a:blip r:embed="rId2"/>
            <a:stretch>
              <a:fillRect l="-43353" r="-42868"/>
            </a:stretch>
          </a:blipFill>
        </p:spPr>
        <p:txBody>
          <a:bodyPr/>
          <a:lstStyle/>
          <a:p>
            <a:endParaRPr lang="sv-SE" dirty="0"/>
          </a:p>
        </p:txBody>
      </p:sp>
      <p:sp>
        <p:nvSpPr>
          <p:cNvPr id="3" name="TextBox 3"/>
          <p:cNvSpPr txBox="1"/>
          <p:nvPr/>
        </p:nvSpPr>
        <p:spPr>
          <a:xfrm>
            <a:off x="723521" y="866775"/>
            <a:ext cx="15335762" cy="1377949"/>
          </a:xfrm>
          <a:prstGeom prst="rect">
            <a:avLst/>
          </a:prstGeom>
        </p:spPr>
        <p:txBody>
          <a:bodyPr lIns="0" tIns="0" rIns="0" bIns="0" rtlCol="0" anchor="t">
            <a:spAutoFit/>
          </a:bodyPr>
          <a:lstStyle/>
          <a:p>
            <a:pPr>
              <a:lnSpc>
                <a:spcPts val="11200"/>
              </a:lnSpc>
            </a:pPr>
            <a:r>
              <a:rPr lang="en-US" sz="8000" dirty="0">
                <a:solidFill>
                  <a:srgbClr val="000000"/>
                </a:solidFill>
                <a:latin typeface="Sunborn"/>
              </a:rPr>
              <a:t>BARNENS vill att...</a:t>
            </a:r>
          </a:p>
        </p:txBody>
      </p:sp>
      <p:grpSp>
        <p:nvGrpSpPr>
          <p:cNvPr id="4" name="Group 4"/>
          <p:cNvGrpSpPr/>
          <p:nvPr/>
        </p:nvGrpSpPr>
        <p:grpSpPr>
          <a:xfrm>
            <a:off x="723521" y="2411352"/>
            <a:ext cx="7392953" cy="7693076"/>
            <a:chOff x="0" y="0"/>
            <a:chExt cx="9857270" cy="10257435"/>
          </a:xfrm>
        </p:grpSpPr>
        <p:grpSp>
          <p:nvGrpSpPr>
            <p:cNvPr id="5" name="Group 5"/>
            <p:cNvGrpSpPr/>
            <p:nvPr/>
          </p:nvGrpSpPr>
          <p:grpSpPr>
            <a:xfrm>
              <a:off x="0" y="0"/>
              <a:ext cx="9857270" cy="10257435"/>
              <a:chOff x="0" y="0"/>
              <a:chExt cx="2150731" cy="2238041"/>
            </a:xfrm>
          </p:grpSpPr>
          <p:sp>
            <p:nvSpPr>
              <p:cNvPr id="6" name="Freeform 6"/>
              <p:cNvSpPr/>
              <p:nvPr/>
            </p:nvSpPr>
            <p:spPr>
              <a:xfrm>
                <a:off x="0" y="0"/>
                <a:ext cx="2150731" cy="2238041"/>
              </a:xfrm>
              <a:custGeom>
                <a:avLst/>
                <a:gdLst/>
                <a:ahLst/>
                <a:cxnLst/>
                <a:rect l="l" t="t" r="r" b="b"/>
                <a:pathLst>
                  <a:path w="2150731" h="2238041">
                    <a:moveTo>
                      <a:pt x="0" y="0"/>
                    </a:moveTo>
                    <a:lnTo>
                      <a:pt x="2150731" y="0"/>
                    </a:lnTo>
                    <a:lnTo>
                      <a:pt x="2150731" y="2238041"/>
                    </a:lnTo>
                    <a:lnTo>
                      <a:pt x="0" y="2238041"/>
                    </a:lnTo>
                    <a:close/>
                  </a:path>
                </a:pathLst>
              </a:custGeom>
              <a:solidFill>
                <a:srgbClr val="E6C955"/>
              </a:solidFill>
            </p:spPr>
            <p:txBody>
              <a:bodyPr/>
              <a:lstStyle/>
              <a:p>
                <a:endParaRPr lang="sv-SE" dirty="0"/>
              </a:p>
            </p:txBody>
          </p:sp>
          <p:sp>
            <p:nvSpPr>
              <p:cNvPr id="7" name="TextBox 7"/>
              <p:cNvSpPr txBox="1"/>
              <p:nvPr/>
            </p:nvSpPr>
            <p:spPr>
              <a:xfrm>
                <a:off x="0" y="-38100"/>
                <a:ext cx="2150731" cy="2276141"/>
              </a:xfrm>
              <a:prstGeom prst="rect">
                <a:avLst/>
              </a:prstGeom>
            </p:spPr>
            <p:txBody>
              <a:bodyPr lIns="45991" tIns="45991" rIns="45991" bIns="45991" rtlCol="0" anchor="ctr"/>
              <a:lstStyle/>
              <a:p>
                <a:pPr algn="ctr">
                  <a:lnSpc>
                    <a:spcPts val="2659"/>
                  </a:lnSpc>
                </a:pPr>
                <a:endParaRPr dirty="0"/>
              </a:p>
            </p:txBody>
          </p:sp>
        </p:grpSp>
        <p:sp>
          <p:nvSpPr>
            <p:cNvPr id="8" name="TextBox 8"/>
            <p:cNvSpPr txBox="1"/>
            <p:nvPr/>
          </p:nvSpPr>
          <p:spPr>
            <a:xfrm>
              <a:off x="816661" y="-85725"/>
              <a:ext cx="8223949" cy="1783828"/>
            </a:xfrm>
            <a:prstGeom prst="rect">
              <a:avLst/>
            </a:prstGeom>
          </p:spPr>
          <p:txBody>
            <a:bodyPr lIns="0" tIns="0" rIns="0" bIns="0" rtlCol="0" anchor="t">
              <a:spAutoFit/>
            </a:bodyPr>
            <a:lstStyle/>
            <a:p>
              <a:pPr algn="ctr">
                <a:lnSpc>
                  <a:spcPts val="5402"/>
                </a:lnSpc>
              </a:pPr>
              <a:r>
                <a:rPr lang="en-US" sz="3859" dirty="0">
                  <a:solidFill>
                    <a:srgbClr val="000000"/>
                  </a:solidFill>
                  <a:latin typeface="Glacial Indifference Bold"/>
                </a:rPr>
                <a:t>LEDARE AGERAR OCH UPPFÖR SIG ENLIGT NEDAN</a:t>
              </a:r>
            </a:p>
          </p:txBody>
        </p:sp>
      </p:grpSp>
      <p:grpSp>
        <p:nvGrpSpPr>
          <p:cNvPr id="9" name="Group 9"/>
          <p:cNvGrpSpPr/>
          <p:nvPr/>
        </p:nvGrpSpPr>
        <p:grpSpPr>
          <a:xfrm>
            <a:off x="9144000" y="2411352"/>
            <a:ext cx="8415107" cy="7693076"/>
            <a:chOff x="0" y="0"/>
            <a:chExt cx="11220143" cy="10257435"/>
          </a:xfrm>
        </p:grpSpPr>
        <p:grpSp>
          <p:nvGrpSpPr>
            <p:cNvPr id="10" name="Group 10"/>
            <p:cNvGrpSpPr/>
            <p:nvPr/>
          </p:nvGrpSpPr>
          <p:grpSpPr>
            <a:xfrm>
              <a:off x="0" y="0"/>
              <a:ext cx="11220143" cy="10257435"/>
              <a:chOff x="0" y="0"/>
              <a:chExt cx="2580981" cy="2359528"/>
            </a:xfrm>
          </p:grpSpPr>
          <p:sp>
            <p:nvSpPr>
              <p:cNvPr id="11" name="Freeform 11"/>
              <p:cNvSpPr/>
              <p:nvPr/>
            </p:nvSpPr>
            <p:spPr>
              <a:xfrm>
                <a:off x="0" y="0"/>
                <a:ext cx="2580981" cy="2359528"/>
              </a:xfrm>
              <a:custGeom>
                <a:avLst/>
                <a:gdLst/>
                <a:ahLst/>
                <a:cxnLst/>
                <a:rect l="l" t="t" r="r" b="b"/>
                <a:pathLst>
                  <a:path w="2580981" h="2359528">
                    <a:moveTo>
                      <a:pt x="0" y="0"/>
                    </a:moveTo>
                    <a:lnTo>
                      <a:pt x="2580981" y="0"/>
                    </a:lnTo>
                    <a:lnTo>
                      <a:pt x="2580981" y="2359528"/>
                    </a:lnTo>
                    <a:lnTo>
                      <a:pt x="0" y="2359528"/>
                    </a:lnTo>
                    <a:close/>
                  </a:path>
                </a:pathLst>
              </a:custGeom>
              <a:solidFill>
                <a:srgbClr val="E6C955"/>
              </a:solidFill>
            </p:spPr>
            <p:txBody>
              <a:bodyPr/>
              <a:lstStyle/>
              <a:p>
                <a:endParaRPr lang="sv-SE" dirty="0"/>
              </a:p>
            </p:txBody>
          </p:sp>
          <p:sp>
            <p:nvSpPr>
              <p:cNvPr id="12" name="TextBox 12"/>
              <p:cNvSpPr txBox="1"/>
              <p:nvPr/>
            </p:nvSpPr>
            <p:spPr>
              <a:xfrm>
                <a:off x="0" y="-38100"/>
                <a:ext cx="2580981" cy="2397628"/>
              </a:xfrm>
              <a:prstGeom prst="rect">
                <a:avLst/>
              </a:prstGeom>
            </p:spPr>
            <p:txBody>
              <a:bodyPr lIns="43623" tIns="43623" rIns="43623" bIns="43623" rtlCol="0" anchor="ctr"/>
              <a:lstStyle/>
              <a:p>
                <a:pPr algn="ctr">
                  <a:lnSpc>
                    <a:spcPts val="2659"/>
                  </a:lnSpc>
                </a:pPr>
                <a:endParaRPr dirty="0"/>
              </a:p>
            </p:txBody>
          </p:sp>
        </p:grpSp>
        <p:sp>
          <p:nvSpPr>
            <p:cNvPr id="13" name="TextBox 13"/>
            <p:cNvSpPr txBox="1"/>
            <p:nvPr/>
          </p:nvSpPr>
          <p:spPr>
            <a:xfrm>
              <a:off x="929573" y="-85725"/>
              <a:ext cx="9360998" cy="1782738"/>
            </a:xfrm>
            <a:prstGeom prst="rect">
              <a:avLst/>
            </a:prstGeom>
          </p:spPr>
          <p:txBody>
            <a:bodyPr lIns="0" tIns="0" rIns="0" bIns="0" rtlCol="0" anchor="t">
              <a:spAutoFit/>
            </a:bodyPr>
            <a:lstStyle/>
            <a:p>
              <a:pPr algn="ctr">
                <a:lnSpc>
                  <a:spcPts val="5447"/>
                </a:lnSpc>
              </a:pPr>
              <a:r>
                <a:rPr lang="en-US" sz="3891" dirty="0">
                  <a:solidFill>
                    <a:srgbClr val="000000"/>
                  </a:solidFill>
                  <a:latin typeface="Glacial Indifference Bold"/>
                </a:rPr>
                <a:t>ANDRA VUXNA AGERAR OCH UPPFÖR SIG ENLIGT NEDAN</a:t>
              </a:r>
            </a:p>
          </p:txBody>
        </p:sp>
      </p:gr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rgbClr val="D9D9D9"/>
        </a:solidFill>
        <a:effectLst/>
      </p:bgPr>
    </p:bg>
    <p:spTree>
      <p:nvGrpSpPr>
        <p:cNvPr id="1" name=""/>
        <p:cNvGrpSpPr/>
        <p:nvPr/>
      </p:nvGrpSpPr>
      <p:grpSpPr>
        <a:xfrm>
          <a:off x="0" y="0"/>
          <a:ext cx="0" cy="0"/>
          <a:chOff x="0" y="0"/>
          <a:chExt cx="0" cy="0"/>
        </a:xfrm>
      </p:grpSpPr>
      <p:sp>
        <p:nvSpPr>
          <p:cNvPr id="2" name="TextBox 2"/>
          <p:cNvSpPr txBox="1"/>
          <p:nvPr/>
        </p:nvSpPr>
        <p:spPr>
          <a:xfrm>
            <a:off x="4971008" y="3225461"/>
            <a:ext cx="8345984" cy="1377949"/>
          </a:xfrm>
          <a:prstGeom prst="rect">
            <a:avLst/>
          </a:prstGeom>
        </p:spPr>
        <p:txBody>
          <a:bodyPr lIns="0" tIns="0" rIns="0" bIns="0" rtlCol="0" anchor="t">
            <a:spAutoFit/>
          </a:bodyPr>
          <a:lstStyle/>
          <a:p>
            <a:pPr algn="ctr">
              <a:lnSpc>
                <a:spcPts val="11200"/>
              </a:lnSpc>
            </a:pPr>
            <a:r>
              <a:rPr lang="en-US" sz="8000" dirty="0">
                <a:solidFill>
                  <a:srgbClr val="000000"/>
                </a:solidFill>
                <a:latin typeface="Sunborn"/>
              </a:rPr>
              <a:t>TACK FÖR ER TID</a:t>
            </a:r>
          </a:p>
        </p:txBody>
      </p:sp>
      <p:grpSp>
        <p:nvGrpSpPr>
          <p:cNvPr id="3" name="Group 3"/>
          <p:cNvGrpSpPr/>
          <p:nvPr/>
        </p:nvGrpSpPr>
        <p:grpSpPr>
          <a:xfrm>
            <a:off x="723521" y="8484451"/>
            <a:ext cx="18317350" cy="2700438"/>
            <a:chOff x="0" y="0"/>
            <a:chExt cx="24423134" cy="3600584"/>
          </a:xfrm>
        </p:grpSpPr>
        <p:sp>
          <p:nvSpPr>
            <p:cNvPr id="4" name="Freeform 4"/>
            <p:cNvSpPr/>
            <p:nvPr/>
          </p:nvSpPr>
          <p:spPr>
            <a:xfrm rot="5400000">
              <a:off x="20820297" y="-2253"/>
              <a:ext cx="3600584" cy="3605091"/>
            </a:xfrm>
            <a:custGeom>
              <a:avLst/>
              <a:gdLst/>
              <a:ahLst/>
              <a:cxnLst/>
              <a:rect l="l" t="t" r="r" b="b"/>
              <a:pathLst>
                <a:path w="3600584" h="3605091">
                  <a:moveTo>
                    <a:pt x="0" y="0"/>
                  </a:moveTo>
                  <a:lnTo>
                    <a:pt x="3600584" y="0"/>
                  </a:lnTo>
                  <a:lnTo>
                    <a:pt x="3600584" y="3605090"/>
                  </a:lnTo>
                  <a:lnTo>
                    <a:pt x="0" y="3605090"/>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sv-SE" dirty="0"/>
            </a:p>
          </p:txBody>
        </p:sp>
        <p:sp>
          <p:nvSpPr>
            <p:cNvPr id="5" name="Freeform 5"/>
            <p:cNvSpPr/>
            <p:nvPr/>
          </p:nvSpPr>
          <p:spPr>
            <a:xfrm>
              <a:off x="0" y="0"/>
              <a:ext cx="1978828" cy="2063597"/>
            </a:xfrm>
            <a:custGeom>
              <a:avLst/>
              <a:gdLst/>
              <a:ahLst/>
              <a:cxnLst/>
              <a:rect l="l" t="t" r="r" b="b"/>
              <a:pathLst>
                <a:path w="1978828" h="2063597">
                  <a:moveTo>
                    <a:pt x="0" y="0"/>
                  </a:moveTo>
                  <a:lnTo>
                    <a:pt x="1978828" y="0"/>
                  </a:lnTo>
                  <a:lnTo>
                    <a:pt x="1978828" y="2063597"/>
                  </a:lnTo>
                  <a:lnTo>
                    <a:pt x="0" y="2063597"/>
                  </a:lnTo>
                  <a:lnTo>
                    <a:pt x="0" y="0"/>
                  </a:lnTo>
                  <a:close/>
                </a:path>
              </a:pathLst>
            </a:custGeom>
            <a:blipFill>
              <a:blip r:embed="rId4"/>
              <a:stretch>
                <a:fillRect l="-43353" r="-42868"/>
              </a:stretch>
            </a:blipFill>
          </p:spPr>
          <p:txBody>
            <a:bodyPr/>
            <a:lstStyle/>
            <a:p>
              <a:endParaRPr lang="sv-SE" dirty="0"/>
            </a:p>
          </p:txBody>
        </p:sp>
      </p:gr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D9D9D9"/>
        </a:solidFill>
        <a:effectLst/>
      </p:bgPr>
    </p:bg>
    <p:spTree>
      <p:nvGrpSpPr>
        <p:cNvPr id="1" name=""/>
        <p:cNvGrpSpPr/>
        <p:nvPr/>
      </p:nvGrpSpPr>
      <p:grpSpPr>
        <a:xfrm>
          <a:off x="0" y="0"/>
          <a:ext cx="0" cy="0"/>
          <a:chOff x="0" y="0"/>
          <a:chExt cx="0" cy="0"/>
        </a:xfrm>
      </p:grpSpPr>
      <p:sp>
        <p:nvSpPr>
          <p:cNvPr id="4" name="Freeform 4"/>
          <p:cNvSpPr/>
          <p:nvPr/>
        </p:nvSpPr>
        <p:spPr>
          <a:xfrm>
            <a:off x="613898" y="7733324"/>
            <a:ext cx="2169150" cy="2262072"/>
          </a:xfrm>
          <a:custGeom>
            <a:avLst/>
            <a:gdLst/>
            <a:ahLst/>
            <a:cxnLst/>
            <a:rect l="l" t="t" r="r" b="b"/>
            <a:pathLst>
              <a:path w="2892200" h="3016097">
                <a:moveTo>
                  <a:pt x="0" y="0"/>
                </a:moveTo>
                <a:lnTo>
                  <a:pt x="2892200" y="0"/>
                </a:lnTo>
                <a:lnTo>
                  <a:pt x="2892200" y="3016097"/>
                </a:lnTo>
                <a:lnTo>
                  <a:pt x="0" y="3016097"/>
                </a:lnTo>
                <a:lnTo>
                  <a:pt x="0" y="0"/>
                </a:lnTo>
                <a:close/>
              </a:path>
            </a:pathLst>
          </a:custGeom>
          <a:blipFill>
            <a:blip r:embed="rId2"/>
            <a:stretch>
              <a:fillRect l="-43353" r="-42868"/>
            </a:stretch>
          </a:blipFill>
        </p:spPr>
        <p:txBody>
          <a:bodyPr/>
          <a:lstStyle/>
          <a:p>
            <a:endParaRPr lang="sv-SE" dirty="0"/>
          </a:p>
        </p:txBody>
      </p:sp>
      <p:sp>
        <p:nvSpPr>
          <p:cNvPr id="5" name="TextBox 5"/>
          <p:cNvSpPr txBox="1"/>
          <p:nvPr/>
        </p:nvSpPr>
        <p:spPr>
          <a:xfrm>
            <a:off x="5984379" y="3091159"/>
            <a:ext cx="6319242" cy="1377949"/>
          </a:xfrm>
          <a:prstGeom prst="rect">
            <a:avLst/>
          </a:prstGeom>
        </p:spPr>
        <p:txBody>
          <a:bodyPr lIns="0" tIns="0" rIns="0" bIns="0" rtlCol="0" anchor="t">
            <a:spAutoFit/>
          </a:bodyPr>
          <a:lstStyle/>
          <a:p>
            <a:pPr>
              <a:lnSpc>
                <a:spcPts val="11200"/>
              </a:lnSpc>
            </a:pPr>
            <a:r>
              <a:rPr lang="en-US" sz="8000" dirty="0">
                <a:solidFill>
                  <a:srgbClr val="000000"/>
                </a:solidFill>
                <a:latin typeface="Sunborn"/>
              </a:rPr>
              <a:t>LEDARMÖTE </a:t>
            </a:r>
          </a:p>
        </p:txBody>
      </p:sp>
      <p:sp>
        <p:nvSpPr>
          <p:cNvPr id="6" name="TextBox 6"/>
          <p:cNvSpPr txBox="1"/>
          <p:nvPr/>
        </p:nvSpPr>
        <p:spPr>
          <a:xfrm>
            <a:off x="6924005" y="4411958"/>
            <a:ext cx="4439989" cy="976629"/>
          </a:xfrm>
          <a:prstGeom prst="rect">
            <a:avLst/>
          </a:prstGeom>
        </p:spPr>
        <p:txBody>
          <a:bodyPr lIns="0" tIns="0" rIns="0" bIns="0" rtlCol="0" anchor="t">
            <a:spAutoFit/>
          </a:bodyPr>
          <a:lstStyle/>
          <a:p>
            <a:pPr algn="ctr">
              <a:lnSpc>
                <a:spcPts val="3920"/>
              </a:lnSpc>
            </a:pPr>
            <a:r>
              <a:rPr lang="en-US" sz="2800" dirty="0">
                <a:solidFill>
                  <a:srgbClr val="000000"/>
                </a:solidFill>
                <a:latin typeface="Glacial Indifference"/>
              </a:rPr>
              <a:t>LAGNAMN SÄSONGEN XXXX</a:t>
            </a:r>
          </a:p>
          <a:p>
            <a:pPr algn="ctr">
              <a:lnSpc>
                <a:spcPts val="3920"/>
              </a:lnSpc>
            </a:pPr>
            <a:r>
              <a:rPr lang="en-US" sz="2800" dirty="0">
                <a:solidFill>
                  <a:srgbClr val="000000"/>
                </a:solidFill>
                <a:latin typeface="Glacial Indifference"/>
              </a:rPr>
              <a:t>(Ex. F11 2024)</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D9D9D9"/>
        </a:solidFill>
        <a:effectLst/>
      </p:bgPr>
    </p:bg>
    <p:spTree>
      <p:nvGrpSpPr>
        <p:cNvPr id="1" name=""/>
        <p:cNvGrpSpPr/>
        <p:nvPr/>
      </p:nvGrpSpPr>
      <p:grpSpPr>
        <a:xfrm>
          <a:off x="0" y="0"/>
          <a:ext cx="0" cy="0"/>
          <a:chOff x="0" y="0"/>
          <a:chExt cx="0" cy="0"/>
        </a:xfrm>
      </p:grpSpPr>
      <p:sp>
        <p:nvSpPr>
          <p:cNvPr id="2" name="TextBox 2"/>
          <p:cNvSpPr txBox="1"/>
          <p:nvPr/>
        </p:nvSpPr>
        <p:spPr>
          <a:xfrm>
            <a:off x="2586558" y="339407"/>
            <a:ext cx="13114883" cy="2797174"/>
          </a:xfrm>
          <a:prstGeom prst="rect">
            <a:avLst/>
          </a:prstGeom>
        </p:spPr>
        <p:txBody>
          <a:bodyPr lIns="0" tIns="0" rIns="0" bIns="0" rtlCol="0" anchor="t">
            <a:spAutoFit/>
          </a:bodyPr>
          <a:lstStyle/>
          <a:p>
            <a:pPr algn="ctr">
              <a:lnSpc>
                <a:spcPts val="11200"/>
              </a:lnSpc>
            </a:pPr>
            <a:r>
              <a:rPr lang="en-US" sz="8000" dirty="0">
                <a:solidFill>
                  <a:srgbClr val="000000"/>
                </a:solidFill>
                <a:latin typeface="Sunborn"/>
              </a:rPr>
              <a:t>Så ska vi agera som </a:t>
            </a:r>
          </a:p>
          <a:p>
            <a:pPr algn="ctr">
              <a:lnSpc>
                <a:spcPts val="11200"/>
              </a:lnSpc>
            </a:pPr>
            <a:r>
              <a:rPr lang="en-US" sz="8000" dirty="0">
                <a:solidFill>
                  <a:srgbClr val="000000"/>
                </a:solidFill>
                <a:latin typeface="Sunborn"/>
              </a:rPr>
              <a:t>ledare på planen mot... </a:t>
            </a:r>
          </a:p>
        </p:txBody>
      </p:sp>
      <p:grpSp>
        <p:nvGrpSpPr>
          <p:cNvPr id="3" name="Group 3"/>
          <p:cNvGrpSpPr/>
          <p:nvPr/>
        </p:nvGrpSpPr>
        <p:grpSpPr>
          <a:xfrm>
            <a:off x="1028700" y="3852275"/>
            <a:ext cx="5410200" cy="4632176"/>
            <a:chOff x="0" y="0"/>
            <a:chExt cx="1560043" cy="1335698"/>
          </a:xfrm>
        </p:grpSpPr>
        <p:sp>
          <p:nvSpPr>
            <p:cNvPr id="4" name="Freeform 4"/>
            <p:cNvSpPr/>
            <p:nvPr/>
          </p:nvSpPr>
          <p:spPr>
            <a:xfrm>
              <a:off x="0" y="0"/>
              <a:ext cx="1560043" cy="1335698"/>
            </a:xfrm>
            <a:custGeom>
              <a:avLst/>
              <a:gdLst/>
              <a:ahLst/>
              <a:cxnLst/>
              <a:rect l="l" t="t" r="r" b="b"/>
              <a:pathLst>
                <a:path w="1560043" h="1335698">
                  <a:moveTo>
                    <a:pt x="67256" y="0"/>
                  </a:moveTo>
                  <a:lnTo>
                    <a:pt x="1492786" y="0"/>
                  </a:lnTo>
                  <a:cubicBezTo>
                    <a:pt x="1529931" y="0"/>
                    <a:pt x="1560043" y="30112"/>
                    <a:pt x="1560043" y="67256"/>
                  </a:cubicBezTo>
                  <a:lnTo>
                    <a:pt x="1560043" y="1268442"/>
                  </a:lnTo>
                  <a:cubicBezTo>
                    <a:pt x="1560043" y="1305586"/>
                    <a:pt x="1529931" y="1335698"/>
                    <a:pt x="1492786" y="1335698"/>
                  </a:cubicBezTo>
                  <a:lnTo>
                    <a:pt x="67256" y="1335698"/>
                  </a:lnTo>
                  <a:cubicBezTo>
                    <a:pt x="30112" y="1335698"/>
                    <a:pt x="0" y="1305586"/>
                    <a:pt x="0" y="1268442"/>
                  </a:cubicBezTo>
                  <a:lnTo>
                    <a:pt x="0" y="67256"/>
                  </a:lnTo>
                  <a:cubicBezTo>
                    <a:pt x="0" y="30112"/>
                    <a:pt x="30112" y="0"/>
                    <a:pt x="67256" y="0"/>
                  </a:cubicBezTo>
                  <a:close/>
                </a:path>
              </a:pathLst>
            </a:custGeom>
            <a:solidFill>
              <a:srgbClr val="000000">
                <a:alpha val="0"/>
              </a:srgbClr>
            </a:solidFill>
            <a:ln w="38100" cap="rnd">
              <a:solidFill>
                <a:srgbClr val="000000"/>
              </a:solidFill>
              <a:prstDash val="solid"/>
              <a:round/>
            </a:ln>
          </p:spPr>
          <p:txBody>
            <a:bodyPr/>
            <a:lstStyle/>
            <a:p>
              <a:endParaRPr lang="sv-SE" dirty="0"/>
            </a:p>
          </p:txBody>
        </p:sp>
        <p:sp>
          <p:nvSpPr>
            <p:cNvPr id="5" name="TextBox 5"/>
            <p:cNvSpPr txBox="1"/>
            <p:nvPr/>
          </p:nvSpPr>
          <p:spPr>
            <a:xfrm>
              <a:off x="0" y="-38100"/>
              <a:ext cx="1560043" cy="1373798"/>
            </a:xfrm>
            <a:prstGeom prst="rect">
              <a:avLst/>
            </a:prstGeom>
          </p:spPr>
          <p:txBody>
            <a:bodyPr lIns="46400" tIns="46400" rIns="46400" bIns="46400" rtlCol="0" anchor="ctr"/>
            <a:lstStyle/>
            <a:p>
              <a:pPr algn="ctr">
                <a:lnSpc>
                  <a:spcPts val="2659"/>
                </a:lnSpc>
                <a:spcBef>
                  <a:spcPct val="0"/>
                </a:spcBef>
              </a:pPr>
              <a:endParaRPr dirty="0"/>
            </a:p>
          </p:txBody>
        </p:sp>
      </p:grpSp>
      <p:grpSp>
        <p:nvGrpSpPr>
          <p:cNvPr id="6" name="Group 6"/>
          <p:cNvGrpSpPr/>
          <p:nvPr/>
        </p:nvGrpSpPr>
        <p:grpSpPr>
          <a:xfrm>
            <a:off x="6438900" y="3852275"/>
            <a:ext cx="5410200" cy="4632176"/>
            <a:chOff x="0" y="0"/>
            <a:chExt cx="1560043" cy="1335698"/>
          </a:xfrm>
        </p:grpSpPr>
        <p:sp>
          <p:nvSpPr>
            <p:cNvPr id="7" name="Freeform 7"/>
            <p:cNvSpPr/>
            <p:nvPr/>
          </p:nvSpPr>
          <p:spPr>
            <a:xfrm>
              <a:off x="0" y="0"/>
              <a:ext cx="1560043" cy="1335698"/>
            </a:xfrm>
            <a:custGeom>
              <a:avLst/>
              <a:gdLst/>
              <a:ahLst/>
              <a:cxnLst/>
              <a:rect l="l" t="t" r="r" b="b"/>
              <a:pathLst>
                <a:path w="1560043" h="1335698">
                  <a:moveTo>
                    <a:pt x="67256" y="0"/>
                  </a:moveTo>
                  <a:lnTo>
                    <a:pt x="1492786" y="0"/>
                  </a:lnTo>
                  <a:cubicBezTo>
                    <a:pt x="1529931" y="0"/>
                    <a:pt x="1560043" y="30112"/>
                    <a:pt x="1560043" y="67256"/>
                  </a:cubicBezTo>
                  <a:lnTo>
                    <a:pt x="1560043" y="1268442"/>
                  </a:lnTo>
                  <a:cubicBezTo>
                    <a:pt x="1560043" y="1305586"/>
                    <a:pt x="1529931" y="1335698"/>
                    <a:pt x="1492786" y="1335698"/>
                  </a:cubicBezTo>
                  <a:lnTo>
                    <a:pt x="67256" y="1335698"/>
                  </a:lnTo>
                  <a:cubicBezTo>
                    <a:pt x="30112" y="1335698"/>
                    <a:pt x="0" y="1305586"/>
                    <a:pt x="0" y="1268442"/>
                  </a:cubicBezTo>
                  <a:lnTo>
                    <a:pt x="0" y="67256"/>
                  </a:lnTo>
                  <a:cubicBezTo>
                    <a:pt x="0" y="30112"/>
                    <a:pt x="30112" y="0"/>
                    <a:pt x="67256" y="0"/>
                  </a:cubicBezTo>
                  <a:close/>
                </a:path>
              </a:pathLst>
            </a:custGeom>
            <a:solidFill>
              <a:srgbClr val="000000">
                <a:alpha val="0"/>
              </a:srgbClr>
            </a:solidFill>
            <a:ln w="38100" cap="rnd">
              <a:solidFill>
                <a:srgbClr val="000000"/>
              </a:solidFill>
              <a:prstDash val="solid"/>
              <a:round/>
            </a:ln>
          </p:spPr>
          <p:txBody>
            <a:bodyPr/>
            <a:lstStyle/>
            <a:p>
              <a:endParaRPr lang="sv-SE" dirty="0"/>
            </a:p>
          </p:txBody>
        </p:sp>
        <p:sp>
          <p:nvSpPr>
            <p:cNvPr id="8" name="TextBox 8"/>
            <p:cNvSpPr txBox="1"/>
            <p:nvPr/>
          </p:nvSpPr>
          <p:spPr>
            <a:xfrm>
              <a:off x="0" y="-38100"/>
              <a:ext cx="1560043" cy="1373798"/>
            </a:xfrm>
            <a:prstGeom prst="rect">
              <a:avLst/>
            </a:prstGeom>
          </p:spPr>
          <p:txBody>
            <a:bodyPr lIns="46400" tIns="46400" rIns="46400" bIns="46400" rtlCol="0" anchor="ctr"/>
            <a:lstStyle/>
            <a:p>
              <a:pPr algn="ctr">
                <a:lnSpc>
                  <a:spcPts val="2659"/>
                </a:lnSpc>
                <a:spcBef>
                  <a:spcPct val="0"/>
                </a:spcBef>
              </a:pPr>
              <a:endParaRPr dirty="0"/>
            </a:p>
          </p:txBody>
        </p:sp>
      </p:grpSp>
      <p:grpSp>
        <p:nvGrpSpPr>
          <p:cNvPr id="9" name="Group 9"/>
          <p:cNvGrpSpPr/>
          <p:nvPr/>
        </p:nvGrpSpPr>
        <p:grpSpPr>
          <a:xfrm>
            <a:off x="11849100" y="3852275"/>
            <a:ext cx="5410200" cy="4632176"/>
            <a:chOff x="0" y="0"/>
            <a:chExt cx="1560043" cy="1335698"/>
          </a:xfrm>
        </p:grpSpPr>
        <p:sp>
          <p:nvSpPr>
            <p:cNvPr id="10" name="Freeform 10"/>
            <p:cNvSpPr/>
            <p:nvPr/>
          </p:nvSpPr>
          <p:spPr>
            <a:xfrm>
              <a:off x="0" y="0"/>
              <a:ext cx="1560043" cy="1335698"/>
            </a:xfrm>
            <a:custGeom>
              <a:avLst/>
              <a:gdLst/>
              <a:ahLst/>
              <a:cxnLst/>
              <a:rect l="l" t="t" r="r" b="b"/>
              <a:pathLst>
                <a:path w="1560043" h="1335698">
                  <a:moveTo>
                    <a:pt x="67256" y="0"/>
                  </a:moveTo>
                  <a:lnTo>
                    <a:pt x="1492786" y="0"/>
                  </a:lnTo>
                  <a:cubicBezTo>
                    <a:pt x="1529931" y="0"/>
                    <a:pt x="1560043" y="30112"/>
                    <a:pt x="1560043" y="67256"/>
                  </a:cubicBezTo>
                  <a:lnTo>
                    <a:pt x="1560043" y="1268442"/>
                  </a:lnTo>
                  <a:cubicBezTo>
                    <a:pt x="1560043" y="1305586"/>
                    <a:pt x="1529931" y="1335698"/>
                    <a:pt x="1492786" y="1335698"/>
                  </a:cubicBezTo>
                  <a:lnTo>
                    <a:pt x="67256" y="1335698"/>
                  </a:lnTo>
                  <a:cubicBezTo>
                    <a:pt x="30112" y="1335698"/>
                    <a:pt x="0" y="1305586"/>
                    <a:pt x="0" y="1268442"/>
                  </a:cubicBezTo>
                  <a:lnTo>
                    <a:pt x="0" y="67256"/>
                  </a:lnTo>
                  <a:cubicBezTo>
                    <a:pt x="0" y="30112"/>
                    <a:pt x="30112" y="0"/>
                    <a:pt x="67256" y="0"/>
                  </a:cubicBezTo>
                  <a:close/>
                </a:path>
              </a:pathLst>
            </a:custGeom>
            <a:solidFill>
              <a:srgbClr val="000000">
                <a:alpha val="0"/>
              </a:srgbClr>
            </a:solidFill>
            <a:ln w="38100" cap="rnd">
              <a:solidFill>
                <a:srgbClr val="000000"/>
              </a:solidFill>
              <a:prstDash val="solid"/>
              <a:round/>
            </a:ln>
          </p:spPr>
          <p:txBody>
            <a:bodyPr/>
            <a:lstStyle/>
            <a:p>
              <a:endParaRPr lang="sv-SE" dirty="0"/>
            </a:p>
          </p:txBody>
        </p:sp>
        <p:sp>
          <p:nvSpPr>
            <p:cNvPr id="11" name="TextBox 11"/>
            <p:cNvSpPr txBox="1"/>
            <p:nvPr/>
          </p:nvSpPr>
          <p:spPr>
            <a:xfrm>
              <a:off x="0" y="-38100"/>
              <a:ext cx="1560043" cy="1373798"/>
            </a:xfrm>
            <a:prstGeom prst="rect">
              <a:avLst/>
            </a:prstGeom>
          </p:spPr>
          <p:txBody>
            <a:bodyPr lIns="46400" tIns="46400" rIns="46400" bIns="46400" rtlCol="0" anchor="ctr"/>
            <a:lstStyle/>
            <a:p>
              <a:pPr algn="ctr">
                <a:lnSpc>
                  <a:spcPts val="2659"/>
                </a:lnSpc>
                <a:spcBef>
                  <a:spcPct val="0"/>
                </a:spcBef>
              </a:pPr>
              <a:endParaRPr dirty="0"/>
            </a:p>
          </p:txBody>
        </p:sp>
      </p:grpSp>
      <p:sp>
        <p:nvSpPr>
          <p:cNvPr id="12" name="TextBox 12"/>
          <p:cNvSpPr txBox="1"/>
          <p:nvPr/>
        </p:nvSpPr>
        <p:spPr>
          <a:xfrm>
            <a:off x="1028700" y="3983825"/>
            <a:ext cx="5410200" cy="580390"/>
          </a:xfrm>
          <a:prstGeom prst="rect">
            <a:avLst/>
          </a:prstGeom>
        </p:spPr>
        <p:txBody>
          <a:bodyPr lIns="0" tIns="0" rIns="0" bIns="0" rtlCol="0" anchor="t">
            <a:spAutoFit/>
          </a:bodyPr>
          <a:lstStyle/>
          <a:p>
            <a:pPr algn="ctr">
              <a:lnSpc>
                <a:spcPts val="4759"/>
              </a:lnSpc>
            </a:pPr>
            <a:r>
              <a:rPr lang="en-US" sz="3399" dirty="0">
                <a:solidFill>
                  <a:srgbClr val="000000"/>
                </a:solidFill>
                <a:latin typeface="Open Sans"/>
              </a:rPr>
              <a:t>Aktiva</a:t>
            </a:r>
          </a:p>
        </p:txBody>
      </p:sp>
      <p:sp>
        <p:nvSpPr>
          <p:cNvPr id="13" name="TextBox 13"/>
          <p:cNvSpPr txBox="1"/>
          <p:nvPr/>
        </p:nvSpPr>
        <p:spPr>
          <a:xfrm>
            <a:off x="6438900" y="3983825"/>
            <a:ext cx="5410200" cy="580390"/>
          </a:xfrm>
          <a:prstGeom prst="rect">
            <a:avLst/>
          </a:prstGeom>
        </p:spPr>
        <p:txBody>
          <a:bodyPr lIns="0" tIns="0" rIns="0" bIns="0" rtlCol="0" anchor="t">
            <a:spAutoFit/>
          </a:bodyPr>
          <a:lstStyle/>
          <a:p>
            <a:pPr algn="ctr">
              <a:lnSpc>
                <a:spcPts val="4759"/>
              </a:lnSpc>
            </a:pPr>
            <a:r>
              <a:rPr lang="en-US" sz="3399" dirty="0">
                <a:solidFill>
                  <a:srgbClr val="000000"/>
                </a:solidFill>
                <a:latin typeface="Open Sans"/>
              </a:rPr>
              <a:t>Domare &amp; Ledare</a:t>
            </a:r>
          </a:p>
        </p:txBody>
      </p:sp>
      <p:sp>
        <p:nvSpPr>
          <p:cNvPr id="14" name="TextBox 14"/>
          <p:cNvSpPr txBox="1"/>
          <p:nvPr/>
        </p:nvSpPr>
        <p:spPr>
          <a:xfrm>
            <a:off x="11625543" y="3983825"/>
            <a:ext cx="5410200" cy="580390"/>
          </a:xfrm>
          <a:prstGeom prst="rect">
            <a:avLst/>
          </a:prstGeom>
        </p:spPr>
        <p:txBody>
          <a:bodyPr lIns="0" tIns="0" rIns="0" bIns="0" rtlCol="0" anchor="t">
            <a:spAutoFit/>
          </a:bodyPr>
          <a:lstStyle/>
          <a:p>
            <a:pPr algn="ctr">
              <a:lnSpc>
                <a:spcPts val="4759"/>
              </a:lnSpc>
            </a:pPr>
            <a:r>
              <a:rPr lang="en-US" sz="3399" dirty="0">
                <a:solidFill>
                  <a:srgbClr val="000000"/>
                </a:solidFill>
                <a:latin typeface="Open Sans"/>
              </a:rPr>
              <a:t>Publik</a:t>
            </a:r>
          </a:p>
        </p:txBody>
      </p:sp>
      <p:sp>
        <p:nvSpPr>
          <p:cNvPr id="17" name="Freeform 17"/>
          <p:cNvSpPr/>
          <p:nvPr/>
        </p:nvSpPr>
        <p:spPr>
          <a:xfrm>
            <a:off x="723521" y="8484451"/>
            <a:ext cx="1484121" cy="1547698"/>
          </a:xfrm>
          <a:custGeom>
            <a:avLst/>
            <a:gdLst/>
            <a:ahLst/>
            <a:cxnLst/>
            <a:rect l="l" t="t" r="r" b="b"/>
            <a:pathLst>
              <a:path w="1978828" h="2063597">
                <a:moveTo>
                  <a:pt x="0" y="0"/>
                </a:moveTo>
                <a:lnTo>
                  <a:pt x="1978828" y="0"/>
                </a:lnTo>
                <a:lnTo>
                  <a:pt x="1978828" y="2063597"/>
                </a:lnTo>
                <a:lnTo>
                  <a:pt x="0" y="2063597"/>
                </a:lnTo>
                <a:lnTo>
                  <a:pt x="0" y="0"/>
                </a:lnTo>
                <a:close/>
              </a:path>
            </a:pathLst>
          </a:custGeom>
          <a:blipFill>
            <a:blip r:embed="rId2"/>
            <a:stretch>
              <a:fillRect l="-43353" r="-42868"/>
            </a:stretch>
          </a:blipFill>
        </p:spPr>
        <p:txBody>
          <a:bodyPr/>
          <a:lstStyle/>
          <a:p>
            <a:endParaRPr lang="sv-SE"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D9D9D9"/>
        </a:solidFill>
        <a:effectLst/>
      </p:bgPr>
    </p:bg>
    <p:spTree>
      <p:nvGrpSpPr>
        <p:cNvPr id="1" name=""/>
        <p:cNvGrpSpPr/>
        <p:nvPr/>
      </p:nvGrpSpPr>
      <p:grpSpPr>
        <a:xfrm>
          <a:off x="0" y="0"/>
          <a:ext cx="0" cy="0"/>
          <a:chOff x="0" y="0"/>
          <a:chExt cx="0" cy="0"/>
        </a:xfrm>
      </p:grpSpPr>
      <p:sp>
        <p:nvSpPr>
          <p:cNvPr id="2" name="TextBox 2"/>
          <p:cNvSpPr txBox="1"/>
          <p:nvPr/>
        </p:nvSpPr>
        <p:spPr>
          <a:xfrm>
            <a:off x="903684" y="339407"/>
            <a:ext cx="16480631" cy="2797174"/>
          </a:xfrm>
          <a:prstGeom prst="rect">
            <a:avLst/>
          </a:prstGeom>
        </p:spPr>
        <p:txBody>
          <a:bodyPr lIns="0" tIns="0" rIns="0" bIns="0" rtlCol="0" anchor="t">
            <a:spAutoFit/>
          </a:bodyPr>
          <a:lstStyle/>
          <a:p>
            <a:pPr algn="ctr">
              <a:lnSpc>
                <a:spcPts val="11200"/>
              </a:lnSpc>
            </a:pPr>
            <a:r>
              <a:rPr lang="en-US" sz="8000" dirty="0">
                <a:solidFill>
                  <a:srgbClr val="000000"/>
                </a:solidFill>
                <a:latin typeface="Sunborn"/>
              </a:rPr>
              <a:t>Så ska vi agera som </a:t>
            </a:r>
          </a:p>
          <a:p>
            <a:pPr algn="ctr">
              <a:lnSpc>
                <a:spcPts val="11200"/>
              </a:lnSpc>
            </a:pPr>
            <a:r>
              <a:rPr lang="en-US" sz="8000" dirty="0">
                <a:solidFill>
                  <a:srgbClr val="000000"/>
                </a:solidFill>
                <a:latin typeface="Sunborn"/>
              </a:rPr>
              <a:t>ledare utanför planen mot... </a:t>
            </a:r>
          </a:p>
        </p:txBody>
      </p:sp>
      <p:grpSp>
        <p:nvGrpSpPr>
          <p:cNvPr id="3" name="Group 3"/>
          <p:cNvGrpSpPr/>
          <p:nvPr/>
        </p:nvGrpSpPr>
        <p:grpSpPr>
          <a:xfrm>
            <a:off x="1028700" y="3852275"/>
            <a:ext cx="5410200" cy="4632176"/>
            <a:chOff x="0" y="0"/>
            <a:chExt cx="1560043" cy="1335698"/>
          </a:xfrm>
        </p:grpSpPr>
        <p:sp>
          <p:nvSpPr>
            <p:cNvPr id="4" name="Freeform 4"/>
            <p:cNvSpPr/>
            <p:nvPr/>
          </p:nvSpPr>
          <p:spPr>
            <a:xfrm>
              <a:off x="0" y="0"/>
              <a:ext cx="1560043" cy="1335698"/>
            </a:xfrm>
            <a:custGeom>
              <a:avLst/>
              <a:gdLst/>
              <a:ahLst/>
              <a:cxnLst/>
              <a:rect l="l" t="t" r="r" b="b"/>
              <a:pathLst>
                <a:path w="1560043" h="1335698">
                  <a:moveTo>
                    <a:pt x="67256" y="0"/>
                  </a:moveTo>
                  <a:lnTo>
                    <a:pt x="1492786" y="0"/>
                  </a:lnTo>
                  <a:cubicBezTo>
                    <a:pt x="1529931" y="0"/>
                    <a:pt x="1560043" y="30112"/>
                    <a:pt x="1560043" y="67256"/>
                  </a:cubicBezTo>
                  <a:lnTo>
                    <a:pt x="1560043" y="1268442"/>
                  </a:lnTo>
                  <a:cubicBezTo>
                    <a:pt x="1560043" y="1305586"/>
                    <a:pt x="1529931" y="1335698"/>
                    <a:pt x="1492786" y="1335698"/>
                  </a:cubicBezTo>
                  <a:lnTo>
                    <a:pt x="67256" y="1335698"/>
                  </a:lnTo>
                  <a:cubicBezTo>
                    <a:pt x="30112" y="1335698"/>
                    <a:pt x="0" y="1305586"/>
                    <a:pt x="0" y="1268442"/>
                  </a:cubicBezTo>
                  <a:lnTo>
                    <a:pt x="0" y="67256"/>
                  </a:lnTo>
                  <a:cubicBezTo>
                    <a:pt x="0" y="30112"/>
                    <a:pt x="30112" y="0"/>
                    <a:pt x="67256" y="0"/>
                  </a:cubicBezTo>
                  <a:close/>
                </a:path>
              </a:pathLst>
            </a:custGeom>
            <a:solidFill>
              <a:srgbClr val="000000">
                <a:alpha val="0"/>
              </a:srgbClr>
            </a:solidFill>
            <a:ln w="38100" cap="rnd">
              <a:solidFill>
                <a:srgbClr val="000000"/>
              </a:solidFill>
              <a:prstDash val="solid"/>
              <a:round/>
            </a:ln>
          </p:spPr>
          <p:txBody>
            <a:bodyPr/>
            <a:lstStyle/>
            <a:p>
              <a:endParaRPr lang="sv-SE" dirty="0"/>
            </a:p>
          </p:txBody>
        </p:sp>
        <p:sp>
          <p:nvSpPr>
            <p:cNvPr id="5" name="TextBox 5"/>
            <p:cNvSpPr txBox="1"/>
            <p:nvPr/>
          </p:nvSpPr>
          <p:spPr>
            <a:xfrm>
              <a:off x="0" y="-38100"/>
              <a:ext cx="1560043" cy="1373798"/>
            </a:xfrm>
            <a:prstGeom prst="rect">
              <a:avLst/>
            </a:prstGeom>
          </p:spPr>
          <p:txBody>
            <a:bodyPr lIns="46400" tIns="46400" rIns="46400" bIns="46400" rtlCol="0" anchor="ctr"/>
            <a:lstStyle/>
            <a:p>
              <a:pPr algn="ctr">
                <a:lnSpc>
                  <a:spcPts val="2659"/>
                </a:lnSpc>
                <a:spcBef>
                  <a:spcPct val="0"/>
                </a:spcBef>
              </a:pPr>
              <a:endParaRPr dirty="0"/>
            </a:p>
          </p:txBody>
        </p:sp>
      </p:grpSp>
      <p:grpSp>
        <p:nvGrpSpPr>
          <p:cNvPr id="6" name="Group 6"/>
          <p:cNvGrpSpPr/>
          <p:nvPr/>
        </p:nvGrpSpPr>
        <p:grpSpPr>
          <a:xfrm>
            <a:off x="6438900" y="3852275"/>
            <a:ext cx="5410200" cy="4632176"/>
            <a:chOff x="0" y="0"/>
            <a:chExt cx="1560043" cy="1335698"/>
          </a:xfrm>
        </p:grpSpPr>
        <p:sp>
          <p:nvSpPr>
            <p:cNvPr id="7" name="Freeform 7"/>
            <p:cNvSpPr/>
            <p:nvPr/>
          </p:nvSpPr>
          <p:spPr>
            <a:xfrm>
              <a:off x="0" y="0"/>
              <a:ext cx="1560043" cy="1335698"/>
            </a:xfrm>
            <a:custGeom>
              <a:avLst/>
              <a:gdLst/>
              <a:ahLst/>
              <a:cxnLst/>
              <a:rect l="l" t="t" r="r" b="b"/>
              <a:pathLst>
                <a:path w="1560043" h="1335698">
                  <a:moveTo>
                    <a:pt x="67256" y="0"/>
                  </a:moveTo>
                  <a:lnTo>
                    <a:pt x="1492786" y="0"/>
                  </a:lnTo>
                  <a:cubicBezTo>
                    <a:pt x="1529931" y="0"/>
                    <a:pt x="1560043" y="30112"/>
                    <a:pt x="1560043" y="67256"/>
                  </a:cubicBezTo>
                  <a:lnTo>
                    <a:pt x="1560043" y="1268442"/>
                  </a:lnTo>
                  <a:cubicBezTo>
                    <a:pt x="1560043" y="1305586"/>
                    <a:pt x="1529931" y="1335698"/>
                    <a:pt x="1492786" y="1335698"/>
                  </a:cubicBezTo>
                  <a:lnTo>
                    <a:pt x="67256" y="1335698"/>
                  </a:lnTo>
                  <a:cubicBezTo>
                    <a:pt x="30112" y="1335698"/>
                    <a:pt x="0" y="1305586"/>
                    <a:pt x="0" y="1268442"/>
                  </a:cubicBezTo>
                  <a:lnTo>
                    <a:pt x="0" y="67256"/>
                  </a:lnTo>
                  <a:cubicBezTo>
                    <a:pt x="0" y="30112"/>
                    <a:pt x="30112" y="0"/>
                    <a:pt x="67256" y="0"/>
                  </a:cubicBezTo>
                  <a:close/>
                </a:path>
              </a:pathLst>
            </a:custGeom>
            <a:solidFill>
              <a:srgbClr val="000000">
                <a:alpha val="0"/>
              </a:srgbClr>
            </a:solidFill>
            <a:ln w="38100" cap="rnd">
              <a:solidFill>
                <a:srgbClr val="000000"/>
              </a:solidFill>
              <a:prstDash val="solid"/>
              <a:round/>
            </a:ln>
          </p:spPr>
          <p:txBody>
            <a:bodyPr/>
            <a:lstStyle/>
            <a:p>
              <a:endParaRPr lang="sv-SE" dirty="0"/>
            </a:p>
          </p:txBody>
        </p:sp>
        <p:sp>
          <p:nvSpPr>
            <p:cNvPr id="8" name="TextBox 8"/>
            <p:cNvSpPr txBox="1"/>
            <p:nvPr/>
          </p:nvSpPr>
          <p:spPr>
            <a:xfrm>
              <a:off x="0" y="-38100"/>
              <a:ext cx="1560043" cy="1373798"/>
            </a:xfrm>
            <a:prstGeom prst="rect">
              <a:avLst/>
            </a:prstGeom>
          </p:spPr>
          <p:txBody>
            <a:bodyPr lIns="46400" tIns="46400" rIns="46400" bIns="46400" rtlCol="0" anchor="ctr"/>
            <a:lstStyle/>
            <a:p>
              <a:pPr algn="ctr">
                <a:lnSpc>
                  <a:spcPts val="2659"/>
                </a:lnSpc>
                <a:spcBef>
                  <a:spcPct val="0"/>
                </a:spcBef>
              </a:pPr>
              <a:endParaRPr dirty="0"/>
            </a:p>
          </p:txBody>
        </p:sp>
      </p:grpSp>
      <p:grpSp>
        <p:nvGrpSpPr>
          <p:cNvPr id="9" name="Group 9"/>
          <p:cNvGrpSpPr/>
          <p:nvPr/>
        </p:nvGrpSpPr>
        <p:grpSpPr>
          <a:xfrm>
            <a:off x="11849100" y="3852275"/>
            <a:ext cx="5410200" cy="4632176"/>
            <a:chOff x="0" y="0"/>
            <a:chExt cx="1560043" cy="1335698"/>
          </a:xfrm>
        </p:grpSpPr>
        <p:sp>
          <p:nvSpPr>
            <p:cNvPr id="10" name="Freeform 10"/>
            <p:cNvSpPr/>
            <p:nvPr/>
          </p:nvSpPr>
          <p:spPr>
            <a:xfrm>
              <a:off x="0" y="0"/>
              <a:ext cx="1560043" cy="1335698"/>
            </a:xfrm>
            <a:custGeom>
              <a:avLst/>
              <a:gdLst/>
              <a:ahLst/>
              <a:cxnLst/>
              <a:rect l="l" t="t" r="r" b="b"/>
              <a:pathLst>
                <a:path w="1560043" h="1335698">
                  <a:moveTo>
                    <a:pt x="67256" y="0"/>
                  </a:moveTo>
                  <a:lnTo>
                    <a:pt x="1492786" y="0"/>
                  </a:lnTo>
                  <a:cubicBezTo>
                    <a:pt x="1529931" y="0"/>
                    <a:pt x="1560043" y="30112"/>
                    <a:pt x="1560043" y="67256"/>
                  </a:cubicBezTo>
                  <a:lnTo>
                    <a:pt x="1560043" y="1268442"/>
                  </a:lnTo>
                  <a:cubicBezTo>
                    <a:pt x="1560043" y="1305586"/>
                    <a:pt x="1529931" y="1335698"/>
                    <a:pt x="1492786" y="1335698"/>
                  </a:cubicBezTo>
                  <a:lnTo>
                    <a:pt x="67256" y="1335698"/>
                  </a:lnTo>
                  <a:cubicBezTo>
                    <a:pt x="30112" y="1335698"/>
                    <a:pt x="0" y="1305586"/>
                    <a:pt x="0" y="1268442"/>
                  </a:cubicBezTo>
                  <a:lnTo>
                    <a:pt x="0" y="67256"/>
                  </a:lnTo>
                  <a:cubicBezTo>
                    <a:pt x="0" y="30112"/>
                    <a:pt x="30112" y="0"/>
                    <a:pt x="67256" y="0"/>
                  </a:cubicBezTo>
                  <a:close/>
                </a:path>
              </a:pathLst>
            </a:custGeom>
            <a:solidFill>
              <a:srgbClr val="000000">
                <a:alpha val="0"/>
              </a:srgbClr>
            </a:solidFill>
            <a:ln w="38100" cap="rnd">
              <a:solidFill>
                <a:srgbClr val="000000"/>
              </a:solidFill>
              <a:prstDash val="solid"/>
              <a:round/>
            </a:ln>
          </p:spPr>
          <p:txBody>
            <a:bodyPr/>
            <a:lstStyle/>
            <a:p>
              <a:endParaRPr lang="sv-SE" dirty="0"/>
            </a:p>
          </p:txBody>
        </p:sp>
        <p:sp>
          <p:nvSpPr>
            <p:cNvPr id="11" name="TextBox 11"/>
            <p:cNvSpPr txBox="1"/>
            <p:nvPr/>
          </p:nvSpPr>
          <p:spPr>
            <a:xfrm>
              <a:off x="0" y="-38100"/>
              <a:ext cx="1560043" cy="1373798"/>
            </a:xfrm>
            <a:prstGeom prst="rect">
              <a:avLst/>
            </a:prstGeom>
          </p:spPr>
          <p:txBody>
            <a:bodyPr lIns="46400" tIns="46400" rIns="46400" bIns="46400" rtlCol="0" anchor="ctr"/>
            <a:lstStyle/>
            <a:p>
              <a:pPr algn="ctr">
                <a:lnSpc>
                  <a:spcPts val="2659"/>
                </a:lnSpc>
                <a:spcBef>
                  <a:spcPct val="0"/>
                </a:spcBef>
              </a:pPr>
              <a:endParaRPr dirty="0"/>
            </a:p>
          </p:txBody>
        </p:sp>
      </p:grpSp>
      <p:sp>
        <p:nvSpPr>
          <p:cNvPr id="12" name="TextBox 12"/>
          <p:cNvSpPr txBox="1"/>
          <p:nvPr/>
        </p:nvSpPr>
        <p:spPr>
          <a:xfrm>
            <a:off x="1028700" y="4014515"/>
            <a:ext cx="5410200" cy="580390"/>
          </a:xfrm>
          <a:prstGeom prst="rect">
            <a:avLst/>
          </a:prstGeom>
        </p:spPr>
        <p:txBody>
          <a:bodyPr lIns="0" tIns="0" rIns="0" bIns="0" rtlCol="0" anchor="t">
            <a:spAutoFit/>
          </a:bodyPr>
          <a:lstStyle/>
          <a:p>
            <a:pPr algn="ctr">
              <a:lnSpc>
                <a:spcPts val="4759"/>
              </a:lnSpc>
            </a:pPr>
            <a:r>
              <a:rPr lang="en-US" sz="3399" dirty="0">
                <a:solidFill>
                  <a:srgbClr val="000000"/>
                </a:solidFill>
                <a:latin typeface="Open Sans"/>
              </a:rPr>
              <a:t>Aktiva</a:t>
            </a:r>
          </a:p>
        </p:txBody>
      </p:sp>
      <p:sp>
        <p:nvSpPr>
          <p:cNvPr id="13" name="TextBox 13"/>
          <p:cNvSpPr txBox="1"/>
          <p:nvPr/>
        </p:nvSpPr>
        <p:spPr>
          <a:xfrm>
            <a:off x="6438900" y="4014515"/>
            <a:ext cx="5410200" cy="580390"/>
          </a:xfrm>
          <a:prstGeom prst="rect">
            <a:avLst/>
          </a:prstGeom>
        </p:spPr>
        <p:txBody>
          <a:bodyPr lIns="0" tIns="0" rIns="0" bIns="0" rtlCol="0" anchor="t">
            <a:spAutoFit/>
          </a:bodyPr>
          <a:lstStyle/>
          <a:p>
            <a:pPr algn="ctr">
              <a:lnSpc>
                <a:spcPts val="4759"/>
              </a:lnSpc>
            </a:pPr>
            <a:r>
              <a:rPr lang="en-US" sz="3399" dirty="0">
                <a:solidFill>
                  <a:srgbClr val="000000"/>
                </a:solidFill>
                <a:latin typeface="Open Sans"/>
              </a:rPr>
              <a:t>Domare &amp; Ledare</a:t>
            </a:r>
          </a:p>
        </p:txBody>
      </p:sp>
      <p:sp>
        <p:nvSpPr>
          <p:cNvPr id="14" name="TextBox 14"/>
          <p:cNvSpPr txBox="1"/>
          <p:nvPr/>
        </p:nvSpPr>
        <p:spPr>
          <a:xfrm>
            <a:off x="11849100" y="3963035"/>
            <a:ext cx="5410200" cy="1180465"/>
          </a:xfrm>
          <a:prstGeom prst="rect">
            <a:avLst/>
          </a:prstGeom>
        </p:spPr>
        <p:txBody>
          <a:bodyPr lIns="0" tIns="0" rIns="0" bIns="0" rtlCol="0" anchor="t">
            <a:spAutoFit/>
          </a:bodyPr>
          <a:lstStyle/>
          <a:p>
            <a:pPr algn="ctr">
              <a:lnSpc>
                <a:spcPts val="4759"/>
              </a:lnSpc>
            </a:pPr>
            <a:r>
              <a:rPr lang="en-US" sz="3399" dirty="0">
                <a:solidFill>
                  <a:srgbClr val="000000"/>
                </a:solidFill>
                <a:latin typeface="Open Sans"/>
              </a:rPr>
              <a:t>Publik &amp; I omklädningsrummet</a:t>
            </a:r>
          </a:p>
        </p:txBody>
      </p:sp>
      <p:sp>
        <p:nvSpPr>
          <p:cNvPr id="17" name="Freeform 17"/>
          <p:cNvSpPr/>
          <p:nvPr/>
        </p:nvSpPr>
        <p:spPr>
          <a:xfrm>
            <a:off x="723521" y="8484451"/>
            <a:ext cx="1484121" cy="1547698"/>
          </a:xfrm>
          <a:custGeom>
            <a:avLst/>
            <a:gdLst/>
            <a:ahLst/>
            <a:cxnLst/>
            <a:rect l="l" t="t" r="r" b="b"/>
            <a:pathLst>
              <a:path w="1978828" h="2063597">
                <a:moveTo>
                  <a:pt x="0" y="0"/>
                </a:moveTo>
                <a:lnTo>
                  <a:pt x="1978828" y="0"/>
                </a:lnTo>
                <a:lnTo>
                  <a:pt x="1978828" y="2063597"/>
                </a:lnTo>
                <a:lnTo>
                  <a:pt x="0" y="2063597"/>
                </a:lnTo>
                <a:lnTo>
                  <a:pt x="0" y="0"/>
                </a:lnTo>
                <a:close/>
              </a:path>
            </a:pathLst>
          </a:custGeom>
          <a:blipFill>
            <a:blip r:embed="rId2"/>
            <a:stretch>
              <a:fillRect l="-43353" r="-42868"/>
            </a:stretch>
          </a:blipFill>
        </p:spPr>
        <p:txBody>
          <a:bodyPr/>
          <a:lstStyle/>
          <a:p>
            <a:endParaRPr lang="sv-SE"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D9D9D9"/>
        </a:solidFill>
        <a:effectLst/>
      </p:bgPr>
    </p:bg>
    <p:spTree>
      <p:nvGrpSpPr>
        <p:cNvPr id="1" name=""/>
        <p:cNvGrpSpPr/>
        <p:nvPr/>
      </p:nvGrpSpPr>
      <p:grpSpPr>
        <a:xfrm>
          <a:off x="0" y="0"/>
          <a:ext cx="0" cy="0"/>
          <a:chOff x="0" y="0"/>
          <a:chExt cx="0" cy="0"/>
        </a:xfrm>
      </p:grpSpPr>
      <p:sp>
        <p:nvSpPr>
          <p:cNvPr id="2" name="TextBox 2"/>
          <p:cNvSpPr txBox="1"/>
          <p:nvPr/>
        </p:nvSpPr>
        <p:spPr>
          <a:xfrm>
            <a:off x="3809049" y="1974587"/>
            <a:ext cx="10669901" cy="1377949"/>
          </a:xfrm>
          <a:prstGeom prst="rect">
            <a:avLst/>
          </a:prstGeom>
        </p:spPr>
        <p:txBody>
          <a:bodyPr lIns="0" tIns="0" rIns="0" bIns="0" rtlCol="0" anchor="t">
            <a:spAutoFit/>
          </a:bodyPr>
          <a:lstStyle/>
          <a:p>
            <a:pPr algn="ctr">
              <a:lnSpc>
                <a:spcPts val="11200"/>
              </a:lnSpc>
            </a:pPr>
            <a:r>
              <a:rPr lang="en-US" sz="8000" dirty="0">
                <a:solidFill>
                  <a:srgbClr val="000000"/>
                </a:solidFill>
                <a:latin typeface="Sunborn"/>
              </a:rPr>
              <a:t>SPELARMÖTE</a:t>
            </a:r>
          </a:p>
        </p:txBody>
      </p:sp>
      <p:sp>
        <p:nvSpPr>
          <p:cNvPr id="3" name="TextBox 3"/>
          <p:cNvSpPr txBox="1"/>
          <p:nvPr/>
        </p:nvSpPr>
        <p:spPr>
          <a:xfrm>
            <a:off x="5254877" y="4257491"/>
            <a:ext cx="7778246" cy="1251585"/>
          </a:xfrm>
          <a:prstGeom prst="rect">
            <a:avLst/>
          </a:prstGeom>
        </p:spPr>
        <p:txBody>
          <a:bodyPr lIns="0" tIns="0" rIns="0" bIns="0" rtlCol="0" anchor="t">
            <a:spAutoFit/>
          </a:bodyPr>
          <a:lstStyle/>
          <a:p>
            <a:pPr algn="ctr">
              <a:lnSpc>
                <a:spcPts val="5040"/>
              </a:lnSpc>
            </a:pPr>
            <a:r>
              <a:rPr lang="en-US" sz="3600" dirty="0">
                <a:solidFill>
                  <a:srgbClr val="000000"/>
                </a:solidFill>
                <a:latin typeface="Glacial Indifference"/>
              </a:rPr>
              <a:t>LAGNAMN SÄSONGEN XXXX </a:t>
            </a:r>
          </a:p>
          <a:p>
            <a:pPr algn="ctr">
              <a:lnSpc>
                <a:spcPts val="5040"/>
              </a:lnSpc>
            </a:pPr>
            <a:r>
              <a:rPr lang="en-US" sz="3600" dirty="0">
                <a:solidFill>
                  <a:srgbClr val="000000"/>
                </a:solidFill>
                <a:latin typeface="Glacial Indifference"/>
              </a:rPr>
              <a:t>(Ex. F11 2024)</a:t>
            </a:r>
          </a:p>
        </p:txBody>
      </p:sp>
      <p:sp>
        <p:nvSpPr>
          <p:cNvPr id="6" name="Freeform 6"/>
          <p:cNvSpPr/>
          <p:nvPr/>
        </p:nvSpPr>
        <p:spPr>
          <a:xfrm>
            <a:off x="723521" y="8484451"/>
            <a:ext cx="1484121" cy="1547698"/>
          </a:xfrm>
          <a:custGeom>
            <a:avLst/>
            <a:gdLst/>
            <a:ahLst/>
            <a:cxnLst/>
            <a:rect l="l" t="t" r="r" b="b"/>
            <a:pathLst>
              <a:path w="1978828" h="2063597">
                <a:moveTo>
                  <a:pt x="0" y="0"/>
                </a:moveTo>
                <a:lnTo>
                  <a:pt x="1978828" y="0"/>
                </a:lnTo>
                <a:lnTo>
                  <a:pt x="1978828" y="2063597"/>
                </a:lnTo>
                <a:lnTo>
                  <a:pt x="0" y="2063597"/>
                </a:lnTo>
                <a:lnTo>
                  <a:pt x="0" y="0"/>
                </a:lnTo>
                <a:close/>
              </a:path>
            </a:pathLst>
          </a:custGeom>
          <a:blipFill>
            <a:blip r:embed="rId2"/>
            <a:stretch>
              <a:fillRect l="-43353" r="-42868"/>
            </a:stretch>
          </a:blipFill>
        </p:spPr>
        <p:txBody>
          <a:bodyPr/>
          <a:lstStyle/>
          <a:p>
            <a:endParaRPr lang="sv-SE"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D9D9D9"/>
        </a:solidFill>
        <a:effectLst/>
      </p:bgPr>
    </p:bg>
    <p:spTree>
      <p:nvGrpSpPr>
        <p:cNvPr id="1" name=""/>
        <p:cNvGrpSpPr/>
        <p:nvPr/>
      </p:nvGrpSpPr>
      <p:grpSpPr>
        <a:xfrm>
          <a:off x="0" y="0"/>
          <a:ext cx="0" cy="0"/>
          <a:chOff x="0" y="0"/>
          <a:chExt cx="0" cy="0"/>
        </a:xfrm>
      </p:grpSpPr>
      <p:sp>
        <p:nvSpPr>
          <p:cNvPr id="2" name="TextBox 2"/>
          <p:cNvSpPr txBox="1"/>
          <p:nvPr/>
        </p:nvSpPr>
        <p:spPr>
          <a:xfrm>
            <a:off x="4081016" y="866775"/>
            <a:ext cx="10125968" cy="1377949"/>
          </a:xfrm>
          <a:prstGeom prst="rect">
            <a:avLst/>
          </a:prstGeom>
        </p:spPr>
        <p:txBody>
          <a:bodyPr lIns="0" tIns="0" rIns="0" bIns="0" rtlCol="0" anchor="t">
            <a:spAutoFit/>
          </a:bodyPr>
          <a:lstStyle/>
          <a:p>
            <a:pPr algn="ctr">
              <a:lnSpc>
                <a:spcPts val="11200"/>
              </a:lnSpc>
            </a:pPr>
            <a:r>
              <a:rPr lang="en-US" sz="8000" dirty="0">
                <a:solidFill>
                  <a:srgbClr val="000000"/>
                </a:solidFill>
                <a:latin typeface="Sunborn"/>
              </a:rPr>
              <a:t>VARFÖR ÄR VI HÄR? </a:t>
            </a:r>
          </a:p>
        </p:txBody>
      </p:sp>
      <p:sp>
        <p:nvSpPr>
          <p:cNvPr id="3" name="TextBox 3"/>
          <p:cNvSpPr txBox="1"/>
          <p:nvPr/>
        </p:nvSpPr>
        <p:spPr>
          <a:xfrm>
            <a:off x="1028700" y="2527728"/>
            <a:ext cx="16230600" cy="1581150"/>
          </a:xfrm>
          <a:prstGeom prst="rect">
            <a:avLst/>
          </a:prstGeom>
        </p:spPr>
        <p:txBody>
          <a:bodyPr lIns="0" tIns="0" rIns="0" bIns="0" rtlCol="0" anchor="t">
            <a:spAutoFit/>
          </a:bodyPr>
          <a:lstStyle/>
          <a:p>
            <a:pPr marL="647702" lvl="1" indent="-323851">
              <a:lnSpc>
                <a:spcPts val="4200"/>
              </a:lnSpc>
              <a:buFont typeface="Arial"/>
              <a:buChar char="•"/>
            </a:pPr>
            <a:r>
              <a:rPr lang="en-US" sz="3000" dirty="0">
                <a:solidFill>
                  <a:srgbClr val="000000"/>
                </a:solidFill>
                <a:latin typeface="Open Sans"/>
              </a:rPr>
              <a:t>Ni ska komma överens om era lagregler, alltså hur ni vill att ni själva ska agera och uppföra er på och utanför planen men också berätta hur ni vill att vi som ledare, föräldrar och andra vuxna ska agera. </a:t>
            </a:r>
          </a:p>
        </p:txBody>
      </p:sp>
      <p:sp>
        <p:nvSpPr>
          <p:cNvPr id="4" name="TextBox 4"/>
          <p:cNvSpPr txBox="1"/>
          <p:nvPr/>
        </p:nvSpPr>
        <p:spPr>
          <a:xfrm>
            <a:off x="1028700" y="4591050"/>
            <a:ext cx="16230600" cy="1047750"/>
          </a:xfrm>
          <a:prstGeom prst="rect">
            <a:avLst/>
          </a:prstGeom>
        </p:spPr>
        <p:txBody>
          <a:bodyPr lIns="0" tIns="0" rIns="0" bIns="0" rtlCol="0" anchor="t">
            <a:spAutoFit/>
          </a:bodyPr>
          <a:lstStyle/>
          <a:p>
            <a:pPr marL="647702" lvl="1" indent="-323851">
              <a:lnSpc>
                <a:spcPts val="4200"/>
              </a:lnSpc>
              <a:buFont typeface="Arial"/>
              <a:buChar char="•"/>
            </a:pPr>
            <a:r>
              <a:rPr lang="en-US" sz="3000" dirty="0">
                <a:solidFill>
                  <a:srgbClr val="000000"/>
                </a:solidFill>
                <a:latin typeface="Open Sans"/>
              </a:rPr>
              <a:t>Vi ska även prata om vad som händer om man inte följer det som vi kommer överens om?</a:t>
            </a:r>
          </a:p>
        </p:txBody>
      </p:sp>
      <p:sp>
        <p:nvSpPr>
          <p:cNvPr id="7" name="Freeform 7"/>
          <p:cNvSpPr/>
          <p:nvPr/>
        </p:nvSpPr>
        <p:spPr>
          <a:xfrm>
            <a:off x="723521" y="8484451"/>
            <a:ext cx="1484121" cy="1547698"/>
          </a:xfrm>
          <a:custGeom>
            <a:avLst/>
            <a:gdLst/>
            <a:ahLst/>
            <a:cxnLst/>
            <a:rect l="l" t="t" r="r" b="b"/>
            <a:pathLst>
              <a:path w="1978828" h="2063597">
                <a:moveTo>
                  <a:pt x="0" y="0"/>
                </a:moveTo>
                <a:lnTo>
                  <a:pt x="1978828" y="0"/>
                </a:lnTo>
                <a:lnTo>
                  <a:pt x="1978828" y="2063597"/>
                </a:lnTo>
                <a:lnTo>
                  <a:pt x="0" y="2063597"/>
                </a:lnTo>
                <a:lnTo>
                  <a:pt x="0" y="0"/>
                </a:lnTo>
                <a:close/>
              </a:path>
            </a:pathLst>
          </a:custGeom>
          <a:blipFill>
            <a:blip r:embed="rId2"/>
            <a:stretch>
              <a:fillRect l="-43353" r="-42868"/>
            </a:stretch>
          </a:blipFill>
        </p:spPr>
        <p:txBody>
          <a:bodyPr/>
          <a:lstStyle/>
          <a:p>
            <a:endParaRPr lang="sv-SE"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D9D9D9"/>
        </a:solidFill>
        <a:effectLst/>
      </p:bgPr>
    </p:bg>
    <p:spTree>
      <p:nvGrpSpPr>
        <p:cNvPr id="1" name=""/>
        <p:cNvGrpSpPr/>
        <p:nvPr/>
      </p:nvGrpSpPr>
      <p:grpSpPr>
        <a:xfrm>
          <a:off x="0" y="0"/>
          <a:ext cx="0" cy="0"/>
          <a:chOff x="0" y="0"/>
          <a:chExt cx="0" cy="0"/>
        </a:xfrm>
      </p:grpSpPr>
      <p:grpSp>
        <p:nvGrpSpPr>
          <p:cNvPr id="2" name="Group 2"/>
          <p:cNvGrpSpPr/>
          <p:nvPr/>
        </p:nvGrpSpPr>
        <p:grpSpPr>
          <a:xfrm>
            <a:off x="0" y="0"/>
            <a:ext cx="1993209" cy="10287000"/>
            <a:chOff x="0" y="0"/>
            <a:chExt cx="308800" cy="1593725"/>
          </a:xfrm>
        </p:grpSpPr>
        <p:sp>
          <p:nvSpPr>
            <p:cNvPr id="3" name="Freeform 3"/>
            <p:cNvSpPr/>
            <p:nvPr/>
          </p:nvSpPr>
          <p:spPr>
            <a:xfrm>
              <a:off x="0" y="0"/>
              <a:ext cx="308800" cy="1593725"/>
            </a:xfrm>
            <a:custGeom>
              <a:avLst/>
              <a:gdLst/>
              <a:ahLst/>
              <a:cxnLst/>
              <a:rect l="l" t="t" r="r" b="b"/>
              <a:pathLst>
                <a:path w="308800" h="1593725">
                  <a:moveTo>
                    <a:pt x="0" y="0"/>
                  </a:moveTo>
                  <a:lnTo>
                    <a:pt x="308800" y="0"/>
                  </a:lnTo>
                  <a:lnTo>
                    <a:pt x="308800" y="1593725"/>
                  </a:lnTo>
                  <a:lnTo>
                    <a:pt x="0" y="1593725"/>
                  </a:lnTo>
                  <a:close/>
                </a:path>
              </a:pathLst>
            </a:custGeom>
            <a:solidFill>
              <a:srgbClr val="D9D9D9"/>
            </a:solidFill>
            <a:ln w="12700">
              <a:noFill/>
            </a:ln>
          </p:spPr>
          <p:txBody>
            <a:bodyPr/>
            <a:lstStyle/>
            <a:p>
              <a:endParaRPr lang="sv-SE" dirty="0"/>
            </a:p>
          </p:txBody>
        </p:sp>
      </p:grpSp>
      <p:grpSp>
        <p:nvGrpSpPr>
          <p:cNvPr id="4" name="Group 4"/>
          <p:cNvGrpSpPr/>
          <p:nvPr/>
        </p:nvGrpSpPr>
        <p:grpSpPr>
          <a:xfrm>
            <a:off x="6741625" y="2762224"/>
            <a:ext cx="4804751" cy="3086100"/>
            <a:chOff x="0" y="0"/>
            <a:chExt cx="1265449" cy="812800"/>
          </a:xfrm>
        </p:grpSpPr>
        <p:sp>
          <p:nvSpPr>
            <p:cNvPr id="5" name="Freeform 5"/>
            <p:cNvSpPr/>
            <p:nvPr/>
          </p:nvSpPr>
          <p:spPr>
            <a:xfrm>
              <a:off x="0" y="0"/>
              <a:ext cx="1265449" cy="812800"/>
            </a:xfrm>
            <a:custGeom>
              <a:avLst/>
              <a:gdLst/>
              <a:ahLst/>
              <a:cxnLst/>
              <a:rect l="l" t="t" r="r" b="b"/>
              <a:pathLst>
                <a:path w="1265449" h="812800">
                  <a:moveTo>
                    <a:pt x="1027324" y="0"/>
                  </a:moveTo>
                  <a:lnTo>
                    <a:pt x="1265449" y="238125"/>
                  </a:lnTo>
                  <a:lnTo>
                    <a:pt x="1265449" y="574675"/>
                  </a:lnTo>
                  <a:lnTo>
                    <a:pt x="1027324" y="812800"/>
                  </a:lnTo>
                  <a:lnTo>
                    <a:pt x="238125" y="812800"/>
                  </a:lnTo>
                  <a:lnTo>
                    <a:pt x="0" y="574675"/>
                  </a:lnTo>
                  <a:lnTo>
                    <a:pt x="0" y="238125"/>
                  </a:lnTo>
                  <a:lnTo>
                    <a:pt x="238125" y="0"/>
                  </a:lnTo>
                  <a:lnTo>
                    <a:pt x="1027324" y="0"/>
                  </a:lnTo>
                  <a:close/>
                </a:path>
              </a:pathLst>
            </a:custGeom>
            <a:solidFill>
              <a:srgbClr val="E6C955"/>
            </a:solidFill>
            <a:ln w="38100" cap="sq">
              <a:solidFill>
                <a:srgbClr val="000000"/>
              </a:solidFill>
              <a:prstDash val="solid"/>
              <a:miter/>
            </a:ln>
          </p:spPr>
          <p:txBody>
            <a:bodyPr/>
            <a:lstStyle/>
            <a:p>
              <a:endParaRPr lang="sv-SE" dirty="0"/>
            </a:p>
          </p:txBody>
        </p:sp>
        <p:sp>
          <p:nvSpPr>
            <p:cNvPr id="6" name="TextBox 6"/>
            <p:cNvSpPr txBox="1"/>
            <p:nvPr/>
          </p:nvSpPr>
          <p:spPr>
            <a:xfrm>
              <a:off x="63500" y="6350"/>
              <a:ext cx="1138449" cy="742950"/>
            </a:xfrm>
            <a:prstGeom prst="rect">
              <a:avLst/>
            </a:prstGeom>
          </p:spPr>
          <p:txBody>
            <a:bodyPr lIns="50800" tIns="50800" rIns="50800" bIns="50800" rtlCol="0" anchor="ctr"/>
            <a:lstStyle/>
            <a:p>
              <a:pPr algn="ctr">
                <a:lnSpc>
                  <a:spcPts val="4899"/>
                </a:lnSpc>
              </a:pPr>
              <a:r>
                <a:rPr lang="en-US" sz="3499" dirty="0">
                  <a:solidFill>
                    <a:srgbClr val="000000"/>
                  </a:solidFill>
                  <a:latin typeface="Open Sans Bold"/>
                </a:rPr>
                <a:t>Vilken månad är du född i?</a:t>
              </a:r>
            </a:p>
          </p:txBody>
        </p:sp>
      </p:grpSp>
      <p:sp>
        <p:nvSpPr>
          <p:cNvPr id="7" name="TextBox 7"/>
          <p:cNvSpPr txBox="1"/>
          <p:nvPr/>
        </p:nvSpPr>
        <p:spPr>
          <a:xfrm>
            <a:off x="5355059" y="866775"/>
            <a:ext cx="7577882" cy="1377949"/>
          </a:xfrm>
          <a:prstGeom prst="rect">
            <a:avLst/>
          </a:prstGeom>
        </p:spPr>
        <p:txBody>
          <a:bodyPr lIns="0" tIns="0" rIns="0" bIns="0" rtlCol="0" anchor="t">
            <a:spAutoFit/>
          </a:bodyPr>
          <a:lstStyle/>
          <a:p>
            <a:pPr algn="ctr">
              <a:lnSpc>
                <a:spcPts val="11200"/>
              </a:lnSpc>
            </a:pPr>
            <a:r>
              <a:rPr lang="en-US" sz="8000" dirty="0">
                <a:solidFill>
                  <a:srgbClr val="000000"/>
                </a:solidFill>
                <a:latin typeface="Sunborn"/>
              </a:rPr>
              <a:t>PRESENTATION</a:t>
            </a:r>
          </a:p>
        </p:txBody>
      </p:sp>
      <p:grpSp>
        <p:nvGrpSpPr>
          <p:cNvPr id="8" name="Group 8"/>
          <p:cNvGrpSpPr/>
          <p:nvPr/>
        </p:nvGrpSpPr>
        <p:grpSpPr>
          <a:xfrm>
            <a:off x="12638690" y="3998372"/>
            <a:ext cx="4620610" cy="3086100"/>
            <a:chOff x="0" y="0"/>
            <a:chExt cx="1216951" cy="812800"/>
          </a:xfrm>
        </p:grpSpPr>
        <p:sp>
          <p:nvSpPr>
            <p:cNvPr id="9" name="Freeform 9"/>
            <p:cNvSpPr/>
            <p:nvPr/>
          </p:nvSpPr>
          <p:spPr>
            <a:xfrm>
              <a:off x="0" y="0"/>
              <a:ext cx="1216951" cy="812800"/>
            </a:xfrm>
            <a:custGeom>
              <a:avLst/>
              <a:gdLst/>
              <a:ahLst/>
              <a:cxnLst/>
              <a:rect l="l" t="t" r="r" b="b"/>
              <a:pathLst>
                <a:path w="1216951" h="812800">
                  <a:moveTo>
                    <a:pt x="978826" y="0"/>
                  </a:moveTo>
                  <a:lnTo>
                    <a:pt x="1216951" y="238125"/>
                  </a:lnTo>
                  <a:lnTo>
                    <a:pt x="1216951" y="574675"/>
                  </a:lnTo>
                  <a:lnTo>
                    <a:pt x="978826" y="812800"/>
                  </a:lnTo>
                  <a:lnTo>
                    <a:pt x="238125" y="812800"/>
                  </a:lnTo>
                  <a:lnTo>
                    <a:pt x="0" y="574675"/>
                  </a:lnTo>
                  <a:lnTo>
                    <a:pt x="0" y="238125"/>
                  </a:lnTo>
                  <a:lnTo>
                    <a:pt x="238125" y="0"/>
                  </a:lnTo>
                  <a:lnTo>
                    <a:pt x="978826" y="0"/>
                  </a:lnTo>
                  <a:close/>
                </a:path>
              </a:pathLst>
            </a:custGeom>
            <a:solidFill>
              <a:srgbClr val="E6C955"/>
            </a:solidFill>
            <a:ln w="38100" cap="sq">
              <a:solidFill>
                <a:srgbClr val="000000"/>
              </a:solidFill>
              <a:prstDash val="solid"/>
              <a:miter/>
            </a:ln>
          </p:spPr>
          <p:txBody>
            <a:bodyPr/>
            <a:lstStyle/>
            <a:p>
              <a:endParaRPr lang="sv-SE" dirty="0"/>
            </a:p>
          </p:txBody>
        </p:sp>
        <p:sp>
          <p:nvSpPr>
            <p:cNvPr id="10" name="TextBox 10"/>
            <p:cNvSpPr txBox="1"/>
            <p:nvPr/>
          </p:nvSpPr>
          <p:spPr>
            <a:xfrm>
              <a:off x="63500" y="6350"/>
              <a:ext cx="1089951" cy="742950"/>
            </a:xfrm>
            <a:prstGeom prst="rect">
              <a:avLst/>
            </a:prstGeom>
          </p:spPr>
          <p:txBody>
            <a:bodyPr lIns="50800" tIns="50800" rIns="50800" bIns="50800" rtlCol="0" anchor="ctr"/>
            <a:lstStyle/>
            <a:p>
              <a:pPr algn="ctr">
                <a:lnSpc>
                  <a:spcPts val="4899"/>
                </a:lnSpc>
              </a:pPr>
              <a:r>
                <a:rPr lang="en-US" sz="3499" dirty="0">
                  <a:solidFill>
                    <a:srgbClr val="000000"/>
                  </a:solidFill>
                  <a:latin typeface="Open Sans Bold"/>
                </a:rPr>
                <a:t>Favoritmat?</a:t>
              </a:r>
            </a:p>
          </p:txBody>
        </p:sp>
      </p:grpSp>
      <p:grpSp>
        <p:nvGrpSpPr>
          <p:cNvPr id="11" name="Group 11"/>
          <p:cNvGrpSpPr/>
          <p:nvPr/>
        </p:nvGrpSpPr>
        <p:grpSpPr>
          <a:xfrm>
            <a:off x="1400479" y="3998372"/>
            <a:ext cx="4620610" cy="3086100"/>
            <a:chOff x="0" y="0"/>
            <a:chExt cx="1216951" cy="812800"/>
          </a:xfrm>
        </p:grpSpPr>
        <p:sp>
          <p:nvSpPr>
            <p:cNvPr id="12" name="Freeform 12"/>
            <p:cNvSpPr/>
            <p:nvPr/>
          </p:nvSpPr>
          <p:spPr>
            <a:xfrm>
              <a:off x="0" y="0"/>
              <a:ext cx="1216951" cy="812800"/>
            </a:xfrm>
            <a:custGeom>
              <a:avLst/>
              <a:gdLst/>
              <a:ahLst/>
              <a:cxnLst/>
              <a:rect l="l" t="t" r="r" b="b"/>
              <a:pathLst>
                <a:path w="1216951" h="812800">
                  <a:moveTo>
                    <a:pt x="978826" y="0"/>
                  </a:moveTo>
                  <a:lnTo>
                    <a:pt x="1216951" y="238125"/>
                  </a:lnTo>
                  <a:lnTo>
                    <a:pt x="1216951" y="574675"/>
                  </a:lnTo>
                  <a:lnTo>
                    <a:pt x="978826" y="812800"/>
                  </a:lnTo>
                  <a:lnTo>
                    <a:pt x="238125" y="812800"/>
                  </a:lnTo>
                  <a:lnTo>
                    <a:pt x="0" y="574675"/>
                  </a:lnTo>
                  <a:lnTo>
                    <a:pt x="0" y="238125"/>
                  </a:lnTo>
                  <a:lnTo>
                    <a:pt x="238125" y="0"/>
                  </a:lnTo>
                  <a:lnTo>
                    <a:pt x="978826" y="0"/>
                  </a:lnTo>
                  <a:close/>
                </a:path>
              </a:pathLst>
            </a:custGeom>
            <a:solidFill>
              <a:srgbClr val="E6C955"/>
            </a:solidFill>
            <a:ln w="38100" cap="sq">
              <a:solidFill>
                <a:srgbClr val="000000"/>
              </a:solidFill>
              <a:prstDash val="solid"/>
              <a:miter/>
            </a:ln>
          </p:spPr>
          <p:txBody>
            <a:bodyPr/>
            <a:lstStyle/>
            <a:p>
              <a:endParaRPr lang="sv-SE" dirty="0"/>
            </a:p>
          </p:txBody>
        </p:sp>
        <p:sp>
          <p:nvSpPr>
            <p:cNvPr id="13" name="TextBox 13"/>
            <p:cNvSpPr txBox="1"/>
            <p:nvPr/>
          </p:nvSpPr>
          <p:spPr>
            <a:xfrm>
              <a:off x="63500" y="6350"/>
              <a:ext cx="1089951" cy="742950"/>
            </a:xfrm>
            <a:prstGeom prst="rect">
              <a:avLst/>
            </a:prstGeom>
          </p:spPr>
          <p:txBody>
            <a:bodyPr lIns="50800" tIns="50800" rIns="50800" bIns="50800" rtlCol="0" anchor="ctr"/>
            <a:lstStyle/>
            <a:p>
              <a:pPr algn="ctr">
                <a:lnSpc>
                  <a:spcPts val="4899"/>
                </a:lnSpc>
              </a:pPr>
              <a:r>
                <a:rPr lang="en-US" sz="3499" dirty="0">
                  <a:solidFill>
                    <a:srgbClr val="000000"/>
                  </a:solidFill>
                  <a:latin typeface="Open Sans Bold"/>
                </a:rPr>
                <a:t>Drömjobb?</a:t>
              </a:r>
            </a:p>
          </p:txBody>
        </p:sp>
      </p:grpSp>
      <p:sp>
        <p:nvSpPr>
          <p:cNvPr id="16" name="Freeform 16"/>
          <p:cNvSpPr/>
          <p:nvPr/>
        </p:nvSpPr>
        <p:spPr>
          <a:xfrm>
            <a:off x="723521" y="8484451"/>
            <a:ext cx="1484121" cy="1547698"/>
          </a:xfrm>
          <a:custGeom>
            <a:avLst/>
            <a:gdLst/>
            <a:ahLst/>
            <a:cxnLst/>
            <a:rect l="l" t="t" r="r" b="b"/>
            <a:pathLst>
              <a:path w="1978828" h="2063597">
                <a:moveTo>
                  <a:pt x="0" y="0"/>
                </a:moveTo>
                <a:lnTo>
                  <a:pt x="1978828" y="0"/>
                </a:lnTo>
                <a:lnTo>
                  <a:pt x="1978828" y="2063597"/>
                </a:lnTo>
                <a:lnTo>
                  <a:pt x="0" y="2063597"/>
                </a:lnTo>
                <a:lnTo>
                  <a:pt x="0" y="0"/>
                </a:lnTo>
                <a:close/>
              </a:path>
            </a:pathLst>
          </a:custGeom>
          <a:blipFill>
            <a:blip r:embed="rId2"/>
            <a:stretch>
              <a:fillRect l="-43353" r="-42868"/>
            </a:stretch>
          </a:blipFill>
        </p:spPr>
        <p:txBody>
          <a:bodyPr/>
          <a:lstStyle/>
          <a:p>
            <a:endParaRPr lang="sv-SE"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D9D9D9"/>
        </a:solidFill>
        <a:effectLst/>
      </p:bgPr>
    </p:bg>
    <p:spTree>
      <p:nvGrpSpPr>
        <p:cNvPr id="1" name=""/>
        <p:cNvGrpSpPr/>
        <p:nvPr/>
      </p:nvGrpSpPr>
      <p:grpSpPr>
        <a:xfrm>
          <a:off x="0" y="0"/>
          <a:ext cx="0" cy="0"/>
          <a:chOff x="0" y="0"/>
          <a:chExt cx="0" cy="0"/>
        </a:xfrm>
      </p:grpSpPr>
      <p:sp>
        <p:nvSpPr>
          <p:cNvPr id="2" name="TextBox 2"/>
          <p:cNvSpPr txBox="1"/>
          <p:nvPr/>
        </p:nvSpPr>
        <p:spPr>
          <a:xfrm>
            <a:off x="200065" y="467802"/>
            <a:ext cx="11876108" cy="1377949"/>
          </a:xfrm>
          <a:prstGeom prst="rect">
            <a:avLst/>
          </a:prstGeom>
        </p:spPr>
        <p:txBody>
          <a:bodyPr lIns="0" tIns="0" rIns="0" bIns="0" rtlCol="0" anchor="t">
            <a:spAutoFit/>
          </a:bodyPr>
          <a:lstStyle/>
          <a:p>
            <a:pPr>
              <a:lnSpc>
                <a:spcPts val="11200"/>
              </a:lnSpc>
            </a:pPr>
            <a:r>
              <a:rPr lang="en-US" sz="8000" dirty="0">
                <a:solidFill>
                  <a:srgbClr val="000000"/>
                </a:solidFill>
                <a:latin typeface="Sunborn"/>
              </a:rPr>
              <a:t>SVIF:S VÄRDEGRUND</a:t>
            </a:r>
          </a:p>
        </p:txBody>
      </p:sp>
      <p:grpSp>
        <p:nvGrpSpPr>
          <p:cNvPr id="3" name="Group 3"/>
          <p:cNvGrpSpPr/>
          <p:nvPr/>
        </p:nvGrpSpPr>
        <p:grpSpPr>
          <a:xfrm>
            <a:off x="10641254" y="2244724"/>
            <a:ext cx="7646745" cy="7708289"/>
            <a:chOff x="0" y="0"/>
            <a:chExt cx="10195661" cy="10277718"/>
          </a:xfrm>
        </p:grpSpPr>
        <p:sp>
          <p:nvSpPr>
            <p:cNvPr id="4" name="Freeform 4"/>
            <p:cNvSpPr/>
            <p:nvPr/>
          </p:nvSpPr>
          <p:spPr>
            <a:xfrm>
              <a:off x="0" y="0"/>
              <a:ext cx="4828103" cy="4889219"/>
            </a:xfrm>
            <a:custGeom>
              <a:avLst/>
              <a:gdLst/>
              <a:ahLst/>
              <a:cxnLst/>
              <a:rect l="l" t="t" r="r" b="b"/>
              <a:pathLst>
                <a:path w="4828103" h="4889219">
                  <a:moveTo>
                    <a:pt x="0" y="0"/>
                  </a:moveTo>
                  <a:lnTo>
                    <a:pt x="4828103" y="0"/>
                  </a:lnTo>
                  <a:lnTo>
                    <a:pt x="4828103" y="4889219"/>
                  </a:lnTo>
                  <a:lnTo>
                    <a:pt x="0" y="4889219"/>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sv-SE" dirty="0"/>
            </a:p>
          </p:txBody>
        </p:sp>
        <p:sp>
          <p:nvSpPr>
            <p:cNvPr id="5" name="Freeform 5"/>
            <p:cNvSpPr/>
            <p:nvPr/>
          </p:nvSpPr>
          <p:spPr>
            <a:xfrm>
              <a:off x="4828103" y="857924"/>
              <a:ext cx="4828103" cy="4889219"/>
            </a:xfrm>
            <a:custGeom>
              <a:avLst/>
              <a:gdLst/>
              <a:ahLst/>
              <a:cxnLst/>
              <a:rect l="l" t="t" r="r" b="b"/>
              <a:pathLst>
                <a:path w="4828103" h="4889219">
                  <a:moveTo>
                    <a:pt x="0" y="0"/>
                  </a:moveTo>
                  <a:lnTo>
                    <a:pt x="4828104" y="0"/>
                  </a:lnTo>
                  <a:lnTo>
                    <a:pt x="4828104" y="4889219"/>
                  </a:lnTo>
                  <a:lnTo>
                    <a:pt x="0" y="4889219"/>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sv-SE" dirty="0"/>
            </a:p>
          </p:txBody>
        </p:sp>
        <p:sp>
          <p:nvSpPr>
            <p:cNvPr id="6" name="Freeform 6"/>
            <p:cNvSpPr/>
            <p:nvPr/>
          </p:nvSpPr>
          <p:spPr>
            <a:xfrm>
              <a:off x="448234" y="4977192"/>
              <a:ext cx="4828103" cy="4889219"/>
            </a:xfrm>
            <a:custGeom>
              <a:avLst/>
              <a:gdLst/>
              <a:ahLst/>
              <a:cxnLst/>
              <a:rect l="l" t="t" r="r" b="b"/>
              <a:pathLst>
                <a:path w="4828103" h="4889219">
                  <a:moveTo>
                    <a:pt x="0" y="0"/>
                  </a:moveTo>
                  <a:lnTo>
                    <a:pt x="4828104" y="0"/>
                  </a:lnTo>
                  <a:lnTo>
                    <a:pt x="4828104" y="4889218"/>
                  </a:lnTo>
                  <a:lnTo>
                    <a:pt x="0" y="4889218"/>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sv-SE" dirty="0"/>
            </a:p>
          </p:txBody>
        </p:sp>
        <p:sp>
          <p:nvSpPr>
            <p:cNvPr id="7" name="Freeform 7"/>
            <p:cNvSpPr/>
            <p:nvPr/>
          </p:nvSpPr>
          <p:spPr>
            <a:xfrm>
              <a:off x="5367558" y="5388499"/>
              <a:ext cx="4828103" cy="4889219"/>
            </a:xfrm>
            <a:custGeom>
              <a:avLst/>
              <a:gdLst/>
              <a:ahLst/>
              <a:cxnLst/>
              <a:rect l="l" t="t" r="r" b="b"/>
              <a:pathLst>
                <a:path w="4828103" h="4889219">
                  <a:moveTo>
                    <a:pt x="0" y="0"/>
                  </a:moveTo>
                  <a:lnTo>
                    <a:pt x="4828104" y="0"/>
                  </a:lnTo>
                  <a:lnTo>
                    <a:pt x="4828104" y="4889219"/>
                  </a:lnTo>
                  <a:lnTo>
                    <a:pt x="0" y="4889219"/>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sv-SE" dirty="0"/>
            </a:p>
          </p:txBody>
        </p:sp>
        <p:sp>
          <p:nvSpPr>
            <p:cNvPr id="8" name="TextBox 8"/>
            <p:cNvSpPr txBox="1"/>
            <p:nvPr/>
          </p:nvSpPr>
          <p:spPr>
            <a:xfrm>
              <a:off x="0" y="2013444"/>
              <a:ext cx="4828103" cy="795655"/>
            </a:xfrm>
            <a:prstGeom prst="rect">
              <a:avLst/>
            </a:prstGeom>
          </p:spPr>
          <p:txBody>
            <a:bodyPr lIns="0" tIns="0" rIns="0" bIns="0" rtlCol="0" anchor="t">
              <a:spAutoFit/>
            </a:bodyPr>
            <a:lstStyle/>
            <a:p>
              <a:pPr algn="ctr">
                <a:lnSpc>
                  <a:spcPts val="5040"/>
                </a:lnSpc>
              </a:pPr>
              <a:r>
                <a:rPr lang="en-US" sz="3600" dirty="0">
                  <a:solidFill>
                    <a:srgbClr val="1A171A"/>
                  </a:solidFill>
                  <a:latin typeface="Glacial Indifference Bold"/>
                </a:rPr>
                <a:t>GLÄDJE</a:t>
              </a:r>
            </a:p>
          </p:txBody>
        </p:sp>
        <p:sp>
          <p:nvSpPr>
            <p:cNvPr id="9" name="TextBox 9"/>
            <p:cNvSpPr txBox="1"/>
            <p:nvPr/>
          </p:nvSpPr>
          <p:spPr>
            <a:xfrm>
              <a:off x="4828103" y="2871368"/>
              <a:ext cx="4828103" cy="795655"/>
            </a:xfrm>
            <a:prstGeom prst="rect">
              <a:avLst/>
            </a:prstGeom>
          </p:spPr>
          <p:txBody>
            <a:bodyPr lIns="0" tIns="0" rIns="0" bIns="0" rtlCol="0" anchor="t">
              <a:spAutoFit/>
            </a:bodyPr>
            <a:lstStyle/>
            <a:p>
              <a:pPr algn="ctr">
                <a:lnSpc>
                  <a:spcPts val="5040"/>
                </a:lnSpc>
              </a:pPr>
              <a:r>
                <a:rPr lang="en-US" sz="3600" dirty="0">
                  <a:solidFill>
                    <a:srgbClr val="1A171A"/>
                  </a:solidFill>
                  <a:latin typeface="Glacial Indifference Bold"/>
                </a:rPr>
                <a:t>RESPEKT</a:t>
              </a:r>
            </a:p>
          </p:txBody>
        </p:sp>
        <p:sp>
          <p:nvSpPr>
            <p:cNvPr id="10" name="TextBox 10"/>
            <p:cNvSpPr txBox="1"/>
            <p:nvPr/>
          </p:nvSpPr>
          <p:spPr>
            <a:xfrm>
              <a:off x="448234" y="6608578"/>
              <a:ext cx="4828103" cy="1447376"/>
            </a:xfrm>
            <a:prstGeom prst="rect">
              <a:avLst/>
            </a:prstGeom>
          </p:spPr>
          <p:txBody>
            <a:bodyPr lIns="0" tIns="0" rIns="0" bIns="0" rtlCol="0" anchor="t">
              <a:spAutoFit/>
            </a:bodyPr>
            <a:lstStyle/>
            <a:p>
              <a:pPr algn="ctr">
                <a:lnSpc>
                  <a:spcPts val="4480"/>
                </a:lnSpc>
              </a:pPr>
              <a:r>
                <a:rPr lang="en-US" sz="3200" dirty="0">
                  <a:solidFill>
                    <a:srgbClr val="1A171A"/>
                  </a:solidFill>
                  <a:latin typeface="Glacial Indifference Bold"/>
                </a:rPr>
                <a:t>DELAKTIGHET/</a:t>
              </a:r>
            </a:p>
            <a:p>
              <a:pPr algn="ctr">
                <a:lnSpc>
                  <a:spcPts val="4480"/>
                </a:lnSpc>
              </a:pPr>
              <a:r>
                <a:rPr lang="en-US" sz="3200" dirty="0">
                  <a:solidFill>
                    <a:srgbClr val="1A171A"/>
                  </a:solidFill>
                  <a:latin typeface="Glacial Indifference Bold"/>
                </a:rPr>
                <a:t>GEMENSKAP</a:t>
              </a:r>
            </a:p>
          </p:txBody>
        </p:sp>
        <p:sp>
          <p:nvSpPr>
            <p:cNvPr id="11" name="TextBox 11"/>
            <p:cNvSpPr txBox="1"/>
            <p:nvPr/>
          </p:nvSpPr>
          <p:spPr>
            <a:xfrm>
              <a:off x="6074522" y="7332266"/>
              <a:ext cx="3414174" cy="795089"/>
            </a:xfrm>
            <a:prstGeom prst="rect">
              <a:avLst/>
            </a:prstGeom>
          </p:spPr>
          <p:txBody>
            <a:bodyPr wrap="square" lIns="0" tIns="0" rIns="0" bIns="0" rtlCol="0" anchor="t">
              <a:spAutoFit/>
            </a:bodyPr>
            <a:lstStyle/>
            <a:p>
              <a:pPr algn="ctr">
                <a:lnSpc>
                  <a:spcPts val="5040"/>
                </a:lnSpc>
              </a:pPr>
              <a:r>
                <a:rPr lang="en-US" sz="3600" dirty="0">
                  <a:solidFill>
                    <a:srgbClr val="1A171A"/>
                  </a:solidFill>
                  <a:latin typeface="Glacial Indifference Bold"/>
                </a:rPr>
                <a:t>TRYGGHET</a:t>
              </a:r>
            </a:p>
          </p:txBody>
        </p:sp>
      </p:grpSp>
      <p:sp>
        <p:nvSpPr>
          <p:cNvPr id="12" name="TextBox 12"/>
          <p:cNvSpPr txBox="1"/>
          <p:nvPr/>
        </p:nvSpPr>
        <p:spPr>
          <a:xfrm>
            <a:off x="200065" y="2304867"/>
            <a:ext cx="10063028" cy="1298575"/>
          </a:xfrm>
          <a:prstGeom prst="rect">
            <a:avLst/>
          </a:prstGeom>
        </p:spPr>
        <p:txBody>
          <a:bodyPr lIns="0" tIns="0" rIns="0" bIns="0" rtlCol="0" anchor="t">
            <a:spAutoFit/>
          </a:bodyPr>
          <a:lstStyle/>
          <a:p>
            <a:pPr>
              <a:lnSpc>
                <a:spcPts val="3499"/>
              </a:lnSpc>
            </a:pPr>
            <a:r>
              <a:rPr lang="en-US" sz="2499" dirty="0">
                <a:solidFill>
                  <a:srgbClr val="000000"/>
                </a:solidFill>
                <a:latin typeface="Open Sans Bold"/>
              </a:rPr>
              <a:t>Glädje </a:t>
            </a:r>
            <a:r>
              <a:rPr lang="en-US" sz="2499" dirty="0">
                <a:solidFill>
                  <a:srgbClr val="000000"/>
                </a:solidFill>
                <a:latin typeface="Open Sans"/>
              </a:rPr>
              <a:t>- Föreningens hela verksamhet skall präglas av en uppmuntrande miljö. Vi skall glädjas åt varandras framgångar och stötta varandra vid motgångar.</a:t>
            </a:r>
          </a:p>
        </p:txBody>
      </p:sp>
      <p:sp>
        <p:nvSpPr>
          <p:cNvPr id="13" name="AutoShape 13"/>
          <p:cNvSpPr/>
          <p:nvPr/>
        </p:nvSpPr>
        <p:spPr>
          <a:xfrm>
            <a:off x="200065" y="3754807"/>
            <a:ext cx="9627320" cy="0"/>
          </a:xfrm>
          <a:prstGeom prst="line">
            <a:avLst/>
          </a:prstGeom>
          <a:ln w="38100" cap="flat">
            <a:solidFill>
              <a:srgbClr val="000000"/>
            </a:solidFill>
            <a:prstDash val="solid"/>
            <a:headEnd type="none" w="sm" len="sm"/>
            <a:tailEnd type="none" w="sm" len="sm"/>
          </a:ln>
        </p:spPr>
        <p:txBody>
          <a:bodyPr/>
          <a:lstStyle/>
          <a:p>
            <a:endParaRPr lang="sv-SE" dirty="0"/>
          </a:p>
        </p:txBody>
      </p:sp>
      <p:sp>
        <p:nvSpPr>
          <p:cNvPr id="14" name="TextBox 14"/>
          <p:cNvSpPr txBox="1"/>
          <p:nvPr/>
        </p:nvSpPr>
        <p:spPr>
          <a:xfrm>
            <a:off x="200065" y="3806431"/>
            <a:ext cx="10032337" cy="1298575"/>
          </a:xfrm>
          <a:prstGeom prst="rect">
            <a:avLst/>
          </a:prstGeom>
        </p:spPr>
        <p:txBody>
          <a:bodyPr lIns="0" tIns="0" rIns="0" bIns="0" rtlCol="0" anchor="t">
            <a:spAutoFit/>
          </a:bodyPr>
          <a:lstStyle/>
          <a:p>
            <a:pPr>
              <a:lnSpc>
                <a:spcPts val="3499"/>
              </a:lnSpc>
            </a:pPr>
            <a:r>
              <a:rPr lang="en-US" sz="2499" dirty="0">
                <a:solidFill>
                  <a:srgbClr val="000000"/>
                </a:solidFill>
                <a:latin typeface="Open Sans Bold"/>
              </a:rPr>
              <a:t>Respekt -</a:t>
            </a:r>
            <a:r>
              <a:rPr lang="en-US" sz="2499" dirty="0">
                <a:solidFill>
                  <a:srgbClr val="000000"/>
                </a:solidFill>
                <a:latin typeface="Open Sans"/>
              </a:rPr>
              <a:t> Respektera, acceptera och förstå varandras olika roller. Uppmuntra till ett gott uppträdande såväl inom som utanför idrotten. Allas åsikter och olikheter tas tillvara.</a:t>
            </a:r>
          </a:p>
        </p:txBody>
      </p:sp>
      <p:sp>
        <p:nvSpPr>
          <p:cNvPr id="15" name="AutoShape 15"/>
          <p:cNvSpPr/>
          <p:nvPr/>
        </p:nvSpPr>
        <p:spPr>
          <a:xfrm>
            <a:off x="200065" y="5220725"/>
            <a:ext cx="9627320" cy="0"/>
          </a:xfrm>
          <a:prstGeom prst="line">
            <a:avLst/>
          </a:prstGeom>
          <a:ln w="38100" cap="flat">
            <a:solidFill>
              <a:srgbClr val="000000"/>
            </a:solidFill>
            <a:prstDash val="solid"/>
            <a:headEnd type="none" w="sm" len="sm"/>
            <a:tailEnd type="none" w="sm" len="sm"/>
          </a:ln>
        </p:spPr>
        <p:txBody>
          <a:bodyPr/>
          <a:lstStyle/>
          <a:p>
            <a:endParaRPr lang="sv-SE" dirty="0"/>
          </a:p>
        </p:txBody>
      </p:sp>
      <p:sp>
        <p:nvSpPr>
          <p:cNvPr id="16" name="TextBox 16"/>
          <p:cNvSpPr txBox="1"/>
          <p:nvPr/>
        </p:nvSpPr>
        <p:spPr>
          <a:xfrm>
            <a:off x="200065" y="5367654"/>
            <a:ext cx="9817506" cy="1298575"/>
          </a:xfrm>
          <a:prstGeom prst="rect">
            <a:avLst/>
          </a:prstGeom>
        </p:spPr>
        <p:txBody>
          <a:bodyPr lIns="0" tIns="0" rIns="0" bIns="0" rtlCol="0" anchor="t">
            <a:spAutoFit/>
          </a:bodyPr>
          <a:lstStyle/>
          <a:p>
            <a:pPr>
              <a:lnSpc>
                <a:spcPts val="3499"/>
              </a:lnSpc>
            </a:pPr>
            <a:r>
              <a:rPr lang="en-US" sz="2499" dirty="0">
                <a:solidFill>
                  <a:srgbClr val="000000"/>
                </a:solidFill>
                <a:latin typeface="Open Sans Bold"/>
              </a:rPr>
              <a:t>Delaktighet/Gemenskap</a:t>
            </a:r>
            <a:r>
              <a:rPr lang="en-US" sz="2499" dirty="0">
                <a:solidFill>
                  <a:srgbClr val="000000"/>
                </a:solidFill>
                <a:latin typeface="Open Sans"/>
              </a:rPr>
              <a:t> </a:t>
            </a:r>
            <a:r>
              <a:rPr lang="en-US" sz="2499" dirty="0">
                <a:solidFill>
                  <a:srgbClr val="000000"/>
                </a:solidFill>
                <a:latin typeface="Open Sans Bold"/>
              </a:rPr>
              <a:t>- </a:t>
            </a:r>
            <a:r>
              <a:rPr lang="en-US" sz="2499" dirty="0">
                <a:solidFill>
                  <a:srgbClr val="000000"/>
                </a:solidFill>
                <a:latin typeface="Open Sans"/>
              </a:rPr>
              <a:t>Att alla känner engagemang att få vara med och påverka samt känna ansvar. Alla skall få vara med utifrån sina förutsättningar i föreningens aktiviteter.</a:t>
            </a:r>
          </a:p>
        </p:txBody>
      </p:sp>
      <p:sp>
        <p:nvSpPr>
          <p:cNvPr id="17" name="AutoShape 17"/>
          <p:cNvSpPr/>
          <p:nvPr/>
        </p:nvSpPr>
        <p:spPr>
          <a:xfrm>
            <a:off x="200065" y="6903787"/>
            <a:ext cx="9627320" cy="0"/>
          </a:xfrm>
          <a:prstGeom prst="line">
            <a:avLst/>
          </a:prstGeom>
          <a:ln w="38100" cap="flat">
            <a:solidFill>
              <a:srgbClr val="000000"/>
            </a:solidFill>
            <a:prstDash val="solid"/>
            <a:headEnd type="none" w="sm" len="sm"/>
            <a:tailEnd type="none" w="sm" len="sm"/>
          </a:ln>
        </p:spPr>
        <p:txBody>
          <a:bodyPr/>
          <a:lstStyle/>
          <a:p>
            <a:endParaRPr lang="sv-SE" dirty="0"/>
          </a:p>
        </p:txBody>
      </p:sp>
      <p:sp>
        <p:nvSpPr>
          <p:cNvPr id="18" name="TextBox 18"/>
          <p:cNvSpPr txBox="1"/>
          <p:nvPr/>
        </p:nvSpPr>
        <p:spPr>
          <a:xfrm>
            <a:off x="200065" y="6964239"/>
            <a:ext cx="9627320" cy="1298575"/>
          </a:xfrm>
          <a:prstGeom prst="rect">
            <a:avLst/>
          </a:prstGeom>
        </p:spPr>
        <p:txBody>
          <a:bodyPr lIns="0" tIns="0" rIns="0" bIns="0" rtlCol="0" anchor="t">
            <a:spAutoFit/>
          </a:bodyPr>
          <a:lstStyle/>
          <a:p>
            <a:pPr>
              <a:lnSpc>
                <a:spcPts val="3499"/>
              </a:lnSpc>
            </a:pPr>
            <a:r>
              <a:rPr lang="en-US" sz="2499" dirty="0">
                <a:solidFill>
                  <a:srgbClr val="000000"/>
                </a:solidFill>
                <a:latin typeface="Open Sans Bold"/>
              </a:rPr>
              <a:t>Trygghet -  </a:t>
            </a:r>
            <a:r>
              <a:rPr lang="en-US" sz="2499" dirty="0">
                <a:solidFill>
                  <a:srgbClr val="000000"/>
                </a:solidFill>
                <a:latin typeface="Open Sans"/>
              </a:rPr>
              <a:t>Ledares och aktivas engagemang ska erkännas och </a:t>
            </a:r>
          </a:p>
          <a:p>
            <a:pPr>
              <a:lnSpc>
                <a:spcPts val="3499"/>
              </a:lnSpc>
            </a:pPr>
            <a:r>
              <a:rPr lang="en-US" sz="2499" dirty="0">
                <a:solidFill>
                  <a:srgbClr val="000000"/>
                </a:solidFill>
                <a:latin typeface="Open Sans"/>
              </a:rPr>
              <a:t>uppmuntras och samtidigt ges möjlighet till utveckling. </a:t>
            </a:r>
          </a:p>
          <a:p>
            <a:pPr>
              <a:lnSpc>
                <a:spcPts val="3499"/>
              </a:lnSpc>
            </a:pPr>
            <a:r>
              <a:rPr lang="en-US" sz="2499" dirty="0">
                <a:solidFill>
                  <a:srgbClr val="000000"/>
                </a:solidFill>
                <a:latin typeface="Open Sans"/>
              </a:rPr>
              <a:t>Alla skall känna att man duger och kan vara sig själv. </a:t>
            </a:r>
          </a:p>
        </p:txBody>
      </p:sp>
      <p:sp>
        <p:nvSpPr>
          <p:cNvPr id="19" name="Freeform 19"/>
          <p:cNvSpPr/>
          <p:nvPr/>
        </p:nvSpPr>
        <p:spPr>
          <a:xfrm>
            <a:off x="723521" y="8484451"/>
            <a:ext cx="1484121" cy="1547698"/>
          </a:xfrm>
          <a:custGeom>
            <a:avLst/>
            <a:gdLst/>
            <a:ahLst/>
            <a:cxnLst/>
            <a:rect l="l" t="t" r="r" b="b"/>
            <a:pathLst>
              <a:path w="1484121" h="1547698">
                <a:moveTo>
                  <a:pt x="0" y="0"/>
                </a:moveTo>
                <a:lnTo>
                  <a:pt x="1484121" y="0"/>
                </a:lnTo>
                <a:lnTo>
                  <a:pt x="1484121" y="1547698"/>
                </a:lnTo>
                <a:lnTo>
                  <a:pt x="0" y="1547698"/>
                </a:lnTo>
                <a:lnTo>
                  <a:pt x="0" y="0"/>
                </a:lnTo>
                <a:close/>
              </a:path>
            </a:pathLst>
          </a:custGeom>
          <a:blipFill>
            <a:blip r:embed="rId4"/>
            <a:stretch>
              <a:fillRect l="-43353" r="-42868"/>
            </a:stretch>
          </a:blipFill>
        </p:spPr>
        <p:txBody>
          <a:bodyPr/>
          <a:lstStyle/>
          <a:p>
            <a:endParaRPr lang="sv-SE" dirty="0"/>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34</TotalTime>
  <Words>879</Words>
  <Application>Microsoft Office PowerPoint</Application>
  <PresentationFormat>Anpassad</PresentationFormat>
  <Paragraphs>139</Paragraphs>
  <Slides>26</Slides>
  <Notes>0</Notes>
  <HiddenSlides>0</HiddenSlides>
  <MMClips>0</MMClips>
  <ScaleCrop>false</ScaleCrop>
  <HeadingPairs>
    <vt:vector size="6" baseType="variant">
      <vt:variant>
        <vt:lpstr>Använt teckensnitt</vt:lpstr>
      </vt:variant>
      <vt:variant>
        <vt:i4>9</vt:i4>
      </vt:variant>
      <vt:variant>
        <vt:lpstr>Tema</vt:lpstr>
      </vt:variant>
      <vt:variant>
        <vt:i4>1</vt:i4>
      </vt:variant>
      <vt:variant>
        <vt:lpstr>Bildrubriker</vt:lpstr>
      </vt:variant>
      <vt:variant>
        <vt:i4>26</vt:i4>
      </vt:variant>
    </vt:vector>
  </HeadingPairs>
  <TitlesOfParts>
    <vt:vector size="36" baseType="lpstr">
      <vt:lpstr>Open Sans Bold</vt:lpstr>
      <vt:lpstr>Glacial Indifference Bold</vt:lpstr>
      <vt:lpstr>Open Sans Italics</vt:lpstr>
      <vt:lpstr>Glacial Indifference Italics</vt:lpstr>
      <vt:lpstr>Calibri</vt:lpstr>
      <vt:lpstr>Glacial Indifference</vt:lpstr>
      <vt:lpstr>Arial</vt:lpstr>
      <vt:lpstr>Sunborn</vt:lpstr>
      <vt:lpstr>Open Sans</vt:lpstr>
      <vt:lpstr>Office Theme</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Våra regler och uppförande</dc:title>
  <cp:lastModifiedBy>Jocke Eriksson</cp:lastModifiedBy>
  <cp:revision>4</cp:revision>
  <dcterms:created xsi:type="dcterms:W3CDTF">2006-08-16T00:00:00Z</dcterms:created>
  <dcterms:modified xsi:type="dcterms:W3CDTF">2025-11-05T08:09:35Z</dcterms:modified>
  <dc:identifier>DAF-uYQR-Ns</dc:identifier>
</cp:coreProperties>
</file>