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8" r:id="rId4"/>
    <p:sldId id="258" r:id="rId5"/>
    <p:sldId id="259" r:id="rId6"/>
    <p:sldId id="260" r:id="rId7"/>
    <p:sldId id="262" r:id="rId8"/>
    <p:sldId id="263" r:id="rId9"/>
    <p:sldId id="264" r:id="rId10"/>
    <p:sldId id="267" r:id="rId11"/>
    <p:sldId id="265" r:id="rId12"/>
    <p:sldId id="266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265"/>
    <p:restoredTop sz="95775"/>
  </p:normalViewPr>
  <p:slideViewPr>
    <p:cSldViewPr snapToGrid="0">
      <p:cViewPr varScale="1">
        <p:scale>
          <a:sx n="78" d="100"/>
          <a:sy n="78" d="100"/>
        </p:scale>
        <p:origin x="83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9/14/22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9/14/22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8" name="Rectangle 1057">
            <a:extLst>
              <a:ext uri="{FF2B5EF4-FFF2-40B4-BE49-F238E27FC236}">
                <a16:creationId xmlns:a16="http://schemas.microsoft.com/office/drawing/2014/main" id="{021A4066-B261-49FE-952E-A0FE3EE75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60" name="Straight Connector 1059">
            <a:extLst>
              <a:ext uri="{FF2B5EF4-FFF2-40B4-BE49-F238E27FC236}">
                <a16:creationId xmlns:a16="http://schemas.microsoft.com/office/drawing/2014/main" id="{381B4579-E2EA-4BD7-94FF-0A0BEE135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353088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Rubrik 1">
            <a:extLst>
              <a:ext uri="{FF2B5EF4-FFF2-40B4-BE49-F238E27FC236}">
                <a16:creationId xmlns:a16="http://schemas.microsoft.com/office/drawing/2014/main" id="{6604B40E-0222-0BEA-5BFE-4BE517592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3530157" cy="1049235"/>
          </a:xfrm>
        </p:spPr>
        <p:txBody>
          <a:bodyPr vert="horz" lIns="91440" tIns="45720" rIns="91440" bIns="0" rtlCol="0">
            <a:normAutofit/>
          </a:bodyPr>
          <a:lstStyle/>
          <a:p>
            <a:r>
              <a:rPr lang="en-US" dirty="0" err="1"/>
              <a:t>Uppstart</a:t>
            </a:r>
            <a:r>
              <a:rPr lang="en-US" dirty="0"/>
              <a:t>, </a:t>
            </a:r>
            <a:r>
              <a:rPr lang="en-US" dirty="0" err="1"/>
              <a:t>säsongen</a:t>
            </a:r>
            <a:r>
              <a:rPr lang="en-US" dirty="0"/>
              <a:t> 22/23</a:t>
            </a:r>
          </a:p>
        </p:txBody>
      </p:sp>
      <p:sp>
        <p:nvSpPr>
          <p:cNvPr id="1062" name="Rectangle 1061">
            <a:extLst>
              <a:ext uri="{FF2B5EF4-FFF2-40B4-BE49-F238E27FC236}">
                <a16:creationId xmlns:a16="http://schemas.microsoft.com/office/drawing/2014/main" id="{81958111-BC13-4D45-AB27-0C2C83F9BA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055" name="Content Placeholder 1054">
            <a:extLst>
              <a:ext uri="{FF2B5EF4-FFF2-40B4-BE49-F238E27FC236}">
                <a16:creationId xmlns:a16="http://schemas.microsoft.com/office/drawing/2014/main" id="{1A11AA90-7BA7-966D-180F-6CDC3652E0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1" y="2015732"/>
            <a:ext cx="3526523" cy="3450613"/>
          </a:xfrm>
        </p:spPr>
        <p:txBody>
          <a:bodyPr>
            <a:normAutofit/>
          </a:bodyPr>
          <a:lstStyle/>
          <a:p>
            <a:r>
              <a:rPr lang="en-US" dirty="0" err="1"/>
              <a:t>Ledarträff</a:t>
            </a:r>
            <a:r>
              <a:rPr lang="en-US" dirty="0"/>
              <a:t> 220831</a:t>
            </a:r>
          </a:p>
        </p:txBody>
      </p:sp>
      <p:grpSp>
        <p:nvGrpSpPr>
          <p:cNvPr id="1064" name="Group 1063">
            <a:extLst>
              <a:ext uri="{FF2B5EF4-FFF2-40B4-BE49-F238E27FC236}">
                <a16:creationId xmlns:a16="http://schemas.microsoft.com/office/drawing/2014/main" id="{82188758-E18A-4CE5-9D03-F4BF5D887C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0131" y="482171"/>
            <a:ext cx="6091791" cy="5149101"/>
            <a:chOff x="5446003" y="583365"/>
            <a:chExt cx="6091790" cy="5181928"/>
          </a:xfrm>
        </p:grpSpPr>
        <p:sp>
          <p:nvSpPr>
            <p:cNvPr id="1065" name="Rectangle 1064">
              <a:extLst>
                <a:ext uri="{FF2B5EF4-FFF2-40B4-BE49-F238E27FC236}">
                  <a16:creationId xmlns:a16="http://schemas.microsoft.com/office/drawing/2014/main" id="{821513DD-C15F-4381-AEA6-ED9E5E218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46003" y="583365"/>
              <a:ext cx="609179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6" name="Rectangle 1065">
              <a:extLst>
                <a:ext uri="{FF2B5EF4-FFF2-40B4-BE49-F238E27FC236}">
                  <a16:creationId xmlns:a16="http://schemas.microsoft.com/office/drawing/2014/main" id="{CED2DE01-7F43-4858-85FC-27022DA78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64828" y="915807"/>
              <a:ext cx="54617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6" name="Picture 2" descr="Matchändringar | Innebandy.se">
            <a:extLst>
              <a:ext uri="{FF2B5EF4-FFF2-40B4-BE49-F238E27FC236}">
                <a16:creationId xmlns:a16="http://schemas.microsoft.com/office/drawing/2014/main" id="{7BC6B75E-2E70-92C5-8764-D329BAC1F0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93" r="6153" b="2"/>
          <a:stretch/>
        </p:blipFill>
        <p:spPr bwMode="auto">
          <a:xfrm>
            <a:off x="6093926" y="1116345"/>
            <a:ext cx="4821551" cy="386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8" name="Picture 1067">
            <a:extLst>
              <a:ext uri="{FF2B5EF4-FFF2-40B4-BE49-F238E27FC236}">
                <a16:creationId xmlns:a16="http://schemas.microsoft.com/office/drawing/2014/main" id="{D42F4933-2ECF-4EE5-BCE4-F19E3CA609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070" name="Straight Connector 1069">
            <a:extLst>
              <a:ext uri="{FF2B5EF4-FFF2-40B4-BE49-F238E27FC236}">
                <a16:creationId xmlns:a16="http://schemas.microsoft.com/office/drawing/2014/main" id="{C6FAC23C-014D-4AC5-AD1B-36F7D0E7EF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93823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021A4066-B261-49FE-952E-A0FE3EE75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57" name="Straight Connector 2056">
            <a:extLst>
              <a:ext uri="{FF2B5EF4-FFF2-40B4-BE49-F238E27FC236}">
                <a16:creationId xmlns:a16="http://schemas.microsoft.com/office/drawing/2014/main" id="{381B4579-E2EA-4BD7-94FF-0A0BEE135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353088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Rubrik 1">
            <a:extLst>
              <a:ext uri="{FF2B5EF4-FFF2-40B4-BE49-F238E27FC236}">
                <a16:creationId xmlns:a16="http://schemas.microsoft.com/office/drawing/2014/main" id="{C4DA080A-BAE8-242F-A31B-2EEBF7E6B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3530157" cy="1049235"/>
          </a:xfrm>
        </p:spPr>
        <p:txBody>
          <a:bodyPr>
            <a:normAutofit/>
          </a:bodyPr>
          <a:lstStyle/>
          <a:p>
            <a:r>
              <a:rPr lang="sv-SE" sz="2200"/>
              <a:t>Serieträffar, digitala, obligatoriska</a:t>
            </a:r>
          </a:p>
        </p:txBody>
      </p: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81958111-BC13-4D45-AB27-0C2C83F9BA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D4E27BA-A250-B774-8D30-1438C480E6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1" y="2015732"/>
            <a:ext cx="3526523" cy="3450613"/>
          </a:xfrm>
        </p:spPr>
        <p:txBody>
          <a:bodyPr>
            <a:normAutofit/>
          </a:bodyPr>
          <a:lstStyle/>
          <a:p>
            <a:r>
              <a:rPr lang="sv-SE" dirty="0"/>
              <a:t>Senior och utveckling- </a:t>
            </a:r>
            <a:r>
              <a:rPr lang="sv-SE" b="1" dirty="0"/>
              <a:t>TORSDAG 15/9 </a:t>
            </a:r>
            <a:r>
              <a:rPr lang="sv-SE" dirty="0"/>
              <a:t>19.00 via Teams</a:t>
            </a:r>
          </a:p>
          <a:p>
            <a:r>
              <a:rPr lang="sv-SE" dirty="0"/>
              <a:t>Röd och Blå nivå – Tisdag 4/10, 18.30</a:t>
            </a:r>
          </a:p>
          <a:p>
            <a:r>
              <a:rPr lang="sv-SE" dirty="0"/>
              <a:t>Grön nivå -11/10, 18.30</a:t>
            </a:r>
          </a:p>
        </p:txBody>
      </p:sp>
      <p:grpSp>
        <p:nvGrpSpPr>
          <p:cNvPr id="2061" name="Group 2060">
            <a:extLst>
              <a:ext uri="{FF2B5EF4-FFF2-40B4-BE49-F238E27FC236}">
                <a16:creationId xmlns:a16="http://schemas.microsoft.com/office/drawing/2014/main" id="{82188758-E18A-4CE5-9D03-F4BF5D887C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0131" y="482171"/>
            <a:ext cx="6091791" cy="5149101"/>
            <a:chOff x="5446003" y="583365"/>
            <a:chExt cx="6091790" cy="5181928"/>
          </a:xfrm>
        </p:grpSpPr>
        <p:sp>
          <p:nvSpPr>
            <p:cNvPr id="2062" name="Rectangle 2061">
              <a:extLst>
                <a:ext uri="{FF2B5EF4-FFF2-40B4-BE49-F238E27FC236}">
                  <a16:creationId xmlns:a16="http://schemas.microsoft.com/office/drawing/2014/main" id="{821513DD-C15F-4381-AEA6-ED9E5E218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46003" y="583365"/>
              <a:ext cx="609179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3" name="Rectangle 2062">
              <a:extLst>
                <a:ext uri="{FF2B5EF4-FFF2-40B4-BE49-F238E27FC236}">
                  <a16:creationId xmlns:a16="http://schemas.microsoft.com/office/drawing/2014/main" id="{CED2DE01-7F43-4858-85FC-27022DA78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64828" y="915807"/>
              <a:ext cx="54617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50" name="Picture 2" descr="Inbjudan till digitala serieträffar nu på onsdag 27/5 - nu med förslag till  serieindelning | Innebandy.se">
            <a:extLst>
              <a:ext uri="{FF2B5EF4-FFF2-40B4-BE49-F238E27FC236}">
                <a16:creationId xmlns:a16="http://schemas.microsoft.com/office/drawing/2014/main" id="{49D8E44B-6575-ED49-8A8F-9CE2900878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29" r="30507" b="-1"/>
          <a:stretch/>
        </p:blipFill>
        <p:spPr bwMode="auto">
          <a:xfrm>
            <a:off x="6093926" y="1116345"/>
            <a:ext cx="4821551" cy="386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2064">
            <a:extLst>
              <a:ext uri="{FF2B5EF4-FFF2-40B4-BE49-F238E27FC236}">
                <a16:creationId xmlns:a16="http://schemas.microsoft.com/office/drawing/2014/main" id="{D42F4933-2ECF-4EE5-BCE4-F19E3CA609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067" name="Straight Connector 2066">
            <a:extLst>
              <a:ext uri="{FF2B5EF4-FFF2-40B4-BE49-F238E27FC236}">
                <a16:creationId xmlns:a16="http://schemas.microsoft.com/office/drawing/2014/main" id="{C6FAC23C-014D-4AC5-AD1B-36F7D0E7EF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85437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02" name="Rectangle 7201">
            <a:extLst>
              <a:ext uri="{FF2B5EF4-FFF2-40B4-BE49-F238E27FC236}">
                <a16:creationId xmlns:a16="http://schemas.microsoft.com/office/drawing/2014/main" id="{5BB14454-D00C-4958-BB39-F5F9F3ACD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04" name="Straight Connector 7203">
            <a:extLst>
              <a:ext uri="{FF2B5EF4-FFF2-40B4-BE49-F238E27FC236}">
                <a16:creationId xmlns:a16="http://schemas.microsoft.com/office/drawing/2014/main" id="{28A657A7-C4E5-425B-98FA-BB817FF7BF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8029" y="1847088"/>
            <a:ext cx="352036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Rubrik 1">
            <a:extLst>
              <a:ext uri="{FF2B5EF4-FFF2-40B4-BE49-F238E27FC236}">
                <a16:creationId xmlns:a16="http://schemas.microsoft.com/office/drawing/2014/main" id="{86D11E70-9D6D-7658-F26C-A0B14C157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8030" y="804520"/>
            <a:ext cx="3520367" cy="1049235"/>
          </a:xfrm>
        </p:spPr>
        <p:txBody>
          <a:bodyPr vert="horz" lIns="91440" tIns="45720" rIns="91440" bIns="0" rtlCol="0">
            <a:normAutofit/>
          </a:bodyPr>
          <a:lstStyle/>
          <a:p>
            <a:r>
              <a:rPr lang="en-US" sz="2200"/>
              <a:t>Utdrag ur belastningsregistret</a:t>
            </a:r>
          </a:p>
        </p:txBody>
      </p:sp>
      <p:sp>
        <p:nvSpPr>
          <p:cNvPr id="7206" name="Rectangle 7205">
            <a:extLst>
              <a:ext uri="{FF2B5EF4-FFF2-40B4-BE49-F238E27FC236}">
                <a16:creationId xmlns:a16="http://schemas.microsoft.com/office/drawing/2014/main" id="{A1084370-0E70-4003-9787-3490FCC20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pSp>
        <p:nvGrpSpPr>
          <p:cNvPr id="7208" name="Group 7207">
            <a:extLst>
              <a:ext uri="{FF2B5EF4-FFF2-40B4-BE49-F238E27FC236}">
                <a16:creationId xmlns:a16="http://schemas.microsoft.com/office/drawing/2014/main" id="{2B7C66D2-22E8-4E8F-829B-050BFA7C86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2237" y="482171"/>
            <a:ext cx="6104331" cy="5149101"/>
            <a:chOff x="7463259" y="583365"/>
            <a:chExt cx="6104330" cy="5181928"/>
          </a:xfrm>
        </p:grpSpPr>
        <p:sp>
          <p:nvSpPr>
            <p:cNvPr id="7209" name="Rectangle 7208">
              <a:extLst>
                <a:ext uri="{FF2B5EF4-FFF2-40B4-BE49-F238E27FC236}">
                  <a16:creationId xmlns:a16="http://schemas.microsoft.com/office/drawing/2014/main" id="{F0B78D6F-1F61-4DBB-8F5A-934BB850DD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9" y="583365"/>
              <a:ext cx="610433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10" name="Rectangle 7209">
              <a:extLst>
                <a:ext uri="{FF2B5EF4-FFF2-40B4-BE49-F238E27FC236}">
                  <a16:creationId xmlns:a16="http://schemas.microsoft.com/office/drawing/2014/main" id="{23EA261D-1F8C-4BE5-8586-3C1CC5CE80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8" y="915807"/>
              <a:ext cx="5471354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170" name="Picture 2" descr="Snout Character Fiction, tecknad tjuv, Tecknad serie, karaktär png | PNGEgg">
            <a:extLst>
              <a:ext uri="{FF2B5EF4-FFF2-40B4-BE49-F238E27FC236}">
                <a16:creationId xmlns:a16="http://schemas.microsoft.com/office/drawing/2014/main" id="{EF688E96-EA99-FAC4-4304-A6EC9D1FFA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84" r="-5" b="11287"/>
          <a:stretch/>
        </p:blipFill>
        <p:spPr bwMode="auto">
          <a:xfrm>
            <a:off x="1271223" y="1116345"/>
            <a:ext cx="4825148" cy="386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99" name="Content Placeholder 7198">
            <a:extLst>
              <a:ext uri="{FF2B5EF4-FFF2-40B4-BE49-F238E27FC236}">
                <a16:creationId xmlns:a16="http://schemas.microsoft.com/office/drawing/2014/main" id="{0596EA0B-98A6-7C24-4764-F8DF21BA49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8029" y="2015732"/>
            <a:ext cx="3520368" cy="3450613"/>
          </a:xfrm>
        </p:spPr>
        <p:txBody>
          <a:bodyPr>
            <a:normAutofit/>
          </a:bodyPr>
          <a:lstStyle/>
          <a:p>
            <a:r>
              <a:rPr lang="en-US" dirty="0" err="1"/>
              <a:t>Lämnas</a:t>
            </a:r>
            <a:r>
              <a:rPr lang="en-US" dirty="0"/>
              <a:t> till </a:t>
            </a:r>
            <a:r>
              <a:rPr lang="en-US" dirty="0" err="1"/>
              <a:t>kansliet</a:t>
            </a:r>
            <a:r>
              <a:rPr lang="en-US" dirty="0"/>
              <a:t> </a:t>
            </a:r>
            <a:r>
              <a:rPr lang="en-US" dirty="0" err="1"/>
              <a:t>så</a:t>
            </a:r>
            <a:r>
              <a:rPr lang="en-US" dirty="0"/>
              <a:t> fort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möjligt</a:t>
            </a:r>
            <a:r>
              <a:rPr lang="en-US" dirty="0"/>
              <a:t>.</a:t>
            </a:r>
          </a:p>
        </p:txBody>
      </p:sp>
      <p:pic>
        <p:nvPicPr>
          <p:cNvPr id="7212" name="Picture 7211">
            <a:extLst>
              <a:ext uri="{FF2B5EF4-FFF2-40B4-BE49-F238E27FC236}">
                <a16:creationId xmlns:a16="http://schemas.microsoft.com/office/drawing/2014/main" id="{3635D2BC-4EDA-4A3E-83BF-035608099B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7214" name="Straight Connector 7213">
            <a:extLst>
              <a:ext uri="{FF2B5EF4-FFF2-40B4-BE49-F238E27FC236}">
                <a16:creationId xmlns:a16="http://schemas.microsoft.com/office/drawing/2014/main" id="{A3C86EB9-7FA9-42F7-B348-A7FD17436A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48806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9" name="Rectangle 8198">
            <a:extLst>
              <a:ext uri="{FF2B5EF4-FFF2-40B4-BE49-F238E27FC236}">
                <a16:creationId xmlns:a16="http://schemas.microsoft.com/office/drawing/2014/main" id="{021A4066-B261-49FE-952E-A0FE3EE75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201" name="Straight Connector 8200">
            <a:extLst>
              <a:ext uri="{FF2B5EF4-FFF2-40B4-BE49-F238E27FC236}">
                <a16:creationId xmlns:a16="http://schemas.microsoft.com/office/drawing/2014/main" id="{381B4579-E2EA-4BD7-94FF-0A0BEE135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353088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Rubrik 1">
            <a:extLst>
              <a:ext uri="{FF2B5EF4-FFF2-40B4-BE49-F238E27FC236}">
                <a16:creationId xmlns:a16="http://schemas.microsoft.com/office/drawing/2014/main" id="{7CC61398-5E99-0024-4588-F60C89187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3530157" cy="1049235"/>
          </a:xfrm>
        </p:spPr>
        <p:txBody>
          <a:bodyPr>
            <a:normAutofit/>
          </a:bodyPr>
          <a:lstStyle/>
          <a:p>
            <a:r>
              <a:rPr lang="sv-SE" sz="2700"/>
              <a:t>Medlems-och träningsavgifter</a:t>
            </a:r>
          </a:p>
        </p:txBody>
      </p:sp>
      <p:sp>
        <p:nvSpPr>
          <p:cNvPr id="8203" name="Rectangle 8202">
            <a:extLst>
              <a:ext uri="{FF2B5EF4-FFF2-40B4-BE49-F238E27FC236}">
                <a16:creationId xmlns:a16="http://schemas.microsoft.com/office/drawing/2014/main" id="{81958111-BC13-4D45-AB27-0C2C83F9BA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18DC2C1-AE3E-50F8-0836-523792ED02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1" y="2015732"/>
            <a:ext cx="3526523" cy="3450613"/>
          </a:xfrm>
        </p:spPr>
        <p:txBody>
          <a:bodyPr>
            <a:normAutofit/>
          </a:bodyPr>
          <a:lstStyle/>
          <a:p>
            <a:r>
              <a:rPr lang="sv-SE" dirty="0"/>
              <a:t>Efter 3 prova på träningar  ska medlems och träningsavgiften betalas.</a:t>
            </a:r>
          </a:p>
          <a:p>
            <a:r>
              <a:rPr lang="sv-SE" dirty="0"/>
              <a:t>Ingen spelare licenseras om inte avgifterna är betalda.</a:t>
            </a:r>
          </a:p>
        </p:txBody>
      </p:sp>
      <p:grpSp>
        <p:nvGrpSpPr>
          <p:cNvPr id="8205" name="Group 8204">
            <a:extLst>
              <a:ext uri="{FF2B5EF4-FFF2-40B4-BE49-F238E27FC236}">
                <a16:creationId xmlns:a16="http://schemas.microsoft.com/office/drawing/2014/main" id="{82188758-E18A-4CE5-9D03-F4BF5D887C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0131" y="482171"/>
            <a:ext cx="6091791" cy="5149101"/>
            <a:chOff x="5446003" y="583365"/>
            <a:chExt cx="6091790" cy="5181928"/>
          </a:xfrm>
        </p:grpSpPr>
        <p:sp>
          <p:nvSpPr>
            <p:cNvPr id="8206" name="Rectangle 8205">
              <a:extLst>
                <a:ext uri="{FF2B5EF4-FFF2-40B4-BE49-F238E27FC236}">
                  <a16:creationId xmlns:a16="http://schemas.microsoft.com/office/drawing/2014/main" id="{821513DD-C15F-4381-AEA6-ED9E5E218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46003" y="583365"/>
              <a:ext cx="609179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07" name="Rectangle 8206">
              <a:extLst>
                <a:ext uri="{FF2B5EF4-FFF2-40B4-BE49-F238E27FC236}">
                  <a16:creationId xmlns:a16="http://schemas.microsoft.com/office/drawing/2014/main" id="{CED2DE01-7F43-4858-85FC-27022DA78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64828" y="915807"/>
              <a:ext cx="54617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194" name="Picture 2" descr="Avgifter/taxa brandskyddskontroll">
            <a:extLst>
              <a:ext uri="{FF2B5EF4-FFF2-40B4-BE49-F238E27FC236}">
                <a16:creationId xmlns:a16="http://schemas.microsoft.com/office/drawing/2014/main" id="{A0C13AB7-7A68-EBE1-E1A6-A4BA124FC3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75" r="9348" b="-2"/>
          <a:stretch/>
        </p:blipFill>
        <p:spPr bwMode="auto">
          <a:xfrm>
            <a:off x="6093926" y="1116345"/>
            <a:ext cx="4821551" cy="386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9" name="Picture 8208">
            <a:extLst>
              <a:ext uri="{FF2B5EF4-FFF2-40B4-BE49-F238E27FC236}">
                <a16:creationId xmlns:a16="http://schemas.microsoft.com/office/drawing/2014/main" id="{D42F4933-2ECF-4EE5-BCE4-F19E3CA609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8211" name="Straight Connector 8210">
            <a:extLst>
              <a:ext uri="{FF2B5EF4-FFF2-40B4-BE49-F238E27FC236}">
                <a16:creationId xmlns:a16="http://schemas.microsoft.com/office/drawing/2014/main" id="{C6FAC23C-014D-4AC5-AD1B-36F7D0E7EF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44294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Rectangle 12294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297" name="Picture 12296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2299" name="Straight Connector 12298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01" name="Straight Connector 12300">
            <a:extLst>
              <a:ext uri="{FF2B5EF4-FFF2-40B4-BE49-F238E27FC236}">
                <a16:creationId xmlns:a16="http://schemas.microsoft.com/office/drawing/2014/main" id="{BECF35C3-8B44-4F4B-BD25-4C01823DB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2303" name="Rectangle 12302">
            <a:extLst>
              <a:ext uri="{FF2B5EF4-FFF2-40B4-BE49-F238E27FC236}">
                <a16:creationId xmlns:a16="http://schemas.microsoft.com/office/drawing/2014/main" id="{2FA7AD0A-1871-4DF8-9235-F49D0513B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05" name="Rectangle 12304">
            <a:extLst>
              <a:ext uri="{FF2B5EF4-FFF2-40B4-BE49-F238E27FC236}">
                <a16:creationId xmlns:a16="http://schemas.microsoft.com/office/drawing/2014/main" id="{36B04CFB-FAE5-47DD-9B3E-4E9BA7A89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5DC85DF-FED7-BE4F-FA83-350EA61F3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301" y="1474969"/>
            <a:ext cx="2823919" cy="1868760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3600"/>
              <a:t>Tack för idag</a:t>
            </a:r>
          </a:p>
        </p:txBody>
      </p:sp>
      <p:cxnSp>
        <p:nvCxnSpPr>
          <p:cNvPr id="12307" name="Straight Connector 12306">
            <a:extLst>
              <a:ext uri="{FF2B5EF4-FFF2-40B4-BE49-F238E27FC236}">
                <a16:creationId xmlns:a16="http://schemas.microsoft.com/office/drawing/2014/main" id="{EE68D41B-9286-479F-9AB7-678C8E348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9301" y="3528543"/>
            <a:ext cx="282391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12309" name="Group 12308">
            <a:extLst>
              <a:ext uri="{FF2B5EF4-FFF2-40B4-BE49-F238E27FC236}">
                <a16:creationId xmlns:a16="http://schemas.microsoft.com/office/drawing/2014/main" id="{E8ACF89C-CFC3-4D68-B3C4-2BEFB7BBE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79389" y="482171"/>
            <a:ext cx="7560115" cy="5149101"/>
            <a:chOff x="3979389" y="482171"/>
            <a:chExt cx="7560115" cy="5149101"/>
          </a:xfrm>
        </p:grpSpPr>
        <p:sp>
          <p:nvSpPr>
            <p:cNvPr id="12310" name="Rectangle 12309">
              <a:extLst>
                <a:ext uri="{FF2B5EF4-FFF2-40B4-BE49-F238E27FC236}">
                  <a16:creationId xmlns:a16="http://schemas.microsoft.com/office/drawing/2014/main" id="{3B770B7D-3C5C-4682-8DF0-20783592F3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79389" y="482171"/>
              <a:ext cx="7560115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11" name="Rectangle 12310">
              <a:extLst>
                <a:ext uri="{FF2B5EF4-FFF2-40B4-BE49-F238E27FC236}">
                  <a16:creationId xmlns:a16="http://schemas.microsoft.com/office/drawing/2014/main" id="{A6893E11-7EC1-4EB6-A2A8-0B693F8FE5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92448" y="812507"/>
              <a:ext cx="692827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313" name="Rectangle 12312">
            <a:extLst>
              <a:ext uri="{FF2B5EF4-FFF2-40B4-BE49-F238E27FC236}">
                <a16:creationId xmlns:a16="http://schemas.microsoft.com/office/drawing/2014/main" id="{622F7FD7-8884-4FD5-95AB-0B5C6033A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5487" y="977965"/>
            <a:ext cx="6615582" cy="4135339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0" name="Picture 2" descr="ICA Supermarket Sylte - Tack för visat intresse! Vi är nu klara med  ansökningsprocessen gällande sommarjobb hos oss. Vi har kontaktat de som  har gått vidare i processen. Till er som inte">
            <a:extLst>
              <a:ext uri="{FF2B5EF4-FFF2-40B4-BE49-F238E27FC236}">
                <a16:creationId xmlns:a16="http://schemas.microsoft.com/office/drawing/2014/main" id="{3A29B767-0BD1-8600-5466-A5FC7B12D47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45880" y="1116345"/>
            <a:ext cx="4827906" cy="386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15" name="Picture 12314">
            <a:extLst>
              <a:ext uri="{FF2B5EF4-FFF2-40B4-BE49-F238E27FC236}">
                <a16:creationId xmlns:a16="http://schemas.microsoft.com/office/drawing/2014/main" id="{16EFE474-4FE0-4E8F-8F09-5ED2C9E76A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2317" name="Straight Connector 12316">
            <a:extLst>
              <a:ext uri="{FF2B5EF4-FFF2-40B4-BE49-F238E27FC236}">
                <a16:creationId xmlns:a16="http://schemas.microsoft.com/office/drawing/2014/main" id="{CF8B8C81-54DC-4AF5-B682-3A2C70A6B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9401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3" name="Rectangle 9222">
            <a:extLst>
              <a:ext uri="{FF2B5EF4-FFF2-40B4-BE49-F238E27FC236}">
                <a16:creationId xmlns:a16="http://schemas.microsoft.com/office/drawing/2014/main" id="{5BB14454-D00C-4958-BB39-F5F9F3ACD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225" name="Straight Connector 9224">
            <a:extLst>
              <a:ext uri="{FF2B5EF4-FFF2-40B4-BE49-F238E27FC236}">
                <a16:creationId xmlns:a16="http://schemas.microsoft.com/office/drawing/2014/main" id="{28A657A7-C4E5-425B-98FA-BB817FF7BF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8029" y="1847088"/>
            <a:ext cx="352036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Rubrik 1">
            <a:extLst>
              <a:ext uri="{FF2B5EF4-FFF2-40B4-BE49-F238E27FC236}">
                <a16:creationId xmlns:a16="http://schemas.microsoft.com/office/drawing/2014/main" id="{D8FFBC2E-7F4C-547A-0D4C-6BB1651AB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8030" y="804520"/>
            <a:ext cx="3520367" cy="1049235"/>
          </a:xfrm>
        </p:spPr>
        <p:txBody>
          <a:bodyPr>
            <a:normAutofit/>
          </a:bodyPr>
          <a:lstStyle/>
          <a:p>
            <a:r>
              <a:rPr lang="sv-SE" dirty="0"/>
              <a:t>DAGENS AGENDA</a:t>
            </a:r>
          </a:p>
        </p:txBody>
      </p:sp>
      <p:sp>
        <p:nvSpPr>
          <p:cNvPr id="9237" name="Rectangle 9226">
            <a:extLst>
              <a:ext uri="{FF2B5EF4-FFF2-40B4-BE49-F238E27FC236}">
                <a16:creationId xmlns:a16="http://schemas.microsoft.com/office/drawing/2014/main" id="{A1084370-0E70-4003-9787-3490FCC20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pSp>
        <p:nvGrpSpPr>
          <p:cNvPr id="9238" name="Group 9228">
            <a:extLst>
              <a:ext uri="{FF2B5EF4-FFF2-40B4-BE49-F238E27FC236}">
                <a16:creationId xmlns:a16="http://schemas.microsoft.com/office/drawing/2014/main" id="{2B7C66D2-22E8-4E8F-829B-050BFA7C86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2237" y="482171"/>
            <a:ext cx="6104331" cy="5149101"/>
            <a:chOff x="7463259" y="583365"/>
            <a:chExt cx="6104330" cy="5181928"/>
          </a:xfrm>
        </p:grpSpPr>
        <p:sp>
          <p:nvSpPr>
            <p:cNvPr id="9239" name="Rectangle 9229">
              <a:extLst>
                <a:ext uri="{FF2B5EF4-FFF2-40B4-BE49-F238E27FC236}">
                  <a16:creationId xmlns:a16="http://schemas.microsoft.com/office/drawing/2014/main" id="{F0B78D6F-1F61-4DBB-8F5A-934BB850DD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9" y="583365"/>
              <a:ext cx="610433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40" name="Rectangle 9230">
              <a:extLst>
                <a:ext uri="{FF2B5EF4-FFF2-40B4-BE49-F238E27FC236}">
                  <a16:creationId xmlns:a16="http://schemas.microsoft.com/office/drawing/2014/main" id="{23EA261D-1F8C-4BE5-8586-3C1CC5CE80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8" y="915807"/>
              <a:ext cx="5471354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218" name="Picture 2" descr="Agenda Written By 3d Hand-vektorgrafik och fler bilder på 2015 - 2015,  Affärsman, Affärsmöte - iStock">
            <a:extLst>
              <a:ext uri="{FF2B5EF4-FFF2-40B4-BE49-F238E27FC236}">
                <a16:creationId xmlns:a16="http://schemas.microsoft.com/office/drawing/2014/main" id="{9C2A69C1-AA90-1CBC-DD74-DBC8E14665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19" b="1"/>
          <a:stretch/>
        </p:blipFill>
        <p:spPr bwMode="auto">
          <a:xfrm>
            <a:off x="1271223" y="1116345"/>
            <a:ext cx="4825148" cy="386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D6A77AB-1E8C-F286-E806-77CE7AD3FD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8029" y="2015732"/>
            <a:ext cx="3520368" cy="3827856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sv-SE" sz="1400" dirty="0"/>
              <a:t>Innebandysektionen</a:t>
            </a:r>
          </a:p>
          <a:p>
            <a:pPr>
              <a:lnSpc>
                <a:spcPct val="110000"/>
              </a:lnSpc>
            </a:pPr>
            <a:r>
              <a:rPr lang="sv-SE" sz="1400" dirty="0"/>
              <a:t>Information av Mathias </a:t>
            </a:r>
            <a:r>
              <a:rPr lang="sv-SE" sz="1400" dirty="0" err="1"/>
              <a:t>Bergsdorf</a:t>
            </a:r>
            <a:endParaRPr lang="sv-SE" sz="1400" dirty="0"/>
          </a:p>
          <a:p>
            <a:pPr>
              <a:lnSpc>
                <a:spcPct val="110000"/>
              </a:lnSpc>
            </a:pPr>
            <a:r>
              <a:rPr lang="sv-SE" sz="1400" dirty="0"/>
              <a:t>Halltider</a:t>
            </a:r>
          </a:p>
          <a:p>
            <a:pPr>
              <a:lnSpc>
                <a:spcPct val="110000"/>
              </a:lnSpc>
            </a:pPr>
            <a:r>
              <a:rPr lang="sv-SE" sz="1400" dirty="0"/>
              <a:t>Arbeten under säsongen</a:t>
            </a:r>
          </a:p>
          <a:p>
            <a:pPr>
              <a:lnSpc>
                <a:spcPct val="110000"/>
              </a:lnSpc>
            </a:pPr>
            <a:r>
              <a:rPr lang="sv-SE" sz="1400" dirty="0"/>
              <a:t>Föräldrarepresentanter/Spelarråd</a:t>
            </a:r>
          </a:p>
          <a:p>
            <a:pPr>
              <a:lnSpc>
                <a:spcPct val="110000"/>
              </a:lnSpc>
            </a:pPr>
            <a:r>
              <a:rPr lang="sv-SE" sz="1400" dirty="0"/>
              <a:t>Målvaktsträningar</a:t>
            </a:r>
          </a:p>
          <a:p>
            <a:pPr>
              <a:lnSpc>
                <a:spcPct val="110000"/>
              </a:lnSpc>
            </a:pPr>
            <a:r>
              <a:rPr lang="sv-SE" sz="1400" dirty="0"/>
              <a:t>Parainnebandy</a:t>
            </a:r>
          </a:p>
          <a:p>
            <a:pPr>
              <a:lnSpc>
                <a:spcPct val="110000"/>
              </a:lnSpc>
            </a:pPr>
            <a:r>
              <a:rPr lang="sv-SE" sz="1400" dirty="0"/>
              <a:t>Serieträffar</a:t>
            </a:r>
          </a:p>
          <a:p>
            <a:pPr>
              <a:lnSpc>
                <a:spcPct val="110000"/>
              </a:lnSpc>
            </a:pPr>
            <a:r>
              <a:rPr lang="sv-SE" sz="1400" dirty="0"/>
              <a:t>Utdrag ur belastningsregistret</a:t>
            </a:r>
          </a:p>
          <a:p>
            <a:pPr>
              <a:lnSpc>
                <a:spcPct val="110000"/>
              </a:lnSpc>
            </a:pPr>
            <a:r>
              <a:rPr lang="sv-SE" sz="1400" dirty="0"/>
              <a:t>Medlems- och träningsavgifter</a:t>
            </a:r>
          </a:p>
        </p:txBody>
      </p:sp>
      <p:pic>
        <p:nvPicPr>
          <p:cNvPr id="9241" name="Picture 9232">
            <a:extLst>
              <a:ext uri="{FF2B5EF4-FFF2-40B4-BE49-F238E27FC236}">
                <a16:creationId xmlns:a16="http://schemas.microsoft.com/office/drawing/2014/main" id="{3635D2BC-4EDA-4A3E-83BF-035608099B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9242" name="Straight Connector 9234">
            <a:extLst>
              <a:ext uri="{FF2B5EF4-FFF2-40B4-BE49-F238E27FC236}">
                <a16:creationId xmlns:a16="http://schemas.microsoft.com/office/drawing/2014/main" id="{A3C86EB9-7FA9-42F7-B348-A7FD17436A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7373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71" name="Rectangle 11270">
            <a:extLst>
              <a:ext uri="{FF2B5EF4-FFF2-40B4-BE49-F238E27FC236}">
                <a16:creationId xmlns:a16="http://schemas.microsoft.com/office/drawing/2014/main" id="{2810100C-B2E3-4BD2-B42B-F78F0239C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273" name="Straight Connector 11272">
            <a:extLst>
              <a:ext uri="{FF2B5EF4-FFF2-40B4-BE49-F238E27FC236}">
                <a16:creationId xmlns:a16="http://schemas.microsoft.com/office/drawing/2014/main" id="{ABDA076A-A426-4BA4-91D7-2194025E1E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53317" y="1847088"/>
            <a:ext cx="498508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Rubrik 1">
            <a:extLst>
              <a:ext uri="{FF2B5EF4-FFF2-40B4-BE49-F238E27FC236}">
                <a16:creationId xmlns:a16="http://schemas.microsoft.com/office/drawing/2014/main" id="{9D80633C-83D7-CD3D-FEA9-25B57DF99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3318" y="804520"/>
            <a:ext cx="4985079" cy="1049235"/>
          </a:xfrm>
        </p:spPr>
        <p:txBody>
          <a:bodyPr>
            <a:normAutofit/>
          </a:bodyPr>
          <a:lstStyle/>
          <a:p>
            <a:r>
              <a:rPr lang="sv-SE" dirty="0"/>
              <a:t>Innebandysektionen</a:t>
            </a:r>
          </a:p>
        </p:txBody>
      </p:sp>
      <p:sp>
        <p:nvSpPr>
          <p:cNvPr id="11275" name="Rectangle 11274">
            <a:extLst>
              <a:ext uri="{FF2B5EF4-FFF2-40B4-BE49-F238E27FC236}">
                <a16:creationId xmlns:a16="http://schemas.microsoft.com/office/drawing/2014/main" id="{06FE94E2-EB97-4BF3-ADFD-1D6ECE62B4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pSp>
        <p:nvGrpSpPr>
          <p:cNvPr id="11277" name="Group 11276">
            <a:extLst>
              <a:ext uri="{FF2B5EF4-FFF2-40B4-BE49-F238E27FC236}">
                <a16:creationId xmlns:a16="http://schemas.microsoft.com/office/drawing/2014/main" id="{E19263DE-9849-4BA8-8990-4AFC76B95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2238" y="482171"/>
            <a:ext cx="4641751" cy="5149101"/>
            <a:chOff x="7463259" y="583365"/>
            <a:chExt cx="4641750" cy="5181928"/>
          </a:xfrm>
        </p:grpSpPr>
        <p:sp>
          <p:nvSpPr>
            <p:cNvPr id="11278" name="Rectangle 11277">
              <a:extLst>
                <a:ext uri="{FF2B5EF4-FFF2-40B4-BE49-F238E27FC236}">
                  <a16:creationId xmlns:a16="http://schemas.microsoft.com/office/drawing/2014/main" id="{20925473-E783-403A-8BDE-D1EBDAEDA4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9" y="583365"/>
              <a:ext cx="464175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79" name="Rectangle 11278">
              <a:extLst>
                <a:ext uri="{FF2B5EF4-FFF2-40B4-BE49-F238E27FC236}">
                  <a16:creationId xmlns:a16="http://schemas.microsoft.com/office/drawing/2014/main" id="{EABD99F7-1E3E-4B98-A113-A2DAA96D11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8" y="915807"/>
              <a:ext cx="4001651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266" name="Picture 2" descr="Spöland Vännäs IF - Wikipedia">
            <a:extLst>
              <a:ext uri="{FF2B5EF4-FFF2-40B4-BE49-F238E27FC236}">
                <a16:creationId xmlns:a16="http://schemas.microsoft.com/office/drawing/2014/main" id="{275C8B8C-A434-A7B4-C1DB-8D5A327B1E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" r="1" b="1"/>
          <a:stretch/>
        </p:blipFill>
        <p:spPr bwMode="auto">
          <a:xfrm>
            <a:off x="1271223" y="1116345"/>
            <a:ext cx="3362141" cy="386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51EC134-D80D-257A-1513-5F66F57D67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3317" y="2015732"/>
            <a:ext cx="4985080" cy="3450613"/>
          </a:xfrm>
        </p:spPr>
        <p:txBody>
          <a:bodyPr>
            <a:normAutofit/>
          </a:bodyPr>
          <a:lstStyle/>
          <a:p>
            <a:r>
              <a:rPr lang="sv-SE" dirty="0"/>
              <a:t>Stina- Ordförande</a:t>
            </a:r>
          </a:p>
          <a:p>
            <a:r>
              <a:rPr lang="sv-SE" dirty="0"/>
              <a:t>Katarina – Sekreterare</a:t>
            </a:r>
          </a:p>
          <a:p>
            <a:r>
              <a:rPr lang="sv-SE" dirty="0"/>
              <a:t>Peter</a:t>
            </a:r>
          </a:p>
          <a:p>
            <a:r>
              <a:rPr lang="sv-SE" dirty="0"/>
              <a:t>Jesper</a:t>
            </a:r>
          </a:p>
          <a:p>
            <a:r>
              <a:rPr lang="sv-SE" dirty="0"/>
              <a:t>Catarina</a:t>
            </a:r>
          </a:p>
        </p:txBody>
      </p:sp>
      <p:pic>
        <p:nvPicPr>
          <p:cNvPr id="11281" name="Picture 11280">
            <a:extLst>
              <a:ext uri="{FF2B5EF4-FFF2-40B4-BE49-F238E27FC236}">
                <a16:creationId xmlns:a16="http://schemas.microsoft.com/office/drawing/2014/main" id="{463556DA-E50F-49FC-B9C5-16746A9372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1283" name="Straight Connector 11282">
            <a:extLst>
              <a:ext uri="{FF2B5EF4-FFF2-40B4-BE49-F238E27FC236}">
                <a16:creationId xmlns:a16="http://schemas.microsoft.com/office/drawing/2014/main" id="{C2D4E8CC-A5F3-49D3-A830-647340CFFD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7332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2655DE7-0F86-5B8A-B438-2C123BE29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sv-SE" dirty="0" err="1"/>
              <a:t>iNFORMATION</a:t>
            </a:r>
            <a:r>
              <a:rPr lang="sv-SE" dirty="0"/>
              <a:t> AV </a:t>
            </a:r>
            <a:r>
              <a:rPr lang="sv-SE" dirty="0" err="1"/>
              <a:t>mATHIAS</a:t>
            </a:r>
            <a:r>
              <a:rPr lang="sv-SE" dirty="0"/>
              <a:t> </a:t>
            </a:r>
            <a:r>
              <a:rPr lang="sv-SE" dirty="0" err="1"/>
              <a:t>bERGSDORF</a:t>
            </a:r>
            <a:r>
              <a:rPr lang="sv-SE" dirty="0"/>
              <a:t>- Västerbottens Innebandyförbund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B786A65-DA18-350D-F021-7113D180E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4"/>
            <a:ext cx="4158849" cy="3450613"/>
          </a:xfrm>
        </p:spPr>
        <p:txBody>
          <a:bodyPr>
            <a:normAutofit/>
          </a:bodyPr>
          <a:lstStyle/>
          <a:p>
            <a:r>
              <a:rPr lang="sv-SE" dirty="0"/>
              <a:t>Hallklimatsprojekt</a:t>
            </a:r>
          </a:p>
          <a:p>
            <a:r>
              <a:rPr lang="sv-SE" dirty="0"/>
              <a:t>Nya regler</a:t>
            </a:r>
          </a:p>
          <a:p>
            <a:r>
              <a:rPr lang="sv-SE" dirty="0"/>
              <a:t>Utbildningar under hösten- </a:t>
            </a:r>
            <a:r>
              <a:rPr lang="sv-SE" dirty="0" err="1"/>
              <a:t>Ev</a:t>
            </a:r>
            <a:r>
              <a:rPr lang="sv-SE" dirty="0"/>
              <a:t> licens av  ledare.</a:t>
            </a:r>
          </a:p>
          <a:p>
            <a:endParaRPr lang="sv-SE" dirty="0"/>
          </a:p>
        </p:txBody>
      </p:sp>
      <p:grpSp>
        <p:nvGrpSpPr>
          <p:cNvPr id="10247" name="Group 10246">
            <a:extLst>
              <a:ext uri="{FF2B5EF4-FFF2-40B4-BE49-F238E27FC236}">
                <a16:creationId xmlns:a16="http://schemas.microsoft.com/office/drawing/2014/main" id="{F7C65FA4-631C-444F-89AA-F891363CC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09823" y="2012810"/>
            <a:ext cx="4948659" cy="3453535"/>
            <a:chOff x="7807230" y="2012810"/>
            <a:chExt cx="3251252" cy="3459865"/>
          </a:xfrm>
        </p:grpSpPr>
        <p:sp>
          <p:nvSpPr>
            <p:cNvPr id="10248" name="Rectangle 10247">
              <a:extLst>
                <a:ext uri="{FF2B5EF4-FFF2-40B4-BE49-F238E27FC236}">
                  <a16:creationId xmlns:a16="http://schemas.microsoft.com/office/drawing/2014/main" id="{353C58CC-6818-48FD-9CE0-B43BF88B73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49" name="Rectangle 10248">
              <a:extLst>
                <a:ext uri="{FF2B5EF4-FFF2-40B4-BE49-F238E27FC236}">
                  <a16:creationId xmlns:a16="http://schemas.microsoft.com/office/drawing/2014/main" id="{1B2694E9-2175-4647-803A-3AD63554C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solidFill>
              <a:schemeClr val="bg1"/>
            </a:soli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42" name="Picture 2" descr="Samsyn Västerbotten - Innebandy">
            <a:extLst>
              <a:ext uri="{FF2B5EF4-FFF2-40B4-BE49-F238E27FC236}">
                <a16:creationId xmlns:a16="http://schemas.microsoft.com/office/drawing/2014/main" id="{56F2C6A1-7B56-6CF4-74E4-9BCDC16F6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77257" y="3194486"/>
            <a:ext cx="4613872" cy="1083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8528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id="{C6870151-9189-4C3A-8379-EF3D95827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Idrottshallar - Arcona">
            <a:extLst>
              <a:ext uri="{FF2B5EF4-FFF2-40B4-BE49-F238E27FC236}">
                <a16:creationId xmlns:a16="http://schemas.microsoft.com/office/drawing/2014/main" id="{65BFADF9-8C9B-50F8-29A3-D2FD4F3CB2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28" r="-1" b="-1"/>
          <a:stretch/>
        </p:blipFill>
        <p:spPr bwMode="auto">
          <a:xfrm>
            <a:off x="305" y="10"/>
            <a:ext cx="12191695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3" name="Slide Number Placeholder 7">
            <a:extLst>
              <a:ext uri="{FF2B5EF4-FFF2-40B4-BE49-F238E27FC236}">
                <a16:creationId xmlns:a16="http://schemas.microsoft.com/office/drawing/2014/main" id="{123EA69C-102A-4DD0-9547-05DCD271D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12301" y="443732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6155" name="Footer Placeholder 6">
            <a:extLst>
              <a:ext uri="{FF2B5EF4-FFF2-40B4-BE49-F238E27FC236}">
                <a16:creationId xmlns:a16="http://schemas.microsoft.com/office/drawing/2014/main" id="{6A862265-5CA3-4C40-8582-7534C3B0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6636" y="540921"/>
            <a:ext cx="49739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157" name="Rectangle 6156">
            <a:extLst>
              <a:ext uri="{FF2B5EF4-FFF2-40B4-BE49-F238E27FC236}">
                <a16:creationId xmlns:a16="http://schemas.microsoft.com/office/drawing/2014/main" id="{600EF80B-0391-4082-9AF5-F15B091B4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93800"/>
            <a:ext cx="12192000" cy="566419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87000"/>
                  <a:alpha val="4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5821689-7F60-FB52-5003-A856C33E2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71" y="1193800"/>
            <a:ext cx="3193050" cy="4699000"/>
          </a:xfrm>
        </p:spPr>
        <p:txBody>
          <a:bodyPr anchor="ctr">
            <a:normAutofit/>
          </a:bodyPr>
          <a:lstStyle/>
          <a:p>
            <a:r>
              <a:rPr lang="sv-SE" dirty="0"/>
              <a:t>Halltider</a:t>
            </a:r>
          </a:p>
        </p:txBody>
      </p:sp>
      <p:cxnSp>
        <p:nvCxnSpPr>
          <p:cNvPr id="6159" name="Straight Connector 6158">
            <a:extLst>
              <a:ext uri="{FF2B5EF4-FFF2-40B4-BE49-F238E27FC236}">
                <a16:creationId xmlns:a16="http://schemas.microsoft.com/office/drawing/2014/main" id="{D33AC32D-5F44-45F7-A0BD-7C11A86BE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EB2AC66-515F-451E-5312-B0B4F81756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636" y="1193800"/>
            <a:ext cx="6085091" cy="4699000"/>
          </a:xfrm>
        </p:spPr>
        <p:txBody>
          <a:bodyPr anchor="ctr">
            <a:normAutofit/>
          </a:bodyPr>
          <a:lstStyle/>
          <a:p>
            <a:r>
              <a:rPr lang="sv-SE" dirty="0"/>
              <a:t>Börjar gälla from 1/9.</a:t>
            </a:r>
          </a:p>
          <a:p>
            <a:r>
              <a:rPr lang="sv-SE" dirty="0"/>
              <a:t>När det är lov avboka tider om ni inte tränar.</a:t>
            </a:r>
          </a:p>
          <a:p>
            <a:r>
              <a:rPr lang="sv-SE" dirty="0"/>
              <a:t>Se till att ställ tillbaka material där ni tog det.</a:t>
            </a:r>
          </a:p>
          <a:p>
            <a:endParaRPr lang="sv-SE" dirty="0"/>
          </a:p>
        </p:txBody>
      </p:sp>
      <p:sp>
        <p:nvSpPr>
          <p:cNvPr id="6161" name="Date Placeholder 1">
            <a:extLst>
              <a:ext uri="{FF2B5EF4-FFF2-40B4-BE49-F238E27FC236}">
                <a16:creationId xmlns:a16="http://schemas.microsoft.com/office/drawing/2014/main" id="{3FBF03E8-C602-4192-9C52-F84B29FDC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3229" y="6007878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2798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63C748C-967B-4A7B-A90F-3EDD0F485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143637-4934-44E4-B909-BAF1E7B27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406212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50471A3-5C4E-DBAC-59D9-04D635C8B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683" y="1240076"/>
            <a:ext cx="2727813" cy="4584527"/>
          </a:xfrm>
        </p:spPr>
        <p:txBody>
          <a:bodyPr>
            <a:normAutofit/>
          </a:bodyPr>
          <a:lstStyle/>
          <a:p>
            <a:r>
              <a:rPr lang="sv-SE">
                <a:solidFill>
                  <a:srgbClr val="FFFFFF"/>
                </a:solidFill>
              </a:rPr>
              <a:t>Arbeten under säsongen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E9B74BF-9739-CDC9-A4B8-B4CBE5215D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594" y="1240077"/>
            <a:ext cx="6034827" cy="4916465"/>
          </a:xfrm>
        </p:spPr>
        <p:txBody>
          <a:bodyPr anchor="t">
            <a:normAutofit/>
          </a:bodyPr>
          <a:lstStyle/>
          <a:p>
            <a:r>
              <a:rPr lang="sv-SE" dirty="0"/>
              <a:t>SDF SM- </a:t>
            </a:r>
            <a:r>
              <a:rPr lang="sv-SE" dirty="0" err="1"/>
              <a:t>Lagjobb</a:t>
            </a:r>
            <a:r>
              <a:rPr lang="sv-SE" dirty="0"/>
              <a:t>, senior &amp; herr- och damutveckling.</a:t>
            </a:r>
          </a:p>
          <a:p>
            <a:r>
              <a:rPr lang="sv-SE" dirty="0"/>
              <a:t>Packa på ICA- senior</a:t>
            </a:r>
          </a:p>
          <a:p>
            <a:r>
              <a:rPr lang="sv-SE" dirty="0"/>
              <a:t>3 bingolotter/spelare till uppesittarkvällen</a:t>
            </a:r>
          </a:p>
          <a:p>
            <a:r>
              <a:rPr lang="sv-SE" dirty="0"/>
              <a:t>Förhoppningsvis Rallyt</a:t>
            </a:r>
          </a:p>
          <a:p>
            <a:r>
              <a:rPr lang="sv-SE" dirty="0"/>
              <a:t>Söndagsbingo</a:t>
            </a:r>
          </a:p>
          <a:p>
            <a:r>
              <a:rPr lang="sv-SE" dirty="0"/>
              <a:t>Uppstart, Bollskoj- Herrutveckling och damutveckling</a:t>
            </a:r>
          </a:p>
          <a:p>
            <a:r>
              <a:rPr lang="sv-SE"/>
              <a:t>1 Vännäshäfte/spelare</a:t>
            </a: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15841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53" name="Rectangle 5130">
            <a:extLst>
              <a:ext uri="{FF2B5EF4-FFF2-40B4-BE49-F238E27FC236}">
                <a16:creationId xmlns:a16="http://schemas.microsoft.com/office/drawing/2014/main" id="{021A4066-B261-49FE-952E-A0FE3EE75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54" name="Straight Connector 5132">
            <a:extLst>
              <a:ext uri="{FF2B5EF4-FFF2-40B4-BE49-F238E27FC236}">
                <a16:creationId xmlns:a16="http://schemas.microsoft.com/office/drawing/2014/main" id="{381B4579-E2EA-4BD7-94FF-0A0BEE135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353088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Rubrik 1">
            <a:extLst>
              <a:ext uri="{FF2B5EF4-FFF2-40B4-BE49-F238E27FC236}">
                <a16:creationId xmlns:a16="http://schemas.microsoft.com/office/drawing/2014/main" id="{7976F132-6F90-7E42-07CB-60B3D921C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3530157" cy="1049235"/>
          </a:xfrm>
        </p:spPr>
        <p:txBody>
          <a:bodyPr>
            <a:normAutofit/>
          </a:bodyPr>
          <a:lstStyle/>
          <a:p>
            <a:r>
              <a:rPr lang="sv-SE" sz="1300"/>
              <a:t>Föräldrarepresentanter/Spelarråd</a:t>
            </a:r>
          </a:p>
        </p:txBody>
      </p:sp>
      <p:sp>
        <p:nvSpPr>
          <p:cNvPr id="5155" name="Rectangle 5134">
            <a:extLst>
              <a:ext uri="{FF2B5EF4-FFF2-40B4-BE49-F238E27FC236}">
                <a16:creationId xmlns:a16="http://schemas.microsoft.com/office/drawing/2014/main" id="{81958111-BC13-4D45-AB27-0C2C83F9BA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5156" name="Content Placeholder 5125">
            <a:extLst>
              <a:ext uri="{FF2B5EF4-FFF2-40B4-BE49-F238E27FC236}">
                <a16:creationId xmlns:a16="http://schemas.microsoft.com/office/drawing/2014/main" id="{C4E15BB8-181B-BBF1-4CB8-2C9A540D4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1" y="2015732"/>
            <a:ext cx="3526523" cy="3450613"/>
          </a:xfrm>
        </p:spPr>
        <p:txBody>
          <a:bodyPr>
            <a:normAutofit/>
          </a:bodyPr>
          <a:lstStyle/>
          <a:p>
            <a:r>
              <a:rPr lang="en-US" dirty="0"/>
              <a:t>2 </a:t>
            </a:r>
            <a:r>
              <a:rPr lang="en-US" dirty="0" err="1"/>
              <a:t>träffar</a:t>
            </a:r>
            <a:r>
              <a:rPr lang="en-US" dirty="0"/>
              <a:t>/</a:t>
            </a:r>
            <a:r>
              <a:rPr lang="en-US" dirty="0" err="1"/>
              <a:t>Säsong</a:t>
            </a:r>
            <a:endParaRPr lang="en-US" dirty="0"/>
          </a:p>
          <a:p>
            <a:endParaRPr lang="en-US" dirty="0"/>
          </a:p>
        </p:txBody>
      </p:sp>
      <p:grpSp>
        <p:nvGrpSpPr>
          <p:cNvPr id="5157" name="Group 5136">
            <a:extLst>
              <a:ext uri="{FF2B5EF4-FFF2-40B4-BE49-F238E27FC236}">
                <a16:creationId xmlns:a16="http://schemas.microsoft.com/office/drawing/2014/main" id="{82188758-E18A-4CE5-9D03-F4BF5D887C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0131" y="482171"/>
            <a:ext cx="6091791" cy="5149101"/>
            <a:chOff x="5446003" y="583365"/>
            <a:chExt cx="6091790" cy="5181928"/>
          </a:xfrm>
        </p:grpSpPr>
        <p:sp>
          <p:nvSpPr>
            <p:cNvPr id="5138" name="Rectangle 5137">
              <a:extLst>
                <a:ext uri="{FF2B5EF4-FFF2-40B4-BE49-F238E27FC236}">
                  <a16:creationId xmlns:a16="http://schemas.microsoft.com/office/drawing/2014/main" id="{821513DD-C15F-4381-AEA6-ED9E5E218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46003" y="583365"/>
              <a:ext cx="609179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58" name="Rectangle 5138">
              <a:extLst>
                <a:ext uri="{FF2B5EF4-FFF2-40B4-BE49-F238E27FC236}">
                  <a16:creationId xmlns:a16="http://schemas.microsoft.com/office/drawing/2014/main" id="{CED2DE01-7F43-4858-85FC-27022DA78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64828" y="915807"/>
              <a:ext cx="54617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124" name="Picture 4" descr="7 frågor som hjälper dig att bli en mötesmästare! - Nya ledarskapet">
            <a:extLst>
              <a:ext uri="{FF2B5EF4-FFF2-40B4-BE49-F238E27FC236}">
                <a16:creationId xmlns:a16="http://schemas.microsoft.com/office/drawing/2014/main" id="{4A2E493F-58F1-9B24-F46F-56CBB2E6F3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2" r="9152" b="1"/>
          <a:stretch/>
        </p:blipFill>
        <p:spPr bwMode="auto">
          <a:xfrm>
            <a:off x="6093926" y="1116345"/>
            <a:ext cx="4821551" cy="386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59" name="Picture 5140">
            <a:extLst>
              <a:ext uri="{FF2B5EF4-FFF2-40B4-BE49-F238E27FC236}">
                <a16:creationId xmlns:a16="http://schemas.microsoft.com/office/drawing/2014/main" id="{D42F4933-2ECF-4EE5-BCE4-F19E3CA609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5160" name="Straight Connector 5142">
            <a:extLst>
              <a:ext uri="{FF2B5EF4-FFF2-40B4-BE49-F238E27FC236}">
                <a16:creationId xmlns:a16="http://schemas.microsoft.com/office/drawing/2014/main" id="{C6FAC23C-014D-4AC5-AD1B-36F7D0E7EF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3363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5" name="Rectangle 4104">
            <a:extLst>
              <a:ext uri="{FF2B5EF4-FFF2-40B4-BE49-F238E27FC236}">
                <a16:creationId xmlns:a16="http://schemas.microsoft.com/office/drawing/2014/main" id="{021A4066-B261-49FE-952E-A0FE3EE75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07" name="Straight Connector 4106">
            <a:extLst>
              <a:ext uri="{FF2B5EF4-FFF2-40B4-BE49-F238E27FC236}">
                <a16:creationId xmlns:a16="http://schemas.microsoft.com/office/drawing/2014/main" id="{381B4579-E2EA-4BD7-94FF-0A0BEE135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353088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Rubrik 1">
            <a:extLst>
              <a:ext uri="{FF2B5EF4-FFF2-40B4-BE49-F238E27FC236}">
                <a16:creationId xmlns:a16="http://schemas.microsoft.com/office/drawing/2014/main" id="{314F008D-A9F0-C82F-D730-228450D9C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3530157" cy="1049235"/>
          </a:xfrm>
        </p:spPr>
        <p:txBody>
          <a:bodyPr>
            <a:normAutofit/>
          </a:bodyPr>
          <a:lstStyle/>
          <a:p>
            <a:r>
              <a:rPr lang="sv-SE" sz="2500"/>
              <a:t>Målvaktsträningar</a:t>
            </a:r>
          </a:p>
        </p:txBody>
      </p:sp>
      <p:sp>
        <p:nvSpPr>
          <p:cNvPr id="4109" name="Rectangle 4108">
            <a:extLst>
              <a:ext uri="{FF2B5EF4-FFF2-40B4-BE49-F238E27FC236}">
                <a16:creationId xmlns:a16="http://schemas.microsoft.com/office/drawing/2014/main" id="{81958111-BC13-4D45-AB27-0C2C83F9BA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4102" name="Content Placeholder 4101">
            <a:extLst>
              <a:ext uri="{FF2B5EF4-FFF2-40B4-BE49-F238E27FC236}">
                <a16:creationId xmlns:a16="http://schemas.microsoft.com/office/drawing/2014/main" id="{DDA375F0-5EED-69F4-3551-34DD9C6C5F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1" y="2015732"/>
            <a:ext cx="3526523" cy="3450613"/>
          </a:xfrm>
        </p:spPr>
        <p:txBody>
          <a:bodyPr>
            <a:normAutofit/>
          </a:bodyPr>
          <a:lstStyle/>
          <a:p>
            <a:r>
              <a:rPr lang="en-US" dirty="0" err="1"/>
              <a:t>Kommer</a:t>
            </a:r>
            <a:r>
              <a:rPr lang="en-US" dirty="0"/>
              <a:t> </a:t>
            </a:r>
            <a:r>
              <a:rPr lang="en-US" dirty="0" err="1"/>
              <a:t>ske</a:t>
            </a:r>
            <a:r>
              <a:rPr lang="en-US" dirty="0"/>
              <a:t> under </a:t>
            </a:r>
            <a:r>
              <a:rPr lang="en-US" dirty="0" err="1"/>
              <a:t>hösten</a:t>
            </a:r>
            <a:r>
              <a:rPr lang="en-US"/>
              <a:t>.</a:t>
            </a:r>
          </a:p>
        </p:txBody>
      </p:sp>
      <p:grpSp>
        <p:nvGrpSpPr>
          <p:cNvPr id="4111" name="Group 4110">
            <a:extLst>
              <a:ext uri="{FF2B5EF4-FFF2-40B4-BE49-F238E27FC236}">
                <a16:creationId xmlns:a16="http://schemas.microsoft.com/office/drawing/2014/main" id="{82188758-E18A-4CE5-9D03-F4BF5D887C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0131" y="482171"/>
            <a:ext cx="6091791" cy="5149101"/>
            <a:chOff x="5446003" y="583365"/>
            <a:chExt cx="6091790" cy="5181928"/>
          </a:xfrm>
        </p:grpSpPr>
        <p:sp>
          <p:nvSpPr>
            <p:cNvPr id="4112" name="Rectangle 4111">
              <a:extLst>
                <a:ext uri="{FF2B5EF4-FFF2-40B4-BE49-F238E27FC236}">
                  <a16:creationId xmlns:a16="http://schemas.microsoft.com/office/drawing/2014/main" id="{821513DD-C15F-4381-AEA6-ED9E5E218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46003" y="583365"/>
              <a:ext cx="609179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3" name="Rectangle 4112">
              <a:extLst>
                <a:ext uri="{FF2B5EF4-FFF2-40B4-BE49-F238E27FC236}">
                  <a16:creationId xmlns:a16="http://schemas.microsoft.com/office/drawing/2014/main" id="{CED2DE01-7F43-4858-85FC-27022DA78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64828" y="915807"/>
              <a:ext cx="54617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098" name="Picture 2" descr="Mer målvaktsträning | Innebandyklubba.nu">
            <a:extLst>
              <a:ext uri="{FF2B5EF4-FFF2-40B4-BE49-F238E27FC236}">
                <a16:creationId xmlns:a16="http://schemas.microsoft.com/office/drawing/2014/main" id="{90E55550-DDCA-C926-B1E0-1BB23CCF82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5" r="2973" b="1"/>
          <a:stretch/>
        </p:blipFill>
        <p:spPr bwMode="auto">
          <a:xfrm>
            <a:off x="6093926" y="1116345"/>
            <a:ext cx="4821551" cy="386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5" name="Picture 4114">
            <a:extLst>
              <a:ext uri="{FF2B5EF4-FFF2-40B4-BE49-F238E27FC236}">
                <a16:creationId xmlns:a16="http://schemas.microsoft.com/office/drawing/2014/main" id="{D42F4933-2ECF-4EE5-BCE4-F19E3CA609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4117" name="Straight Connector 4116">
            <a:extLst>
              <a:ext uri="{FF2B5EF4-FFF2-40B4-BE49-F238E27FC236}">
                <a16:creationId xmlns:a16="http://schemas.microsoft.com/office/drawing/2014/main" id="{C6FAC23C-014D-4AC5-AD1B-36F7D0E7EF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17574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3078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081" name="Picture 3080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083" name="Straight Connector 3082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5" name="Straight Connector 3084">
            <a:extLst>
              <a:ext uri="{FF2B5EF4-FFF2-40B4-BE49-F238E27FC236}">
                <a16:creationId xmlns:a16="http://schemas.microsoft.com/office/drawing/2014/main" id="{BECF35C3-8B44-4F4B-BD25-4C01823DB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3087" name="Rectangle 3086">
            <a:extLst>
              <a:ext uri="{FF2B5EF4-FFF2-40B4-BE49-F238E27FC236}">
                <a16:creationId xmlns:a16="http://schemas.microsoft.com/office/drawing/2014/main" id="{0B2802DF-8B53-4E79-95CC-E0EB0CEBB7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9" name="Rectangle 3088">
            <a:extLst>
              <a:ext uri="{FF2B5EF4-FFF2-40B4-BE49-F238E27FC236}">
                <a16:creationId xmlns:a16="http://schemas.microsoft.com/office/drawing/2014/main" id="{1FE70F0B-6649-4094-9B4C-EFB37C6A3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45F7453-7527-93EA-16FA-F594F18A6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6729" y="4459039"/>
            <a:ext cx="8643011" cy="551528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3600"/>
              <a:t>Parainnebandy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F1CC549-D605-081E-1DB5-A4A4A7FB4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6729" y="5016709"/>
            <a:ext cx="8643011" cy="457219"/>
          </a:xfrm>
        </p:spPr>
        <p:txBody>
          <a:bodyPr vert="horz" lIns="91440" tIns="91440" rIns="91440" bIns="91440" rtlCol="0">
            <a:normAutofit/>
          </a:bodyPr>
          <a:lstStyle/>
          <a:p>
            <a:pPr marL="0" indent="0">
              <a:buNone/>
            </a:pPr>
            <a:r>
              <a:rPr lang="en-US" sz="1600" cap="all"/>
              <a:t>Uppstart 21/9</a:t>
            </a:r>
          </a:p>
        </p:txBody>
      </p:sp>
      <p:grpSp>
        <p:nvGrpSpPr>
          <p:cNvPr id="3091" name="Group 3090">
            <a:extLst>
              <a:ext uri="{FF2B5EF4-FFF2-40B4-BE49-F238E27FC236}">
                <a16:creationId xmlns:a16="http://schemas.microsoft.com/office/drawing/2014/main" id="{2DEB0789-A9B0-403A-A5C2-10EDAE179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15625" y="323838"/>
            <a:ext cx="6127985" cy="3652791"/>
            <a:chOff x="3015625" y="323838"/>
            <a:chExt cx="6127985" cy="3652791"/>
          </a:xfrm>
        </p:grpSpPr>
        <p:sp>
          <p:nvSpPr>
            <p:cNvPr id="3092" name="Rectangle 3091">
              <a:extLst>
                <a:ext uri="{FF2B5EF4-FFF2-40B4-BE49-F238E27FC236}">
                  <a16:creationId xmlns:a16="http://schemas.microsoft.com/office/drawing/2014/main" id="{57558B67-DB7E-40A8-87C4-F7EF592312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15625" y="323838"/>
              <a:ext cx="6127985" cy="365279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3" name="Rectangle 3092">
              <a:extLst>
                <a:ext uri="{FF2B5EF4-FFF2-40B4-BE49-F238E27FC236}">
                  <a16:creationId xmlns:a16="http://schemas.microsoft.com/office/drawing/2014/main" id="{23BB4F63-DEAC-46ED-B604-F21B202D1A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338453" y="647445"/>
              <a:ext cx="5482958" cy="3002215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95" name="Rectangle 3094">
            <a:extLst>
              <a:ext uri="{FF2B5EF4-FFF2-40B4-BE49-F238E27FC236}">
                <a16:creationId xmlns:a16="http://schemas.microsoft.com/office/drawing/2014/main" id="{CFC7B1EF-D751-4A86-B2A8-689E47E5C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01876" y="806495"/>
            <a:ext cx="5143250" cy="2678774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Idrott för alla – alla barn &amp; ungdomar har rätt till fysisk aktivitet">
            <a:extLst>
              <a:ext uri="{FF2B5EF4-FFF2-40B4-BE49-F238E27FC236}">
                <a16:creationId xmlns:a16="http://schemas.microsoft.com/office/drawing/2014/main" id="{FBB4158A-6F23-1202-58F0-C38D91CB0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45907" y="1020237"/>
            <a:ext cx="4852100" cy="225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97" name="Straight Connector 3096">
            <a:extLst>
              <a:ext uri="{FF2B5EF4-FFF2-40B4-BE49-F238E27FC236}">
                <a16:creationId xmlns:a16="http://schemas.microsoft.com/office/drawing/2014/main" id="{13CE0BDB-6EF4-4788-A9EA-9F9AEE8798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76728" y="5027185"/>
            <a:ext cx="864301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099" name="Picture 3098">
            <a:extLst>
              <a:ext uri="{FF2B5EF4-FFF2-40B4-BE49-F238E27FC236}">
                <a16:creationId xmlns:a16="http://schemas.microsoft.com/office/drawing/2014/main" id="{0230B863-E149-4436-9966-083284D146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101" name="Straight Connector 3100">
            <a:extLst>
              <a:ext uri="{FF2B5EF4-FFF2-40B4-BE49-F238E27FC236}">
                <a16:creationId xmlns:a16="http://schemas.microsoft.com/office/drawing/2014/main" id="{DA9C3450-A86E-4F61-A209-464E80F5B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5106583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i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Galleri</Template>
  <TotalTime>1341</TotalTime>
  <Words>199</Words>
  <Application>Microsoft Macintosh PowerPoint</Application>
  <PresentationFormat>Bredbild</PresentationFormat>
  <Paragraphs>51</Paragraphs>
  <Slides>13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13</vt:i4>
      </vt:variant>
    </vt:vector>
  </HeadingPairs>
  <TitlesOfParts>
    <vt:vector size="16" baseType="lpstr">
      <vt:lpstr>Arial</vt:lpstr>
      <vt:lpstr>Gill Sans MT</vt:lpstr>
      <vt:lpstr>Galleri</vt:lpstr>
      <vt:lpstr>Uppstart, säsongen 22/23</vt:lpstr>
      <vt:lpstr>DAGENS AGENDA</vt:lpstr>
      <vt:lpstr>Innebandysektionen</vt:lpstr>
      <vt:lpstr>iNFORMATION AV mATHIAS bERGSDORF- Västerbottens Innebandyförbund</vt:lpstr>
      <vt:lpstr>Halltider</vt:lpstr>
      <vt:lpstr>Arbeten under säsongen</vt:lpstr>
      <vt:lpstr>Föräldrarepresentanter/Spelarråd</vt:lpstr>
      <vt:lpstr>Målvaktsträningar</vt:lpstr>
      <vt:lpstr>Parainnebandy</vt:lpstr>
      <vt:lpstr>Serieträffar, digitala, obligatoriska</vt:lpstr>
      <vt:lpstr>Utdrag ur belastningsregistret</vt:lpstr>
      <vt:lpstr>Medlems-och träningsavgifter</vt:lpstr>
      <vt:lpstr>Tack för idag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Uppstart, säsongen 22/23</dc:title>
  <dc:creator>Stina Thysell Persson</dc:creator>
  <cp:lastModifiedBy>Stina Thysell Persson</cp:lastModifiedBy>
  <cp:revision>3</cp:revision>
  <dcterms:created xsi:type="dcterms:W3CDTF">2022-08-27T20:48:50Z</dcterms:created>
  <dcterms:modified xsi:type="dcterms:W3CDTF">2022-09-14T16:58:43Z</dcterms:modified>
</cp:coreProperties>
</file>